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20320"/>
            <a:ext cx="14629765" cy="8229600"/>
          </a:xfrm>
          <a:prstGeom prst="rect">
            <a:avLst/>
          </a:prstGeom>
          <a:solidFill>
            <a:srgbClr val="4950BC"/>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20" y="863600"/>
            <a:ext cx="7477760" cy="869950"/>
          </a:xfrm>
          <a:prstGeom prst="rect">
            <a:avLst/>
          </a:prstGeom>
          <a:noFill/>
        </p:spPr>
        <p:txBody>
          <a:bodyPr wrap="none" rtlCol="0" anchor="t"/>
          <a:lstStyle/>
          <a:p>
            <a:pPr marL="0" indent="0" algn="ctr">
              <a:lnSpc>
                <a:spcPts val="3500"/>
              </a:lnSpc>
              <a:buNone/>
            </a:pPr>
            <a:r>
              <a:rPr lang="en-US" sz="2800" b="1" kern="0" spc="-35" dirty="0">
                <a:solidFill>
                  <a:srgbClr val="FFFFFF"/>
                </a:solidFill>
                <a:latin typeface="Comic Sans MS" panose="030F0702030302020204" charset="0"/>
                <a:ea typeface="Inter" pitchFamily="34" charset="-122"/>
                <a:cs typeface="Comic Sans MS" panose="030F0702030302020204" charset="0"/>
              </a:rPr>
              <a:t>SURYA GROUP OF INSTITUTIONS</a:t>
            </a:r>
            <a:endParaRPr lang="en-US" sz="2800" dirty="0">
              <a:latin typeface="Comic Sans MS" panose="030F0702030302020204" charset="0"/>
              <a:cs typeface="Comic Sans MS" panose="030F0702030302020204" charset="0"/>
            </a:endParaRPr>
          </a:p>
        </p:txBody>
      </p:sp>
      <p:sp>
        <p:nvSpPr>
          <p:cNvPr id="6" name="Text 3"/>
          <p:cNvSpPr/>
          <p:nvPr/>
        </p:nvSpPr>
        <p:spPr>
          <a:xfrm>
            <a:off x="6319520" y="1983740"/>
            <a:ext cx="7477760" cy="762635"/>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PRATHISHRAJ G</a:t>
            </a:r>
            <a:endParaRPr lang="en-US" sz="2400" b="1" kern="0" spc="-35" dirty="0">
              <a:solidFill>
                <a:srgbClr val="FFFFFF"/>
              </a:solidFill>
              <a:latin typeface="Comic Sans MS" panose="030F0702030302020204" charset="0"/>
              <a:ea typeface="Inter" pitchFamily="34" charset="-122"/>
              <a:cs typeface="Comic Sans MS" panose="030F0702030302020204" charset="0"/>
            </a:endParaRPr>
          </a:p>
        </p:txBody>
      </p:sp>
      <p:sp>
        <p:nvSpPr>
          <p:cNvPr id="7" name="Text 4"/>
          <p:cNvSpPr/>
          <p:nvPr/>
        </p:nvSpPr>
        <p:spPr>
          <a:xfrm>
            <a:off x="6319520" y="2992120"/>
            <a:ext cx="7477760" cy="698500"/>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422221104302</a:t>
            </a:r>
            <a:endParaRPr lang="en-US" sz="2400" dirty="0">
              <a:latin typeface="Comic Sans MS" panose="030F0702030302020204" charset="0"/>
              <a:cs typeface="Comic Sans MS" panose="030F0702030302020204" charset="0"/>
            </a:endParaRPr>
          </a:p>
        </p:txBody>
      </p:sp>
      <p:sp>
        <p:nvSpPr>
          <p:cNvPr id="8" name="Text 5"/>
          <p:cNvSpPr/>
          <p:nvPr/>
        </p:nvSpPr>
        <p:spPr>
          <a:xfrm>
            <a:off x="6319520" y="3762375"/>
            <a:ext cx="7477760" cy="744855"/>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6"/>
          <p:cNvSpPr/>
          <p:nvPr/>
        </p:nvSpPr>
        <p:spPr>
          <a:xfrm>
            <a:off x="6319520" y="4728210"/>
            <a:ext cx="7477760" cy="668020"/>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TEAM-10</a:t>
            </a:r>
            <a:endParaRPr lang="en-US" sz="2400" dirty="0">
              <a:latin typeface="Comic Sans MS" panose="030F0702030302020204" charset="0"/>
              <a:cs typeface="Comic Sans MS" panose="030F0702030302020204" charset="0"/>
            </a:endParaRPr>
          </a:p>
        </p:txBody>
      </p:sp>
      <p:sp>
        <p:nvSpPr>
          <p:cNvPr id="10" name="Text 7"/>
          <p:cNvSpPr/>
          <p:nvPr/>
        </p:nvSpPr>
        <p:spPr>
          <a:xfrm>
            <a:off x="6319599" y="5772626"/>
            <a:ext cx="7477601" cy="355402"/>
          </a:xfrm>
          <a:prstGeom prst="rect">
            <a:avLst/>
          </a:prstGeom>
          <a:noFill/>
        </p:spPr>
        <p:txBody>
          <a:bodyPr wrap="none" rtlCol="0" anchor="t"/>
          <a:lstStyle/>
          <a:p>
            <a:pPr marL="0" indent="0">
              <a:lnSpc>
                <a:spcPts val="280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465308"/>
            <a:ext cx="6997184" cy="833199"/>
          </a:xfrm>
          <a:prstGeom prst="rect">
            <a:avLst/>
          </a:prstGeom>
          <a:noFill/>
        </p:spPr>
        <p:txBody>
          <a:bodyPr wrap="none" rtlCol="0" anchor="t"/>
          <a:lstStyle/>
          <a:p>
            <a:pPr marL="0" indent="0">
              <a:lnSpc>
                <a:spcPts val="6560"/>
              </a:lnSpc>
              <a:buNone/>
            </a:pPr>
            <a:r>
              <a:rPr lang="en-US" sz="5250" b="1" kern="0" spc="-157" dirty="0">
                <a:solidFill>
                  <a:srgbClr val="000000"/>
                </a:solidFill>
                <a:latin typeface="Inter" pitchFamily="34" charset="0"/>
                <a:ea typeface="Inter" pitchFamily="34" charset="-122"/>
                <a:cs typeface="Inter" pitchFamily="34" charset="-120"/>
              </a:rPr>
              <a:t>Market Basket Insights</a:t>
            </a:r>
            <a:endParaRPr lang="en-US" sz="5250" dirty="0"/>
          </a:p>
        </p:txBody>
      </p:sp>
      <p:sp>
        <p:nvSpPr>
          <p:cNvPr id="7" name="Text 4"/>
          <p:cNvSpPr/>
          <p:nvPr/>
        </p:nvSpPr>
        <p:spPr>
          <a:xfrm>
            <a:off x="2037993" y="3631763"/>
            <a:ext cx="10554414" cy="2132409"/>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The world of retail is ever evolving, and gaining insights into customer behaviors and preferences is imperative for success. In this guide, we will explore the concept of market basket analysis, a powerful technique that allows businesses to understand the relationships between products purchased by customers. By delving into this data, businesses can uncover valuable patterns and trends, enabling them to optimize pricing strategies, improve product placement, and personalize the shopping experience. Join us on a journey to unlock the secrets hidden within your customers' baskets.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63015"/>
            <a:ext cx="10014823"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Understanding Market Basket Analysis</a:t>
            </a:r>
            <a:endParaRPr lang="en-US" sz="4375" dirty="0"/>
          </a:p>
        </p:txBody>
      </p:sp>
      <p:sp>
        <p:nvSpPr>
          <p:cNvPr id="5" name="Text 3"/>
          <p:cNvSpPr/>
          <p:nvPr/>
        </p:nvSpPr>
        <p:spPr>
          <a:xfrm>
            <a:off x="2037993" y="2512814"/>
            <a:ext cx="5006221" cy="832961"/>
          </a:xfrm>
          <a:prstGeom prst="rect">
            <a:avLst/>
          </a:prstGeom>
          <a:noFill/>
        </p:spPr>
        <p:txBody>
          <a:bodyPr wrap="squar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What is Market Basket Analysis?</a:t>
            </a:r>
            <a:endParaRPr lang="en-US" sz="2625" dirty="0"/>
          </a:p>
        </p:txBody>
      </p:sp>
      <p:sp>
        <p:nvSpPr>
          <p:cNvPr id="6" name="Text 4"/>
          <p:cNvSpPr/>
          <p:nvPr/>
        </p:nvSpPr>
        <p:spPr>
          <a:xfrm>
            <a:off x="2037993" y="3567946"/>
            <a:ext cx="5006221"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is a data analysis technique used by retailers to discover associations between products frequently purchased together by customers. By examining transactional data, such as customer receipts, this method allows businesses to uncover hidden patterns and relationships. These insights can be leveraged to make informed decisions and enhance overall business performance.</a:t>
            </a:r>
            <a:endParaRPr lang="en-US" sz="1750" dirty="0"/>
          </a:p>
        </p:txBody>
      </p:sp>
      <p:sp>
        <p:nvSpPr>
          <p:cNvPr id="7" name="Text 5"/>
          <p:cNvSpPr/>
          <p:nvPr/>
        </p:nvSpPr>
        <p:spPr>
          <a:xfrm>
            <a:off x="7593806" y="2512814"/>
            <a:ext cx="5006221" cy="832961"/>
          </a:xfrm>
          <a:prstGeom prst="rect">
            <a:avLst/>
          </a:prstGeom>
          <a:noFill/>
        </p:spPr>
        <p:txBody>
          <a:bodyPr wrap="squar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Benefits of Market Basket Analysis</a:t>
            </a:r>
            <a:endParaRPr lang="en-US" sz="2625" dirty="0"/>
          </a:p>
        </p:txBody>
      </p:sp>
      <p:sp>
        <p:nvSpPr>
          <p:cNvPr id="8" name="Text 6"/>
          <p:cNvSpPr/>
          <p:nvPr/>
        </p:nvSpPr>
        <p:spPr>
          <a:xfrm>
            <a:off x="7593806" y="3567946"/>
            <a:ext cx="5006221"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offers numerous benefits to businesses. It enables retailers to identify cross-selling and upselling opportunities, optimize product promotions, and enhance customer segmentation. By understanding which items are frequently purchased together, retailers can tailor their marketing efforts, create targeted campaigns, and improve the overall customer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31386"/>
          </a:xfrm>
          <a:prstGeom prst="rect">
            <a:avLst/>
          </a:prstGeom>
          <a:solidFill>
            <a:srgbClr val="FFFFFF"/>
          </a:solidFill>
          <a:ln w="12383">
            <a:solidFill>
              <a:srgbClr val="E5E0DF"/>
            </a:solidFill>
            <a:prstDash val="solid"/>
          </a:ln>
        </p:spPr>
      </p:sp>
      <p:sp>
        <p:nvSpPr>
          <p:cNvPr id="4" name="Text 2"/>
          <p:cNvSpPr/>
          <p:nvPr/>
        </p:nvSpPr>
        <p:spPr>
          <a:xfrm>
            <a:off x="2608778" y="544830"/>
            <a:ext cx="8623935" cy="619244"/>
          </a:xfrm>
          <a:prstGeom prst="rect">
            <a:avLst/>
          </a:prstGeom>
          <a:noFill/>
        </p:spPr>
        <p:txBody>
          <a:bodyPr wrap="none" rtlCol="0" anchor="t"/>
          <a:lstStyle/>
          <a:p>
            <a:pPr marL="0" indent="0">
              <a:lnSpc>
                <a:spcPts val="4875"/>
              </a:lnSpc>
              <a:buNone/>
            </a:pPr>
            <a:r>
              <a:rPr lang="en-US" sz="3900" b="1" kern="0" spc="-117" dirty="0">
                <a:solidFill>
                  <a:srgbClr val="000000"/>
                </a:solidFill>
                <a:latin typeface="Inter" pitchFamily="34" charset="0"/>
                <a:ea typeface="Inter" pitchFamily="34" charset="-122"/>
                <a:cs typeface="Inter" pitchFamily="34" charset="-120"/>
              </a:rPr>
              <a:t>Implementing Market Basket Analysis</a:t>
            </a:r>
            <a:endParaRPr lang="en-US" sz="3900" dirty="0"/>
          </a:p>
        </p:txBody>
      </p:sp>
      <p:sp>
        <p:nvSpPr>
          <p:cNvPr id="5" name="Shape 3"/>
          <p:cNvSpPr/>
          <p:nvPr/>
        </p:nvSpPr>
        <p:spPr>
          <a:xfrm>
            <a:off x="7295317" y="1560314"/>
            <a:ext cx="39529" cy="6126242"/>
          </a:xfrm>
          <a:prstGeom prst="rect">
            <a:avLst/>
          </a:prstGeom>
          <a:solidFill>
            <a:srgbClr val="B5B7E3"/>
          </a:solidFill>
        </p:spPr>
      </p:sp>
      <p:sp>
        <p:nvSpPr>
          <p:cNvPr id="6" name="Shape 4"/>
          <p:cNvSpPr/>
          <p:nvPr/>
        </p:nvSpPr>
        <p:spPr>
          <a:xfrm>
            <a:off x="7537966" y="1918216"/>
            <a:ext cx="693539" cy="39529"/>
          </a:xfrm>
          <a:prstGeom prst="rect">
            <a:avLst/>
          </a:prstGeom>
          <a:solidFill>
            <a:srgbClr val="B5B7E3"/>
          </a:solidFill>
        </p:spPr>
      </p:sp>
      <p:sp>
        <p:nvSpPr>
          <p:cNvPr id="7" name="Shape 5"/>
          <p:cNvSpPr/>
          <p:nvPr/>
        </p:nvSpPr>
        <p:spPr>
          <a:xfrm>
            <a:off x="7092196" y="1715095"/>
            <a:ext cx="445770" cy="445770"/>
          </a:xfrm>
          <a:prstGeom prst="roundRect">
            <a:avLst>
              <a:gd name="adj" fmla="val 20004"/>
            </a:avLst>
          </a:prstGeom>
          <a:solidFill>
            <a:srgbClr val="DADBF1"/>
          </a:solidFill>
          <a:ln w="12383">
            <a:solidFill>
              <a:srgbClr val="B5B7E3"/>
            </a:solidFill>
            <a:prstDash val="solid"/>
          </a:ln>
        </p:spPr>
      </p:sp>
      <p:sp>
        <p:nvSpPr>
          <p:cNvPr id="8" name="Text 6"/>
          <p:cNvSpPr/>
          <p:nvPr/>
        </p:nvSpPr>
        <p:spPr>
          <a:xfrm>
            <a:off x="7248406" y="1752124"/>
            <a:ext cx="13323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1</a:t>
            </a:r>
            <a:endParaRPr lang="en-US" sz="2340" dirty="0"/>
          </a:p>
        </p:txBody>
      </p:sp>
      <p:sp>
        <p:nvSpPr>
          <p:cNvPr id="9" name="Text 7"/>
          <p:cNvSpPr/>
          <p:nvPr/>
        </p:nvSpPr>
        <p:spPr>
          <a:xfrm>
            <a:off x="8404860" y="1758434"/>
            <a:ext cx="1981557" cy="309563"/>
          </a:xfrm>
          <a:prstGeom prst="rect">
            <a:avLst/>
          </a:prstGeom>
          <a:noFill/>
        </p:spPr>
        <p:txBody>
          <a:bodyPr wrap="none" rtlCol="0" anchor="t"/>
          <a:lstStyle/>
          <a:p>
            <a:pPr marL="0" indent="0" algn="l">
              <a:lnSpc>
                <a:spcPts val="2440"/>
              </a:lnSpc>
              <a:buNone/>
            </a:pPr>
            <a:r>
              <a:rPr lang="en-US" sz="1950" b="1" kern="0" spc="-59" dirty="0">
                <a:solidFill>
                  <a:srgbClr val="272525"/>
                </a:solidFill>
                <a:latin typeface="Inter" pitchFamily="34" charset="0"/>
                <a:ea typeface="Inter" pitchFamily="34" charset="-122"/>
                <a:cs typeface="Inter" pitchFamily="34" charset="-120"/>
              </a:rPr>
              <a:t>Data Collection</a:t>
            </a:r>
            <a:endParaRPr lang="en-US" sz="1950" dirty="0"/>
          </a:p>
        </p:txBody>
      </p:sp>
      <p:sp>
        <p:nvSpPr>
          <p:cNvPr id="10" name="Text 8"/>
          <p:cNvSpPr/>
          <p:nvPr/>
        </p:nvSpPr>
        <p:spPr>
          <a:xfrm>
            <a:off x="8404860" y="2266117"/>
            <a:ext cx="3616643" cy="1901666"/>
          </a:xfrm>
          <a:prstGeom prst="rect">
            <a:avLst/>
          </a:prstGeom>
          <a:noFill/>
        </p:spPr>
        <p:txBody>
          <a:bodyPr wrap="square" rtlCol="0" anchor="t"/>
          <a:lstStyle/>
          <a:p>
            <a:pPr marL="0" indent="0" algn="l">
              <a:lnSpc>
                <a:spcPts val="2495"/>
              </a:lnSpc>
              <a:buNone/>
            </a:pPr>
            <a:r>
              <a:rPr lang="en-US" sz="1560" kern="0" spc="-31" dirty="0">
                <a:solidFill>
                  <a:srgbClr val="272525"/>
                </a:solidFill>
                <a:latin typeface="Inter" pitchFamily="34" charset="0"/>
                <a:ea typeface="Inter" pitchFamily="34" charset="-122"/>
                <a:cs typeface="Inter" pitchFamily="34" charset="-120"/>
              </a:rPr>
              <a:t>The first step in implementing market basket analysis is to collect relevant transactional data. This includes customer purchase history, comprising the products they bought and the associated quantities.</a:t>
            </a:r>
            <a:endParaRPr lang="en-US" sz="1560" dirty="0"/>
          </a:p>
        </p:txBody>
      </p:sp>
      <p:sp>
        <p:nvSpPr>
          <p:cNvPr id="11" name="Shape 9"/>
          <p:cNvSpPr/>
          <p:nvPr/>
        </p:nvSpPr>
        <p:spPr>
          <a:xfrm>
            <a:off x="6398657" y="2908935"/>
            <a:ext cx="693539" cy="39529"/>
          </a:xfrm>
          <a:prstGeom prst="rect">
            <a:avLst/>
          </a:prstGeom>
          <a:solidFill>
            <a:srgbClr val="B5B7E3"/>
          </a:solidFill>
        </p:spPr>
      </p:sp>
      <p:sp>
        <p:nvSpPr>
          <p:cNvPr id="12" name="Shape 10"/>
          <p:cNvSpPr/>
          <p:nvPr/>
        </p:nvSpPr>
        <p:spPr>
          <a:xfrm>
            <a:off x="7092196" y="2705814"/>
            <a:ext cx="445770" cy="445770"/>
          </a:xfrm>
          <a:prstGeom prst="roundRect">
            <a:avLst>
              <a:gd name="adj" fmla="val 20004"/>
            </a:avLst>
          </a:prstGeom>
          <a:solidFill>
            <a:srgbClr val="DADBF1"/>
          </a:solidFill>
          <a:ln w="12383">
            <a:solidFill>
              <a:srgbClr val="B5B7E3"/>
            </a:solidFill>
            <a:prstDash val="solid"/>
          </a:ln>
        </p:spPr>
      </p:sp>
      <p:sp>
        <p:nvSpPr>
          <p:cNvPr id="13" name="Text 11"/>
          <p:cNvSpPr/>
          <p:nvPr/>
        </p:nvSpPr>
        <p:spPr>
          <a:xfrm>
            <a:off x="7225546" y="2742843"/>
            <a:ext cx="17895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2</a:t>
            </a:r>
            <a:endParaRPr lang="en-US" sz="2340" dirty="0"/>
          </a:p>
        </p:txBody>
      </p:sp>
      <p:sp>
        <p:nvSpPr>
          <p:cNvPr id="14" name="Text 12"/>
          <p:cNvSpPr/>
          <p:nvPr/>
        </p:nvSpPr>
        <p:spPr>
          <a:xfrm>
            <a:off x="4243745" y="2749153"/>
            <a:ext cx="1981557" cy="309563"/>
          </a:xfrm>
          <a:prstGeom prst="rect">
            <a:avLst/>
          </a:prstGeom>
          <a:noFill/>
        </p:spPr>
        <p:txBody>
          <a:bodyPr wrap="none" rtlCol="0" anchor="t"/>
          <a:lstStyle/>
          <a:p>
            <a:pPr marL="0" indent="0" algn="r">
              <a:lnSpc>
                <a:spcPts val="2440"/>
              </a:lnSpc>
              <a:buNone/>
            </a:pPr>
            <a:r>
              <a:rPr lang="en-US" sz="1950" b="1" kern="0" spc="-59" dirty="0">
                <a:solidFill>
                  <a:srgbClr val="272525"/>
                </a:solidFill>
                <a:latin typeface="Inter" pitchFamily="34" charset="0"/>
                <a:ea typeface="Inter" pitchFamily="34" charset="-122"/>
                <a:cs typeface="Inter" pitchFamily="34" charset="-120"/>
              </a:rPr>
              <a:t>Data Preparation</a:t>
            </a:r>
            <a:endParaRPr lang="en-US" sz="1950" dirty="0"/>
          </a:p>
        </p:txBody>
      </p:sp>
      <p:sp>
        <p:nvSpPr>
          <p:cNvPr id="15" name="Text 13"/>
          <p:cNvSpPr/>
          <p:nvPr/>
        </p:nvSpPr>
        <p:spPr>
          <a:xfrm>
            <a:off x="2608778" y="3256836"/>
            <a:ext cx="3616523" cy="1584722"/>
          </a:xfrm>
          <a:prstGeom prst="rect">
            <a:avLst/>
          </a:prstGeom>
          <a:noFill/>
        </p:spPr>
        <p:txBody>
          <a:bodyPr wrap="square" rtlCol="0" anchor="t"/>
          <a:lstStyle/>
          <a:p>
            <a:pPr marL="0" indent="0" algn="r">
              <a:lnSpc>
                <a:spcPts val="2495"/>
              </a:lnSpc>
              <a:buNone/>
            </a:pPr>
            <a:r>
              <a:rPr lang="en-US" sz="1560" kern="0" spc="-31" dirty="0">
                <a:solidFill>
                  <a:srgbClr val="272525"/>
                </a:solidFill>
                <a:latin typeface="Inter" pitchFamily="34" charset="0"/>
                <a:ea typeface="Inter" pitchFamily="34" charset="-122"/>
                <a:cs typeface="Inter" pitchFamily="34" charset="-120"/>
              </a:rPr>
              <a:t>Once data is collected, it needs to be cleaned and preprocessed. This involves removing errors and inconsistencies and transforming the data into a suitable format for analysis.</a:t>
            </a:r>
            <a:endParaRPr lang="en-US" sz="1560" dirty="0"/>
          </a:p>
        </p:txBody>
      </p:sp>
      <p:sp>
        <p:nvSpPr>
          <p:cNvPr id="16" name="Shape 14"/>
          <p:cNvSpPr/>
          <p:nvPr/>
        </p:nvSpPr>
        <p:spPr>
          <a:xfrm>
            <a:off x="7537966" y="4921925"/>
            <a:ext cx="693539" cy="39529"/>
          </a:xfrm>
          <a:prstGeom prst="rect">
            <a:avLst/>
          </a:prstGeom>
          <a:solidFill>
            <a:srgbClr val="B5B7E3"/>
          </a:solidFill>
        </p:spPr>
      </p:sp>
      <p:sp>
        <p:nvSpPr>
          <p:cNvPr id="17" name="Shape 15"/>
          <p:cNvSpPr/>
          <p:nvPr/>
        </p:nvSpPr>
        <p:spPr>
          <a:xfrm>
            <a:off x="7092196" y="4718804"/>
            <a:ext cx="445770" cy="445770"/>
          </a:xfrm>
          <a:prstGeom prst="roundRect">
            <a:avLst>
              <a:gd name="adj" fmla="val 20004"/>
            </a:avLst>
          </a:prstGeom>
          <a:solidFill>
            <a:srgbClr val="DADBF1"/>
          </a:solidFill>
          <a:ln w="12383">
            <a:solidFill>
              <a:srgbClr val="B5B7E3"/>
            </a:solidFill>
            <a:prstDash val="solid"/>
          </a:ln>
        </p:spPr>
      </p:sp>
      <p:sp>
        <p:nvSpPr>
          <p:cNvPr id="18" name="Text 16"/>
          <p:cNvSpPr/>
          <p:nvPr/>
        </p:nvSpPr>
        <p:spPr>
          <a:xfrm>
            <a:off x="7217926" y="4755833"/>
            <a:ext cx="19419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3</a:t>
            </a:r>
            <a:endParaRPr lang="en-US" sz="2340" dirty="0"/>
          </a:p>
        </p:txBody>
      </p:sp>
      <p:sp>
        <p:nvSpPr>
          <p:cNvPr id="19" name="Text 17"/>
          <p:cNvSpPr/>
          <p:nvPr/>
        </p:nvSpPr>
        <p:spPr>
          <a:xfrm>
            <a:off x="8404860" y="4762143"/>
            <a:ext cx="2732365" cy="309563"/>
          </a:xfrm>
          <a:prstGeom prst="rect">
            <a:avLst/>
          </a:prstGeom>
          <a:noFill/>
        </p:spPr>
        <p:txBody>
          <a:bodyPr wrap="none" rtlCol="0" anchor="t"/>
          <a:lstStyle/>
          <a:p>
            <a:pPr marL="0" indent="0" algn="l">
              <a:lnSpc>
                <a:spcPts val="2440"/>
              </a:lnSpc>
              <a:buNone/>
            </a:pPr>
            <a:r>
              <a:rPr lang="en-US" sz="1950" b="1" kern="0" spc="-59" dirty="0">
                <a:solidFill>
                  <a:srgbClr val="272525"/>
                </a:solidFill>
                <a:latin typeface="Inter" pitchFamily="34" charset="0"/>
                <a:ea typeface="Inter" pitchFamily="34" charset="-122"/>
                <a:cs typeface="Inter" pitchFamily="34" charset="-120"/>
              </a:rPr>
              <a:t>Association Rule Mining</a:t>
            </a:r>
            <a:endParaRPr lang="en-US" sz="1950" dirty="0"/>
          </a:p>
        </p:txBody>
      </p:sp>
      <p:sp>
        <p:nvSpPr>
          <p:cNvPr id="20" name="Text 18"/>
          <p:cNvSpPr/>
          <p:nvPr/>
        </p:nvSpPr>
        <p:spPr>
          <a:xfrm>
            <a:off x="8404860" y="5269825"/>
            <a:ext cx="3616643" cy="2218611"/>
          </a:xfrm>
          <a:prstGeom prst="rect">
            <a:avLst/>
          </a:prstGeom>
          <a:noFill/>
        </p:spPr>
        <p:txBody>
          <a:bodyPr wrap="square" rtlCol="0" anchor="t"/>
          <a:lstStyle/>
          <a:p>
            <a:pPr marL="0" indent="0" algn="l">
              <a:lnSpc>
                <a:spcPts val="2495"/>
              </a:lnSpc>
              <a:buNone/>
            </a:pPr>
            <a:r>
              <a:rPr lang="en-US" sz="1560" kern="0" spc="-31" dirty="0">
                <a:solidFill>
                  <a:srgbClr val="272525"/>
                </a:solidFill>
                <a:latin typeface="Inter" pitchFamily="34" charset="0"/>
                <a:ea typeface="Inter" pitchFamily="34" charset="-122"/>
                <a:cs typeface="Inter" pitchFamily="34" charset="-120"/>
              </a:rPr>
              <a:t>The heart of market basket analysis lies in association rule mining. This process involves discovering patterns or rules that suggest relationships between products. This information can guide decision-making and drive strategic business actions.</a:t>
            </a:r>
            <a:endParaRPr lang="en-US" sz="15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93614"/>
            <a:ext cx="8110657"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The Power of Association Rules</a:t>
            </a:r>
            <a:endParaRPr lang="en-US" sz="4375" dirty="0"/>
          </a:p>
        </p:txBody>
      </p:sp>
      <p:sp>
        <p:nvSpPr>
          <p:cNvPr id="5" name="Text 3"/>
          <p:cNvSpPr/>
          <p:nvPr/>
        </p:nvSpPr>
        <p:spPr>
          <a:xfrm>
            <a:off x="2037993"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Support</a:t>
            </a:r>
            <a:endParaRPr lang="en-US" sz="2625" dirty="0"/>
          </a:p>
        </p:txBody>
      </p:sp>
      <p:sp>
        <p:nvSpPr>
          <p:cNvPr id="6" name="Text 4"/>
          <p:cNvSpPr/>
          <p:nvPr/>
        </p:nvSpPr>
        <p:spPr>
          <a:xfrm>
            <a:off x="2037993" y="3182064"/>
            <a:ext cx="3156347"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Support is a measure of how frequently a particular combination of products appears in the dataset. It helps identify the most common product associations and guides decision-making related to product placement and cross-selling opportunities.</a:t>
            </a:r>
            <a:endParaRPr lang="en-US" sz="1750" dirty="0"/>
          </a:p>
        </p:txBody>
      </p:sp>
      <p:sp>
        <p:nvSpPr>
          <p:cNvPr id="7" name="Text 5"/>
          <p:cNvSpPr/>
          <p:nvPr/>
        </p:nvSpPr>
        <p:spPr>
          <a:xfrm>
            <a:off x="5743932"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Confidence</a:t>
            </a:r>
            <a:endParaRPr lang="en-US" sz="2625" dirty="0"/>
          </a:p>
        </p:txBody>
      </p:sp>
      <p:sp>
        <p:nvSpPr>
          <p:cNvPr id="8" name="Text 6"/>
          <p:cNvSpPr/>
          <p:nvPr/>
        </p:nvSpPr>
        <p:spPr>
          <a:xfrm>
            <a:off x="5743932" y="3182064"/>
            <a:ext cx="3156347" cy="3554016"/>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Confidence measures the likelihood of a product being purchased when another product is bought. Higher confidence values indicate stronger associations between products, helping retailers optimize marketing strategies and personalize recommendations.</a:t>
            </a:r>
            <a:endParaRPr lang="en-US" sz="1750" dirty="0"/>
          </a:p>
        </p:txBody>
      </p:sp>
      <p:sp>
        <p:nvSpPr>
          <p:cNvPr id="9" name="Text 7"/>
          <p:cNvSpPr/>
          <p:nvPr/>
        </p:nvSpPr>
        <p:spPr>
          <a:xfrm>
            <a:off x="9449872"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Lift</a:t>
            </a:r>
            <a:endParaRPr lang="en-US" sz="2625" dirty="0"/>
          </a:p>
        </p:txBody>
      </p:sp>
      <p:sp>
        <p:nvSpPr>
          <p:cNvPr id="10" name="Text 8"/>
          <p:cNvSpPr/>
          <p:nvPr/>
        </p:nvSpPr>
        <p:spPr>
          <a:xfrm>
            <a:off x="9449872" y="3182064"/>
            <a:ext cx="3156347"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Lift is a measure of how much more likely it is for two products to be purchased together compared to their individual likelihoods. Lift values greater than 1 indicate positive associations, while values less than 1 suggest negative associations.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2978">
            <a:solidFill>
              <a:srgbClr val="E5E0DF"/>
            </a:solidFill>
            <a:prstDash val="solid"/>
          </a:ln>
        </p:spPr>
      </p:sp>
      <p:sp>
        <p:nvSpPr>
          <p:cNvPr id="4" name="Text 2"/>
          <p:cNvSpPr/>
          <p:nvPr/>
        </p:nvSpPr>
        <p:spPr>
          <a:xfrm>
            <a:off x="2380655" y="571857"/>
            <a:ext cx="8240911" cy="649248"/>
          </a:xfrm>
          <a:prstGeom prst="rect">
            <a:avLst/>
          </a:prstGeom>
          <a:noFill/>
        </p:spPr>
        <p:txBody>
          <a:bodyPr wrap="none" rtlCol="0" anchor="t"/>
          <a:lstStyle/>
          <a:p>
            <a:pPr marL="0" indent="0">
              <a:lnSpc>
                <a:spcPts val="5110"/>
              </a:lnSpc>
              <a:buNone/>
            </a:pPr>
            <a:r>
              <a:rPr lang="en-US" sz="4090" b="1" kern="0" spc="-123" dirty="0">
                <a:solidFill>
                  <a:srgbClr val="000000"/>
                </a:solidFill>
                <a:latin typeface="Inter" pitchFamily="34" charset="0"/>
                <a:ea typeface="Inter" pitchFamily="34" charset="-122"/>
                <a:cs typeface="Inter" pitchFamily="34" charset="-120"/>
              </a:rPr>
              <a:t>Visualizing Market Basket Insights</a:t>
            </a:r>
            <a:endParaRPr lang="en-US" sz="4090" dirty="0"/>
          </a:p>
        </p:txBody>
      </p:sp>
      <p:pic>
        <p:nvPicPr>
          <p:cNvPr id="5" name="Image 0" descr="preencoded.png"/>
          <p:cNvPicPr>
            <a:picLocks noChangeAspect="1"/>
          </p:cNvPicPr>
          <p:nvPr/>
        </p:nvPicPr>
        <p:blipFill>
          <a:blip r:embed="rId1"/>
          <a:stretch>
            <a:fillRect/>
          </a:stretch>
        </p:blipFill>
        <p:spPr>
          <a:xfrm>
            <a:off x="2380655" y="1636633"/>
            <a:ext cx="3081933" cy="1904762"/>
          </a:xfrm>
          <a:prstGeom prst="rect">
            <a:avLst/>
          </a:prstGeom>
        </p:spPr>
      </p:pic>
      <p:sp>
        <p:nvSpPr>
          <p:cNvPr id="6" name="Text 3"/>
          <p:cNvSpPr/>
          <p:nvPr/>
        </p:nvSpPr>
        <p:spPr>
          <a:xfrm>
            <a:off x="2380655" y="3801070"/>
            <a:ext cx="2161103"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Data Visualization</a:t>
            </a:r>
            <a:endParaRPr lang="en-US" sz="2045" dirty="0"/>
          </a:p>
        </p:txBody>
      </p:sp>
      <p:sp>
        <p:nvSpPr>
          <p:cNvPr id="7" name="Text 4"/>
          <p:cNvSpPr/>
          <p:nvPr/>
        </p:nvSpPr>
        <p:spPr>
          <a:xfrm>
            <a:off x="2380655" y="4333399"/>
            <a:ext cx="3081933"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Data visualization is key in extracting meaningful insights from market basket analysis results. Through visually appealing charts and graphs, businesses can easily identify top-selling product combinations and effectively communicate these insights to stakeholders.</a:t>
            </a:r>
            <a:endParaRPr lang="en-US" sz="1635" dirty="0"/>
          </a:p>
        </p:txBody>
      </p:sp>
      <p:pic>
        <p:nvPicPr>
          <p:cNvPr id="8" name="Image 1" descr="preencoded.png"/>
          <p:cNvPicPr>
            <a:picLocks noChangeAspect="1"/>
          </p:cNvPicPr>
          <p:nvPr/>
        </p:nvPicPr>
        <p:blipFill>
          <a:blip r:embed="rId2"/>
          <a:stretch>
            <a:fillRect/>
          </a:stretch>
        </p:blipFill>
        <p:spPr>
          <a:xfrm>
            <a:off x="5774174" y="1636633"/>
            <a:ext cx="3081933" cy="1904762"/>
          </a:xfrm>
          <a:prstGeom prst="rect">
            <a:avLst/>
          </a:prstGeom>
        </p:spPr>
      </p:pic>
      <p:sp>
        <p:nvSpPr>
          <p:cNvPr id="9" name="Text 5"/>
          <p:cNvSpPr/>
          <p:nvPr/>
        </p:nvSpPr>
        <p:spPr>
          <a:xfrm>
            <a:off x="5774174" y="3801070"/>
            <a:ext cx="2807851"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Optimization Strategies</a:t>
            </a:r>
            <a:endParaRPr lang="en-US" sz="2045" dirty="0"/>
          </a:p>
        </p:txBody>
      </p:sp>
      <p:sp>
        <p:nvSpPr>
          <p:cNvPr id="10" name="Text 6"/>
          <p:cNvSpPr/>
          <p:nvPr/>
        </p:nvSpPr>
        <p:spPr>
          <a:xfrm>
            <a:off x="5774174" y="4333399"/>
            <a:ext cx="3081933"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Market basket analysis can help retailers optimize product pricing, promotions, and store layouts. Visualizing the impact of different strategies can provide a clear understanding of potential opportunities, enabling businesses to make data-driven decisions and stay ahead of the competition.</a:t>
            </a:r>
            <a:endParaRPr lang="en-US" sz="1635" dirty="0"/>
          </a:p>
        </p:txBody>
      </p:sp>
      <p:pic>
        <p:nvPicPr>
          <p:cNvPr id="11" name="Image 2" descr="preencoded.png"/>
          <p:cNvPicPr>
            <a:picLocks noChangeAspect="1"/>
          </p:cNvPicPr>
          <p:nvPr/>
        </p:nvPicPr>
        <p:blipFill>
          <a:blip r:embed="rId3"/>
          <a:stretch>
            <a:fillRect/>
          </a:stretch>
        </p:blipFill>
        <p:spPr>
          <a:xfrm>
            <a:off x="9167693" y="1636633"/>
            <a:ext cx="3082052" cy="1904762"/>
          </a:xfrm>
          <a:prstGeom prst="rect">
            <a:avLst/>
          </a:prstGeom>
        </p:spPr>
      </p:pic>
      <p:sp>
        <p:nvSpPr>
          <p:cNvPr id="12" name="Text 7"/>
          <p:cNvSpPr/>
          <p:nvPr/>
        </p:nvSpPr>
        <p:spPr>
          <a:xfrm>
            <a:off x="9167693" y="3801070"/>
            <a:ext cx="2922508"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Customer Segmentation</a:t>
            </a:r>
            <a:endParaRPr lang="en-US" sz="2045" dirty="0"/>
          </a:p>
        </p:txBody>
      </p:sp>
      <p:sp>
        <p:nvSpPr>
          <p:cNvPr id="13" name="Text 8"/>
          <p:cNvSpPr/>
          <p:nvPr/>
        </p:nvSpPr>
        <p:spPr>
          <a:xfrm>
            <a:off x="9167693" y="4333399"/>
            <a:ext cx="3082052"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By analyzing market basket data, retailers can segment customers based on their shopping preferences and behaviors. Visualizing these segments can aid in creating targeted marketing campaigns, improving customer retention, and personalizing the shopping experience.</a:t>
            </a:r>
            <a:endParaRPr lang="en-US" sz="16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639967"/>
            <a:ext cx="8245078"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Market Basket Insights in Action</a:t>
            </a:r>
            <a:endParaRPr lang="en-US" sz="4375" dirty="0"/>
          </a:p>
        </p:txBody>
      </p:sp>
      <p:sp>
        <p:nvSpPr>
          <p:cNvPr id="5" name="Shape 3"/>
          <p:cNvSpPr/>
          <p:nvPr/>
        </p:nvSpPr>
        <p:spPr>
          <a:xfrm>
            <a:off x="2037993" y="2778681"/>
            <a:ext cx="10554414" cy="3810833"/>
          </a:xfrm>
          <a:prstGeom prst="roundRect">
            <a:avLst>
              <a:gd name="adj" fmla="val 2624"/>
            </a:avLst>
          </a:prstGeom>
          <a:noFill/>
          <a:ln w="13811">
            <a:solidFill>
              <a:srgbClr val="000000">
                <a:alpha val="8000"/>
              </a:srgbClr>
            </a:solidFill>
            <a:prstDash val="solid"/>
          </a:ln>
        </p:spPr>
      </p:sp>
      <p:sp>
        <p:nvSpPr>
          <p:cNvPr id="6" name="Shape 4"/>
          <p:cNvSpPr/>
          <p:nvPr/>
        </p:nvSpPr>
        <p:spPr>
          <a:xfrm>
            <a:off x="2051804" y="2792492"/>
            <a:ext cx="10526792" cy="3783211"/>
          </a:xfrm>
          <a:prstGeom prst="rect">
            <a:avLst/>
          </a:prstGeom>
          <a:solidFill>
            <a:srgbClr val="FFFFFF">
              <a:alpha val="4000"/>
            </a:srgbClr>
          </a:solidFill>
        </p:spPr>
      </p:sp>
      <p:sp>
        <p:nvSpPr>
          <p:cNvPr id="7" name="Text 5"/>
          <p:cNvSpPr/>
          <p:nvPr/>
        </p:nvSpPr>
        <p:spPr>
          <a:xfrm>
            <a:off x="2273975" y="3022283"/>
            <a:ext cx="2456855"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Supermarket Chain</a:t>
            </a:r>
            <a:endParaRPr lang="en-US" sz="2185" dirty="0"/>
          </a:p>
        </p:txBody>
      </p:sp>
      <p:sp>
        <p:nvSpPr>
          <p:cNvPr id="8" name="Text 6"/>
          <p:cNvSpPr/>
          <p:nvPr/>
        </p:nvSpPr>
        <p:spPr>
          <a:xfrm>
            <a:off x="2273975" y="3591639"/>
            <a:ext cx="4815245" cy="284321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 large supermarket chain utilized market basket analysis to identify commonly purchased items during specific seasons. The insights obtained allowed the retailer to optimize product placements, create attractive product bundles, and enhance in-store promotions, resulting in increased sales and customer satisfaction.</a:t>
            </a:r>
            <a:endParaRPr lang="en-US" sz="1750" dirty="0"/>
          </a:p>
        </p:txBody>
      </p:sp>
      <p:sp>
        <p:nvSpPr>
          <p:cNvPr id="9" name="Text 7"/>
          <p:cNvSpPr/>
          <p:nvPr/>
        </p:nvSpPr>
        <p:spPr>
          <a:xfrm>
            <a:off x="7541181" y="3022283"/>
            <a:ext cx="2221944"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Online Retailer</a:t>
            </a:r>
            <a:endParaRPr lang="en-US" sz="2185" dirty="0"/>
          </a:p>
        </p:txBody>
      </p:sp>
      <p:sp>
        <p:nvSpPr>
          <p:cNvPr id="10" name="Text 8"/>
          <p:cNvSpPr/>
          <p:nvPr/>
        </p:nvSpPr>
        <p:spPr>
          <a:xfrm>
            <a:off x="7541181" y="3591639"/>
            <a:ext cx="4815245" cy="284321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An online retailer leveraged market basket analysis to personalize product recommendations. By understanding the associations between products, the retailer was able to create personalized suggestions that enhanced the customer shopping experience, leading to improved customer engagement, loyalty, and overall revenue.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107168"/>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Conclusion</a:t>
            </a:r>
            <a:endParaRPr lang="en-US" sz="4375" dirty="0"/>
          </a:p>
        </p:txBody>
      </p:sp>
      <p:sp>
        <p:nvSpPr>
          <p:cNvPr id="5" name="Text 3"/>
          <p:cNvSpPr/>
          <p:nvPr/>
        </p:nvSpPr>
        <p:spPr>
          <a:xfrm>
            <a:off x="6652855" y="3384709"/>
            <a:ext cx="7144345" cy="2487811"/>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is a powerful tool that can unlock valuable insights hidden within customer purchase data. By understanding the associations between products, businesses can optimize pricing, improve product placement, and provide personalized recommendations to enhance the overall shopping experience. Embrace the power of market basket analysis and embark on a journey of data-driven success.</a:t>
            </a:r>
            <a:endParaRPr lang="en-US" sz="1750" dirty="0"/>
          </a:p>
        </p:txBody>
      </p:sp>
      <p:sp>
        <p:nvSpPr>
          <p:cNvPr id="6" name="Shape 4"/>
          <p:cNvSpPr/>
          <p:nvPr/>
        </p:nvSpPr>
        <p:spPr>
          <a:xfrm>
            <a:off x="6319599" y="3134797"/>
            <a:ext cx="44410" cy="2987635"/>
          </a:xfrm>
          <a:prstGeom prst="rect">
            <a:avLst/>
          </a:prstGeom>
          <a:solidFill>
            <a:srgbClr val="4950BC"/>
          </a:solidFill>
        </p:spPr>
      </p:sp>
      <p:pic>
        <p:nvPicPr>
          <p:cNvPr id="7"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5117</Words>
  <Application>WPS Presentation</Application>
  <PresentationFormat>On-screen Show (16:9)</PresentationFormat>
  <Paragraphs>86</Paragraphs>
  <Slides>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Comic Sans MS</vt:lpstr>
      <vt:lpstr>Inter</vt:lpstr>
      <vt:lpstr>Inter</vt:lpstr>
      <vt:lpstr>Segoe Print</vt:lpstr>
      <vt:lpstr>Inter</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4</cp:revision>
  <dcterms:created xsi:type="dcterms:W3CDTF">2023-10-27T14:59:00Z</dcterms:created>
  <dcterms:modified xsi:type="dcterms:W3CDTF">2023-10-27T15:50:40Z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FE52253736D545A1B31783BFFF454C3F</vt:lpwstr>
  </property>
  <property fmtid="{D5CDD505-2E9C-101B-9397-08002B2CF9AE}" pid="3" name="KSOProductBuildVer">
    <vt:lpwstr>1033-11.2.0.11225</vt:lpwstr>
  </property>
</Properties>
</file>