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4" r:id="rId6"/>
    <p:sldId id="266" r:id="rId7"/>
    <p:sldId id="262" r:id="rId8"/>
    <p:sldId id="269" r:id="rId9"/>
    <p:sldId id="272" r:id="rId10"/>
    <p:sldId id="270" r:id="rId11"/>
    <p:sldId id="273" r:id="rId12"/>
    <p:sldId id="277" r:id="rId13"/>
    <p:sldId id="278" r:id="rId14"/>
    <p:sldId id="275" r:id="rId15"/>
    <p:sldId id="274" r:id="rId16"/>
    <p:sldId id="276" r:id="rId17"/>
    <p:sldId id="267" r:id="rId18"/>
    <p:sldId id="268"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38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762C55-4367-43D7-AEC3-1FDBAFB403B4}"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CF640-01FE-4DED-91BC-E7DC8DDB5D68}" type="slidenum">
              <a:rPr lang="en-IN" smtClean="0"/>
              <a:t>‹#›</a:t>
            </a:fld>
            <a:endParaRPr lang="en-IN"/>
          </a:p>
        </p:txBody>
      </p:sp>
    </p:spTree>
    <p:extLst>
      <p:ext uri="{BB962C8B-B14F-4D97-AF65-F5344CB8AC3E}">
        <p14:creationId xmlns:p14="http://schemas.microsoft.com/office/powerpoint/2010/main" val="429331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762C55-4367-43D7-AEC3-1FDBAFB403B4}"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CF640-01FE-4DED-91BC-E7DC8DDB5D68}" type="slidenum">
              <a:rPr lang="en-IN" smtClean="0"/>
              <a:t>‹#›</a:t>
            </a:fld>
            <a:endParaRPr lang="en-IN"/>
          </a:p>
        </p:txBody>
      </p:sp>
    </p:spTree>
    <p:extLst>
      <p:ext uri="{BB962C8B-B14F-4D97-AF65-F5344CB8AC3E}">
        <p14:creationId xmlns:p14="http://schemas.microsoft.com/office/powerpoint/2010/main" val="1987060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762C55-4367-43D7-AEC3-1FDBAFB403B4}"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CF640-01FE-4DED-91BC-E7DC8DDB5D68}" type="slidenum">
              <a:rPr lang="en-IN" smtClean="0"/>
              <a:t>‹#›</a:t>
            </a:fld>
            <a:endParaRPr lang="en-IN"/>
          </a:p>
        </p:txBody>
      </p:sp>
    </p:spTree>
    <p:extLst>
      <p:ext uri="{BB962C8B-B14F-4D97-AF65-F5344CB8AC3E}">
        <p14:creationId xmlns:p14="http://schemas.microsoft.com/office/powerpoint/2010/main" val="4231185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762C55-4367-43D7-AEC3-1FDBAFB403B4}"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CF640-01FE-4DED-91BC-E7DC8DDB5D68}"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2144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762C55-4367-43D7-AEC3-1FDBAFB403B4}"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CF640-01FE-4DED-91BC-E7DC8DDB5D68}" type="slidenum">
              <a:rPr lang="en-IN" smtClean="0"/>
              <a:t>‹#›</a:t>
            </a:fld>
            <a:endParaRPr lang="en-IN"/>
          </a:p>
        </p:txBody>
      </p:sp>
    </p:spTree>
    <p:extLst>
      <p:ext uri="{BB962C8B-B14F-4D97-AF65-F5344CB8AC3E}">
        <p14:creationId xmlns:p14="http://schemas.microsoft.com/office/powerpoint/2010/main" val="1814229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762C55-4367-43D7-AEC3-1FDBAFB403B4}"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CCF640-01FE-4DED-91BC-E7DC8DDB5D68}" type="slidenum">
              <a:rPr lang="en-IN" smtClean="0"/>
              <a:t>‹#›</a:t>
            </a:fld>
            <a:endParaRPr lang="en-IN"/>
          </a:p>
        </p:txBody>
      </p:sp>
    </p:spTree>
    <p:extLst>
      <p:ext uri="{BB962C8B-B14F-4D97-AF65-F5344CB8AC3E}">
        <p14:creationId xmlns:p14="http://schemas.microsoft.com/office/powerpoint/2010/main" val="1769514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762C55-4367-43D7-AEC3-1FDBAFB403B4}"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CCF640-01FE-4DED-91BC-E7DC8DDB5D68}" type="slidenum">
              <a:rPr lang="en-IN" smtClean="0"/>
              <a:t>‹#›</a:t>
            </a:fld>
            <a:endParaRPr lang="en-IN"/>
          </a:p>
        </p:txBody>
      </p:sp>
    </p:spTree>
    <p:extLst>
      <p:ext uri="{BB962C8B-B14F-4D97-AF65-F5344CB8AC3E}">
        <p14:creationId xmlns:p14="http://schemas.microsoft.com/office/powerpoint/2010/main" val="1267726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62C55-4367-43D7-AEC3-1FDBAFB403B4}"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CF640-01FE-4DED-91BC-E7DC8DDB5D68}" type="slidenum">
              <a:rPr lang="en-IN" smtClean="0"/>
              <a:t>‹#›</a:t>
            </a:fld>
            <a:endParaRPr lang="en-IN"/>
          </a:p>
        </p:txBody>
      </p:sp>
    </p:spTree>
    <p:extLst>
      <p:ext uri="{BB962C8B-B14F-4D97-AF65-F5344CB8AC3E}">
        <p14:creationId xmlns:p14="http://schemas.microsoft.com/office/powerpoint/2010/main" val="1229770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62C55-4367-43D7-AEC3-1FDBAFB403B4}"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CF640-01FE-4DED-91BC-E7DC8DDB5D68}" type="slidenum">
              <a:rPr lang="en-IN" smtClean="0"/>
              <a:t>‹#›</a:t>
            </a:fld>
            <a:endParaRPr lang="en-IN"/>
          </a:p>
        </p:txBody>
      </p:sp>
    </p:spTree>
    <p:extLst>
      <p:ext uri="{BB962C8B-B14F-4D97-AF65-F5344CB8AC3E}">
        <p14:creationId xmlns:p14="http://schemas.microsoft.com/office/powerpoint/2010/main" val="1874842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62C55-4367-43D7-AEC3-1FDBAFB403B4}"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CF640-01FE-4DED-91BC-E7DC8DDB5D68}" type="slidenum">
              <a:rPr lang="en-IN" smtClean="0"/>
              <a:t>‹#›</a:t>
            </a:fld>
            <a:endParaRPr lang="en-IN"/>
          </a:p>
        </p:txBody>
      </p:sp>
    </p:spTree>
    <p:extLst>
      <p:ext uri="{BB962C8B-B14F-4D97-AF65-F5344CB8AC3E}">
        <p14:creationId xmlns:p14="http://schemas.microsoft.com/office/powerpoint/2010/main" val="91275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762C55-4367-43D7-AEC3-1FDBAFB403B4}"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CF640-01FE-4DED-91BC-E7DC8DDB5D68}" type="slidenum">
              <a:rPr lang="en-IN" smtClean="0"/>
              <a:t>‹#›</a:t>
            </a:fld>
            <a:endParaRPr lang="en-IN"/>
          </a:p>
        </p:txBody>
      </p:sp>
    </p:spTree>
    <p:extLst>
      <p:ext uri="{BB962C8B-B14F-4D97-AF65-F5344CB8AC3E}">
        <p14:creationId xmlns:p14="http://schemas.microsoft.com/office/powerpoint/2010/main" val="3620545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762C55-4367-43D7-AEC3-1FDBAFB403B4}"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CF640-01FE-4DED-91BC-E7DC8DDB5D68}" type="slidenum">
              <a:rPr lang="en-IN" smtClean="0"/>
              <a:t>‹#›</a:t>
            </a:fld>
            <a:endParaRPr lang="en-IN"/>
          </a:p>
        </p:txBody>
      </p:sp>
    </p:spTree>
    <p:extLst>
      <p:ext uri="{BB962C8B-B14F-4D97-AF65-F5344CB8AC3E}">
        <p14:creationId xmlns:p14="http://schemas.microsoft.com/office/powerpoint/2010/main" val="266427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762C55-4367-43D7-AEC3-1FDBAFB403B4}" type="datetimeFigureOut">
              <a:rPr lang="en-IN" smtClean="0"/>
              <a:t>25-11-2022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CCF640-01FE-4DED-91BC-E7DC8DDB5D68}" type="slidenum">
              <a:rPr lang="en-IN" smtClean="0"/>
              <a:t>‹#›</a:t>
            </a:fld>
            <a:endParaRPr lang="en-IN"/>
          </a:p>
        </p:txBody>
      </p:sp>
    </p:spTree>
    <p:extLst>
      <p:ext uri="{BB962C8B-B14F-4D97-AF65-F5344CB8AC3E}">
        <p14:creationId xmlns:p14="http://schemas.microsoft.com/office/powerpoint/2010/main" val="365785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762C55-4367-43D7-AEC3-1FDBAFB403B4}"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CCF640-01FE-4DED-91BC-E7DC8DDB5D68}" type="slidenum">
              <a:rPr lang="en-IN" smtClean="0"/>
              <a:t>‹#›</a:t>
            </a:fld>
            <a:endParaRPr lang="en-IN"/>
          </a:p>
        </p:txBody>
      </p:sp>
    </p:spTree>
    <p:extLst>
      <p:ext uri="{BB962C8B-B14F-4D97-AF65-F5344CB8AC3E}">
        <p14:creationId xmlns:p14="http://schemas.microsoft.com/office/powerpoint/2010/main" val="170276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762C55-4367-43D7-AEC3-1FDBAFB403B4}" type="datetimeFigureOut">
              <a:rPr lang="en-IN" smtClean="0"/>
              <a:t>25-11-2022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CCF640-01FE-4DED-91BC-E7DC8DDB5D68}" type="slidenum">
              <a:rPr lang="en-IN" smtClean="0"/>
              <a:t>‹#›</a:t>
            </a:fld>
            <a:endParaRPr lang="en-IN"/>
          </a:p>
        </p:txBody>
      </p:sp>
    </p:spTree>
    <p:extLst>
      <p:ext uri="{BB962C8B-B14F-4D97-AF65-F5344CB8AC3E}">
        <p14:creationId xmlns:p14="http://schemas.microsoft.com/office/powerpoint/2010/main" val="3106509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762C55-4367-43D7-AEC3-1FDBAFB403B4}"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CF640-01FE-4DED-91BC-E7DC8DDB5D68}" type="slidenum">
              <a:rPr lang="en-IN" smtClean="0"/>
              <a:t>‹#›</a:t>
            </a:fld>
            <a:endParaRPr lang="en-IN"/>
          </a:p>
        </p:txBody>
      </p:sp>
    </p:spTree>
    <p:extLst>
      <p:ext uri="{BB962C8B-B14F-4D97-AF65-F5344CB8AC3E}">
        <p14:creationId xmlns:p14="http://schemas.microsoft.com/office/powerpoint/2010/main" val="222728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762C55-4367-43D7-AEC3-1FDBAFB403B4}"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CF640-01FE-4DED-91BC-E7DC8DDB5D68}" type="slidenum">
              <a:rPr lang="en-IN" smtClean="0"/>
              <a:t>‹#›</a:t>
            </a:fld>
            <a:endParaRPr lang="en-IN"/>
          </a:p>
        </p:txBody>
      </p:sp>
    </p:spTree>
    <p:extLst>
      <p:ext uri="{BB962C8B-B14F-4D97-AF65-F5344CB8AC3E}">
        <p14:creationId xmlns:p14="http://schemas.microsoft.com/office/powerpoint/2010/main" val="2313448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F762C55-4367-43D7-AEC3-1FDBAFB403B4}" type="datetimeFigureOut">
              <a:rPr lang="en-IN" smtClean="0"/>
              <a:t>25-11-2022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6CCF640-01FE-4DED-91BC-E7DC8DDB5D68}" type="slidenum">
              <a:rPr lang="en-IN" smtClean="0"/>
              <a:t>‹#›</a:t>
            </a:fld>
            <a:endParaRPr lang="en-IN"/>
          </a:p>
        </p:txBody>
      </p:sp>
    </p:spTree>
    <p:extLst>
      <p:ext uri="{BB962C8B-B14F-4D97-AF65-F5344CB8AC3E}">
        <p14:creationId xmlns:p14="http://schemas.microsoft.com/office/powerpoint/2010/main" val="15050540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ADD2-70ED-6E0F-6849-07F3A7E1B307}"/>
              </a:ext>
            </a:extLst>
          </p:cNvPr>
          <p:cNvSpPr>
            <a:spLocks noGrp="1"/>
          </p:cNvSpPr>
          <p:nvPr>
            <p:ph type="ctrTitle"/>
          </p:nvPr>
        </p:nvSpPr>
        <p:spPr>
          <a:xfrm>
            <a:off x="1524000" y="2448231"/>
            <a:ext cx="9144000" cy="1061731"/>
          </a:xfrm>
        </p:spPr>
        <p:txBody>
          <a:bodyPr/>
          <a:lstStyle/>
          <a:p>
            <a:r>
              <a:rPr lang="en-US" dirty="0">
                <a:latin typeface="Agency FB" panose="020B0503020202020204" pitchFamily="34" charset="0"/>
              </a:rPr>
              <a:t>WEB CLUSTERING ENGINES</a:t>
            </a:r>
            <a:endParaRPr lang="en-IN" dirty="0">
              <a:latin typeface="Agency FB" panose="020B0503020202020204" pitchFamily="34" charset="0"/>
            </a:endParaRPr>
          </a:p>
        </p:txBody>
      </p:sp>
      <p:sp>
        <p:nvSpPr>
          <p:cNvPr id="3" name="Subtitle 2">
            <a:extLst>
              <a:ext uri="{FF2B5EF4-FFF2-40B4-BE49-F238E27FC236}">
                <a16:creationId xmlns:a16="http://schemas.microsoft.com/office/drawing/2014/main" id="{FE2A7205-9774-CA8C-A775-706E38662660}"/>
              </a:ext>
            </a:extLst>
          </p:cNvPr>
          <p:cNvSpPr>
            <a:spLocks noGrp="1"/>
          </p:cNvSpPr>
          <p:nvPr>
            <p:ph type="subTitle" idx="1"/>
          </p:nvPr>
        </p:nvSpPr>
        <p:spPr>
          <a:xfrm>
            <a:off x="1370693" y="3598339"/>
            <a:ext cx="9440034" cy="1841408"/>
          </a:xfrm>
        </p:spPr>
        <p:txBody>
          <a:bodyPr>
            <a:normAutofit/>
          </a:bodyPr>
          <a:lstStyle/>
          <a:p>
            <a:r>
              <a:rPr lang="en-US" sz="2400" b="1" i="1" dirty="0"/>
              <a:t>Prathmesh Wawre</a:t>
            </a:r>
          </a:p>
          <a:p>
            <a:r>
              <a:rPr lang="en-US" b="1" i="1" dirty="0"/>
              <a:t>PB 40</a:t>
            </a:r>
          </a:p>
          <a:p>
            <a:r>
              <a:rPr lang="en-IN" b="1" i="1" dirty="0"/>
              <a:t>1032190936</a:t>
            </a:r>
          </a:p>
        </p:txBody>
      </p:sp>
      <p:pic>
        <p:nvPicPr>
          <p:cNvPr id="1026" name="Picture 2">
            <a:extLst>
              <a:ext uri="{FF2B5EF4-FFF2-40B4-BE49-F238E27FC236}">
                <a16:creationId xmlns:a16="http://schemas.microsoft.com/office/drawing/2014/main" id="{D88BE91E-B74C-01A2-521D-54A2FB15E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615156"/>
            <a:ext cx="6341806" cy="154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97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1F80-1844-BE05-E2E4-6D7C7172FED5}"/>
              </a:ext>
            </a:extLst>
          </p:cNvPr>
          <p:cNvSpPr>
            <a:spLocks noGrp="1"/>
          </p:cNvSpPr>
          <p:nvPr>
            <p:ph type="title"/>
          </p:nvPr>
        </p:nvSpPr>
        <p:spPr>
          <a:xfrm>
            <a:off x="1156392" y="749558"/>
            <a:ext cx="3061046" cy="646331"/>
          </a:xfrm>
          <a:solidFill>
            <a:schemeClr val="tx1">
              <a:lumMod val="50000"/>
            </a:schemeClr>
          </a:solidFill>
        </p:spPr>
        <p:txBody>
          <a:bodyPr anchor="t">
            <a:normAutofit/>
          </a:bodyPr>
          <a:lstStyle/>
          <a:p>
            <a:pPr algn="l"/>
            <a:r>
              <a:rPr lang="en-US" sz="3600" dirty="0">
                <a:latin typeface="Bahnschrift Condensed" panose="020B0502040204020203" pitchFamily="34" charset="0"/>
              </a:rPr>
              <a:t>Key Requirements</a:t>
            </a:r>
            <a:endParaRPr lang="en-IN" sz="36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F81F28DE-B132-85E4-04A2-24DECD2158C6}"/>
              </a:ext>
            </a:extLst>
          </p:cNvPr>
          <p:cNvSpPr>
            <a:spLocks noGrp="1"/>
          </p:cNvSpPr>
          <p:nvPr>
            <p:ph idx="1"/>
          </p:nvPr>
        </p:nvSpPr>
        <p:spPr>
          <a:xfrm>
            <a:off x="913795" y="1732449"/>
            <a:ext cx="4479299" cy="4058751"/>
          </a:xfrm>
        </p:spPr>
        <p:txBody>
          <a:bodyPr>
            <a:normAutofit/>
          </a:bodyPr>
          <a:lstStyle/>
          <a:p>
            <a:pPr marL="36900" indent="0">
              <a:buNone/>
            </a:pPr>
            <a:r>
              <a:rPr lang="en-US" dirty="0"/>
              <a:t>The following are the key requirements for web document clustering methods. </a:t>
            </a:r>
          </a:p>
          <a:p>
            <a:pPr>
              <a:buFont typeface="Wingdings" panose="05000000000000000000" pitchFamily="2" charset="2"/>
              <a:buChar char="q"/>
            </a:pPr>
            <a:r>
              <a:rPr lang="en-US" dirty="0"/>
              <a:t>(1) Relevance:</a:t>
            </a:r>
          </a:p>
          <a:p>
            <a:pPr>
              <a:buFont typeface="Wingdings" panose="05000000000000000000" pitchFamily="2" charset="2"/>
              <a:buChar char="q"/>
            </a:pPr>
            <a:r>
              <a:rPr lang="en-US" dirty="0"/>
              <a:t>(2) Browsable Summaries </a:t>
            </a:r>
          </a:p>
          <a:p>
            <a:pPr>
              <a:buFont typeface="Wingdings" panose="05000000000000000000" pitchFamily="2" charset="2"/>
              <a:buChar char="q"/>
            </a:pPr>
            <a:r>
              <a:rPr lang="en-US" dirty="0"/>
              <a:t>(3) Overlap </a:t>
            </a:r>
          </a:p>
          <a:p>
            <a:pPr>
              <a:buFont typeface="Wingdings" panose="05000000000000000000" pitchFamily="2" charset="2"/>
              <a:buChar char="q"/>
            </a:pPr>
            <a:r>
              <a:rPr lang="en-US" dirty="0"/>
              <a:t>(4) Snippet-tolerance </a:t>
            </a:r>
          </a:p>
          <a:p>
            <a:pPr>
              <a:buFont typeface="Wingdings" panose="05000000000000000000" pitchFamily="2" charset="2"/>
              <a:buChar char="q"/>
            </a:pPr>
            <a:r>
              <a:rPr lang="en-US" dirty="0"/>
              <a:t>(5) Speed </a:t>
            </a:r>
          </a:p>
          <a:p>
            <a:pPr>
              <a:buFont typeface="Wingdings" panose="05000000000000000000" pitchFamily="2" charset="2"/>
              <a:buChar char="q"/>
            </a:pPr>
            <a:r>
              <a:rPr lang="en-US" dirty="0"/>
              <a:t>(6) Incrementality</a:t>
            </a:r>
            <a:endParaRPr lang="en-IN" dirty="0"/>
          </a:p>
        </p:txBody>
      </p:sp>
      <p:sp>
        <p:nvSpPr>
          <p:cNvPr id="7" name="TextBox 6">
            <a:extLst>
              <a:ext uri="{FF2B5EF4-FFF2-40B4-BE49-F238E27FC236}">
                <a16:creationId xmlns:a16="http://schemas.microsoft.com/office/drawing/2014/main" id="{412ABE13-D235-D61D-4E48-1A9B4BAF94DC}"/>
              </a:ext>
            </a:extLst>
          </p:cNvPr>
          <p:cNvSpPr txBox="1"/>
          <p:nvPr/>
        </p:nvSpPr>
        <p:spPr>
          <a:xfrm>
            <a:off x="6578086" y="749557"/>
            <a:ext cx="4898568" cy="646331"/>
          </a:xfrm>
          <a:prstGeom prst="rect">
            <a:avLst/>
          </a:prstGeom>
          <a:solidFill>
            <a:schemeClr val="tx1">
              <a:lumMod val="50000"/>
            </a:schemeClr>
          </a:solidFill>
        </p:spPr>
        <p:txBody>
          <a:bodyPr wrap="square" rtlCol="0">
            <a:spAutoFit/>
          </a:bodyPr>
          <a:lstStyle/>
          <a:p>
            <a:r>
              <a:rPr 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hnschrift Condensed" panose="020B0502040204020203" pitchFamily="34" charset="0"/>
                <a:ea typeface="+mj-ea"/>
              </a:rPr>
              <a:t>Types of Clustering Algorithms       </a:t>
            </a:r>
            <a:endParaRPr lang="en-IN"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hnschrift Condensed" panose="020B0502040204020203" pitchFamily="34" charset="0"/>
              <a:ea typeface="+mj-ea"/>
            </a:endParaRPr>
          </a:p>
        </p:txBody>
      </p:sp>
      <p:sp>
        <p:nvSpPr>
          <p:cNvPr id="8" name="TextBox 7">
            <a:extLst>
              <a:ext uri="{FF2B5EF4-FFF2-40B4-BE49-F238E27FC236}">
                <a16:creationId xmlns:a16="http://schemas.microsoft.com/office/drawing/2014/main" id="{7D0B3199-CDAE-A6B2-436C-6D13EB944C09}"/>
              </a:ext>
            </a:extLst>
          </p:cNvPr>
          <p:cNvSpPr txBox="1"/>
          <p:nvPr/>
        </p:nvSpPr>
        <p:spPr>
          <a:xfrm>
            <a:off x="6671388" y="1732449"/>
            <a:ext cx="4466858" cy="3277820"/>
          </a:xfrm>
          <a:prstGeom prst="rect">
            <a:avLst/>
          </a:prstGeom>
          <a:noFill/>
        </p:spPr>
        <p:txBody>
          <a:bodyPr wrap="square" rtlCol="0">
            <a:spAutoFit/>
          </a:bodyPr>
          <a:lstStyle/>
          <a:p>
            <a:pPr marL="36900">
              <a:spcBef>
                <a:spcPct val="20000"/>
              </a:spcBef>
              <a:spcAft>
                <a:spcPts val="600"/>
              </a:spcAft>
              <a:buClr>
                <a:schemeClr val="tx2"/>
              </a:buClr>
              <a:buSzPct val="70000"/>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clustering algorithm is classified as partitional and hierarchical.</a:t>
            </a:r>
          </a:p>
          <a:p>
            <a:pPr marL="342900" indent="-306000">
              <a:spcBef>
                <a:spcPct val="20000"/>
              </a:spcBef>
              <a:spcAft>
                <a:spcPts val="600"/>
              </a:spcAft>
              <a:buClr>
                <a:schemeClr val="tx2"/>
              </a:buClr>
              <a:buSzPct val="70000"/>
              <a:buFont typeface="Wingdings" panose="05000000000000000000" pitchFamily="2" charset="2"/>
              <a:buChar char="q"/>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most common partitional clustering algorithm is k-means, which relies on the idea that the center of the cluster.</a:t>
            </a:r>
          </a:p>
          <a:p>
            <a:pPr marL="342900" indent="-306000">
              <a:spcBef>
                <a:spcPct val="20000"/>
              </a:spcBef>
              <a:spcAft>
                <a:spcPts val="600"/>
              </a:spcAft>
              <a:buClr>
                <a:schemeClr val="tx2"/>
              </a:buClr>
              <a:buSzPct val="70000"/>
              <a:buFont typeface="Wingdings" panose="05000000000000000000" pitchFamily="2" charset="2"/>
              <a:buChar char="q"/>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Hierarchical Methods result in a tree-like representation.</a:t>
            </a:r>
          </a:p>
          <a:p>
            <a:pPr marL="342900" indent="-306000">
              <a:spcBef>
                <a:spcPct val="20000"/>
              </a:spcBef>
              <a:spcAft>
                <a:spcPts val="600"/>
              </a:spcAft>
              <a:buClr>
                <a:schemeClr val="tx2"/>
              </a:buClr>
              <a:buSzPct val="70000"/>
              <a:buFont typeface="Wingdings" panose="05000000000000000000" pitchFamily="2" charset="2"/>
              <a:buChar char="q"/>
            </a:pPr>
            <a:endParaRPr lang="en-IN"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cxnSp>
        <p:nvCxnSpPr>
          <p:cNvPr id="10" name="Straight Connector 9">
            <a:extLst>
              <a:ext uri="{FF2B5EF4-FFF2-40B4-BE49-F238E27FC236}">
                <a16:creationId xmlns:a16="http://schemas.microsoft.com/office/drawing/2014/main" id="{A350AA51-16E7-89EF-4B3F-BED069B5AA70}"/>
              </a:ext>
            </a:extLst>
          </p:cNvPr>
          <p:cNvCxnSpPr>
            <a:cxnSpLocks/>
          </p:cNvCxnSpPr>
          <p:nvPr/>
        </p:nvCxnSpPr>
        <p:spPr>
          <a:xfrm>
            <a:off x="5887616" y="1324947"/>
            <a:ext cx="0" cy="4466253"/>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366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B15B-4133-A309-0A4E-EA65ABC6E8B2}"/>
              </a:ext>
            </a:extLst>
          </p:cNvPr>
          <p:cNvSpPr>
            <a:spLocks noGrp="1"/>
          </p:cNvSpPr>
          <p:nvPr>
            <p:ph type="title"/>
          </p:nvPr>
        </p:nvSpPr>
        <p:spPr>
          <a:xfrm>
            <a:off x="913795" y="609600"/>
            <a:ext cx="4451307" cy="970450"/>
          </a:xfrm>
          <a:solidFill>
            <a:schemeClr val="tx1">
              <a:lumMod val="50000"/>
            </a:schemeClr>
          </a:solidFill>
        </p:spPr>
        <p:txBody>
          <a:bodyPr/>
          <a:lstStyle/>
          <a:p>
            <a:pPr algn="l"/>
            <a:r>
              <a:rPr lang="en-US" dirty="0">
                <a:latin typeface="Bahnschrift Condensed" panose="020B0502040204020203" pitchFamily="34" charset="0"/>
              </a:rPr>
              <a:t>Methodology Proposed</a:t>
            </a:r>
            <a:endParaRPr lang="en-IN"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56CF1A3F-6753-5EFC-213C-C46C087D6FD7}"/>
              </a:ext>
            </a:extLst>
          </p:cNvPr>
          <p:cNvSpPr>
            <a:spLocks noGrp="1"/>
          </p:cNvSpPr>
          <p:nvPr>
            <p:ph idx="1"/>
          </p:nvPr>
        </p:nvSpPr>
        <p:spPr/>
        <p:txBody>
          <a:bodyPr>
            <a:normAutofit/>
          </a:bodyPr>
          <a:lstStyle/>
          <a:p>
            <a:r>
              <a:rPr lang="en-US" sz="2400" b="1" i="1" dirty="0"/>
              <a:t>K-Means Algorithm: </a:t>
            </a:r>
            <a:r>
              <a:rPr lang="en-US" dirty="0"/>
              <a:t>K-means clustering converts the clusters into matrix, which can 							    makes the clustering process more explanatory.</a:t>
            </a:r>
          </a:p>
          <a:p>
            <a:pPr>
              <a:buFont typeface="Wingdings" panose="05000000000000000000" pitchFamily="2" charset="2"/>
              <a:buChar char="§"/>
            </a:pPr>
            <a:r>
              <a:rPr lang="en-US" dirty="0"/>
              <a:t>Time Complexity: O(nkt), Here k = Initial Clusters and t = Iterations</a:t>
            </a:r>
          </a:p>
          <a:p>
            <a:pPr>
              <a:buFont typeface="Wingdings" panose="05000000000000000000" pitchFamily="2" charset="2"/>
              <a:buChar char="§"/>
            </a:pPr>
            <a:r>
              <a:rPr lang="en-US" dirty="0"/>
              <a:t>Criterion: Cosine Metrix</a:t>
            </a:r>
          </a:p>
          <a:p>
            <a:pPr>
              <a:buFont typeface="Wingdings" panose="05000000000000000000" pitchFamily="2" charset="2"/>
              <a:buChar char="§"/>
            </a:pPr>
            <a:r>
              <a:rPr lang="en-US" dirty="0"/>
              <a:t>Overlap: Crisp Cluster</a:t>
            </a:r>
          </a:p>
          <a:p>
            <a:pPr>
              <a:buFont typeface="Wingdings" panose="05000000000000000000" pitchFamily="2" charset="2"/>
              <a:buChar char="§"/>
            </a:pPr>
            <a:r>
              <a:rPr lang="en-US" dirty="0"/>
              <a:t>Advantages: 1. Efficient (no similar matrix required)</a:t>
            </a:r>
          </a:p>
          <a:p>
            <a:pPr marL="36900" indent="0">
              <a:buNone/>
            </a:pPr>
            <a:r>
              <a:rPr lang="en-US" dirty="0"/>
              <a:t>                          2. Suitable for large datasets</a:t>
            </a:r>
          </a:p>
          <a:p>
            <a:pPr marL="36900" indent="0">
              <a:buNone/>
            </a:pPr>
            <a:r>
              <a:rPr lang="en-US" dirty="0"/>
              <a:t>			     3. When it runs more than one time gives better results than other HACs.</a:t>
            </a:r>
          </a:p>
          <a:p>
            <a:pPr>
              <a:buFont typeface="Wingdings" panose="05000000000000000000" pitchFamily="2" charset="2"/>
              <a:buChar char="§"/>
            </a:pPr>
            <a:r>
              <a:rPr lang="en-US" dirty="0"/>
              <a:t>Disadvantage: Very sensitive to input parameters.</a:t>
            </a:r>
          </a:p>
          <a:p>
            <a:pPr marL="36900" indent="0">
              <a:buNone/>
            </a:pPr>
            <a:endParaRPr lang="en-IN" dirty="0"/>
          </a:p>
        </p:txBody>
      </p:sp>
    </p:spTree>
    <p:extLst>
      <p:ext uri="{BB962C8B-B14F-4D97-AF65-F5344CB8AC3E}">
        <p14:creationId xmlns:p14="http://schemas.microsoft.com/office/powerpoint/2010/main" val="3177475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AC4F-A1B5-10B2-2EA9-AAD12DBB2A76}"/>
              </a:ext>
            </a:extLst>
          </p:cNvPr>
          <p:cNvSpPr>
            <a:spLocks noGrp="1"/>
          </p:cNvSpPr>
          <p:nvPr>
            <p:ph type="title"/>
          </p:nvPr>
        </p:nvSpPr>
        <p:spPr>
          <a:xfrm>
            <a:off x="913795" y="609600"/>
            <a:ext cx="6606678" cy="970450"/>
          </a:xfrm>
          <a:solidFill>
            <a:schemeClr val="tx1">
              <a:lumMod val="50000"/>
            </a:schemeClr>
          </a:solidFill>
        </p:spPr>
        <p:txBody>
          <a:bodyPr>
            <a:normAutofit/>
          </a:bodyPr>
          <a:lstStyle/>
          <a:p>
            <a:pPr algn="l"/>
            <a:r>
              <a:rPr lang="en-IN" dirty="0">
                <a:latin typeface="Bahnschrift Condensed" panose="020B0502040204020203" pitchFamily="34" charset="0"/>
              </a:rPr>
              <a:t>K-Means</a:t>
            </a:r>
            <a:r>
              <a:rPr lang="en-IN" dirty="0"/>
              <a:t> Clustering Algorithm</a:t>
            </a:r>
          </a:p>
        </p:txBody>
      </p:sp>
      <p:sp>
        <p:nvSpPr>
          <p:cNvPr id="3" name="Content Placeholder 2">
            <a:extLst>
              <a:ext uri="{FF2B5EF4-FFF2-40B4-BE49-F238E27FC236}">
                <a16:creationId xmlns:a16="http://schemas.microsoft.com/office/drawing/2014/main" id="{E2D0ACE6-F9AD-3B48-75FF-7AF21E356FE5}"/>
              </a:ext>
            </a:extLst>
          </p:cNvPr>
          <p:cNvSpPr>
            <a:spLocks noGrp="1"/>
          </p:cNvSpPr>
          <p:nvPr>
            <p:ph idx="1"/>
          </p:nvPr>
        </p:nvSpPr>
        <p:spPr>
          <a:xfrm>
            <a:off x="847228" y="4203945"/>
            <a:ext cx="4872437" cy="1422414"/>
          </a:xfrm>
        </p:spPr>
        <p:txBody>
          <a:bodyPr>
            <a:normAutofit fontScale="92500" lnSpcReduction="10000"/>
          </a:bodyPr>
          <a:lstStyle/>
          <a:p>
            <a:r>
              <a:rPr lang="en-US" b="0" i="0" dirty="0">
                <a:solidFill>
                  <a:schemeClr val="tx1"/>
                </a:solidFill>
                <a:effectLst/>
                <a:latin typeface="inter-regular"/>
              </a:rPr>
              <a:t>It is a centroid-based algorithm, where each cluster is associated with a centroid. The main aim of this algorithm </a:t>
            </a:r>
            <a:r>
              <a:rPr lang="en-US" sz="1900" b="0" i="0" dirty="0">
                <a:solidFill>
                  <a:schemeClr val="tx1"/>
                </a:solidFill>
                <a:effectLst/>
                <a:latin typeface="inter-regular"/>
              </a:rPr>
              <a:t>is to minimize the sum of distances between </a:t>
            </a:r>
            <a:r>
              <a:rPr lang="en-US" b="0" i="0" dirty="0">
                <a:solidFill>
                  <a:schemeClr val="tx1"/>
                </a:solidFill>
                <a:effectLst/>
                <a:latin typeface="inter-regular"/>
              </a:rPr>
              <a:t>the data point and their corresponding clusters.</a:t>
            </a:r>
            <a:endParaRPr lang="en-IN" i="1"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69085D8-DCC3-C8D5-8620-1BE887840B5A}"/>
              </a:ext>
            </a:extLst>
          </p:cNvPr>
          <p:cNvSpPr txBox="1"/>
          <p:nvPr/>
        </p:nvSpPr>
        <p:spPr>
          <a:xfrm>
            <a:off x="847228" y="2184112"/>
            <a:ext cx="10497544" cy="707886"/>
          </a:xfrm>
          <a:prstGeom prst="rect">
            <a:avLst/>
          </a:prstGeom>
          <a:noFill/>
          <a:ln>
            <a:solidFill>
              <a:schemeClr val="tx1"/>
            </a:solidFill>
          </a:ln>
        </p:spPr>
        <p:txBody>
          <a:bodyPr wrap="square" rtlCol="0">
            <a:spAutoFit/>
          </a:bodyPr>
          <a:lstStyle/>
          <a:p>
            <a:r>
              <a:rPr lang="en-US" sz="2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K-Means Clustering is an unsupervised learning algorithm that is used to solve the clustering problems in machine learning or data science. </a:t>
            </a:r>
            <a:endParaRPr lang="en-IN" sz="2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6" name="TextBox 5">
            <a:extLst>
              <a:ext uri="{FF2B5EF4-FFF2-40B4-BE49-F238E27FC236}">
                <a16:creationId xmlns:a16="http://schemas.microsoft.com/office/drawing/2014/main" id="{7AE88315-8745-97A5-EF29-892CB0E44157}"/>
              </a:ext>
            </a:extLst>
          </p:cNvPr>
          <p:cNvSpPr txBox="1"/>
          <p:nvPr/>
        </p:nvSpPr>
        <p:spPr>
          <a:xfrm>
            <a:off x="913795" y="3172894"/>
            <a:ext cx="10497544" cy="646331"/>
          </a:xfrm>
          <a:prstGeom prst="rect">
            <a:avLst/>
          </a:prstGeom>
          <a:noFill/>
          <a:ln w="19050">
            <a:solidFill>
              <a:schemeClr val="tx1"/>
            </a:solidFill>
          </a:ln>
        </p:spPr>
        <p:txBody>
          <a:bodyPr wrap="square" rtlCol="0">
            <a:spAutoFit/>
          </a:bodyPr>
          <a:lstStyle/>
          <a:p>
            <a:r>
              <a:rPr lang="en-US" b="0" i="1" dirty="0">
                <a:solidFill>
                  <a:schemeClr val="tx1"/>
                </a:solidFill>
                <a:effectLst/>
                <a:latin typeface="Arial" panose="020B0604020202020204" pitchFamily="34" charset="0"/>
                <a:cs typeface="Arial" panose="020B0604020202020204" pitchFamily="34" charset="0"/>
              </a:rPr>
              <a:t>“It is an iterative algorithm that divides the unlabeled dataset into k different clusters in such a way that each dataset belongs only one group that has similar properties.”</a:t>
            </a:r>
            <a:endParaRPr lang="en-IN" i="1" dirty="0">
              <a:solidFill>
                <a:schemeClr val="tx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68B0903-37DA-448D-1CDE-9AE2023B1BEF}"/>
              </a:ext>
            </a:extLst>
          </p:cNvPr>
          <p:cNvSpPr txBox="1"/>
          <p:nvPr/>
        </p:nvSpPr>
        <p:spPr>
          <a:xfrm>
            <a:off x="6472337" y="4203945"/>
            <a:ext cx="4687075" cy="2308324"/>
          </a:xfrm>
          <a:prstGeom prst="rect">
            <a:avLst/>
          </a:prstGeom>
          <a:noFill/>
        </p:spPr>
        <p:txBody>
          <a:bodyPr wrap="square" rtlCol="0">
            <a:spAutoFit/>
          </a:bodyPr>
          <a:lstStyle/>
          <a:p>
            <a:pPr algn="just"/>
            <a:r>
              <a:rPr lang="en-US" b="0" i="0" dirty="0">
                <a:effectLst/>
                <a:latin typeface="inter-regular"/>
              </a:rPr>
              <a:t>The k-means algorithm mainly performs two tasks:</a:t>
            </a:r>
          </a:p>
          <a:p>
            <a:pPr algn="just">
              <a:buFont typeface="Arial" panose="020B0604020202020204" pitchFamily="34" charset="0"/>
              <a:buChar char="•"/>
            </a:pPr>
            <a:r>
              <a:rPr lang="en-US" b="0" i="0" dirty="0">
                <a:effectLst/>
                <a:latin typeface="inter-regular"/>
              </a:rPr>
              <a:t>Determines the best value for K center points or centroids by an iterative process.</a:t>
            </a:r>
          </a:p>
          <a:p>
            <a:pPr algn="just">
              <a:buFont typeface="Arial" panose="020B0604020202020204" pitchFamily="34" charset="0"/>
              <a:buChar char="•"/>
            </a:pPr>
            <a:r>
              <a:rPr lang="en-US" b="0" i="0" dirty="0">
                <a:effectLst/>
                <a:latin typeface="inter-regular"/>
              </a:rPr>
              <a:t>Assigns each data point to its closest k-center. Those data points which are near to the particular k-center, create a cluster.</a:t>
            </a:r>
          </a:p>
          <a:p>
            <a:endParaRPr lang="en-IN" dirty="0"/>
          </a:p>
        </p:txBody>
      </p:sp>
    </p:spTree>
    <p:extLst>
      <p:ext uri="{BB962C8B-B14F-4D97-AF65-F5344CB8AC3E}">
        <p14:creationId xmlns:p14="http://schemas.microsoft.com/office/powerpoint/2010/main" val="78844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8CD6C-A8A3-D5E2-64BF-280F1432F7AE}"/>
              </a:ext>
            </a:extLst>
          </p:cNvPr>
          <p:cNvSpPr>
            <a:spLocks noGrp="1"/>
          </p:cNvSpPr>
          <p:nvPr>
            <p:ph type="title"/>
          </p:nvPr>
        </p:nvSpPr>
        <p:spPr>
          <a:xfrm>
            <a:off x="913795" y="609600"/>
            <a:ext cx="5104450" cy="817984"/>
          </a:xfrm>
          <a:solidFill>
            <a:schemeClr val="tx1">
              <a:lumMod val="50000"/>
            </a:schemeClr>
          </a:solidFill>
        </p:spPr>
        <p:txBody>
          <a:bodyPr/>
          <a:lstStyle/>
          <a:p>
            <a:pPr algn="l"/>
            <a:r>
              <a:rPr lang="en-IN" dirty="0">
                <a:latin typeface="Bahnschrift Condensed" panose="020B0502040204020203" pitchFamily="34" charset="0"/>
              </a:rPr>
              <a:t>Working</a:t>
            </a:r>
            <a:r>
              <a:rPr lang="en-IN" dirty="0"/>
              <a:t> </a:t>
            </a:r>
            <a:r>
              <a:rPr lang="en-IN" dirty="0">
                <a:latin typeface="Bahnschrift Condensed" panose="020B0502040204020203" pitchFamily="34" charset="0"/>
              </a:rPr>
              <a:t>of K-Means</a:t>
            </a:r>
          </a:p>
        </p:txBody>
      </p:sp>
      <p:pic>
        <p:nvPicPr>
          <p:cNvPr id="1026" name="Picture 2" descr="K-Means Clustering Algorithm">
            <a:extLst>
              <a:ext uri="{FF2B5EF4-FFF2-40B4-BE49-F238E27FC236}">
                <a16:creationId xmlns:a16="http://schemas.microsoft.com/office/drawing/2014/main" id="{C6DE7632-E15B-8F67-3464-5D1D2D600E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76661" y="2105884"/>
            <a:ext cx="4900127" cy="29326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B4C0C3E-D5BB-41AD-B35C-0E4D16B67759}"/>
              </a:ext>
            </a:extLst>
          </p:cNvPr>
          <p:cNvSpPr txBox="1"/>
          <p:nvPr/>
        </p:nvSpPr>
        <p:spPr>
          <a:xfrm>
            <a:off x="913795" y="1856792"/>
            <a:ext cx="5766923" cy="3862596"/>
          </a:xfrm>
          <a:prstGeom prst="rect">
            <a:avLst/>
          </a:prstGeom>
          <a:noFill/>
        </p:spPr>
        <p:txBody>
          <a:bodyPr wrap="square" rtlCol="0">
            <a:spAutoFit/>
          </a:bodyPr>
          <a:lstStyle/>
          <a:p>
            <a:pPr algn="just"/>
            <a:r>
              <a:rPr lang="en-US" sz="2000" b="1" i="1" dirty="0">
                <a:solidFill>
                  <a:schemeClr val="tx2"/>
                </a:solidFill>
                <a:effectLst/>
                <a:latin typeface="inter-regular"/>
              </a:rPr>
              <a:t>The working of the K-Means algorithm is explained in the below steps:</a:t>
            </a:r>
          </a:p>
          <a:p>
            <a:pPr algn="just"/>
            <a:r>
              <a:rPr lang="en-US" sz="1700" b="1" i="0" dirty="0">
                <a:effectLst/>
                <a:latin typeface="inter-bold"/>
              </a:rPr>
              <a:t>Step-1:</a:t>
            </a:r>
            <a:r>
              <a:rPr lang="en-US" sz="1700" b="1" i="0" dirty="0">
                <a:effectLst/>
                <a:latin typeface="inter-regular"/>
              </a:rPr>
              <a:t> </a:t>
            </a:r>
            <a:r>
              <a:rPr lang="en-US" sz="1700" b="0" i="0" dirty="0">
                <a:effectLst/>
                <a:latin typeface="inter-regular"/>
              </a:rPr>
              <a:t>Select the number K to decide the number of clusters.</a:t>
            </a:r>
          </a:p>
          <a:p>
            <a:pPr algn="just"/>
            <a:r>
              <a:rPr lang="en-US" sz="1700" b="1" i="0" dirty="0">
                <a:effectLst/>
                <a:latin typeface="inter-bold"/>
              </a:rPr>
              <a:t>Step-2:</a:t>
            </a:r>
            <a:r>
              <a:rPr lang="en-US" sz="1700" b="0" i="0" dirty="0">
                <a:effectLst/>
                <a:latin typeface="inter-regular"/>
              </a:rPr>
              <a:t> Select random K points or centroids. </a:t>
            </a:r>
          </a:p>
          <a:p>
            <a:pPr algn="just"/>
            <a:r>
              <a:rPr lang="en-US" sz="1700" b="1" i="0" dirty="0">
                <a:effectLst/>
                <a:latin typeface="inter-bold"/>
              </a:rPr>
              <a:t>Step-3:</a:t>
            </a:r>
            <a:r>
              <a:rPr lang="en-US" sz="1700" b="0" i="0" dirty="0">
                <a:effectLst/>
                <a:latin typeface="inter-regular"/>
              </a:rPr>
              <a:t> Assign each data point to their closest centroid, which will form the predefined K clusters.</a:t>
            </a:r>
          </a:p>
          <a:p>
            <a:pPr algn="just"/>
            <a:r>
              <a:rPr lang="en-US" sz="1700" b="1" i="0" dirty="0">
                <a:effectLst/>
                <a:latin typeface="inter-bold"/>
              </a:rPr>
              <a:t>Step-4:</a:t>
            </a:r>
            <a:r>
              <a:rPr lang="en-US" sz="1700" b="0" i="0" dirty="0">
                <a:effectLst/>
                <a:latin typeface="inter-regular"/>
              </a:rPr>
              <a:t> Calculate the variance and place a new centroid of each cluster.</a:t>
            </a:r>
          </a:p>
          <a:p>
            <a:pPr algn="just"/>
            <a:r>
              <a:rPr lang="en-US" sz="1700" b="1" i="0" dirty="0">
                <a:effectLst/>
                <a:latin typeface="inter-bold"/>
              </a:rPr>
              <a:t>Step-5:</a:t>
            </a:r>
            <a:r>
              <a:rPr lang="en-US" sz="1700" b="0" i="0" dirty="0">
                <a:effectLst/>
                <a:latin typeface="inter-regular"/>
              </a:rPr>
              <a:t> Repeat the third steps, which means reassign each datapoint to the new closest centroid of each cluster.</a:t>
            </a:r>
          </a:p>
          <a:p>
            <a:pPr algn="just"/>
            <a:r>
              <a:rPr lang="en-US" sz="1700" b="1" i="0" dirty="0">
                <a:effectLst/>
                <a:latin typeface="inter-bold"/>
              </a:rPr>
              <a:t>Step-6:</a:t>
            </a:r>
            <a:r>
              <a:rPr lang="en-US" sz="1700" b="0" i="0" dirty="0">
                <a:effectLst/>
                <a:latin typeface="inter-regular"/>
              </a:rPr>
              <a:t> If any reassignment occurs, then go to step-4 else go to FINISH.</a:t>
            </a:r>
          </a:p>
          <a:p>
            <a:pPr algn="just"/>
            <a:r>
              <a:rPr lang="en-US" sz="1700" b="1" i="0" dirty="0">
                <a:effectLst/>
                <a:latin typeface="inter-bold"/>
              </a:rPr>
              <a:t>Step-7</a:t>
            </a:r>
            <a:r>
              <a:rPr lang="en-US" sz="1700" b="0" i="0" dirty="0">
                <a:effectLst/>
                <a:latin typeface="inter-regular"/>
              </a:rPr>
              <a:t>: The model is ready.</a:t>
            </a:r>
          </a:p>
          <a:p>
            <a:endParaRPr lang="en-IN" dirty="0"/>
          </a:p>
        </p:txBody>
      </p:sp>
    </p:spTree>
    <p:extLst>
      <p:ext uri="{BB962C8B-B14F-4D97-AF65-F5344CB8AC3E}">
        <p14:creationId xmlns:p14="http://schemas.microsoft.com/office/powerpoint/2010/main" val="1790009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7639-9F9C-D22D-9F5F-CCCDD37BE899}"/>
              </a:ext>
            </a:extLst>
          </p:cNvPr>
          <p:cNvSpPr>
            <a:spLocks noGrp="1"/>
          </p:cNvSpPr>
          <p:nvPr>
            <p:ph type="title"/>
          </p:nvPr>
        </p:nvSpPr>
        <p:spPr>
          <a:xfrm>
            <a:off x="986971" y="432285"/>
            <a:ext cx="6990702" cy="771364"/>
          </a:xfrm>
          <a:solidFill>
            <a:schemeClr val="tx1">
              <a:lumMod val="50000"/>
            </a:schemeClr>
          </a:solidFill>
        </p:spPr>
        <p:txBody>
          <a:bodyPr anchor="t"/>
          <a:lstStyle/>
          <a:p>
            <a:pPr algn="l"/>
            <a:r>
              <a:rPr lang="en-US" dirty="0">
                <a:latin typeface="Bahnschrift Condensed" panose="020B0502040204020203" pitchFamily="34" charset="0"/>
              </a:rPr>
              <a:t>Comparison of Clustering Algorithms</a:t>
            </a:r>
            <a:endParaRPr lang="en-IN" dirty="0">
              <a:latin typeface="Bahnschrift Condensed" panose="020B0502040204020203" pitchFamily="34" charset="0"/>
            </a:endParaRPr>
          </a:p>
        </p:txBody>
      </p:sp>
      <p:graphicFrame>
        <p:nvGraphicFramePr>
          <p:cNvPr id="6" name="Table 6">
            <a:extLst>
              <a:ext uri="{FF2B5EF4-FFF2-40B4-BE49-F238E27FC236}">
                <a16:creationId xmlns:a16="http://schemas.microsoft.com/office/drawing/2014/main" id="{356B02CC-9C97-1B02-D11B-BD3F69C7071F}"/>
              </a:ext>
            </a:extLst>
          </p:cNvPr>
          <p:cNvGraphicFramePr>
            <a:graphicFrameLocks noGrp="1"/>
          </p:cNvGraphicFramePr>
          <p:nvPr>
            <p:extLst>
              <p:ext uri="{D42A27DB-BD31-4B8C-83A1-F6EECF244321}">
                <p14:modId xmlns:p14="http://schemas.microsoft.com/office/powerpoint/2010/main" val="1763906052"/>
              </p:ext>
            </p:extLst>
          </p:nvPr>
        </p:nvGraphicFramePr>
        <p:xfrm>
          <a:off x="986971" y="1465363"/>
          <a:ext cx="10312401" cy="5135388"/>
        </p:xfrm>
        <a:graphic>
          <a:graphicData uri="http://schemas.openxmlformats.org/drawingml/2006/table">
            <a:tbl>
              <a:tblPr firstRow="1" bandRow="1">
                <a:tableStyleId>{5C22544A-7EE6-4342-B048-85BDC9FD1C3A}</a:tableStyleId>
              </a:tblPr>
              <a:tblGrid>
                <a:gridCol w="1578947">
                  <a:extLst>
                    <a:ext uri="{9D8B030D-6E8A-4147-A177-3AD203B41FA5}">
                      <a16:colId xmlns:a16="http://schemas.microsoft.com/office/drawing/2014/main" val="2187221588"/>
                    </a:ext>
                  </a:extLst>
                </a:gridCol>
                <a:gridCol w="1268964">
                  <a:extLst>
                    <a:ext uri="{9D8B030D-6E8A-4147-A177-3AD203B41FA5}">
                      <a16:colId xmlns:a16="http://schemas.microsoft.com/office/drawing/2014/main" val="732647484"/>
                    </a:ext>
                  </a:extLst>
                </a:gridCol>
                <a:gridCol w="2416628">
                  <a:extLst>
                    <a:ext uri="{9D8B030D-6E8A-4147-A177-3AD203B41FA5}">
                      <a16:colId xmlns:a16="http://schemas.microsoft.com/office/drawing/2014/main" val="2065689326"/>
                    </a:ext>
                  </a:extLst>
                </a:gridCol>
                <a:gridCol w="2519266">
                  <a:extLst>
                    <a:ext uri="{9D8B030D-6E8A-4147-A177-3AD203B41FA5}">
                      <a16:colId xmlns:a16="http://schemas.microsoft.com/office/drawing/2014/main" val="3326085975"/>
                    </a:ext>
                  </a:extLst>
                </a:gridCol>
                <a:gridCol w="2528596">
                  <a:extLst>
                    <a:ext uri="{9D8B030D-6E8A-4147-A177-3AD203B41FA5}">
                      <a16:colId xmlns:a16="http://schemas.microsoft.com/office/drawing/2014/main" val="1076048926"/>
                    </a:ext>
                  </a:extLst>
                </a:gridCol>
              </a:tblGrid>
              <a:tr h="570750">
                <a:tc>
                  <a:txBody>
                    <a:bodyPr/>
                    <a:lstStyle/>
                    <a:p>
                      <a:r>
                        <a:rPr lang="en-US" sz="1400" dirty="0"/>
                        <a:t>ALGORITHM</a:t>
                      </a:r>
                      <a:endParaRPr lang="en-IN" sz="1400" dirty="0"/>
                    </a:p>
                  </a:txBody>
                  <a:tcPr anchor="ctr">
                    <a:solidFill>
                      <a:schemeClr val="accent4">
                        <a:lumMod val="60000"/>
                        <a:lumOff val="40000"/>
                      </a:schemeClr>
                    </a:solidFill>
                  </a:tcPr>
                </a:tc>
                <a:tc>
                  <a:txBody>
                    <a:bodyPr/>
                    <a:lstStyle/>
                    <a:p>
                      <a:r>
                        <a:rPr lang="en-US" sz="1600" dirty="0"/>
                        <a:t>Time Complexity</a:t>
                      </a:r>
                      <a:endParaRPr lang="en-IN" sz="1600" dirty="0"/>
                    </a:p>
                  </a:txBody>
                  <a:tcPr anchor="ctr">
                    <a:solidFill>
                      <a:schemeClr val="accent4">
                        <a:lumMod val="60000"/>
                        <a:lumOff val="40000"/>
                      </a:schemeClr>
                    </a:solidFill>
                  </a:tcPr>
                </a:tc>
                <a:tc>
                  <a:txBody>
                    <a:bodyPr/>
                    <a:lstStyle/>
                    <a:p>
                      <a:r>
                        <a:rPr lang="en-US" sz="1600" dirty="0"/>
                        <a:t>Criterion</a:t>
                      </a:r>
                      <a:endParaRPr lang="en-IN" sz="1600" dirty="0"/>
                    </a:p>
                  </a:txBody>
                  <a:tcPr anchor="ctr">
                    <a:solidFill>
                      <a:schemeClr val="accent4">
                        <a:lumMod val="60000"/>
                        <a:lumOff val="40000"/>
                      </a:schemeClr>
                    </a:solidFill>
                  </a:tcPr>
                </a:tc>
                <a:tc>
                  <a:txBody>
                    <a:bodyPr/>
                    <a:lstStyle/>
                    <a:p>
                      <a:r>
                        <a:rPr lang="en-US" sz="1600" dirty="0"/>
                        <a:t>Advantages</a:t>
                      </a:r>
                      <a:endParaRPr lang="en-IN" sz="1600" dirty="0"/>
                    </a:p>
                  </a:txBody>
                  <a:tcPr anchor="ctr">
                    <a:solidFill>
                      <a:schemeClr val="accent4">
                        <a:lumMod val="60000"/>
                        <a:lumOff val="40000"/>
                      </a:schemeClr>
                    </a:solidFill>
                  </a:tcPr>
                </a:tc>
                <a:tc>
                  <a:txBody>
                    <a:bodyPr/>
                    <a:lstStyle/>
                    <a:p>
                      <a:r>
                        <a:rPr lang="en-US" sz="1600" dirty="0"/>
                        <a:t>Disadvantages</a:t>
                      </a:r>
                      <a:endParaRPr lang="en-IN" sz="1600" dirty="0"/>
                    </a:p>
                  </a:txBody>
                  <a:tcPr anchor="ctr">
                    <a:solidFill>
                      <a:schemeClr val="accent4">
                        <a:lumMod val="60000"/>
                        <a:lumOff val="40000"/>
                      </a:schemeClr>
                    </a:solidFill>
                  </a:tcPr>
                </a:tc>
                <a:extLst>
                  <a:ext uri="{0D108BD9-81ED-4DB2-BD59-A6C34878D82A}">
                    <a16:rowId xmlns:a16="http://schemas.microsoft.com/office/drawing/2014/main" val="783709169"/>
                  </a:ext>
                </a:extLst>
              </a:tr>
              <a:tr h="720948">
                <a:tc>
                  <a:txBody>
                    <a:bodyPr/>
                    <a:lstStyle/>
                    <a:p>
                      <a:r>
                        <a:rPr lang="en-US" sz="1600" dirty="0"/>
                        <a:t>Single Linkage</a:t>
                      </a:r>
                      <a:endParaRPr lang="en-IN" sz="1600" dirty="0"/>
                    </a:p>
                  </a:txBody>
                  <a:tcPr anchor="ctr">
                    <a:solidFill>
                      <a:schemeClr val="accent4">
                        <a:lumMod val="60000"/>
                        <a:lumOff val="40000"/>
                      </a:schemeClr>
                    </a:solidFill>
                  </a:tcPr>
                </a:tc>
                <a:tc>
                  <a:txBody>
                    <a:bodyPr/>
                    <a:lstStyle/>
                    <a:p>
                      <a:r>
                        <a:rPr lang="en-US" sz="1600" dirty="0"/>
                        <a:t>O(n</a:t>
                      </a:r>
                      <a:r>
                        <a:rPr lang="en-US" sz="1400" dirty="0"/>
                        <a:t>^2) </a:t>
                      </a:r>
                      <a:endParaRPr lang="en-IN" sz="1600" dirty="0"/>
                    </a:p>
                  </a:txBody>
                  <a:tcPr anchor="ctr">
                    <a:solidFill>
                      <a:schemeClr val="accent4">
                        <a:lumMod val="60000"/>
                        <a:lumOff val="40000"/>
                      </a:schemeClr>
                    </a:solidFill>
                  </a:tcPr>
                </a:tc>
                <a:tc>
                  <a:txBody>
                    <a:bodyPr/>
                    <a:lstStyle/>
                    <a:p>
                      <a:r>
                        <a:rPr lang="en-US" sz="1400" dirty="0"/>
                        <a:t>Join clusters with most similar pair of documents</a:t>
                      </a:r>
                      <a:endParaRPr lang="en-IN" sz="1400" dirty="0"/>
                    </a:p>
                  </a:txBody>
                  <a:tcPr anchor="ctr">
                    <a:solidFill>
                      <a:schemeClr val="accent4">
                        <a:lumMod val="60000"/>
                        <a:lumOff val="40000"/>
                      </a:schemeClr>
                    </a:solidFill>
                  </a:tcPr>
                </a:tc>
                <a:tc>
                  <a:txBody>
                    <a:bodyPr/>
                    <a:lstStyle/>
                    <a:p>
                      <a:pPr marL="0" indent="0">
                        <a:buFont typeface="Arial" panose="020B0604020202020204" pitchFamily="34" charset="0"/>
                        <a:buNone/>
                      </a:pPr>
                      <a:r>
                        <a:rPr lang="en-IN" sz="1400" kern="1200" dirty="0">
                          <a:solidFill>
                            <a:schemeClr val="dk1"/>
                          </a:solidFill>
                          <a:latin typeface="+mn-lt"/>
                          <a:ea typeface="+mn-ea"/>
                          <a:cs typeface="+mn-cs"/>
                        </a:rPr>
                        <a:t>1. Sound theoretical properties </a:t>
                      </a:r>
                    </a:p>
                    <a:p>
                      <a:r>
                        <a:rPr lang="en-IN" sz="1400" kern="1200" dirty="0">
                          <a:solidFill>
                            <a:schemeClr val="dk1"/>
                          </a:solidFill>
                          <a:latin typeface="+mn-lt"/>
                          <a:ea typeface="+mn-ea"/>
                          <a:cs typeface="+mn-cs"/>
                        </a:rPr>
                        <a:t>2. Efficient implementations</a:t>
                      </a:r>
                    </a:p>
                  </a:txBody>
                  <a:tcPr anchor="ctr">
                    <a:solidFill>
                      <a:schemeClr val="accent4">
                        <a:lumMod val="60000"/>
                        <a:lumOff val="40000"/>
                      </a:schemeClr>
                    </a:solidFill>
                  </a:tcPr>
                </a:tc>
                <a:tc>
                  <a:txBody>
                    <a:bodyPr/>
                    <a:lstStyle/>
                    <a:p>
                      <a:r>
                        <a:rPr lang="en-US" sz="1400" kern="1200" dirty="0">
                          <a:solidFill>
                            <a:schemeClr val="dk1"/>
                          </a:solidFill>
                          <a:latin typeface="+mn-lt"/>
                          <a:ea typeface="+mn-ea"/>
                          <a:cs typeface="+mn-cs"/>
                        </a:rPr>
                        <a:t>1.Not suitable for poorly separated clusters </a:t>
                      </a:r>
                    </a:p>
                    <a:p>
                      <a:r>
                        <a:rPr lang="en-US" sz="1400" kern="1200" dirty="0">
                          <a:solidFill>
                            <a:schemeClr val="dk1"/>
                          </a:solidFill>
                          <a:latin typeface="+mn-lt"/>
                          <a:ea typeface="+mn-ea"/>
                          <a:cs typeface="+mn-cs"/>
                        </a:rPr>
                        <a:t>2. Poor quality</a:t>
                      </a:r>
                      <a:endParaRPr lang="en-IN" sz="1400" kern="1200" dirty="0">
                        <a:solidFill>
                          <a:schemeClr val="dk1"/>
                        </a:solidFill>
                        <a:latin typeface="+mn-lt"/>
                        <a:ea typeface="+mn-ea"/>
                        <a:cs typeface="+mn-cs"/>
                      </a:endParaRPr>
                    </a:p>
                  </a:txBody>
                  <a:tcPr anchor="ctr">
                    <a:solidFill>
                      <a:schemeClr val="accent4">
                        <a:lumMod val="60000"/>
                        <a:lumOff val="40000"/>
                      </a:schemeClr>
                    </a:solidFill>
                  </a:tcPr>
                </a:tc>
                <a:extLst>
                  <a:ext uri="{0D108BD9-81ED-4DB2-BD59-A6C34878D82A}">
                    <a16:rowId xmlns:a16="http://schemas.microsoft.com/office/drawing/2014/main" val="3078959302"/>
                  </a:ext>
                </a:extLst>
              </a:tr>
              <a:tr h="720948">
                <a:tc>
                  <a:txBody>
                    <a:bodyPr/>
                    <a:lstStyle/>
                    <a:p>
                      <a:r>
                        <a:rPr lang="en-US" sz="1600" dirty="0"/>
                        <a:t>Group Average</a:t>
                      </a:r>
                      <a:endParaRPr lang="en-IN" sz="1600" dirty="0"/>
                    </a:p>
                  </a:txBody>
                  <a:tcPr anchor="ctr">
                    <a:solidFill>
                      <a:schemeClr val="accent4">
                        <a:lumMod val="60000"/>
                        <a:lumOff val="40000"/>
                      </a:schemeClr>
                    </a:solidFill>
                  </a:tcPr>
                </a:tc>
                <a:tc>
                  <a:txBody>
                    <a:bodyPr/>
                    <a:lstStyle/>
                    <a:p>
                      <a:r>
                        <a:rPr lang="en-US" sz="1600" dirty="0"/>
                        <a:t>O(n^2)</a:t>
                      </a:r>
                      <a:endParaRPr lang="en-IN" sz="1600" dirty="0"/>
                    </a:p>
                  </a:txBody>
                  <a:tcPr anchor="ctr">
                    <a:solidFill>
                      <a:schemeClr val="accent4">
                        <a:lumMod val="60000"/>
                        <a:lumOff val="40000"/>
                      </a:schemeClr>
                    </a:solidFill>
                  </a:tcPr>
                </a:tc>
                <a:tc>
                  <a:txBody>
                    <a:bodyPr/>
                    <a:lstStyle/>
                    <a:p>
                      <a:pPr marL="0" algn="l" defTabSz="457200" rtl="0" eaLnBrk="1" latinLnBrk="0" hangingPunct="1"/>
                      <a:r>
                        <a:rPr lang="en-US" sz="1400" kern="1200" dirty="0">
                          <a:solidFill>
                            <a:schemeClr val="dk1"/>
                          </a:solidFill>
                          <a:latin typeface="+mn-lt"/>
                          <a:ea typeface="+mn-ea"/>
                          <a:cs typeface="+mn-cs"/>
                        </a:rPr>
                        <a:t>Average pairwise similarity between all objects in the 2 clusters</a:t>
                      </a:r>
                      <a:endParaRPr lang="en-IN" sz="1400" kern="1200" dirty="0">
                        <a:solidFill>
                          <a:schemeClr val="dk1"/>
                        </a:solidFill>
                        <a:latin typeface="+mn-lt"/>
                        <a:ea typeface="+mn-ea"/>
                        <a:cs typeface="+mn-cs"/>
                      </a:endParaRPr>
                    </a:p>
                  </a:txBody>
                  <a:tcPr anchor="ctr">
                    <a:solidFill>
                      <a:schemeClr val="accent4">
                        <a:lumMod val="60000"/>
                        <a:lumOff val="40000"/>
                      </a:schemeClr>
                    </a:solidFill>
                  </a:tcPr>
                </a:tc>
                <a:tc>
                  <a:txBody>
                    <a:bodyPr/>
                    <a:lstStyle/>
                    <a:p>
                      <a:pPr marL="0" algn="l" defTabSz="457200" rtl="0" eaLnBrk="1" latinLnBrk="0" hangingPunct="1"/>
                      <a:r>
                        <a:rPr lang="en-IN" sz="1400" kern="1200" dirty="0">
                          <a:solidFill>
                            <a:schemeClr val="dk1"/>
                          </a:solidFill>
                          <a:latin typeface="+mn-lt"/>
                          <a:ea typeface="+mn-ea"/>
                          <a:cs typeface="+mn-cs"/>
                        </a:rPr>
                        <a:t>High quality results</a:t>
                      </a:r>
                    </a:p>
                  </a:txBody>
                  <a:tcPr anchor="ctr">
                    <a:solidFill>
                      <a:schemeClr val="accent4">
                        <a:lumMod val="60000"/>
                        <a:lumOff val="40000"/>
                      </a:schemeClr>
                    </a:solidFill>
                  </a:tcPr>
                </a:tc>
                <a:tc>
                  <a:txBody>
                    <a:bodyPr/>
                    <a:lstStyle/>
                    <a:p>
                      <a:r>
                        <a:rPr lang="en-IN" sz="1400" kern="1200" dirty="0">
                          <a:solidFill>
                            <a:schemeClr val="dk1"/>
                          </a:solidFill>
                          <a:latin typeface="+mn-lt"/>
                          <a:ea typeface="+mn-ea"/>
                          <a:cs typeface="+mn-cs"/>
                        </a:rPr>
                        <a:t>Expensive in large collections</a:t>
                      </a:r>
                    </a:p>
                  </a:txBody>
                  <a:tcPr anchor="ctr">
                    <a:solidFill>
                      <a:schemeClr val="accent4">
                        <a:lumMod val="60000"/>
                        <a:lumOff val="40000"/>
                      </a:schemeClr>
                    </a:solidFill>
                  </a:tcPr>
                </a:tc>
                <a:extLst>
                  <a:ext uri="{0D108BD9-81ED-4DB2-BD59-A6C34878D82A}">
                    <a16:rowId xmlns:a16="http://schemas.microsoft.com/office/drawing/2014/main" val="3614530400"/>
                  </a:ext>
                </a:extLst>
              </a:tr>
              <a:tr h="544390">
                <a:tc>
                  <a:txBody>
                    <a:bodyPr/>
                    <a:lstStyle/>
                    <a:p>
                      <a:r>
                        <a:rPr lang="en-US" sz="1600" dirty="0"/>
                        <a:t>Complete Link</a:t>
                      </a:r>
                      <a:endParaRPr lang="en-IN" sz="1600" dirty="0"/>
                    </a:p>
                  </a:txBody>
                  <a:tcPr anchor="ctr">
                    <a:solidFill>
                      <a:schemeClr val="accent4">
                        <a:lumMod val="60000"/>
                        <a:lumOff val="40000"/>
                      </a:schemeClr>
                    </a:solidFill>
                  </a:tcPr>
                </a:tc>
                <a:tc>
                  <a:txBody>
                    <a:bodyPr/>
                    <a:lstStyle/>
                    <a:p>
                      <a:r>
                        <a:rPr lang="en-US" sz="1600" dirty="0"/>
                        <a:t>O(n^2)</a:t>
                      </a:r>
                      <a:endParaRPr lang="en-IN" sz="1600" dirty="0"/>
                    </a:p>
                  </a:txBody>
                  <a:tcPr anchor="ctr">
                    <a:solidFill>
                      <a:schemeClr val="accent4">
                        <a:lumMod val="60000"/>
                        <a:lumOff val="40000"/>
                      </a:schemeClr>
                    </a:solidFill>
                  </a:tcPr>
                </a:tc>
                <a:tc>
                  <a:txBody>
                    <a:bodyPr/>
                    <a:lstStyle/>
                    <a:p>
                      <a:r>
                        <a:rPr lang="en-US" sz="1400" kern="1200" dirty="0">
                          <a:solidFill>
                            <a:schemeClr val="dk1"/>
                          </a:solidFill>
                          <a:latin typeface="+mn-lt"/>
                          <a:ea typeface="+mn-ea"/>
                          <a:cs typeface="+mn-cs"/>
                        </a:rPr>
                        <a:t>Join cluster with least similar pair of documents</a:t>
                      </a:r>
                      <a:endParaRPr lang="en-IN" sz="1400" kern="1200" dirty="0">
                        <a:solidFill>
                          <a:schemeClr val="dk1"/>
                        </a:solidFill>
                        <a:latin typeface="+mn-lt"/>
                        <a:ea typeface="+mn-ea"/>
                        <a:cs typeface="+mn-cs"/>
                      </a:endParaRPr>
                    </a:p>
                  </a:txBody>
                  <a:tcPr anchor="ctr">
                    <a:solidFill>
                      <a:schemeClr val="accent4">
                        <a:lumMod val="60000"/>
                        <a:lumOff val="40000"/>
                      </a:schemeClr>
                    </a:solidFill>
                  </a:tcPr>
                </a:tc>
                <a:tc>
                  <a:txBody>
                    <a:bodyPr/>
                    <a:lstStyle/>
                    <a:p>
                      <a:r>
                        <a:rPr lang="en-IN" sz="1400" kern="1200" dirty="0">
                          <a:solidFill>
                            <a:schemeClr val="dk1"/>
                          </a:solidFill>
                          <a:latin typeface="+mn-lt"/>
                          <a:ea typeface="+mn-ea"/>
                          <a:cs typeface="+mn-cs"/>
                        </a:rPr>
                        <a:t>Good results (Voorhees alg.)</a:t>
                      </a:r>
                    </a:p>
                  </a:txBody>
                  <a:tcPr anchor="ctr">
                    <a:solidFill>
                      <a:schemeClr val="accent4">
                        <a:lumMod val="60000"/>
                        <a:lumOff val="40000"/>
                      </a:schemeClr>
                    </a:solidFill>
                  </a:tcPr>
                </a:tc>
                <a:tc>
                  <a:txBody>
                    <a:bodyPr/>
                    <a:lstStyle/>
                    <a:p>
                      <a:r>
                        <a:rPr lang="en-US" sz="1400" kern="1200" dirty="0">
                          <a:solidFill>
                            <a:schemeClr val="dk1"/>
                          </a:solidFill>
                          <a:latin typeface="+mn-lt"/>
                          <a:ea typeface="+mn-ea"/>
                          <a:cs typeface="+mn-cs"/>
                        </a:rPr>
                        <a:t>Not applicable in large datasets</a:t>
                      </a:r>
                      <a:endParaRPr lang="en-IN" sz="1400" kern="1200" dirty="0">
                        <a:solidFill>
                          <a:schemeClr val="dk1"/>
                        </a:solidFill>
                        <a:latin typeface="+mn-lt"/>
                        <a:ea typeface="+mn-ea"/>
                        <a:cs typeface="+mn-cs"/>
                      </a:endParaRPr>
                    </a:p>
                  </a:txBody>
                  <a:tcPr anchor="ctr">
                    <a:solidFill>
                      <a:schemeClr val="accent4">
                        <a:lumMod val="60000"/>
                        <a:lumOff val="40000"/>
                      </a:schemeClr>
                    </a:solidFill>
                  </a:tcPr>
                </a:tc>
                <a:extLst>
                  <a:ext uri="{0D108BD9-81ED-4DB2-BD59-A6C34878D82A}">
                    <a16:rowId xmlns:a16="http://schemas.microsoft.com/office/drawing/2014/main" val="4175697445"/>
                  </a:ext>
                </a:extLst>
              </a:tr>
              <a:tr h="544390">
                <a:tc>
                  <a:txBody>
                    <a:bodyPr/>
                    <a:lstStyle/>
                    <a:p>
                      <a:r>
                        <a:rPr lang="en-US" sz="1600" dirty="0"/>
                        <a:t>Median HAC</a:t>
                      </a:r>
                      <a:endParaRPr lang="en-IN" sz="1600" dirty="0"/>
                    </a:p>
                  </a:txBody>
                  <a:tcPr anchor="ctr">
                    <a:solidFill>
                      <a:schemeClr val="accent4">
                        <a:lumMod val="60000"/>
                        <a:lumOff val="40000"/>
                      </a:schemeClr>
                    </a:solidFill>
                  </a:tcPr>
                </a:tc>
                <a:tc>
                  <a:txBody>
                    <a:bodyPr/>
                    <a:lstStyle/>
                    <a:p>
                      <a:r>
                        <a:rPr lang="en-US" sz="1600" dirty="0"/>
                        <a:t>O(n^2)</a:t>
                      </a:r>
                      <a:endParaRPr lang="en-IN" sz="1600" dirty="0"/>
                    </a:p>
                  </a:txBody>
                  <a:tcPr anchor="ctr">
                    <a:solidFill>
                      <a:schemeClr val="accent4">
                        <a:lumMod val="60000"/>
                        <a:lumOff val="40000"/>
                      </a:schemeClr>
                    </a:solidFill>
                  </a:tcPr>
                </a:tc>
                <a:tc>
                  <a:txBody>
                    <a:bodyPr/>
                    <a:lstStyle/>
                    <a:p>
                      <a:r>
                        <a:rPr lang="en-US" sz="1400" kern="1200" dirty="0">
                          <a:solidFill>
                            <a:schemeClr val="dk1"/>
                          </a:solidFill>
                          <a:latin typeface="+mn-lt"/>
                          <a:ea typeface="+mn-ea"/>
                          <a:cs typeface="+mn-cs"/>
                        </a:rPr>
                        <a:t>Join clusters with most similar centroids / medians</a:t>
                      </a:r>
                      <a:endParaRPr lang="en-IN" sz="1400" kern="1200" dirty="0">
                        <a:solidFill>
                          <a:schemeClr val="dk1"/>
                        </a:solidFill>
                        <a:latin typeface="+mn-lt"/>
                        <a:ea typeface="+mn-ea"/>
                        <a:cs typeface="+mn-cs"/>
                      </a:endParaRPr>
                    </a:p>
                  </a:txBody>
                  <a:tcPr anchor="ctr">
                    <a:solidFill>
                      <a:schemeClr val="accent4">
                        <a:lumMod val="60000"/>
                        <a:lumOff val="40000"/>
                      </a:schemeClr>
                    </a:solidFill>
                  </a:tcPr>
                </a:tc>
                <a:tc>
                  <a:txBody>
                    <a:bodyPr/>
                    <a:lstStyle/>
                    <a:p>
                      <a:endParaRPr lang="en-IN" sz="1600" dirty="0"/>
                    </a:p>
                  </a:txBody>
                  <a:tcPr anchor="ctr">
                    <a:solidFill>
                      <a:schemeClr val="accent4">
                        <a:lumMod val="60000"/>
                        <a:lumOff val="40000"/>
                      </a:schemeClr>
                    </a:solidFill>
                  </a:tcPr>
                </a:tc>
                <a:tc>
                  <a:txBody>
                    <a:bodyPr/>
                    <a:lstStyle/>
                    <a:p>
                      <a:r>
                        <a:rPr lang="en-US" sz="1400" kern="1200" dirty="0">
                          <a:solidFill>
                            <a:schemeClr val="dk1"/>
                          </a:solidFill>
                          <a:latin typeface="+mn-lt"/>
                          <a:ea typeface="+mn-ea"/>
                          <a:cs typeface="+mn-cs"/>
                        </a:rPr>
                        <a:t>Small changes may cause large changes in the hierarchy</a:t>
                      </a:r>
                      <a:endParaRPr lang="en-IN" sz="1400" kern="1200" dirty="0">
                        <a:solidFill>
                          <a:schemeClr val="dk1"/>
                        </a:solidFill>
                        <a:latin typeface="+mn-lt"/>
                        <a:ea typeface="+mn-ea"/>
                        <a:cs typeface="+mn-cs"/>
                      </a:endParaRPr>
                    </a:p>
                  </a:txBody>
                  <a:tcPr anchor="ctr">
                    <a:solidFill>
                      <a:schemeClr val="accent4">
                        <a:lumMod val="60000"/>
                        <a:lumOff val="40000"/>
                      </a:schemeClr>
                    </a:solidFill>
                  </a:tcPr>
                </a:tc>
                <a:extLst>
                  <a:ext uri="{0D108BD9-81ED-4DB2-BD59-A6C34878D82A}">
                    <a16:rowId xmlns:a16="http://schemas.microsoft.com/office/drawing/2014/main" val="3840644740"/>
                  </a:ext>
                </a:extLst>
              </a:tr>
              <a:tr h="720948">
                <a:tc>
                  <a:txBody>
                    <a:bodyPr/>
                    <a:lstStyle/>
                    <a:p>
                      <a:r>
                        <a:rPr lang="en-US" sz="1600" dirty="0"/>
                        <a:t>K-Means</a:t>
                      </a:r>
                      <a:endParaRPr lang="en-IN" sz="1600" dirty="0"/>
                    </a:p>
                  </a:txBody>
                  <a:tcPr anchor="ctr">
                    <a:solidFill>
                      <a:schemeClr val="accent4">
                        <a:lumMod val="60000"/>
                        <a:lumOff val="40000"/>
                      </a:schemeClr>
                    </a:solidFill>
                  </a:tcPr>
                </a:tc>
                <a:tc>
                  <a:txBody>
                    <a:bodyPr/>
                    <a:lstStyle/>
                    <a:p>
                      <a:r>
                        <a:rPr lang="en-US" sz="1600" dirty="0"/>
                        <a:t>O(nkt)</a:t>
                      </a:r>
                      <a:endParaRPr lang="en-IN" sz="1600" dirty="0"/>
                    </a:p>
                  </a:txBody>
                  <a:tcPr anchor="ctr">
                    <a:solidFill>
                      <a:schemeClr val="accent4">
                        <a:lumMod val="60000"/>
                        <a:lumOff val="40000"/>
                      </a:schemeClr>
                    </a:solidFill>
                  </a:tcPr>
                </a:tc>
                <a:tc>
                  <a:txBody>
                    <a:bodyPr/>
                    <a:lstStyle/>
                    <a:p>
                      <a:r>
                        <a:rPr lang="en-IN" sz="1400" kern="1200" dirty="0">
                          <a:solidFill>
                            <a:schemeClr val="dk1"/>
                          </a:solidFill>
                          <a:latin typeface="+mn-lt"/>
                          <a:ea typeface="+mn-ea"/>
                          <a:cs typeface="+mn-cs"/>
                        </a:rPr>
                        <a:t>Euclidean or cosine metric</a:t>
                      </a:r>
                    </a:p>
                  </a:txBody>
                  <a:tcPr anchor="ctr">
                    <a:solidFill>
                      <a:schemeClr val="accent4">
                        <a:lumMod val="60000"/>
                        <a:lumOff val="40000"/>
                      </a:schemeClr>
                    </a:solidFill>
                  </a:tcPr>
                </a:tc>
                <a:tc>
                  <a:txBody>
                    <a:bodyPr/>
                    <a:lstStyle/>
                    <a:p>
                      <a:pPr marL="0" indent="0">
                        <a:buNone/>
                      </a:pPr>
                      <a:r>
                        <a:rPr lang="en-IN" sz="1400" kern="1200" dirty="0">
                          <a:solidFill>
                            <a:schemeClr val="dk1"/>
                          </a:solidFill>
                          <a:latin typeface="+mn-lt"/>
                          <a:ea typeface="+mn-ea"/>
                          <a:cs typeface="+mn-cs"/>
                        </a:rPr>
                        <a:t>1. Efficient (no similar matrix required) </a:t>
                      </a:r>
                    </a:p>
                    <a:p>
                      <a:pPr marL="0" indent="0">
                        <a:buNone/>
                      </a:pPr>
                      <a:r>
                        <a:rPr lang="en-IN" sz="1400" kern="1200" dirty="0">
                          <a:solidFill>
                            <a:schemeClr val="dk1"/>
                          </a:solidFill>
                          <a:latin typeface="+mn-lt"/>
                          <a:ea typeface="+mn-ea"/>
                          <a:cs typeface="+mn-cs"/>
                        </a:rPr>
                        <a:t>2. Suitable for large datasets</a:t>
                      </a:r>
                    </a:p>
                  </a:txBody>
                  <a:tcPr anchor="ctr">
                    <a:solidFill>
                      <a:schemeClr val="accent4">
                        <a:lumMod val="60000"/>
                        <a:lumOff val="40000"/>
                      </a:schemeClr>
                    </a:solidFill>
                  </a:tcPr>
                </a:tc>
                <a:tc>
                  <a:txBody>
                    <a:bodyPr/>
                    <a:lstStyle/>
                    <a:p>
                      <a:r>
                        <a:rPr lang="en-US" sz="1400" kern="1200" dirty="0">
                          <a:solidFill>
                            <a:schemeClr val="dk1"/>
                          </a:solidFill>
                          <a:latin typeface="+mn-lt"/>
                          <a:ea typeface="+mn-ea"/>
                          <a:cs typeface="+mn-cs"/>
                        </a:rPr>
                        <a:t>Very sensitive to input parameters</a:t>
                      </a:r>
                      <a:endParaRPr lang="en-IN" sz="1400" kern="1200" dirty="0">
                        <a:solidFill>
                          <a:schemeClr val="dk1"/>
                        </a:solidFill>
                        <a:latin typeface="+mn-lt"/>
                        <a:ea typeface="+mn-ea"/>
                        <a:cs typeface="+mn-cs"/>
                      </a:endParaRPr>
                    </a:p>
                  </a:txBody>
                  <a:tcPr anchor="ctr">
                    <a:solidFill>
                      <a:schemeClr val="accent4">
                        <a:lumMod val="60000"/>
                        <a:lumOff val="40000"/>
                      </a:schemeClr>
                    </a:solidFill>
                  </a:tcPr>
                </a:tc>
                <a:extLst>
                  <a:ext uri="{0D108BD9-81ED-4DB2-BD59-A6C34878D82A}">
                    <a16:rowId xmlns:a16="http://schemas.microsoft.com/office/drawing/2014/main" val="2341356201"/>
                  </a:ext>
                </a:extLst>
              </a:tr>
              <a:tr h="720948">
                <a:tc>
                  <a:txBody>
                    <a:bodyPr/>
                    <a:lstStyle/>
                    <a:p>
                      <a:r>
                        <a:rPr lang="en-US" sz="1600" dirty="0"/>
                        <a:t>Singles Pass</a:t>
                      </a:r>
                      <a:endParaRPr lang="en-IN" sz="1600" dirty="0"/>
                    </a:p>
                  </a:txBody>
                  <a:tcPr anchor="ctr">
                    <a:solidFill>
                      <a:schemeClr val="accent4">
                        <a:lumMod val="60000"/>
                        <a:lumOff val="40000"/>
                      </a:schemeClr>
                    </a:solidFill>
                  </a:tcPr>
                </a:tc>
                <a:tc>
                  <a:txBody>
                    <a:bodyPr/>
                    <a:lstStyle/>
                    <a:p>
                      <a:r>
                        <a:rPr lang="en-US" sz="1400" kern="1200" dirty="0">
                          <a:solidFill>
                            <a:schemeClr val="dk1"/>
                          </a:solidFill>
                          <a:latin typeface="+mn-lt"/>
                          <a:ea typeface="+mn-ea"/>
                          <a:cs typeface="+mn-cs"/>
                        </a:rPr>
                        <a:t>O(nlogn)</a:t>
                      </a:r>
                      <a:endParaRPr lang="en-IN" sz="1400" kern="1200" dirty="0">
                        <a:solidFill>
                          <a:schemeClr val="dk1"/>
                        </a:solidFill>
                        <a:latin typeface="+mn-lt"/>
                        <a:ea typeface="+mn-ea"/>
                        <a:cs typeface="+mn-cs"/>
                      </a:endParaRPr>
                    </a:p>
                  </a:txBody>
                  <a:tcPr anchor="ctr">
                    <a:solidFill>
                      <a:schemeClr val="accent4">
                        <a:lumMod val="60000"/>
                        <a:lumOff val="40000"/>
                      </a:schemeClr>
                    </a:solidFill>
                  </a:tcPr>
                </a:tc>
                <a:tc>
                  <a:txBody>
                    <a:bodyPr/>
                    <a:lstStyle/>
                    <a:p>
                      <a:r>
                        <a:rPr lang="en-US" sz="1400" kern="1200" dirty="0">
                          <a:solidFill>
                            <a:schemeClr val="dk1"/>
                          </a:solidFill>
                          <a:latin typeface="+mn-lt"/>
                          <a:ea typeface="+mn-ea"/>
                          <a:cs typeface="+mn-cs"/>
                        </a:rPr>
                        <a:t>If distance to closest centroid &gt; threshold assign, else create new cluster</a:t>
                      </a:r>
                      <a:endParaRPr lang="en-IN" sz="1400" kern="1200" dirty="0">
                        <a:solidFill>
                          <a:schemeClr val="dk1"/>
                        </a:solidFill>
                        <a:latin typeface="+mn-lt"/>
                        <a:ea typeface="+mn-ea"/>
                        <a:cs typeface="+mn-cs"/>
                      </a:endParaRPr>
                    </a:p>
                  </a:txBody>
                  <a:tcPr anchor="ctr">
                    <a:solidFill>
                      <a:schemeClr val="accent4">
                        <a:lumMod val="60000"/>
                        <a:lumOff val="40000"/>
                      </a:schemeClr>
                    </a:solidFill>
                  </a:tcPr>
                </a:tc>
                <a:tc>
                  <a:txBody>
                    <a:bodyPr/>
                    <a:lstStyle/>
                    <a:p>
                      <a:pPr marL="0" indent="0" algn="l" defTabSz="457200" rtl="0" eaLnBrk="1" latinLnBrk="0" hangingPunct="1">
                        <a:buNone/>
                      </a:pPr>
                      <a:r>
                        <a:rPr lang="en-US" sz="1400" kern="1200" dirty="0">
                          <a:solidFill>
                            <a:schemeClr val="dk1"/>
                          </a:solidFill>
                          <a:latin typeface="+mn-lt"/>
                          <a:ea typeface="+mn-ea"/>
                          <a:cs typeface="+mn-cs"/>
                        </a:rPr>
                        <a:t>1. Simple</a:t>
                      </a:r>
                    </a:p>
                    <a:p>
                      <a:pPr marL="0" indent="0" algn="l" defTabSz="457200" rtl="0" eaLnBrk="1" latinLnBrk="0" hangingPunct="1">
                        <a:buNone/>
                      </a:pPr>
                      <a:r>
                        <a:rPr lang="en-US" sz="1400" kern="1200" dirty="0">
                          <a:solidFill>
                            <a:schemeClr val="dk1"/>
                          </a:solidFill>
                          <a:latin typeface="+mn-lt"/>
                          <a:ea typeface="+mn-ea"/>
                          <a:cs typeface="+mn-cs"/>
                        </a:rPr>
                        <a:t>2. Efficient</a:t>
                      </a:r>
                      <a:endParaRPr lang="en-IN" sz="1400" kern="1200" dirty="0">
                        <a:solidFill>
                          <a:schemeClr val="dk1"/>
                        </a:solidFill>
                        <a:latin typeface="+mn-lt"/>
                        <a:ea typeface="+mn-ea"/>
                        <a:cs typeface="+mn-cs"/>
                      </a:endParaRPr>
                    </a:p>
                  </a:txBody>
                  <a:tcPr anchor="ctr">
                    <a:solidFill>
                      <a:schemeClr val="accent4">
                        <a:lumMod val="60000"/>
                        <a:lumOff val="40000"/>
                      </a:schemeClr>
                    </a:solidFill>
                  </a:tcPr>
                </a:tc>
                <a:tc>
                  <a:txBody>
                    <a:bodyPr/>
                    <a:lstStyle/>
                    <a:p>
                      <a:r>
                        <a:rPr lang="en-US" sz="1400" kern="1200" dirty="0">
                          <a:solidFill>
                            <a:schemeClr val="dk1"/>
                          </a:solidFill>
                          <a:latin typeface="+mn-lt"/>
                          <a:ea typeface="+mn-ea"/>
                          <a:cs typeface="+mn-cs"/>
                        </a:rPr>
                        <a:t>Results depend on the order of document presentation to the algorithm</a:t>
                      </a:r>
                      <a:endParaRPr lang="en-IN" sz="1400" kern="1200" dirty="0">
                        <a:solidFill>
                          <a:schemeClr val="dk1"/>
                        </a:solidFill>
                        <a:latin typeface="+mn-lt"/>
                        <a:ea typeface="+mn-ea"/>
                        <a:cs typeface="+mn-cs"/>
                      </a:endParaRPr>
                    </a:p>
                  </a:txBody>
                  <a:tcPr anchor="ctr">
                    <a:solidFill>
                      <a:schemeClr val="accent4">
                        <a:lumMod val="60000"/>
                        <a:lumOff val="40000"/>
                      </a:schemeClr>
                    </a:solidFill>
                  </a:tcPr>
                </a:tc>
                <a:extLst>
                  <a:ext uri="{0D108BD9-81ED-4DB2-BD59-A6C34878D82A}">
                    <a16:rowId xmlns:a16="http://schemas.microsoft.com/office/drawing/2014/main" val="1829161063"/>
                  </a:ext>
                </a:extLst>
              </a:tr>
              <a:tr h="541408">
                <a:tc>
                  <a:txBody>
                    <a:bodyPr/>
                    <a:lstStyle/>
                    <a:p>
                      <a:r>
                        <a:rPr lang="en-US" sz="1600" dirty="0"/>
                        <a:t>Scatter</a:t>
                      </a:r>
                      <a:endParaRPr lang="en-IN" sz="1600" dirty="0"/>
                    </a:p>
                  </a:txBody>
                  <a:tcPr anchor="ctr">
                    <a:solidFill>
                      <a:schemeClr val="accent4">
                        <a:lumMod val="60000"/>
                        <a:lumOff val="40000"/>
                      </a:schemeClr>
                    </a:solidFill>
                  </a:tcPr>
                </a:tc>
                <a:tc>
                  <a:txBody>
                    <a:bodyPr/>
                    <a:lstStyle/>
                    <a:p>
                      <a:r>
                        <a:rPr lang="en-US" sz="1600" dirty="0"/>
                        <a:t>O(nk)</a:t>
                      </a:r>
                      <a:endParaRPr lang="en-IN" sz="1600" dirty="0"/>
                    </a:p>
                  </a:txBody>
                  <a:tcPr anchor="ctr">
                    <a:solidFill>
                      <a:schemeClr val="accent4">
                        <a:lumMod val="60000"/>
                        <a:lumOff val="40000"/>
                      </a:schemeClr>
                    </a:solidFill>
                  </a:tcPr>
                </a:tc>
                <a:tc>
                  <a:txBody>
                    <a:bodyPr/>
                    <a:lstStyle/>
                    <a:p>
                      <a:r>
                        <a:rPr lang="en-US" sz="1400" kern="1200" dirty="0">
                          <a:solidFill>
                            <a:schemeClr val="dk1"/>
                          </a:solidFill>
                          <a:latin typeface="+mn-lt"/>
                          <a:ea typeface="+mn-ea"/>
                          <a:cs typeface="+mn-cs"/>
                        </a:rPr>
                        <a:t>Hybrid: first partitional, then HAC</a:t>
                      </a:r>
                      <a:endParaRPr lang="en-IN" sz="1400" kern="1200" dirty="0">
                        <a:solidFill>
                          <a:schemeClr val="dk1"/>
                        </a:solidFill>
                        <a:latin typeface="+mn-lt"/>
                        <a:ea typeface="+mn-ea"/>
                        <a:cs typeface="+mn-cs"/>
                      </a:endParaRPr>
                    </a:p>
                  </a:txBody>
                  <a:tcPr anchor="ctr">
                    <a:solidFill>
                      <a:schemeClr val="accent4">
                        <a:lumMod val="60000"/>
                        <a:lumOff val="40000"/>
                      </a:schemeClr>
                    </a:solidFill>
                  </a:tcPr>
                </a:tc>
                <a:tc>
                  <a:txBody>
                    <a:bodyPr/>
                    <a:lstStyle/>
                    <a:p>
                      <a:pPr marL="0" indent="0" algn="l" defTabSz="457200" rtl="0" eaLnBrk="1" latinLnBrk="0" hangingPunct="1">
                        <a:buNone/>
                      </a:pPr>
                      <a:r>
                        <a:rPr lang="en-IN" sz="1400" kern="1200" dirty="0">
                          <a:solidFill>
                            <a:schemeClr val="dk1"/>
                          </a:solidFill>
                          <a:latin typeface="+mn-lt"/>
                          <a:ea typeface="+mn-ea"/>
                          <a:cs typeface="+mn-cs"/>
                        </a:rPr>
                        <a:t>1. Dynamic Clustering </a:t>
                      </a:r>
                    </a:p>
                    <a:p>
                      <a:pPr marL="0" indent="0" algn="l" defTabSz="457200" rtl="0" eaLnBrk="1" latinLnBrk="0" hangingPunct="1">
                        <a:buNone/>
                      </a:pPr>
                      <a:r>
                        <a:rPr lang="en-IN" sz="1400" kern="1200" dirty="0">
                          <a:solidFill>
                            <a:schemeClr val="dk1"/>
                          </a:solidFill>
                          <a:latin typeface="+mn-lt"/>
                          <a:ea typeface="+mn-ea"/>
                          <a:cs typeface="+mn-cs"/>
                        </a:rPr>
                        <a:t>2. Fast</a:t>
                      </a:r>
                    </a:p>
                  </a:txBody>
                  <a:tcPr anchor="ctr">
                    <a:solidFill>
                      <a:schemeClr val="accent4">
                        <a:lumMod val="60000"/>
                        <a:lumOff val="40000"/>
                      </a:schemeClr>
                    </a:solidFill>
                  </a:tcPr>
                </a:tc>
                <a:tc>
                  <a:txBody>
                    <a:bodyPr/>
                    <a:lstStyle/>
                    <a:p>
                      <a:r>
                        <a:rPr lang="en-US" sz="1400" kern="1200" dirty="0">
                          <a:solidFill>
                            <a:schemeClr val="dk1"/>
                          </a:solidFill>
                          <a:latin typeface="+mn-lt"/>
                          <a:ea typeface="+mn-ea"/>
                          <a:cs typeface="+mn-cs"/>
                        </a:rPr>
                        <a:t>Focus on speed but not on accuracy</a:t>
                      </a:r>
                      <a:endParaRPr lang="en-IN" sz="1400" kern="1200" dirty="0">
                        <a:solidFill>
                          <a:schemeClr val="dk1"/>
                        </a:solidFill>
                        <a:latin typeface="+mn-lt"/>
                        <a:ea typeface="+mn-ea"/>
                        <a:cs typeface="+mn-cs"/>
                      </a:endParaRPr>
                    </a:p>
                  </a:txBody>
                  <a:tcPr anchor="ctr">
                    <a:solidFill>
                      <a:schemeClr val="accent4">
                        <a:lumMod val="60000"/>
                        <a:lumOff val="40000"/>
                      </a:schemeClr>
                    </a:solidFill>
                  </a:tcPr>
                </a:tc>
                <a:extLst>
                  <a:ext uri="{0D108BD9-81ED-4DB2-BD59-A6C34878D82A}">
                    <a16:rowId xmlns:a16="http://schemas.microsoft.com/office/drawing/2014/main" val="1264531492"/>
                  </a:ext>
                </a:extLst>
              </a:tr>
            </a:tbl>
          </a:graphicData>
        </a:graphic>
      </p:graphicFrame>
    </p:spTree>
    <p:extLst>
      <p:ext uri="{BB962C8B-B14F-4D97-AF65-F5344CB8AC3E}">
        <p14:creationId xmlns:p14="http://schemas.microsoft.com/office/powerpoint/2010/main" val="2304918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EA06-23D1-3F02-E328-4A4D1ADD2E99}"/>
              </a:ext>
            </a:extLst>
          </p:cNvPr>
          <p:cNvSpPr>
            <a:spLocks noGrp="1"/>
          </p:cNvSpPr>
          <p:nvPr>
            <p:ph type="title"/>
          </p:nvPr>
        </p:nvSpPr>
        <p:spPr>
          <a:xfrm>
            <a:off x="913795" y="609600"/>
            <a:ext cx="6410736" cy="970450"/>
          </a:xfrm>
          <a:solidFill>
            <a:schemeClr val="tx1">
              <a:lumMod val="50000"/>
            </a:schemeClr>
          </a:solidFill>
        </p:spPr>
        <p:txBody>
          <a:bodyPr/>
          <a:lstStyle/>
          <a:p>
            <a:pPr algn="l"/>
            <a:r>
              <a:rPr lang="en-US" dirty="0">
                <a:latin typeface="Bahnschrift Condensed" panose="020B0502040204020203" pitchFamily="34" charset="0"/>
              </a:rPr>
              <a:t>K-Means Compared with other HACs</a:t>
            </a:r>
            <a:endParaRPr lang="en-IN"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C0A3AF65-8387-5294-2F32-9C87D0FCBF79}"/>
              </a:ext>
            </a:extLst>
          </p:cNvPr>
          <p:cNvSpPr>
            <a:spLocks noGrp="1"/>
          </p:cNvSpPr>
          <p:nvPr>
            <p:ph idx="1"/>
          </p:nvPr>
        </p:nvSpPr>
        <p:spPr>
          <a:xfrm>
            <a:off x="913795" y="1732449"/>
            <a:ext cx="6410736" cy="4058751"/>
          </a:xfrm>
        </p:spPr>
        <p:txBody>
          <a:bodyPr>
            <a:normAutofit lnSpcReduction="10000"/>
          </a:bodyPr>
          <a:lstStyle/>
          <a:p>
            <a:r>
              <a:rPr lang="en-US" dirty="0"/>
              <a:t>Among the HAC methods, the single link method has the lowest complexity but gives the worst results whereas group average gives the best. </a:t>
            </a:r>
          </a:p>
          <a:p>
            <a:r>
              <a:rPr lang="en-US" dirty="0"/>
              <a:t>In comparison to the partitional methods, the general conclusion is that the partitional algorithms have lower complexities than the HAC.</a:t>
            </a:r>
          </a:p>
          <a:p>
            <a:r>
              <a:rPr lang="en-US" dirty="0"/>
              <a:t>One of the advantage of the HAC algorithms is the tree-like structure.</a:t>
            </a:r>
          </a:p>
          <a:p>
            <a:r>
              <a:rPr lang="en-US" dirty="0"/>
              <a:t>But, When k-means is run more than one times it may give better clusters than the HAC.</a:t>
            </a:r>
          </a:p>
          <a:p>
            <a:r>
              <a:rPr lang="en-US" dirty="0"/>
              <a:t>With K-Means being a partitional algorithm it is most efficient and reliable when large data is considered.</a:t>
            </a:r>
            <a:endParaRPr lang="en-IN" dirty="0"/>
          </a:p>
        </p:txBody>
      </p:sp>
      <p:sp>
        <p:nvSpPr>
          <p:cNvPr id="4" name="TextBox 3">
            <a:extLst>
              <a:ext uri="{FF2B5EF4-FFF2-40B4-BE49-F238E27FC236}">
                <a16:creationId xmlns:a16="http://schemas.microsoft.com/office/drawing/2014/main" id="{ED2D80FF-421E-E1FC-D60C-8D5C41FAC53A}"/>
              </a:ext>
            </a:extLst>
          </p:cNvPr>
          <p:cNvSpPr txBox="1"/>
          <p:nvPr/>
        </p:nvSpPr>
        <p:spPr>
          <a:xfrm>
            <a:off x="7632441" y="1732449"/>
            <a:ext cx="3834881" cy="4001095"/>
          </a:xfrm>
          <a:prstGeom prst="rect">
            <a:avLst/>
          </a:prstGeom>
          <a:solidFill>
            <a:schemeClr val="bg1">
              <a:lumMod val="95000"/>
              <a:lumOff val="5000"/>
            </a:schemeClr>
          </a:solidFill>
        </p:spPr>
        <p:txBody>
          <a:bodyPr wrap="square" rtlCol="0">
            <a:spAutoFit/>
          </a:bodyPr>
          <a:lstStyle/>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Thus, K-Means is:</a:t>
            </a:r>
          </a:p>
          <a:p>
            <a:endParaRPr lang="en-US" dirty="0"/>
          </a:p>
          <a:p>
            <a:pPr marL="285750" indent="-285750" algn="l">
              <a:buFont typeface="Wingdings" panose="05000000000000000000" pitchFamily="2" charset="2"/>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Relatively simple to implement.</a:t>
            </a:r>
          </a:p>
          <a:p>
            <a:pPr marL="285750" indent="-285750" algn="l">
              <a:buFont typeface="Wingdings" panose="05000000000000000000" pitchFamily="2" charset="2"/>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Scales to large data sets.</a:t>
            </a:r>
          </a:p>
          <a:p>
            <a:pPr marL="285750" indent="-285750" algn="l">
              <a:buFont typeface="Wingdings" panose="05000000000000000000" pitchFamily="2" charset="2"/>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Guarantees convergence.</a:t>
            </a:r>
          </a:p>
          <a:p>
            <a:pPr marL="285750" indent="-285750" algn="l">
              <a:buFont typeface="Wingdings" panose="05000000000000000000" pitchFamily="2" charset="2"/>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Can warm-start the positions of centroids.</a:t>
            </a:r>
          </a:p>
          <a:p>
            <a:pPr marL="285750" indent="-285750" algn="l">
              <a:buFont typeface="Wingdings" panose="05000000000000000000" pitchFamily="2" charset="2"/>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Easily adapts to new examples.</a:t>
            </a:r>
          </a:p>
          <a:p>
            <a:pPr marL="285750" indent="-285750" algn="l">
              <a:buFont typeface="Wingdings" panose="05000000000000000000" pitchFamily="2" charset="2"/>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Generalizes to clusters of different shapes and sizes, such as elliptical clusters.</a:t>
            </a:r>
          </a:p>
          <a:p>
            <a:endParaRPr lang="en-IN" dirty="0"/>
          </a:p>
        </p:txBody>
      </p:sp>
    </p:spTree>
    <p:extLst>
      <p:ext uri="{BB962C8B-B14F-4D97-AF65-F5344CB8AC3E}">
        <p14:creationId xmlns:p14="http://schemas.microsoft.com/office/powerpoint/2010/main" val="137279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B8D9-1955-3EC9-9921-5432211277F2}"/>
              </a:ext>
            </a:extLst>
          </p:cNvPr>
          <p:cNvSpPr>
            <a:spLocks noGrp="1"/>
          </p:cNvSpPr>
          <p:nvPr>
            <p:ph type="title"/>
          </p:nvPr>
        </p:nvSpPr>
        <p:spPr>
          <a:xfrm>
            <a:off x="913796" y="609600"/>
            <a:ext cx="4690792" cy="920620"/>
          </a:xfrm>
          <a:solidFill>
            <a:schemeClr val="tx1">
              <a:lumMod val="50000"/>
            </a:schemeClr>
          </a:solidFill>
        </p:spPr>
        <p:txBody>
          <a:bodyPr>
            <a:normAutofit/>
          </a:bodyPr>
          <a:lstStyle/>
          <a:p>
            <a:pPr algn="l"/>
            <a:r>
              <a:rPr lang="en-US" sz="3200" dirty="0"/>
              <a:t>Performance Evaluation</a:t>
            </a:r>
            <a:endParaRPr lang="en-IN" sz="3200" dirty="0"/>
          </a:p>
        </p:txBody>
      </p:sp>
      <p:sp>
        <p:nvSpPr>
          <p:cNvPr id="3" name="Content Placeholder 2">
            <a:extLst>
              <a:ext uri="{FF2B5EF4-FFF2-40B4-BE49-F238E27FC236}">
                <a16:creationId xmlns:a16="http://schemas.microsoft.com/office/drawing/2014/main" id="{B3470D24-0E61-87B6-6269-8896D4430856}"/>
              </a:ext>
            </a:extLst>
          </p:cNvPr>
          <p:cNvSpPr>
            <a:spLocks noGrp="1"/>
          </p:cNvSpPr>
          <p:nvPr>
            <p:ph idx="1"/>
          </p:nvPr>
        </p:nvSpPr>
        <p:spPr>
          <a:xfrm>
            <a:off x="913795" y="1732449"/>
            <a:ext cx="5431021" cy="4058751"/>
          </a:xfrm>
        </p:spPr>
        <p:txBody>
          <a:bodyPr/>
          <a:lstStyle/>
          <a:p>
            <a:r>
              <a:rPr lang="en-US" dirty="0"/>
              <a:t>There are mainly 6 criteria for assessing the performance of information retrieval systems. </a:t>
            </a:r>
          </a:p>
          <a:p>
            <a:pPr>
              <a:buFont typeface="Wingdings" panose="05000000000000000000" pitchFamily="2" charset="2"/>
              <a:buChar char="q"/>
            </a:pPr>
            <a:r>
              <a:rPr lang="en-US" dirty="0"/>
              <a:t>Coverage</a:t>
            </a:r>
          </a:p>
          <a:p>
            <a:pPr>
              <a:buFont typeface="Wingdings" panose="05000000000000000000" pitchFamily="2" charset="2"/>
              <a:buChar char="q"/>
            </a:pPr>
            <a:r>
              <a:rPr lang="en-US" dirty="0"/>
              <a:t>Recall</a:t>
            </a:r>
          </a:p>
          <a:p>
            <a:pPr>
              <a:buFont typeface="Wingdings" panose="05000000000000000000" pitchFamily="2" charset="2"/>
              <a:buChar char="q"/>
            </a:pPr>
            <a:r>
              <a:rPr lang="en-US" dirty="0"/>
              <a:t>Precision</a:t>
            </a:r>
          </a:p>
          <a:p>
            <a:pPr>
              <a:buFont typeface="Wingdings" panose="05000000000000000000" pitchFamily="2" charset="2"/>
              <a:buChar char="q"/>
            </a:pPr>
            <a:r>
              <a:rPr lang="en-US" dirty="0"/>
              <a:t>Response time</a:t>
            </a:r>
          </a:p>
          <a:p>
            <a:pPr>
              <a:buFont typeface="Wingdings" panose="05000000000000000000" pitchFamily="2" charset="2"/>
              <a:buChar char="q"/>
            </a:pPr>
            <a:r>
              <a:rPr lang="en-US" dirty="0"/>
              <a:t>User effort</a:t>
            </a:r>
          </a:p>
          <a:p>
            <a:pPr>
              <a:buFont typeface="Wingdings" panose="05000000000000000000" pitchFamily="2" charset="2"/>
              <a:buChar char="q"/>
            </a:pPr>
            <a:r>
              <a:rPr lang="en-US" dirty="0"/>
              <a:t>Form of output. </a:t>
            </a:r>
            <a:endParaRPr lang="en-IN" dirty="0"/>
          </a:p>
        </p:txBody>
      </p:sp>
      <p:cxnSp>
        <p:nvCxnSpPr>
          <p:cNvPr id="5" name="Straight Connector 4">
            <a:extLst>
              <a:ext uri="{FF2B5EF4-FFF2-40B4-BE49-F238E27FC236}">
                <a16:creationId xmlns:a16="http://schemas.microsoft.com/office/drawing/2014/main" id="{CC0F67C5-6A18-4CC1-6CF0-581863DF0C1B}"/>
              </a:ext>
            </a:extLst>
          </p:cNvPr>
          <p:cNvCxnSpPr>
            <a:cxnSpLocks/>
          </p:cNvCxnSpPr>
          <p:nvPr/>
        </p:nvCxnSpPr>
        <p:spPr>
          <a:xfrm>
            <a:off x="6587412" y="1324947"/>
            <a:ext cx="0" cy="4394718"/>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6EC1AC0C-7F37-9B81-7F0E-D3C311DCC713}"/>
              </a:ext>
            </a:extLst>
          </p:cNvPr>
          <p:cNvSpPr txBox="1"/>
          <p:nvPr/>
        </p:nvSpPr>
        <p:spPr>
          <a:xfrm>
            <a:off x="7165910" y="736928"/>
            <a:ext cx="3750892" cy="5570756"/>
          </a:xfrm>
          <a:prstGeom prst="rect">
            <a:avLst/>
          </a:prstGeom>
          <a:noFill/>
          <a:ln w="38100">
            <a:solidFill>
              <a:schemeClr val="accent4"/>
            </a:solidFill>
          </a:ln>
        </p:spPr>
        <p:txBody>
          <a:bodyPr wrap="square" rtlCol="0">
            <a:spAutoFit/>
          </a:bodyPr>
          <a:lstStyle/>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Based on the study of the above clustering algorithms, the user needs to consider few aspects when evaluating a Web Search Engine.</a:t>
            </a:r>
          </a:p>
          <a:p>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buSzPct val="70000"/>
              <a:buFont typeface="Wingdings" panose="05000000000000000000" pitchFamily="2" charset="2"/>
              <a:buChar char="q"/>
            </a:pPr>
            <a:r>
              <a:rPr lang="en-US" sz="20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Search Capability</a:t>
            </a:r>
            <a:r>
              <a:rPr lang="en-US" sz="2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Search Engine must include fundamental facilities.</a:t>
            </a:r>
          </a:p>
          <a:p>
            <a:pPr marL="285750" indent="-285750">
              <a:buSzPct val="70000"/>
              <a:buFont typeface="Wingdings" panose="05000000000000000000" pitchFamily="2" charset="2"/>
              <a:buChar char="q"/>
            </a:pPr>
            <a:r>
              <a:rPr lang="en-IN" sz="20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Retrieval Performance</a:t>
            </a:r>
            <a:r>
              <a:rPr lang="en-IN" sz="2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IN"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Based on the total number of documents relevant to a specific topics.</a:t>
            </a:r>
          </a:p>
          <a:p>
            <a:pPr marL="285750" indent="-285750">
              <a:buSzPct val="70000"/>
              <a:buFont typeface="Wingdings" panose="05000000000000000000" pitchFamily="2" charset="2"/>
              <a:buChar char="q"/>
            </a:pPr>
            <a:r>
              <a:rPr lang="en-IN" sz="20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Output Option</a:t>
            </a:r>
            <a:r>
              <a:rPr lang="en-IN" sz="2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IN"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number of output along with the appearance. </a:t>
            </a:r>
          </a:p>
          <a:p>
            <a:endParaRPr lang="en-IN" dirty="0"/>
          </a:p>
          <a:p>
            <a:endParaRPr lang="en-IN" dirty="0"/>
          </a:p>
        </p:txBody>
      </p:sp>
    </p:spTree>
    <p:extLst>
      <p:ext uri="{BB962C8B-B14F-4D97-AF65-F5344CB8AC3E}">
        <p14:creationId xmlns:p14="http://schemas.microsoft.com/office/powerpoint/2010/main" val="981194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96252-9366-35B2-A76D-A2EFFD916E78}"/>
              </a:ext>
            </a:extLst>
          </p:cNvPr>
          <p:cNvSpPr>
            <a:spLocks noGrp="1"/>
          </p:cNvSpPr>
          <p:nvPr>
            <p:ph type="title"/>
          </p:nvPr>
        </p:nvSpPr>
        <p:spPr>
          <a:xfrm>
            <a:off x="913794" y="609600"/>
            <a:ext cx="2407903" cy="970450"/>
          </a:xfrm>
          <a:solidFill>
            <a:schemeClr val="tx1">
              <a:lumMod val="50000"/>
            </a:schemeClr>
          </a:solidFill>
        </p:spPr>
        <p:txBody>
          <a:bodyPr>
            <a:noAutofit/>
          </a:bodyPr>
          <a:lstStyle/>
          <a:p>
            <a:pPr algn="l"/>
            <a:br>
              <a:rPr lang="en-IN" dirty="0">
                <a:latin typeface="Bahnschrift Light Condensed" panose="020B0502040204020203" pitchFamily="34" charset="0"/>
              </a:rPr>
            </a:br>
            <a:r>
              <a:rPr lang="en-IN" sz="4400" dirty="0">
                <a:latin typeface="Bahnschrift Light Condensed" panose="020B0502040204020203" pitchFamily="34" charset="0"/>
              </a:rPr>
              <a:t>Conclusion</a:t>
            </a:r>
            <a:br>
              <a:rPr lang="en-IN" sz="4400" dirty="0">
                <a:latin typeface="Bahnschrift Light Condensed" panose="020B0502040204020203" pitchFamily="34" charset="0"/>
              </a:rPr>
            </a:br>
            <a:endParaRPr lang="en-IN" sz="4400"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4AE50283-9E0C-1125-4DAD-987BED79BC00}"/>
              </a:ext>
            </a:extLst>
          </p:cNvPr>
          <p:cNvSpPr>
            <a:spLocks noGrp="1"/>
          </p:cNvSpPr>
          <p:nvPr>
            <p:ph idx="1"/>
          </p:nvPr>
        </p:nvSpPr>
        <p:spPr>
          <a:xfrm>
            <a:off x="1156996" y="1732451"/>
            <a:ext cx="9825740" cy="1579916"/>
          </a:xfrm>
        </p:spPr>
        <p:txBody>
          <a:bodyPr>
            <a:normAutofit/>
          </a:bodyPr>
          <a:lstStyle/>
          <a:p>
            <a:r>
              <a:rPr lang="en-US" dirty="0"/>
              <a:t>We have discussed the issues that must be addressed to build a Web clustering engine and have reviewed a number of existing algorithms, systems and performance measures of search engines.</a:t>
            </a:r>
          </a:p>
          <a:p>
            <a:r>
              <a:rPr lang="en-US" i="1" dirty="0"/>
              <a:t>To improve the search result clustering:</a:t>
            </a:r>
          </a:p>
        </p:txBody>
      </p:sp>
      <p:sp>
        <p:nvSpPr>
          <p:cNvPr id="4" name="TextBox 3">
            <a:extLst>
              <a:ext uri="{FF2B5EF4-FFF2-40B4-BE49-F238E27FC236}">
                <a16:creationId xmlns:a16="http://schemas.microsoft.com/office/drawing/2014/main" id="{069AA170-44A6-FED0-79A7-902A367D0E37}"/>
              </a:ext>
            </a:extLst>
          </p:cNvPr>
          <p:cNvSpPr txBox="1"/>
          <p:nvPr/>
        </p:nvSpPr>
        <p:spPr>
          <a:xfrm>
            <a:off x="1156996" y="3312367"/>
            <a:ext cx="9582539" cy="2585323"/>
          </a:xfrm>
          <a:prstGeom prst="rect">
            <a:avLst/>
          </a:prstGeom>
          <a:solidFill>
            <a:schemeClr val="accent2">
              <a:lumMod val="50000"/>
            </a:schemeClr>
          </a:solidFill>
        </p:spPr>
        <p:txBody>
          <a:bodyPr wrap="square" rtlCol="0">
            <a:spAutoFit/>
          </a:bodyPr>
          <a:lstStyle/>
          <a:p>
            <a:pPr marL="800100" lvl="1" indent="-342900">
              <a:buFont typeface="Arial" panose="020B0604020202020204" pitchFamily="34" charset="0"/>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First, more work needs to be done to improve the quality of the cluster labels and the coherence of the cluster structure.</a:t>
            </a:r>
          </a:p>
          <a:p>
            <a:pPr marL="800100" lvl="1" indent="-342900">
              <a:buFont typeface="Arial" panose="020B0604020202020204" pitchFamily="34" charset="0"/>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Second, the incrementality, because the web pages change very frequently and because new pages are always added to the web.</a:t>
            </a:r>
          </a:p>
          <a:p>
            <a:pPr marL="800100" lvl="1" indent="-342900">
              <a:buFont typeface="Arial" panose="020B0604020202020204" pitchFamily="34" charset="0"/>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Third, the fact that very often a web page relates to more than one subject should also be considered and lead to algorithms that allow for overlapping clusters. </a:t>
            </a:r>
          </a:p>
          <a:p>
            <a:pPr marL="800100" lvl="1" indent="-342900">
              <a:buFont typeface="Arial" panose="020B0604020202020204" pitchFamily="34" charset="0"/>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Fourth, Inconsistency is another problem.</a:t>
            </a:r>
          </a:p>
          <a:p>
            <a:pPr marL="800100" lvl="1" indent="-342900">
              <a:buFont typeface="Arial" panose="020B0604020202020204" pitchFamily="34" charset="0"/>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Fifth, advanced visualization techniques might be used to provide better overviews</a:t>
            </a:r>
            <a:endParaRPr lang="en-IN"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endParaRPr lang="en-IN" dirty="0"/>
          </a:p>
        </p:txBody>
      </p:sp>
    </p:spTree>
    <p:extLst>
      <p:ext uri="{BB962C8B-B14F-4D97-AF65-F5344CB8AC3E}">
        <p14:creationId xmlns:p14="http://schemas.microsoft.com/office/powerpoint/2010/main" val="3058953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0584-734C-95C6-2E85-6D5C741C5042}"/>
              </a:ext>
            </a:extLst>
          </p:cNvPr>
          <p:cNvSpPr>
            <a:spLocks noGrp="1"/>
          </p:cNvSpPr>
          <p:nvPr>
            <p:ph type="title"/>
          </p:nvPr>
        </p:nvSpPr>
        <p:spPr>
          <a:xfrm>
            <a:off x="913795" y="609600"/>
            <a:ext cx="2044009" cy="970450"/>
          </a:xfrm>
          <a:solidFill>
            <a:schemeClr val="tx1">
              <a:lumMod val="50000"/>
            </a:schemeClr>
          </a:solidFill>
        </p:spPr>
        <p:txBody>
          <a:bodyPr/>
          <a:lstStyle/>
          <a:p>
            <a:pPr algn="l"/>
            <a:r>
              <a:rPr lang="en-IN" dirty="0">
                <a:latin typeface="Agency FB" panose="020B0503020202020204" pitchFamily="34" charset="0"/>
              </a:rPr>
              <a:t>References</a:t>
            </a:r>
          </a:p>
        </p:txBody>
      </p:sp>
      <p:sp>
        <p:nvSpPr>
          <p:cNvPr id="3" name="Content Placeholder 2">
            <a:extLst>
              <a:ext uri="{FF2B5EF4-FFF2-40B4-BE49-F238E27FC236}">
                <a16:creationId xmlns:a16="http://schemas.microsoft.com/office/drawing/2014/main" id="{A0505172-E919-6AAC-49F7-AAEF57C97E8E}"/>
              </a:ext>
            </a:extLst>
          </p:cNvPr>
          <p:cNvSpPr>
            <a:spLocks noGrp="1"/>
          </p:cNvSpPr>
          <p:nvPr>
            <p:ph idx="1"/>
          </p:nvPr>
        </p:nvSpPr>
        <p:spPr/>
        <p:txBody>
          <a:bodyPr>
            <a:normAutofit fontScale="92500" lnSpcReduction="20000"/>
          </a:bodyPr>
          <a:lstStyle/>
          <a:p>
            <a:pPr marL="379800" indent="-342900">
              <a:buSzPct val="100000"/>
              <a:buFont typeface="+mj-lt"/>
              <a:buAutoNum type="arabicPeriod"/>
            </a:pPr>
            <a:r>
              <a:rPr lang="en-US" sz="1600" dirty="0">
                <a:solidFill>
                  <a:schemeClr val="tx1"/>
                </a:solidFill>
              </a:rPr>
              <a:t>“A systematic framework to discover pattern for web spam classification” 2017 8th IEEE Annual Information Technology, Date of Conference: 03-05 October 2017</a:t>
            </a:r>
          </a:p>
          <a:p>
            <a:pPr marL="379800" indent="-342900">
              <a:buSzPct val="100000"/>
              <a:buFont typeface="+mj-lt"/>
              <a:buAutoNum type="arabicPeriod"/>
            </a:pPr>
            <a:r>
              <a:rPr lang="en-US" sz="1600" kern="1200" dirty="0">
                <a:solidFill>
                  <a:schemeClr val="tx1"/>
                </a:solidFill>
                <a:effectLst/>
                <a:latin typeface="+mn-lt"/>
                <a:ea typeface="+mn-ea"/>
                <a:cs typeface="+mn-cs"/>
              </a:rPr>
              <a:t>“Optimized Technique for Ranking Webpage on Search Engine Optimization”, 2018 2nd International Conference on Micro-Electronics, Date of Conference: 20-21 September 2018</a:t>
            </a:r>
          </a:p>
          <a:p>
            <a:pPr marL="379800" indent="-342900">
              <a:buSzPct val="100000"/>
              <a:buFont typeface="+mj-lt"/>
              <a:buAutoNum type="arabicPeriod"/>
            </a:pPr>
            <a:r>
              <a:rPr lang="en-US" sz="1600" kern="1200" dirty="0">
                <a:solidFill>
                  <a:schemeClr val="tx1"/>
                </a:solidFill>
                <a:effectLst/>
                <a:latin typeface="+mn-lt"/>
                <a:ea typeface="+mn-ea"/>
                <a:cs typeface="+mn-cs"/>
              </a:rPr>
              <a:t>“A Document Clustering Algorithm for Web Search Engine Retrieval System”, Published in: 2010 International Conference, Date of Conference: 22-24 January 2019</a:t>
            </a:r>
          </a:p>
          <a:p>
            <a:pPr marL="379800" indent="-342900">
              <a:buSzPct val="100000"/>
              <a:buFont typeface="+mj-lt"/>
              <a:buAutoNum type="arabicPeriod"/>
            </a:pPr>
            <a:r>
              <a:rPr lang="en-US" sz="1600" dirty="0">
                <a:solidFill>
                  <a:schemeClr val="tx1"/>
                </a:solidFill>
              </a:rPr>
              <a:t>“A Clustering-Based Approach for Assisting Semantic Web Service Retrieval”</a:t>
            </a:r>
            <a:r>
              <a:rPr lang="en-IN" sz="1600" dirty="0">
                <a:solidFill>
                  <a:schemeClr val="tx1"/>
                </a:solidFill>
              </a:rPr>
              <a:t>, </a:t>
            </a:r>
            <a:r>
              <a:rPr lang="en-US" sz="1600" dirty="0">
                <a:solidFill>
                  <a:schemeClr val="tx1"/>
                </a:solidFill>
              </a:rPr>
              <a:t>Published in: 2008 IEEE International Conference on Web Services, Date of Conference: 23-26 September 2020</a:t>
            </a:r>
          </a:p>
          <a:p>
            <a:pPr marL="379800" indent="-342900">
              <a:buSzPct val="100000"/>
              <a:buFont typeface="+mj-lt"/>
              <a:buAutoNum type="arabicPeriod"/>
            </a:pPr>
            <a:r>
              <a:rPr lang="en-US" sz="1600" b="0" dirty="0">
                <a:solidFill>
                  <a:schemeClr val="tx1"/>
                </a:solidFill>
              </a:rPr>
              <a:t>“Search Engine Optimization Using Unsupervised Learning”, Published in: 2019 5th International Conference On Computing, Date of Conference: 19-21 September 2019</a:t>
            </a:r>
          </a:p>
          <a:p>
            <a:pPr marL="379800" indent="-342900">
              <a:buSzPct val="100000"/>
              <a:buFont typeface="+mj-lt"/>
              <a:buAutoNum type="arabicPeriod"/>
            </a:pPr>
            <a:r>
              <a:rPr lang="en-US" sz="1600" b="0" kern="1200" dirty="0">
                <a:solidFill>
                  <a:schemeClr val="tx1"/>
                </a:solidFill>
                <a:effectLst/>
                <a:latin typeface="+mn-lt"/>
                <a:ea typeface="+mn-ea"/>
                <a:cs typeface="+mn-cs"/>
              </a:rPr>
              <a:t>“A novel approach for finding optimal search results from web database using hybrid clustering algorithm”, Published in: 2017 International Conference on Information Communication, Date of Conference: 23-24 February 2017</a:t>
            </a:r>
          </a:p>
          <a:p>
            <a:pPr marL="379800" indent="-342900">
              <a:buSzPct val="100000"/>
              <a:buFont typeface="+mj-lt"/>
              <a:buAutoNum type="arabicPeriod"/>
            </a:pPr>
            <a:r>
              <a:rPr lang="en-US" sz="1600" b="0" kern="1200" dirty="0">
                <a:solidFill>
                  <a:schemeClr val="tx1"/>
                </a:solidFill>
                <a:effectLst/>
                <a:latin typeface="+mn-lt"/>
                <a:ea typeface="+mn-ea"/>
                <a:cs typeface="+mn-cs"/>
              </a:rPr>
              <a:t>“Self-paced Learning for K-means Clustering Algorithm”, </a:t>
            </a:r>
            <a:r>
              <a:rPr lang="en-US" sz="1600" b="0" dirty="0">
                <a:solidFill>
                  <a:schemeClr val="tx1"/>
                </a:solidFill>
              </a:rPr>
              <a:t>Published in: 2018</a:t>
            </a:r>
          </a:p>
          <a:p>
            <a:pPr marL="379800" indent="-342900">
              <a:buSzPct val="100000"/>
              <a:buFont typeface="+mj-lt"/>
              <a:buAutoNum type="arabicPeriod"/>
            </a:pPr>
            <a:r>
              <a:rPr lang="en-US" sz="1600" b="0" dirty="0">
                <a:solidFill>
                  <a:schemeClr val="tx1"/>
                </a:solidFill>
              </a:rPr>
              <a:t>“Semantic Core Building of a Site Based on Clustering Algorithms</a:t>
            </a:r>
            <a:r>
              <a:rPr lang="en-IN" sz="1600" dirty="0">
                <a:solidFill>
                  <a:schemeClr val="tx1"/>
                </a:solidFill>
              </a:rPr>
              <a:t>”, </a:t>
            </a:r>
            <a:r>
              <a:rPr lang="en-US" sz="1600" dirty="0">
                <a:solidFill>
                  <a:schemeClr val="tx1"/>
                </a:solidFill>
              </a:rPr>
              <a:t>Published in: 2020 10th International Conference on Advanced Computer, Date of Conference: 16-18 September 2020</a:t>
            </a:r>
            <a:endParaRPr lang="en-US" sz="1600" b="0" dirty="0">
              <a:solidFill>
                <a:schemeClr val="tx1"/>
              </a:solidFill>
            </a:endParaRPr>
          </a:p>
          <a:p>
            <a:pPr marL="494100" indent="-457200">
              <a:buSzPct val="100000"/>
              <a:buFont typeface="+mj-lt"/>
              <a:buAutoNum type="arabicPeriod"/>
            </a:pPr>
            <a:endParaRPr lang="en-US" sz="1600" b="0" dirty="0"/>
          </a:p>
          <a:p>
            <a:pPr marL="494100" indent="-457200">
              <a:buSzPct val="100000"/>
              <a:buFont typeface="+mj-lt"/>
              <a:buAutoNum type="arabicPeriod"/>
            </a:pPr>
            <a:endParaRPr lang="en-US" sz="1600" b="0" i="0" kern="1200" dirty="0">
              <a:solidFill>
                <a:schemeClr val="dk1"/>
              </a:solidFill>
              <a:effectLst/>
              <a:latin typeface="+mn-lt"/>
              <a:ea typeface="+mn-ea"/>
              <a:cs typeface="+mn-cs"/>
            </a:endParaRPr>
          </a:p>
          <a:p>
            <a:pPr marL="494100" indent="-457200">
              <a:buSzPct val="100000"/>
              <a:buFont typeface="+mj-lt"/>
              <a:buAutoNum type="arabicPeriod"/>
            </a:pPr>
            <a:endParaRPr lang="en-IN" sz="1600" b="0" dirty="0"/>
          </a:p>
          <a:p>
            <a:pPr marL="494100" indent="-457200">
              <a:buSzPct val="100000"/>
              <a:buFont typeface="+mj-lt"/>
              <a:buAutoNum type="arabicPeriod"/>
            </a:pPr>
            <a:endParaRPr lang="en-US" sz="1600" b="0" dirty="0"/>
          </a:p>
          <a:p>
            <a:pPr marL="494100" indent="-457200">
              <a:buSzPct val="100000"/>
              <a:buFont typeface="+mj-lt"/>
              <a:buAutoNum type="arabicPeriod"/>
            </a:pPr>
            <a:endParaRPr lang="en-IN" sz="1600" b="0" dirty="0"/>
          </a:p>
          <a:p>
            <a:pPr marL="494100" indent="-457200">
              <a:buSzPct val="100000"/>
              <a:buFont typeface="+mj-lt"/>
              <a:buAutoNum type="arabicPeriod"/>
            </a:pPr>
            <a:endParaRPr lang="en-IN" sz="1600" dirty="0"/>
          </a:p>
          <a:p>
            <a:pPr marL="494100" indent="-457200">
              <a:buSzPct val="100000"/>
              <a:buFont typeface="+mj-lt"/>
              <a:buAutoNum type="arabicPeriod"/>
            </a:pPr>
            <a:endParaRPr lang="en-IN" sz="1600" dirty="0"/>
          </a:p>
          <a:p>
            <a:pPr marL="494100" indent="-457200">
              <a:buSzPct val="100000"/>
              <a:buFont typeface="+mj-lt"/>
              <a:buAutoNum type="arabicPeriod"/>
            </a:pPr>
            <a:endParaRPr lang="en-IN" sz="1600" dirty="0">
              <a:latin typeface="Bahnschrift Light SemiCondensed" panose="020B0502040204020203" pitchFamily="34" charset="0"/>
            </a:endParaRPr>
          </a:p>
        </p:txBody>
      </p:sp>
    </p:spTree>
    <p:extLst>
      <p:ext uri="{BB962C8B-B14F-4D97-AF65-F5344CB8AC3E}">
        <p14:creationId xmlns:p14="http://schemas.microsoft.com/office/powerpoint/2010/main" val="1125906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ACCCF6-4BFF-379F-6D72-029A5828D106}"/>
              </a:ext>
            </a:extLst>
          </p:cNvPr>
          <p:cNvSpPr>
            <a:spLocks noGrp="1"/>
          </p:cNvSpPr>
          <p:nvPr>
            <p:ph idx="1"/>
          </p:nvPr>
        </p:nvSpPr>
        <p:spPr>
          <a:xfrm>
            <a:off x="2397968" y="1744825"/>
            <a:ext cx="6606073" cy="2976466"/>
          </a:xfrm>
          <a:solidFill>
            <a:schemeClr val="bg1"/>
          </a:solidFill>
          <a:ln w="38100">
            <a:solidFill>
              <a:schemeClr val="bg1">
                <a:lumMod val="95000"/>
                <a:lumOff val="5000"/>
              </a:schemeClr>
            </a:solidFill>
          </a:ln>
        </p:spPr>
        <p:txBody>
          <a:bodyPr>
            <a:normAutofit/>
          </a:bodyPr>
          <a:lstStyle/>
          <a:p>
            <a:pPr marL="0" indent="0">
              <a:buNone/>
            </a:pPr>
            <a:r>
              <a:rPr lang="en-IN" sz="5400" b="1" i="1" dirty="0">
                <a:latin typeface="Bahnschrift Condensed" panose="020B0502040204020203" pitchFamily="34" charset="0"/>
              </a:rPr>
              <a:t>				</a:t>
            </a:r>
          </a:p>
          <a:p>
            <a:pPr marL="0" indent="0">
              <a:buNone/>
            </a:pPr>
            <a:r>
              <a:rPr lang="en-IN" sz="5400" b="1" i="1" dirty="0">
                <a:latin typeface="Bahnschrift Condensed" panose="020B0502040204020203" pitchFamily="34" charset="0"/>
              </a:rPr>
              <a:t>				</a:t>
            </a:r>
            <a:r>
              <a:rPr lang="en-IN" sz="6000" b="1" i="1" dirty="0">
                <a:latin typeface="Bahnschrift Condensed" panose="020B0502040204020203" pitchFamily="34" charset="0"/>
              </a:rPr>
              <a:t>THANK YOU</a:t>
            </a:r>
            <a:endParaRPr lang="en-IN" sz="5400" b="1" i="1" dirty="0">
              <a:latin typeface="Bahnschrift Condensed" panose="020B0502040204020203" pitchFamily="34" charset="0"/>
            </a:endParaRPr>
          </a:p>
        </p:txBody>
      </p:sp>
    </p:spTree>
    <p:extLst>
      <p:ext uri="{BB962C8B-B14F-4D97-AF65-F5344CB8AC3E}">
        <p14:creationId xmlns:p14="http://schemas.microsoft.com/office/powerpoint/2010/main" val="159152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6F5E-6CCE-36E8-50EF-CB1817085E98}"/>
              </a:ext>
            </a:extLst>
          </p:cNvPr>
          <p:cNvSpPr>
            <a:spLocks noGrp="1"/>
          </p:cNvSpPr>
          <p:nvPr>
            <p:ph type="title"/>
          </p:nvPr>
        </p:nvSpPr>
        <p:spPr/>
        <p:txBody>
          <a:bodyPr/>
          <a:lstStyle/>
          <a:p>
            <a:r>
              <a:rPr lang="en-US" dirty="0">
                <a:latin typeface="Agency FB" panose="020B0503020202020204" pitchFamily="34" charset="0"/>
              </a:rPr>
              <a:t>Introduction</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169D126B-B0E9-EE25-A98A-A9D8CFC21A3C}"/>
              </a:ext>
            </a:extLst>
          </p:cNvPr>
          <p:cNvSpPr>
            <a:spLocks noGrp="1"/>
          </p:cNvSpPr>
          <p:nvPr>
            <p:ph idx="1"/>
          </p:nvPr>
        </p:nvSpPr>
        <p:spPr/>
        <p:txBody>
          <a:bodyPr/>
          <a:lstStyle/>
          <a:p>
            <a:r>
              <a:rPr lang="en-US" dirty="0">
                <a:latin typeface="Bahnschrift Light SemiCondensed" panose="020B0502040204020203" pitchFamily="34" charset="0"/>
              </a:rPr>
              <a:t>Search engines are inevitable tool for retrieving information from the Web. While the ranked results from search engines for certain search are definitely good, they are less effective for certain queries especially when they are short, ambiguous, polysemy. </a:t>
            </a:r>
          </a:p>
          <a:p>
            <a:r>
              <a:rPr lang="en-US" dirty="0">
                <a:latin typeface="Bahnschrift Light SemiCondensed" panose="020B0502040204020203" pitchFamily="34" charset="0"/>
              </a:rPr>
              <a:t>Web clustering engine, the system that perform clustering of Web search results typically groups the results returned by the search engines based on their meaning into a hierarchy of labeled clusters, also called categories.</a:t>
            </a:r>
            <a:endParaRPr lang="en-IN" dirty="0">
              <a:latin typeface="Bahnschrift Light SemiCondensed" panose="020B0502040204020203" pitchFamily="34" charset="0"/>
            </a:endParaRPr>
          </a:p>
        </p:txBody>
      </p:sp>
    </p:spTree>
    <p:extLst>
      <p:ext uri="{BB962C8B-B14F-4D97-AF65-F5344CB8AC3E}">
        <p14:creationId xmlns:p14="http://schemas.microsoft.com/office/powerpoint/2010/main" val="120836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AADA-F791-FCE5-20D7-8B2B21845ED3}"/>
              </a:ext>
            </a:extLst>
          </p:cNvPr>
          <p:cNvSpPr>
            <a:spLocks noGrp="1"/>
          </p:cNvSpPr>
          <p:nvPr>
            <p:ph type="title"/>
          </p:nvPr>
        </p:nvSpPr>
        <p:spPr/>
        <p:txBody>
          <a:bodyPr/>
          <a:lstStyle/>
          <a:p>
            <a:r>
              <a:rPr lang="en-US" dirty="0">
                <a:latin typeface="Agency FB" panose="020B0503020202020204" pitchFamily="34" charset="0"/>
              </a:rPr>
              <a:t>Motivation</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FD13BBF6-70E3-A432-F9D9-E35A0B520F3D}"/>
              </a:ext>
            </a:extLst>
          </p:cNvPr>
          <p:cNvSpPr>
            <a:spLocks noGrp="1"/>
          </p:cNvSpPr>
          <p:nvPr>
            <p:ph idx="1"/>
          </p:nvPr>
        </p:nvSpPr>
        <p:spPr>
          <a:xfrm>
            <a:off x="838200" y="1602658"/>
            <a:ext cx="10515600" cy="4574305"/>
          </a:xfrm>
        </p:spPr>
        <p:txBody>
          <a:bodyPr>
            <a:normAutofit/>
          </a:bodyPr>
          <a:lstStyle/>
          <a:p>
            <a:r>
              <a:rPr lang="en-US" dirty="0">
                <a:latin typeface="Bahnschrift Light SemiCondensed" panose="020B0502040204020203" pitchFamily="34" charset="0"/>
              </a:rPr>
              <a:t>Most of the traditional text based clustering methodologies are based on the “bag of words” representation considering the term frequency within the set of documents, ignoring the topic knowledge and the semantic relationships between key terms.</a:t>
            </a:r>
          </a:p>
          <a:p>
            <a:r>
              <a:rPr lang="en-US" dirty="0">
                <a:latin typeface="Bahnschrift Light SemiCondensed" panose="020B0502040204020203" pitchFamily="34" charset="0"/>
              </a:rPr>
              <a:t>The traditional methodologies do not include the semantic knowledge for identifying the relationship between the terms.</a:t>
            </a:r>
          </a:p>
          <a:p>
            <a:r>
              <a:rPr lang="en-US" dirty="0">
                <a:latin typeface="Bahnschrift Light SemiCondensed" panose="020B0502040204020203" pitchFamily="34" charset="0"/>
              </a:rPr>
              <a:t>Some traditional methodologies used were:</a:t>
            </a:r>
          </a:p>
          <a:p>
            <a:pPr marL="810000" lvl="2" indent="0">
              <a:buNone/>
            </a:pPr>
            <a:r>
              <a:rPr lang="en-US" sz="2400" dirty="0">
                <a:latin typeface="Bahnschrift Light SemiCondensed" panose="020B0502040204020203" pitchFamily="34" charset="0"/>
              </a:rPr>
              <a:t>1. Ontology</a:t>
            </a:r>
          </a:p>
          <a:p>
            <a:pPr marL="810000" lvl="2" indent="0">
              <a:buNone/>
            </a:pPr>
            <a:r>
              <a:rPr lang="en-US" sz="2400" dirty="0">
                <a:latin typeface="Bahnschrift Light SemiCondensed" panose="020B0502040204020203" pitchFamily="34" charset="0"/>
              </a:rPr>
              <a:t>2. WordNet</a:t>
            </a:r>
          </a:p>
          <a:p>
            <a:r>
              <a:rPr lang="en-US" dirty="0">
                <a:latin typeface="Bahnschrift Light SemiCondensed" panose="020B0502040204020203" pitchFamily="34" charset="0"/>
              </a:rPr>
              <a:t>The web service that overcame the traditional methods was:</a:t>
            </a:r>
          </a:p>
          <a:p>
            <a:pPr marL="810000" lvl="2" indent="0">
              <a:buNone/>
            </a:pPr>
            <a:r>
              <a:rPr lang="en-US" sz="2400" dirty="0">
                <a:latin typeface="Bahnschrift Light SemiCondensed" panose="020B0502040204020203" pitchFamily="34" charset="0"/>
              </a:rPr>
              <a:t>1. Wikipedia</a:t>
            </a:r>
          </a:p>
        </p:txBody>
      </p:sp>
    </p:spTree>
    <p:extLst>
      <p:ext uri="{BB962C8B-B14F-4D97-AF65-F5344CB8AC3E}">
        <p14:creationId xmlns:p14="http://schemas.microsoft.com/office/powerpoint/2010/main" val="318762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FC29-82D8-6FF4-84C9-9A507CA27C00}"/>
              </a:ext>
            </a:extLst>
          </p:cNvPr>
          <p:cNvSpPr>
            <a:spLocks noGrp="1"/>
          </p:cNvSpPr>
          <p:nvPr>
            <p:ph type="title"/>
          </p:nvPr>
        </p:nvSpPr>
        <p:spPr>
          <a:xfrm>
            <a:off x="838200" y="109715"/>
            <a:ext cx="10515600" cy="953976"/>
          </a:xfrm>
        </p:spPr>
        <p:txBody>
          <a:bodyPr/>
          <a:lstStyle/>
          <a:p>
            <a:r>
              <a:rPr lang="en-IN" dirty="0">
                <a:latin typeface="Agency FB" panose="020B0503020202020204" pitchFamily="34" charset="0"/>
              </a:rPr>
              <a:t>Literature Survey</a:t>
            </a:r>
          </a:p>
        </p:txBody>
      </p:sp>
      <p:graphicFrame>
        <p:nvGraphicFramePr>
          <p:cNvPr id="4" name="Table 4">
            <a:extLst>
              <a:ext uri="{FF2B5EF4-FFF2-40B4-BE49-F238E27FC236}">
                <a16:creationId xmlns:a16="http://schemas.microsoft.com/office/drawing/2014/main" id="{C30A109E-0A1F-0F06-368C-9ACC5F338B6C}"/>
              </a:ext>
            </a:extLst>
          </p:cNvPr>
          <p:cNvGraphicFramePr>
            <a:graphicFrameLocks noGrp="1"/>
          </p:cNvGraphicFramePr>
          <p:nvPr>
            <p:ph idx="1"/>
            <p:extLst>
              <p:ext uri="{D42A27DB-BD31-4B8C-83A1-F6EECF244321}">
                <p14:modId xmlns:p14="http://schemas.microsoft.com/office/powerpoint/2010/main" val="1295562739"/>
              </p:ext>
            </p:extLst>
          </p:nvPr>
        </p:nvGraphicFramePr>
        <p:xfrm>
          <a:off x="838200" y="1063691"/>
          <a:ext cx="10515601" cy="5367755"/>
        </p:xfrm>
        <a:graphic>
          <a:graphicData uri="http://schemas.openxmlformats.org/drawingml/2006/table">
            <a:tbl>
              <a:tblPr firstRow="1" bandRow="1">
                <a:tableStyleId>{5C22544A-7EE6-4342-B048-85BDC9FD1C3A}</a:tableStyleId>
              </a:tblPr>
              <a:tblGrid>
                <a:gridCol w="2760895">
                  <a:extLst>
                    <a:ext uri="{9D8B030D-6E8A-4147-A177-3AD203B41FA5}">
                      <a16:colId xmlns:a16="http://schemas.microsoft.com/office/drawing/2014/main" val="1077010295"/>
                    </a:ext>
                  </a:extLst>
                </a:gridCol>
                <a:gridCol w="692987">
                  <a:extLst>
                    <a:ext uri="{9D8B030D-6E8A-4147-A177-3AD203B41FA5}">
                      <a16:colId xmlns:a16="http://schemas.microsoft.com/office/drawing/2014/main" val="1448012094"/>
                    </a:ext>
                  </a:extLst>
                </a:gridCol>
                <a:gridCol w="2062065">
                  <a:extLst>
                    <a:ext uri="{9D8B030D-6E8A-4147-A177-3AD203B41FA5}">
                      <a16:colId xmlns:a16="http://schemas.microsoft.com/office/drawing/2014/main" val="1597531159"/>
                    </a:ext>
                  </a:extLst>
                </a:gridCol>
                <a:gridCol w="2604974">
                  <a:extLst>
                    <a:ext uri="{9D8B030D-6E8A-4147-A177-3AD203B41FA5}">
                      <a16:colId xmlns:a16="http://schemas.microsoft.com/office/drawing/2014/main" val="2394508863"/>
                    </a:ext>
                  </a:extLst>
                </a:gridCol>
                <a:gridCol w="2394680">
                  <a:extLst>
                    <a:ext uri="{9D8B030D-6E8A-4147-A177-3AD203B41FA5}">
                      <a16:colId xmlns:a16="http://schemas.microsoft.com/office/drawing/2014/main" val="303957227"/>
                    </a:ext>
                  </a:extLst>
                </a:gridCol>
              </a:tblGrid>
              <a:tr h="427560">
                <a:tc>
                  <a:txBody>
                    <a:bodyPr/>
                    <a:lstStyle/>
                    <a:p>
                      <a:r>
                        <a:rPr lang="en-IN" dirty="0"/>
                        <a:t>Research Paper</a:t>
                      </a:r>
                    </a:p>
                  </a:txBody>
                  <a:tcPr>
                    <a:solidFill>
                      <a:schemeClr val="accent4">
                        <a:lumMod val="60000"/>
                        <a:lumOff val="40000"/>
                      </a:schemeClr>
                    </a:solidFill>
                  </a:tcPr>
                </a:tc>
                <a:tc>
                  <a:txBody>
                    <a:bodyPr/>
                    <a:lstStyle/>
                    <a:p>
                      <a:r>
                        <a:rPr lang="en-IN" dirty="0"/>
                        <a:t>Year</a:t>
                      </a:r>
                    </a:p>
                  </a:txBody>
                  <a:tcPr>
                    <a:solidFill>
                      <a:schemeClr val="accent4">
                        <a:lumMod val="60000"/>
                        <a:lumOff val="40000"/>
                      </a:schemeClr>
                    </a:solidFill>
                  </a:tcPr>
                </a:tc>
                <a:tc>
                  <a:txBody>
                    <a:bodyPr/>
                    <a:lstStyle/>
                    <a:p>
                      <a:r>
                        <a:rPr lang="en-IN" dirty="0"/>
                        <a:t>Algorithm and Methodologies</a:t>
                      </a:r>
                    </a:p>
                  </a:txBody>
                  <a:tcPr>
                    <a:solidFill>
                      <a:schemeClr val="accent4">
                        <a:lumMod val="60000"/>
                        <a:lumOff val="40000"/>
                      </a:schemeClr>
                    </a:solidFill>
                  </a:tcPr>
                </a:tc>
                <a:tc>
                  <a:txBody>
                    <a:bodyPr/>
                    <a:lstStyle/>
                    <a:p>
                      <a:r>
                        <a:rPr lang="en-IN" dirty="0"/>
                        <a:t>Advantages</a:t>
                      </a:r>
                    </a:p>
                  </a:txBody>
                  <a:tcPr>
                    <a:solidFill>
                      <a:schemeClr val="accent4">
                        <a:lumMod val="60000"/>
                        <a:lumOff val="40000"/>
                      </a:schemeClr>
                    </a:solidFill>
                  </a:tcPr>
                </a:tc>
                <a:tc>
                  <a:txBody>
                    <a:bodyPr/>
                    <a:lstStyle/>
                    <a:p>
                      <a:r>
                        <a:rPr lang="en-IN" dirty="0"/>
                        <a:t>Research Gap</a:t>
                      </a:r>
                    </a:p>
                  </a:txBody>
                  <a:tcPr>
                    <a:solidFill>
                      <a:schemeClr val="accent4">
                        <a:lumMod val="60000"/>
                        <a:lumOff val="40000"/>
                      </a:schemeClr>
                    </a:solidFill>
                  </a:tcPr>
                </a:tc>
                <a:extLst>
                  <a:ext uri="{0D108BD9-81ED-4DB2-BD59-A6C34878D82A}">
                    <a16:rowId xmlns:a16="http://schemas.microsoft.com/office/drawing/2014/main" val="1947236273"/>
                  </a:ext>
                </a:extLst>
              </a:tr>
              <a:tr h="8814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 systematic framework to discover pattern for web spam classification</a:t>
                      </a:r>
                      <a:endParaRPr lang="en-IN" sz="1600" dirty="0"/>
                    </a:p>
                  </a:txBody>
                  <a:tcPr>
                    <a:solidFill>
                      <a:schemeClr val="accent4">
                        <a:lumMod val="60000"/>
                        <a:lumOff val="40000"/>
                      </a:schemeClr>
                    </a:solidFill>
                  </a:tcPr>
                </a:tc>
                <a:tc>
                  <a:txBody>
                    <a:bodyPr/>
                    <a:lstStyle/>
                    <a:p>
                      <a:r>
                        <a:rPr lang="en-IN" sz="1600" dirty="0"/>
                        <a:t>2017</a:t>
                      </a:r>
                    </a:p>
                  </a:txBody>
                  <a:tcPr>
                    <a:solidFill>
                      <a:schemeClr val="accent4">
                        <a:lumMod val="60000"/>
                        <a:lumOff val="40000"/>
                      </a:schemeClr>
                    </a:solidFill>
                  </a:tcPr>
                </a:tc>
                <a:tc>
                  <a:txBody>
                    <a:bodyPr/>
                    <a:lstStyle/>
                    <a:p>
                      <a:r>
                        <a:rPr lang="en-US" sz="1600" kern="1200" dirty="0">
                          <a:solidFill>
                            <a:schemeClr val="dk1"/>
                          </a:solidFill>
                          <a:latin typeface="+mn-lt"/>
                          <a:ea typeface="+mn-ea"/>
                          <a:cs typeface="+mn-cs"/>
                        </a:rPr>
                        <a:t>Systematic framework based on CHAID algorithm</a:t>
                      </a:r>
                      <a:endParaRPr lang="en-IN" sz="1600" kern="1200" dirty="0">
                        <a:solidFill>
                          <a:schemeClr val="dk1"/>
                        </a:solidFill>
                        <a:latin typeface="+mn-lt"/>
                        <a:ea typeface="+mn-ea"/>
                        <a:cs typeface="+mn-cs"/>
                      </a:endParaRPr>
                    </a:p>
                  </a:txBody>
                  <a:tcPr>
                    <a:solidFill>
                      <a:schemeClr val="accent4">
                        <a:lumMod val="60000"/>
                        <a:lumOff val="40000"/>
                      </a:schemeClr>
                    </a:solidFill>
                  </a:tcPr>
                </a:tc>
                <a:tc>
                  <a:txBody>
                    <a:bodyPr/>
                    <a:lstStyle/>
                    <a:p>
                      <a:r>
                        <a:rPr lang="en-US" sz="1600" dirty="0"/>
                        <a:t>Useful when looking for patterns in the dataset.</a:t>
                      </a:r>
                      <a:endParaRPr lang="en-IN" sz="1600" dirty="0"/>
                    </a:p>
                  </a:txBody>
                  <a:tcPr>
                    <a:solidFill>
                      <a:schemeClr val="accent4">
                        <a:lumMod val="60000"/>
                        <a:lumOff val="40000"/>
                      </a:schemeClr>
                    </a:solidFill>
                  </a:tcPr>
                </a:tc>
                <a:tc>
                  <a:txBody>
                    <a:bodyPr/>
                    <a:lstStyle/>
                    <a:p>
                      <a:r>
                        <a:rPr lang="en-IN" sz="1600" dirty="0"/>
                        <a:t>The proposed algorithm has </a:t>
                      </a:r>
                      <a:r>
                        <a:rPr lang="en-IN" sz="1600" kern="1200" dirty="0">
                          <a:solidFill>
                            <a:schemeClr val="dk1"/>
                          </a:solidFill>
                          <a:latin typeface="+mn-lt"/>
                          <a:ea typeface="+mn-ea"/>
                          <a:cs typeface="+mn-cs"/>
                        </a:rPr>
                        <a:t>limitations</a:t>
                      </a:r>
                      <a:r>
                        <a:rPr lang="en-IN" sz="1600" dirty="0"/>
                        <a:t> for which a faster algorithm is req.</a:t>
                      </a:r>
                    </a:p>
                  </a:txBody>
                  <a:tcPr>
                    <a:solidFill>
                      <a:schemeClr val="accent4">
                        <a:lumMod val="60000"/>
                        <a:lumOff val="40000"/>
                      </a:schemeClr>
                    </a:solidFill>
                  </a:tcPr>
                </a:tc>
                <a:extLst>
                  <a:ext uri="{0D108BD9-81ED-4DB2-BD59-A6C34878D82A}">
                    <a16:rowId xmlns:a16="http://schemas.microsoft.com/office/drawing/2014/main" val="2336257258"/>
                  </a:ext>
                </a:extLst>
              </a:tr>
              <a:tr h="8814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Optimized Technique for Ranking Webpage on Search Engine Optimization</a:t>
                      </a:r>
                      <a:endParaRPr lang="en-IN" sz="1600" dirty="0"/>
                    </a:p>
                  </a:txBody>
                  <a:tcPr>
                    <a:solidFill>
                      <a:schemeClr val="accent4">
                        <a:lumMod val="60000"/>
                        <a:lumOff val="40000"/>
                      </a:schemeClr>
                    </a:solidFill>
                  </a:tcPr>
                </a:tc>
                <a:tc>
                  <a:txBody>
                    <a:bodyPr/>
                    <a:lstStyle/>
                    <a:p>
                      <a:r>
                        <a:rPr lang="en-IN" sz="1600" kern="1200" dirty="0">
                          <a:solidFill>
                            <a:schemeClr val="dk1"/>
                          </a:solidFill>
                          <a:latin typeface="+mn-lt"/>
                          <a:ea typeface="+mn-ea"/>
                          <a:cs typeface="+mn-cs"/>
                        </a:rPr>
                        <a:t>2018</a:t>
                      </a:r>
                    </a:p>
                  </a:txBody>
                  <a:tcPr>
                    <a:solidFill>
                      <a:schemeClr val="accent4">
                        <a:lumMod val="60000"/>
                        <a:lumOff val="40000"/>
                      </a:schemeClr>
                    </a:solidFill>
                  </a:tcPr>
                </a:tc>
                <a:tc>
                  <a:txBody>
                    <a:bodyPr/>
                    <a:lstStyle/>
                    <a:p>
                      <a:r>
                        <a:rPr lang="en-IN" sz="1600" kern="1200" dirty="0">
                          <a:solidFill>
                            <a:schemeClr val="dk1"/>
                          </a:solidFill>
                          <a:latin typeface="+mn-lt"/>
                          <a:ea typeface="+mn-ea"/>
                          <a:cs typeface="+mn-cs"/>
                        </a:rPr>
                        <a:t>SCO </a:t>
                      </a:r>
                      <a:r>
                        <a:rPr lang="en-US" sz="1600" kern="1200" dirty="0">
                          <a:solidFill>
                            <a:schemeClr val="dk1"/>
                          </a:solidFill>
                          <a:latin typeface="+mn-lt"/>
                          <a:ea typeface="+mn-ea"/>
                          <a:cs typeface="+mn-cs"/>
                        </a:rPr>
                        <a:t>used to elevate site keeping</a:t>
                      </a:r>
                      <a:endParaRPr lang="en-IN" sz="1600" kern="1200" dirty="0">
                        <a:solidFill>
                          <a:schemeClr val="dk1"/>
                        </a:solidFill>
                        <a:latin typeface="+mn-lt"/>
                        <a:ea typeface="+mn-ea"/>
                        <a:cs typeface="+mn-cs"/>
                      </a:endParaRPr>
                    </a:p>
                  </a:txBody>
                  <a:tcPr>
                    <a:solidFill>
                      <a:schemeClr val="accent4">
                        <a:lumMod val="60000"/>
                        <a:lumOff val="40000"/>
                      </a:schemeClr>
                    </a:solidFill>
                  </a:tcPr>
                </a:tc>
                <a:tc>
                  <a:txBody>
                    <a:bodyPr/>
                    <a:lstStyle/>
                    <a:p>
                      <a:r>
                        <a:rPr lang="en-US" sz="1600" kern="1200" dirty="0">
                          <a:solidFill>
                            <a:schemeClr val="dk1"/>
                          </a:solidFill>
                          <a:latin typeface="+mn-lt"/>
                          <a:ea typeface="+mn-ea"/>
                          <a:cs typeface="+mn-cs"/>
                        </a:rPr>
                        <a:t>Offer significant benefits, including higher performance, higher availability, greater scalability and lower operating costs.</a:t>
                      </a:r>
                      <a:endParaRPr lang="en-IN" sz="1600" kern="1200" dirty="0">
                        <a:solidFill>
                          <a:schemeClr val="dk1"/>
                        </a:solidFill>
                        <a:latin typeface="+mn-lt"/>
                        <a:ea typeface="+mn-ea"/>
                        <a:cs typeface="+mn-cs"/>
                      </a:endParaRPr>
                    </a:p>
                  </a:txBody>
                  <a:tcPr>
                    <a:solidFill>
                      <a:schemeClr val="accent4">
                        <a:lumMod val="60000"/>
                        <a:lumOff val="40000"/>
                      </a:schemeClr>
                    </a:solidFill>
                  </a:tcPr>
                </a:tc>
                <a:tc>
                  <a:txBody>
                    <a:bodyPr/>
                    <a:lstStyle/>
                    <a:p>
                      <a:r>
                        <a:rPr lang="en-IN" sz="1600" kern="1200" dirty="0">
                          <a:solidFill>
                            <a:schemeClr val="dk1"/>
                          </a:solidFill>
                          <a:latin typeface="+mn-lt"/>
                          <a:ea typeface="+mn-ea"/>
                          <a:cs typeface="+mn-cs"/>
                        </a:rPr>
                        <a:t>Directly linked to the URL. It may happen that URL </a:t>
                      </a:r>
                      <a:r>
                        <a:rPr lang="en-US" sz="1600" kern="1200" dirty="0">
                          <a:solidFill>
                            <a:schemeClr val="dk1"/>
                          </a:solidFill>
                          <a:latin typeface="+mn-lt"/>
                          <a:ea typeface="+mn-ea"/>
                          <a:cs typeface="+mn-cs"/>
                        </a:rPr>
                        <a:t>may not tally totally with the client given query</a:t>
                      </a:r>
                      <a:endParaRPr lang="en-IN" sz="1600" kern="1200" dirty="0">
                        <a:solidFill>
                          <a:schemeClr val="dk1"/>
                        </a:solidFill>
                        <a:latin typeface="+mn-lt"/>
                        <a:ea typeface="+mn-ea"/>
                        <a:cs typeface="+mn-cs"/>
                      </a:endParaRPr>
                    </a:p>
                  </a:txBody>
                  <a:tcPr>
                    <a:solidFill>
                      <a:schemeClr val="accent4">
                        <a:lumMod val="60000"/>
                        <a:lumOff val="40000"/>
                      </a:schemeClr>
                    </a:solidFill>
                  </a:tcPr>
                </a:tc>
                <a:extLst>
                  <a:ext uri="{0D108BD9-81ED-4DB2-BD59-A6C34878D82A}">
                    <a16:rowId xmlns:a16="http://schemas.microsoft.com/office/drawing/2014/main" val="738589133"/>
                  </a:ext>
                </a:extLst>
              </a:tr>
              <a:tr h="11458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A Document Clustering Algorithm for Web Search Engine Retrieval System</a:t>
                      </a:r>
                      <a:endParaRPr lang="en-IN" sz="1600" kern="1200" dirty="0">
                        <a:solidFill>
                          <a:schemeClr val="dk1"/>
                        </a:solidFill>
                        <a:effectLst/>
                        <a:latin typeface="+mn-lt"/>
                        <a:ea typeface="+mn-ea"/>
                        <a:cs typeface="+mn-cs"/>
                      </a:endParaRPr>
                    </a:p>
                    <a:p>
                      <a:endParaRPr lang="en-IN" sz="1600" dirty="0"/>
                    </a:p>
                  </a:txBody>
                  <a:tcPr>
                    <a:solidFill>
                      <a:schemeClr val="accent4">
                        <a:lumMod val="60000"/>
                        <a:lumOff val="40000"/>
                      </a:schemeClr>
                    </a:solidFill>
                  </a:tcPr>
                </a:tc>
                <a:tc>
                  <a:txBody>
                    <a:bodyPr/>
                    <a:lstStyle/>
                    <a:p>
                      <a:r>
                        <a:rPr lang="en-IN" sz="1600" dirty="0"/>
                        <a:t>2020</a:t>
                      </a:r>
                    </a:p>
                  </a:txBody>
                  <a:tcPr>
                    <a:solidFill>
                      <a:schemeClr val="accent4">
                        <a:lumMod val="60000"/>
                        <a:lumOff val="40000"/>
                      </a:schemeClr>
                    </a:solidFill>
                  </a:tcPr>
                </a:tc>
                <a:tc>
                  <a:txBody>
                    <a:bodyPr/>
                    <a:lstStyle/>
                    <a:p>
                      <a:r>
                        <a:rPr lang="en-IN" sz="1600" dirty="0"/>
                        <a:t>Hierarchical clustering algorithm : K-Means</a:t>
                      </a:r>
                    </a:p>
                  </a:txBody>
                  <a:tcPr>
                    <a:solidFill>
                      <a:schemeClr val="accent4">
                        <a:lumMod val="60000"/>
                        <a:lumOff val="40000"/>
                      </a:schemeClr>
                    </a:solidFill>
                  </a:tcPr>
                </a:tc>
                <a:tc>
                  <a:txBody>
                    <a:bodyPr/>
                    <a:lstStyle/>
                    <a:p>
                      <a:r>
                        <a:rPr lang="en-US" sz="1600" b="0" i="0" kern="1200" dirty="0">
                          <a:solidFill>
                            <a:schemeClr val="dk1"/>
                          </a:solidFill>
                          <a:effectLst/>
                          <a:latin typeface="+mn-lt"/>
                          <a:ea typeface="+mn-ea"/>
                          <a:cs typeface="+mn-cs"/>
                        </a:rPr>
                        <a:t>This paper showed that the fast greedy algorithm is superior to other method.</a:t>
                      </a:r>
                      <a:endParaRPr lang="en-IN" sz="1600" dirty="0"/>
                    </a:p>
                  </a:txBody>
                  <a:tcPr>
                    <a:solidFill>
                      <a:schemeClr val="accent4">
                        <a:lumMod val="60000"/>
                        <a:lumOff val="40000"/>
                      </a:schemeClr>
                    </a:solidFill>
                  </a:tcPr>
                </a:tc>
                <a:tc>
                  <a:txBody>
                    <a:bodyPr/>
                    <a:lstStyle/>
                    <a:p>
                      <a:r>
                        <a:rPr lang="en-IN" sz="1600" dirty="0"/>
                        <a:t>Old and Slow K-Means Algorithm.</a:t>
                      </a:r>
                    </a:p>
                  </a:txBody>
                  <a:tcPr>
                    <a:solidFill>
                      <a:schemeClr val="accent4">
                        <a:lumMod val="60000"/>
                        <a:lumOff val="40000"/>
                      </a:schemeClr>
                    </a:solidFill>
                  </a:tcPr>
                </a:tc>
                <a:extLst>
                  <a:ext uri="{0D108BD9-81ED-4DB2-BD59-A6C34878D82A}">
                    <a16:rowId xmlns:a16="http://schemas.microsoft.com/office/drawing/2014/main" val="3284939258"/>
                  </a:ext>
                </a:extLst>
              </a:tr>
              <a:tr h="1145876">
                <a:tc>
                  <a:txBody>
                    <a:bodyPr/>
                    <a:lstStyle/>
                    <a:p>
                      <a:r>
                        <a:rPr lang="en-US" sz="1600" dirty="0"/>
                        <a:t>A Clustering-Based Approach for Assisting Semantic Web Service Retrieval</a:t>
                      </a:r>
                      <a:endParaRPr lang="en-IN" sz="1600" dirty="0"/>
                    </a:p>
                  </a:txBody>
                  <a:tcPr>
                    <a:solidFill>
                      <a:schemeClr val="accent4">
                        <a:lumMod val="60000"/>
                        <a:lumOff val="40000"/>
                      </a:schemeClr>
                    </a:solidFill>
                  </a:tcPr>
                </a:tc>
                <a:tc>
                  <a:txBody>
                    <a:bodyPr/>
                    <a:lstStyle/>
                    <a:p>
                      <a:r>
                        <a:rPr lang="en-IN" sz="1600" dirty="0"/>
                        <a:t>2018</a:t>
                      </a:r>
                    </a:p>
                  </a:txBody>
                  <a:tcPr>
                    <a:solidFill>
                      <a:schemeClr val="accent4">
                        <a:lumMod val="60000"/>
                        <a:lumOff val="40000"/>
                      </a:schemeClr>
                    </a:solidFill>
                  </a:tcPr>
                </a:tc>
                <a:tc>
                  <a:txBody>
                    <a:bodyPr/>
                    <a:lstStyle/>
                    <a:p>
                      <a:r>
                        <a:rPr lang="en-US" sz="1600" b="0" i="0" kern="1200" dirty="0">
                          <a:solidFill>
                            <a:schemeClr val="dk1"/>
                          </a:solidFill>
                          <a:effectLst/>
                          <a:latin typeface="+mn-lt"/>
                          <a:ea typeface="+mn-ea"/>
                          <a:cs typeface="+mn-cs"/>
                        </a:rPr>
                        <a:t>Clustering algorithm for organizing returned services</a:t>
                      </a:r>
                      <a:endParaRPr lang="en-IN" sz="1600" dirty="0"/>
                    </a:p>
                  </a:txBody>
                  <a:tcPr>
                    <a:solidFill>
                      <a:schemeClr val="accent4">
                        <a:lumMod val="60000"/>
                        <a:lumOff val="40000"/>
                      </a:schemeClr>
                    </a:solidFill>
                  </a:tcPr>
                </a:tc>
                <a:tc>
                  <a:txBody>
                    <a:bodyPr/>
                    <a:lstStyle/>
                    <a:p>
                      <a:r>
                        <a:rPr lang="en-IN" sz="1600" dirty="0"/>
                        <a:t>This paper </a:t>
                      </a:r>
                      <a:r>
                        <a:rPr lang="en-US" sz="1600" b="0" i="0" kern="1200" dirty="0">
                          <a:solidFill>
                            <a:schemeClr val="dk1"/>
                          </a:solidFill>
                          <a:effectLst/>
                          <a:latin typeface="+mn-lt"/>
                          <a:ea typeface="+mn-ea"/>
                          <a:cs typeface="+mn-cs"/>
                        </a:rPr>
                        <a:t>proposed clustering algorithm for organizing returned services</a:t>
                      </a:r>
                      <a:endParaRPr lang="en-IN" sz="1600" dirty="0"/>
                    </a:p>
                  </a:txBody>
                  <a:tcPr>
                    <a:solidFill>
                      <a:schemeClr val="accent4">
                        <a:lumMod val="60000"/>
                        <a:lumOff val="40000"/>
                      </a:schemeClr>
                    </a:solidFill>
                  </a:tcPr>
                </a:tc>
                <a:tc>
                  <a:txBody>
                    <a:bodyPr/>
                    <a:lstStyle/>
                    <a:p>
                      <a:r>
                        <a:rPr lang="en-IN" sz="1600" dirty="0"/>
                        <a:t>No partitional and hierarchical methods were stated.</a:t>
                      </a:r>
                    </a:p>
                  </a:txBody>
                  <a:tcPr>
                    <a:solidFill>
                      <a:schemeClr val="accent4">
                        <a:lumMod val="60000"/>
                        <a:lumOff val="40000"/>
                      </a:schemeClr>
                    </a:solidFill>
                  </a:tcPr>
                </a:tc>
                <a:extLst>
                  <a:ext uri="{0D108BD9-81ED-4DB2-BD59-A6C34878D82A}">
                    <a16:rowId xmlns:a16="http://schemas.microsoft.com/office/drawing/2014/main" val="3524798110"/>
                  </a:ext>
                </a:extLst>
              </a:tr>
            </a:tbl>
          </a:graphicData>
        </a:graphic>
      </p:graphicFrame>
    </p:spTree>
    <p:extLst>
      <p:ext uri="{BB962C8B-B14F-4D97-AF65-F5344CB8AC3E}">
        <p14:creationId xmlns:p14="http://schemas.microsoft.com/office/powerpoint/2010/main" val="226363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04743A1-4CCE-57A0-8152-A8D3CE0FF9D0}"/>
              </a:ext>
            </a:extLst>
          </p:cNvPr>
          <p:cNvGraphicFramePr>
            <a:graphicFrameLocks noGrp="1"/>
          </p:cNvGraphicFramePr>
          <p:nvPr>
            <p:ph idx="1"/>
            <p:extLst>
              <p:ext uri="{D42A27DB-BD31-4B8C-83A1-F6EECF244321}">
                <p14:modId xmlns:p14="http://schemas.microsoft.com/office/powerpoint/2010/main" val="3172860002"/>
              </p:ext>
            </p:extLst>
          </p:nvPr>
        </p:nvGraphicFramePr>
        <p:xfrm>
          <a:off x="838200" y="365761"/>
          <a:ext cx="10563225" cy="6234745"/>
        </p:xfrm>
        <a:graphic>
          <a:graphicData uri="http://schemas.openxmlformats.org/drawingml/2006/table">
            <a:tbl>
              <a:tblPr firstRow="1" bandRow="1">
                <a:tableStyleId>{5C22544A-7EE6-4342-B048-85BDC9FD1C3A}</a:tableStyleId>
              </a:tblPr>
              <a:tblGrid>
                <a:gridCol w="3074072">
                  <a:extLst>
                    <a:ext uri="{9D8B030D-6E8A-4147-A177-3AD203B41FA5}">
                      <a16:colId xmlns:a16="http://schemas.microsoft.com/office/drawing/2014/main" val="78619580"/>
                    </a:ext>
                  </a:extLst>
                </a:gridCol>
                <a:gridCol w="768118">
                  <a:extLst>
                    <a:ext uri="{9D8B030D-6E8A-4147-A177-3AD203B41FA5}">
                      <a16:colId xmlns:a16="http://schemas.microsoft.com/office/drawing/2014/main" val="2500386977"/>
                    </a:ext>
                  </a:extLst>
                </a:gridCol>
                <a:gridCol w="2006709">
                  <a:extLst>
                    <a:ext uri="{9D8B030D-6E8A-4147-A177-3AD203B41FA5}">
                      <a16:colId xmlns:a16="http://schemas.microsoft.com/office/drawing/2014/main" val="1821438649"/>
                    </a:ext>
                  </a:extLst>
                </a:gridCol>
                <a:gridCol w="2601681">
                  <a:extLst>
                    <a:ext uri="{9D8B030D-6E8A-4147-A177-3AD203B41FA5}">
                      <a16:colId xmlns:a16="http://schemas.microsoft.com/office/drawing/2014/main" val="3245972288"/>
                    </a:ext>
                  </a:extLst>
                </a:gridCol>
                <a:gridCol w="2112645">
                  <a:extLst>
                    <a:ext uri="{9D8B030D-6E8A-4147-A177-3AD203B41FA5}">
                      <a16:colId xmlns:a16="http://schemas.microsoft.com/office/drawing/2014/main" val="3797984207"/>
                    </a:ext>
                  </a:extLst>
                </a:gridCol>
              </a:tblGrid>
              <a:tr h="632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Research Paper</a:t>
                      </a:r>
                    </a:p>
                    <a:p>
                      <a:endParaRPr lang="en-IN" dirty="0"/>
                    </a:p>
                  </a:txBody>
                  <a:tcPr>
                    <a:solidFill>
                      <a:schemeClr val="accent4">
                        <a:lumMod val="60000"/>
                        <a:lumOff val="40000"/>
                      </a:schemeClr>
                    </a:solidFill>
                  </a:tcPr>
                </a:tc>
                <a:tc>
                  <a:txBody>
                    <a:bodyPr/>
                    <a:lstStyle/>
                    <a:p>
                      <a:r>
                        <a:rPr lang="en-IN" dirty="0"/>
                        <a:t>Year</a:t>
                      </a: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Algorithm and Methodologies</a:t>
                      </a:r>
                    </a:p>
                  </a:txBody>
                  <a:tcPr>
                    <a:solidFill>
                      <a:schemeClr val="accent4">
                        <a:lumMod val="60000"/>
                        <a:lumOff val="40000"/>
                      </a:schemeClr>
                    </a:solidFill>
                  </a:tcPr>
                </a:tc>
                <a:tc>
                  <a:txBody>
                    <a:bodyPr/>
                    <a:lstStyle/>
                    <a:p>
                      <a:r>
                        <a:rPr lang="en-IN" dirty="0"/>
                        <a:t>Advantages</a:t>
                      </a:r>
                    </a:p>
                  </a:txBody>
                  <a:tcPr>
                    <a:solidFill>
                      <a:schemeClr val="accent4">
                        <a:lumMod val="60000"/>
                        <a:lumOff val="40000"/>
                      </a:schemeClr>
                    </a:solidFill>
                  </a:tcPr>
                </a:tc>
                <a:tc>
                  <a:txBody>
                    <a:bodyPr/>
                    <a:lstStyle/>
                    <a:p>
                      <a:r>
                        <a:rPr lang="en-IN" dirty="0"/>
                        <a:t>Research Gap</a:t>
                      </a:r>
                    </a:p>
                  </a:txBody>
                  <a:tcPr>
                    <a:solidFill>
                      <a:schemeClr val="accent4">
                        <a:lumMod val="60000"/>
                        <a:lumOff val="40000"/>
                      </a:schemeClr>
                    </a:solidFill>
                  </a:tcPr>
                </a:tc>
                <a:extLst>
                  <a:ext uri="{0D108BD9-81ED-4DB2-BD59-A6C34878D82A}">
                    <a16:rowId xmlns:a16="http://schemas.microsoft.com/office/drawing/2014/main" val="3500413838"/>
                  </a:ext>
                </a:extLst>
              </a:tr>
              <a:tr h="14189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Search Engine Optimization Using Unsupervised Learning</a:t>
                      </a:r>
                      <a:endParaRPr lang="en-IN" sz="1600" b="0" dirty="0"/>
                    </a:p>
                  </a:txBody>
                  <a:tcPr>
                    <a:solidFill>
                      <a:schemeClr val="accent4">
                        <a:lumMod val="60000"/>
                        <a:lumOff val="40000"/>
                      </a:schemeClr>
                    </a:solidFill>
                  </a:tcPr>
                </a:tc>
                <a:tc>
                  <a:txBody>
                    <a:bodyPr/>
                    <a:lstStyle/>
                    <a:p>
                      <a:r>
                        <a:rPr lang="en-IN" sz="1600" b="0" dirty="0"/>
                        <a:t>2019</a:t>
                      </a: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Uses a new algorithm to rank web pages in accordance to the relevance of the user’s query.</a:t>
                      </a:r>
                      <a:endParaRPr lang="en-IN" sz="1600" b="0" i="0" kern="1200" dirty="0">
                        <a:solidFill>
                          <a:schemeClr val="dk1"/>
                        </a:solidFill>
                        <a:effectLst/>
                        <a:latin typeface="+mn-lt"/>
                        <a:ea typeface="+mn-ea"/>
                        <a:cs typeface="+mn-cs"/>
                      </a:endParaRPr>
                    </a:p>
                  </a:txBody>
                  <a:tcPr>
                    <a:solidFill>
                      <a:schemeClr val="accent4">
                        <a:lumMod val="60000"/>
                        <a:lumOff val="40000"/>
                      </a:schemeClr>
                    </a:solidFill>
                  </a:tcPr>
                </a:tc>
                <a:tc>
                  <a:txBody>
                    <a:bodyPr/>
                    <a:lstStyle/>
                    <a:p>
                      <a:r>
                        <a:rPr lang="en-US" sz="1600" b="0" i="0" kern="1200" dirty="0">
                          <a:solidFill>
                            <a:schemeClr val="dk1"/>
                          </a:solidFill>
                          <a:effectLst/>
                          <a:latin typeface="+mn-lt"/>
                          <a:ea typeface="+mn-ea"/>
                          <a:cs typeface="+mn-cs"/>
                        </a:rPr>
                        <a:t>The Rank page algorithm is used widely. Also by Google Chrome.</a:t>
                      </a:r>
                      <a:endParaRPr lang="en-IN" sz="1600" b="0"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dirty="0"/>
                        <a:t>Not stated about the fastest K-Means clustering algorithm.</a:t>
                      </a:r>
                    </a:p>
                    <a:p>
                      <a:endParaRPr lang="en-IN" sz="1600" b="0" dirty="0"/>
                    </a:p>
                  </a:txBody>
                  <a:tcPr>
                    <a:solidFill>
                      <a:schemeClr val="accent4">
                        <a:lumMod val="60000"/>
                        <a:lumOff val="40000"/>
                      </a:schemeClr>
                    </a:solidFill>
                  </a:tcPr>
                </a:tc>
                <a:extLst>
                  <a:ext uri="{0D108BD9-81ED-4DB2-BD59-A6C34878D82A}">
                    <a16:rowId xmlns:a16="http://schemas.microsoft.com/office/drawing/2014/main" val="2749792977"/>
                  </a:ext>
                </a:extLst>
              </a:tr>
              <a:tr h="14189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A novel approach for finding optimal search results from web database using hybrid clustering algorithm</a:t>
                      </a:r>
                      <a:endParaRPr lang="en-IN" sz="1600" b="0" dirty="0"/>
                    </a:p>
                  </a:txBody>
                  <a:tcPr>
                    <a:solidFill>
                      <a:schemeClr val="accent4">
                        <a:lumMod val="60000"/>
                        <a:lumOff val="40000"/>
                      </a:schemeClr>
                    </a:solidFill>
                  </a:tcPr>
                </a:tc>
                <a:tc>
                  <a:txBody>
                    <a:bodyPr/>
                    <a:lstStyle/>
                    <a:p>
                      <a:r>
                        <a:rPr lang="en-IN" sz="1600" b="0" dirty="0"/>
                        <a:t>2017</a:t>
                      </a: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Deals with the automated annotation of Search result records from the multiple internet databases.</a:t>
                      </a:r>
                      <a:endParaRPr lang="en-IN" sz="1600" b="0" i="0" kern="1200" dirty="0">
                        <a:solidFill>
                          <a:schemeClr val="dk1"/>
                        </a:solidFill>
                        <a:effectLst/>
                        <a:latin typeface="+mn-lt"/>
                        <a:ea typeface="+mn-ea"/>
                        <a:cs typeface="+mn-cs"/>
                      </a:endParaRPr>
                    </a:p>
                  </a:txBody>
                  <a:tcPr>
                    <a:solidFill>
                      <a:schemeClr val="accent4">
                        <a:lumMod val="60000"/>
                        <a:lumOff val="40000"/>
                      </a:schemeClr>
                    </a:solidFill>
                  </a:tcPr>
                </a:tc>
                <a:tc>
                  <a:txBody>
                    <a:bodyPr/>
                    <a:lstStyle/>
                    <a:p>
                      <a:r>
                        <a:rPr lang="en-IN" sz="1600" b="0" dirty="0"/>
                        <a:t>The annotation creates a note for each search result and </a:t>
                      </a:r>
                      <a:r>
                        <a:rPr lang="en-IN" sz="1600" b="0" kern="1200" dirty="0">
                          <a:solidFill>
                            <a:schemeClr val="dk1"/>
                          </a:solidFill>
                          <a:latin typeface="+mn-lt"/>
                          <a:ea typeface="+mn-ea"/>
                          <a:cs typeface="+mn-cs"/>
                        </a:rPr>
                        <a:t>thus can be used to annotate </a:t>
                      </a:r>
                      <a:r>
                        <a:rPr lang="en-US" sz="1600" b="0" kern="1200" dirty="0">
                          <a:solidFill>
                            <a:schemeClr val="dk1"/>
                          </a:solidFill>
                          <a:latin typeface="+mn-lt"/>
                          <a:ea typeface="+mn-ea"/>
                          <a:cs typeface="+mn-cs"/>
                        </a:rPr>
                        <a:t>new result pages from the same web database</a:t>
                      </a:r>
                      <a:endParaRPr lang="en-IN" sz="1600" b="0" kern="1200" dirty="0">
                        <a:solidFill>
                          <a:schemeClr val="dk1"/>
                        </a:solidFill>
                        <a:latin typeface="+mn-lt"/>
                        <a:ea typeface="+mn-ea"/>
                        <a:cs typeface="+mn-cs"/>
                      </a:endParaRPr>
                    </a:p>
                  </a:txBody>
                  <a:tcPr>
                    <a:solidFill>
                      <a:schemeClr val="accent4">
                        <a:lumMod val="60000"/>
                        <a:lumOff val="40000"/>
                      </a:schemeClr>
                    </a:solidFill>
                  </a:tcPr>
                </a:tc>
                <a:tc>
                  <a:txBody>
                    <a:bodyPr/>
                    <a:lstStyle/>
                    <a:p>
                      <a:r>
                        <a:rPr lang="en-US" sz="1600" b="0" kern="1200" dirty="0">
                          <a:solidFill>
                            <a:schemeClr val="dk1"/>
                          </a:solidFill>
                          <a:latin typeface="+mn-lt"/>
                          <a:ea typeface="+mn-ea"/>
                          <a:cs typeface="+mn-cs"/>
                        </a:rPr>
                        <a:t>A hybrid Artificial Bee Colony algorithmic program, deals only with annotation.</a:t>
                      </a:r>
                      <a:endParaRPr lang="en-IN" sz="1600" b="0" kern="1200" dirty="0">
                        <a:solidFill>
                          <a:schemeClr val="dk1"/>
                        </a:solidFill>
                        <a:latin typeface="+mn-lt"/>
                        <a:ea typeface="+mn-ea"/>
                        <a:cs typeface="+mn-cs"/>
                      </a:endParaRPr>
                    </a:p>
                  </a:txBody>
                  <a:tcPr>
                    <a:solidFill>
                      <a:schemeClr val="accent4">
                        <a:lumMod val="60000"/>
                        <a:lumOff val="40000"/>
                      </a:schemeClr>
                    </a:solidFill>
                  </a:tcPr>
                </a:tc>
                <a:extLst>
                  <a:ext uri="{0D108BD9-81ED-4DB2-BD59-A6C34878D82A}">
                    <a16:rowId xmlns:a16="http://schemas.microsoft.com/office/drawing/2014/main" val="1187649942"/>
                  </a:ext>
                </a:extLst>
              </a:tr>
              <a:tr h="14189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Self-paced Learning for </a:t>
                      </a:r>
                      <a:r>
                        <a:rPr lang="en-US" sz="1600" b="0" i="1" kern="1200" dirty="0">
                          <a:solidFill>
                            <a:schemeClr val="dk1"/>
                          </a:solidFill>
                          <a:effectLst/>
                          <a:latin typeface="+mn-lt"/>
                          <a:ea typeface="+mn-ea"/>
                          <a:cs typeface="+mn-cs"/>
                        </a:rPr>
                        <a:t>K</a:t>
                      </a:r>
                      <a:r>
                        <a:rPr lang="en-US" sz="1600" b="0" i="0" kern="1200" dirty="0">
                          <a:solidFill>
                            <a:schemeClr val="dk1"/>
                          </a:solidFill>
                          <a:effectLst/>
                          <a:latin typeface="+mn-lt"/>
                          <a:ea typeface="+mn-ea"/>
                          <a:cs typeface="+mn-cs"/>
                        </a:rPr>
                        <a:t>-means Clustering Algorithm</a:t>
                      </a:r>
                    </a:p>
                    <a:p>
                      <a:endParaRPr lang="en-IN" sz="1600" b="0" dirty="0"/>
                    </a:p>
                  </a:txBody>
                  <a:tcPr>
                    <a:solidFill>
                      <a:schemeClr val="accent4">
                        <a:lumMod val="60000"/>
                        <a:lumOff val="40000"/>
                      </a:schemeClr>
                    </a:solidFill>
                  </a:tcPr>
                </a:tc>
                <a:tc>
                  <a:txBody>
                    <a:bodyPr/>
                    <a:lstStyle/>
                    <a:p>
                      <a:r>
                        <a:rPr lang="en-IN" sz="1600" b="0" dirty="0"/>
                        <a:t>2020</a:t>
                      </a:r>
                    </a:p>
                  </a:txBody>
                  <a:tcPr>
                    <a:solidFill>
                      <a:schemeClr val="accent4">
                        <a:lumMod val="60000"/>
                        <a:lumOff val="40000"/>
                      </a:schemeClr>
                    </a:solidFill>
                  </a:tcPr>
                </a:tc>
                <a:tc>
                  <a:txBody>
                    <a:bodyPr/>
                    <a:lstStyle/>
                    <a:p>
                      <a:r>
                        <a:rPr lang="en-IN" sz="1600" b="0" dirty="0"/>
                        <a:t>K-Means and Self paced Learning Algorithm</a:t>
                      </a:r>
                    </a:p>
                  </a:txBody>
                  <a:tcPr>
                    <a:solidFill>
                      <a:schemeClr val="accent4">
                        <a:lumMod val="60000"/>
                        <a:lumOff val="40000"/>
                      </a:schemeClr>
                    </a:solidFill>
                  </a:tcPr>
                </a:tc>
                <a:tc>
                  <a:txBody>
                    <a:bodyPr/>
                    <a:lstStyle/>
                    <a:p>
                      <a:r>
                        <a:rPr lang="en-US" sz="1600" b="0" i="0" kern="1200" dirty="0">
                          <a:solidFill>
                            <a:schemeClr val="dk1"/>
                          </a:solidFill>
                          <a:effectLst/>
                          <a:latin typeface="+mn-lt"/>
                          <a:ea typeface="+mn-ea"/>
                          <a:cs typeface="+mn-cs"/>
                        </a:rPr>
                        <a:t>This paper proposes a </a:t>
                      </a:r>
                      <a:r>
                        <a:rPr lang="en-US" sz="1600" b="0" i="1" kern="1200" dirty="0">
                          <a:solidFill>
                            <a:schemeClr val="dk1"/>
                          </a:solidFill>
                          <a:effectLst/>
                          <a:latin typeface="+mn-lt"/>
                          <a:ea typeface="+mn-ea"/>
                          <a:cs typeface="+mn-cs"/>
                        </a:rPr>
                        <a:t>K</a:t>
                      </a:r>
                      <a:r>
                        <a:rPr lang="en-US" sz="1600" b="0" i="0" kern="1200" dirty="0">
                          <a:solidFill>
                            <a:schemeClr val="dk1"/>
                          </a:solidFill>
                          <a:effectLst/>
                          <a:latin typeface="+mn-lt"/>
                          <a:ea typeface="+mn-ea"/>
                          <a:cs typeface="+mn-cs"/>
                        </a:rPr>
                        <a:t>-means clustering algorithm based on self-paced learning.</a:t>
                      </a:r>
                      <a:endParaRPr lang="en-IN" sz="1600" b="0" dirty="0"/>
                    </a:p>
                  </a:txBody>
                  <a:tcPr>
                    <a:solidFill>
                      <a:schemeClr val="accent4">
                        <a:lumMod val="60000"/>
                        <a:lumOff val="40000"/>
                      </a:schemeClr>
                    </a:solidFill>
                  </a:tcPr>
                </a:tc>
                <a:tc>
                  <a:txBody>
                    <a:bodyPr/>
                    <a:lstStyle/>
                    <a:p>
                      <a:r>
                        <a:rPr lang="en-IN" sz="1600" b="0" dirty="0"/>
                        <a:t>Only comparison between K-Means and Self paced, didn’t stated about HACM</a:t>
                      </a:r>
                    </a:p>
                  </a:txBody>
                  <a:tcPr>
                    <a:solidFill>
                      <a:schemeClr val="accent4">
                        <a:lumMod val="60000"/>
                        <a:lumOff val="40000"/>
                      </a:schemeClr>
                    </a:solidFill>
                  </a:tcPr>
                </a:tc>
                <a:extLst>
                  <a:ext uri="{0D108BD9-81ED-4DB2-BD59-A6C34878D82A}">
                    <a16:rowId xmlns:a16="http://schemas.microsoft.com/office/drawing/2014/main" val="2591104407"/>
                  </a:ext>
                </a:extLst>
              </a:tr>
              <a:tr h="1041461">
                <a:tc>
                  <a:txBody>
                    <a:bodyPr/>
                    <a:lstStyle/>
                    <a:p>
                      <a:r>
                        <a:rPr lang="en-US" sz="1600" b="0" dirty="0"/>
                        <a:t>Semantic Core Building of a Site Based on Clustering Algorithms</a:t>
                      </a:r>
                      <a:endParaRPr lang="en-IN" sz="1600" b="0" dirty="0"/>
                    </a:p>
                  </a:txBody>
                  <a:tcPr>
                    <a:solidFill>
                      <a:schemeClr val="accent4">
                        <a:lumMod val="60000"/>
                        <a:lumOff val="40000"/>
                      </a:schemeClr>
                    </a:solidFill>
                  </a:tcPr>
                </a:tc>
                <a:tc>
                  <a:txBody>
                    <a:bodyPr/>
                    <a:lstStyle/>
                    <a:p>
                      <a:r>
                        <a:rPr lang="en-IN" sz="1600" b="0" dirty="0"/>
                        <a:t>2020</a:t>
                      </a:r>
                    </a:p>
                  </a:txBody>
                  <a:tcPr>
                    <a:solidFill>
                      <a:schemeClr val="accent4">
                        <a:lumMod val="60000"/>
                        <a:lumOff val="40000"/>
                      </a:schemeClr>
                    </a:solidFill>
                  </a:tcPr>
                </a:tc>
                <a:tc>
                  <a:txBody>
                    <a:bodyPr/>
                    <a:lstStyle/>
                    <a:p>
                      <a:r>
                        <a:rPr lang="en-IN" sz="1600" b="0" dirty="0"/>
                        <a:t>OWL-S: Semantic markup for web services</a:t>
                      </a:r>
                    </a:p>
                  </a:txBody>
                  <a:tcPr>
                    <a:solidFill>
                      <a:schemeClr val="accent4">
                        <a:lumMod val="60000"/>
                        <a:lumOff val="40000"/>
                      </a:schemeClr>
                    </a:solidFill>
                  </a:tcPr>
                </a:tc>
                <a:tc>
                  <a:txBody>
                    <a:bodyPr/>
                    <a:lstStyle/>
                    <a:p>
                      <a:r>
                        <a:rPr lang="en-US" sz="1600" b="0" i="0" kern="1200" dirty="0">
                          <a:solidFill>
                            <a:schemeClr val="dk1"/>
                          </a:solidFill>
                          <a:effectLst/>
                          <a:latin typeface="+mn-lt"/>
                          <a:ea typeface="+mn-ea"/>
                          <a:cs typeface="+mn-cs"/>
                        </a:rPr>
                        <a:t>This algorithm showed positive results and feasibility of approach.</a:t>
                      </a:r>
                      <a:endParaRPr lang="en-IN" sz="1600" b="0" dirty="0"/>
                    </a:p>
                  </a:txBody>
                  <a:tcPr>
                    <a:solidFill>
                      <a:schemeClr val="accent4">
                        <a:lumMod val="60000"/>
                        <a:lumOff val="40000"/>
                      </a:schemeClr>
                    </a:solidFill>
                  </a:tcPr>
                </a:tc>
                <a:tc>
                  <a:txBody>
                    <a:bodyPr/>
                    <a:lstStyle/>
                    <a:p>
                      <a:r>
                        <a:rPr lang="en-IN" sz="1600" b="0" dirty="0"/>
                        <a:t>Helps in website optimization but not proposed a algorithm for the same.</a:t>
                      </a:r>
                    </a:p>
                  </a:txBody>
                  <a:tcPr>
                    <a:solidFill>
                      <a:schemeClr val="accent4">
                        <a:lumMod val="60000"/>
                        <a:lumOff val="40000"/>
                      </a:schemeClr>
                    </a:solidFill>
                  </a:tcPr>
                </a:tc>
                <a:extLst>
                  <a:ext uri="{0D108BD9-81ED-4DB2-BD59-A6C34878D82A}">
                    <a16:rowId xmlns:a16="http://schemas.microsoft.com/office/drawing/2014/main" val="396809353"/>
                  </a:ext>
                </a:extLst>
              </a:tr>
            </a:tbl>
          </a:graphicData>
        </a:graphic>
      </p:graphicFrame>
    </p:spTree>
    <p:extLst>
      <p:ext uri="{BB962C8B-B14F-4D97-AF65-F5344CB8AC3E}">
        <p14:creationId xmlns:p14="http://schemas.microsoft.com/office/powerpoint/2010/main" val="131646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C5D6F-A5F3-EE5F-430F-3F309D7C54D4}"/>
              </a:ext>
            </a:extLst>
          </p:cNvPr>
          <p:cNvSpPr>
            <a:spLocks noGrp="1"/>
          </p:cNvSpPr>
          <p:nvPr>
            <p:ph type="title"/>
          </p:nvPr>
        </p:nvSpPr>
        <p:spPr/>
        <p:txBody>
          <a:bodyPr/>
          <a:lstStyle/>
          <a:p>
            <a:r>
              <a:rPr lang="en-IN" dirty="0">
                <a:latin typeface="Agency FB" panose="020B0503020202020204" pitchFamily="34" charset="0"/>
              </a:rPr>
              <a:t>Literature Survey Summary</a:t>
            </a:r>
          </a:p>
        </p:txBody>
      </p:sp>
      <p:sp>
        <p:nvSpPr>
          <p:cNvPr id="3" name="Content Placeholder 2">
            <a:extLst>
              <a:ext uri="{FF2B5EF4-FFF2-40B4-BE49-F238E27FC236}">
                <a16:creationId xmlns:a16="http://schemas.microsoft.com/office/drawing/2014/main" id="{1E067192-0DA2-468B-5289-EECC27EE3605}"/>
              </a:ext>
            </a:extLst>
          </p:cNvPr>
          <p:cNvSpPr>
            <a:spLocks noGrp="1"/>
          </p:cNvSpPr>
          <p:nvPr>
            <p:ph idx="1"/>
          </p:nvPr>
        </p:nvSpPr>
        <p:spPr/>
        <p:txBody>
          <a:bodyPr/>
          <a:lstStyle/>
          <a:p>
            <a:pPr lvl="0">
              <a:lnSpc>
                <a:spcPct val="107000"/>
              </a:lnSpc>
              <a:tabLst>
                <a:tab pos="457200" algn="l"/>
              </a:tabLst>
            </a:pPr>
            <a:r>
              <a:rPr lang="en-US" dirty="0">
                <a:latin typeface="Bahnschrift Light SemiCondensed" panose="020B0502040204020203" pitchFamily="34" charset="0"/>
              </a:rPr>
              <a:t>Few papers stated about the partitional and hierarchical clustering algorithms.</a:t>
            </a:r>
          </a:p>
          <a:p>
            <a:pPr lvl="0">
              <a:lnSpc>
                <a:spcPct val="107000"/>
              </a:lnSpc>
              <a:tabLst>
                <a:tab pos="457200" algn="l"/>
              </a:tabLst>
            </a:pPr>
            <a:r>
              <a:rPr lang="en-US" dirty="0">
                <a:latin typeface="Bahnschrift Light SemiCondensed" panose="020B0502040204020203" pitchFamily="34" charset="0"/>
              </a:rPr>
              <a:t>Partitional Algorithm includes: K-Means, Buckshot, Fractionation and Single-Pass.</a:t>
            </a:r>
          </a:p>
          <a:p>
            <a:pPr lvl="0">
              <a:lnSpc>
                <a:spcPct val="107000"/>
              </a:lnSpc>
              <a:tabLst>
                <a:tab pos="457200" algn="l"/>
              </a:tabLst>
            </a:pPr>
            <a:r>
              <a:rPr lang="en-US" dirty="0">
                <a:latin typeface="Bahnschrift Light SemiCondensed" panose="020B0502040204020203" pitchFamily="34" charset="0"/>
              </a:rPr>
              <a:t>Hierarchical Clustering Algorithms: Linkage Methods</a:t>
            </a:r>
          </a:p>
          <a:p>
            <a:pPr lvl="0">
              <a:lnSpc>
                <a:spcPct val="107000"/>
              </a:lnSpc>
              <a:tabLst>
                <a:tab pos="457200" algn="l"/>
              </a:tabLst>
            </a:pPr>
            <a:r>
              <a:rPr lang="en-US" dirty="0">
                <a:latin typeface="Bahnschrift Light SemiCondensed" panose="020B0502040204020203" pitchFamily="34" charset="0"/>
              </a:rPr>
              <a:t>Suffix Tree Clustering: Linear time clustering algorithm.</a:t>
            </a:r>
          </a:p>
          <a:p>
            <a:pPr lvl="0">
              <a:lnSpc>
                <a:spcPct val="107000"/>
              </a:lnSpc>
              <a:tabLst>
                <a:tab pos="457200" algn="l"/>
              </a:tabLst>
            </a:pPr>
            <a:r>
              <a:rPr lang="en-US" dirty="0">
                <a:latin typeface="Bahnschrift Light SemiCondensed" panose="020B0502040204020203" pitchFamily="34" charset="0"/>
              </a:rPr>
              <a:t>STC is based on identifying the phrases that are common to groups of documents. </a:t>
            </a:r>
          </a:p>
          <a:p>
            <a:pPr lvl="0">
              <a:lnSpc>
                <a:spcPct val="107000"/>
              </a:lnSpc>
              <a:tabLst>
                <a:tab pos="457200" algn="l"/>
              </a:tabLst>
            </a:pPr>
            <a:r>
              <a:rPr lang="en-US" dirty="0">
                <a:latin typeface="Bahnschrift Light SemiCondensed" panose="020B0502040204020203" pitchFamily="34" charset="0"/>
              </a:rPr>
              <a:t>Ranking Algorithm: Based on ranking of the data-sets based on some criterion. </a:t>
            </a:r>
          </a:p>
          <a:p>
            <a:pPr marL="36900" indent="0">
              <a:buNone/>
            </a:pPr>
            <a:endParaRPr lang="en-IN" dirty="0"/>
          </a:p>
        </p:txBody>
      </p:sp>
    </p:spTree>
    <p:extLst>
      <p:ext uri="{BB962C8B-B14F-4D97-AF65-F5344CB8AC3E}">
        <p14:creationId xmlns:p14="http://schemas.microsoft.com/office/powerpoint/2010/main" val="41794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26FC-0AE5-996E-215A-64251F191E7B}"/>
              </a:ext>
            </a:extLst>
          </p:cNvPr>
          <p:cNvSpPr>
            <a:spLocks noGrp="1"/>
          </p:cNvSpPr>
          <p:nvPr>
            <p:ph type="title"/>
          </p:nvPr>
        </p:nvSpPr>
        <p:spPr/>
        <p:txBody>
          <a:bodyPr/>
          <a:lstStyle/>
          <a:p>
            <a:r>
              <a:rPr lang="en-IN" dirty="0">
                <a:latin typeface="Agency FB" panose="020B0503020202020204" pitchFamily="34" charset="0"/>
              </a:rPr>
              <a:t>Proposed Work</a:t>
            </a:r>
          </a:p>
        </p:txBody>
      </p:sp>
      <p:sp>
        <p:nvSpPr>
          <p:cNvPr id="3" name="Content Placeholder 2">
            <a:extLst>
              <a:ext uri="{FF2B5EF4-FFF2-40B4-BE49-F238E27FC236}">
                <a16:creationId xmlns:a16="http://schemas.microsoft.com/office/drawing/2014/main" id="{5E09F429-A3E8-20FB-4FB7-77B5F343E035}"/>
              </a:ext>
            </a:extLst>
          </p:cNvPr>
          <p:cNvSpPr>
            <a:spLocks noGrp="1"/>
          </p:cNvSpPr>
          <p:nvPr>
            <p:ph idx="1"/>
          </p:nvPr>
        </p:nvSpPr>
        <p:spPr/>
        <p:txBody>
          <a:bodyPr/>
          <a:lstStyle/>
          <a:p>
            <a:r>
              <a:rPr lang="en-IN" dirty="0">
                <a:latin typeface="Bahnschrift Light SemiCondensed" panose="020B0502040204020203" pitchFamily="34" charset="0"/>
              </a:rPr>
              <a:t>Difference Between different partitional and hierarchical clustering algorithms.</a:t>
            </a:r>
          </a:p>
          <a:p>
            <a:r>
              <a:rPr lang="en-IN" dirty="0">
                <a:latin typeface="Bahnschrift Light SemiCondensed" panose="020B0502040204020203" pitchFamily="34" charset="0"/>
              </a:rPr>
              <a:t>Supervised and Unsupervised Clustering Algorithms.</a:t>
            </a:r>
          </a:p>
          <a:p>
            <a:r>
              <a:rPr lang="en-IN" dirty="0">
                <a:latin typeface="Bahnschrift Light SemiCondensed" panose="020B0502040204020203" pitchFamily="34" charset="0"/>
              </a:rPr>
              <a:t>Why is K-Means better than hierarchical algorithms.</a:t>
            </a:r>
          </a:p>
          <a:p>
            <a:r>
              <a:rPr lang="en-IN" dirty="0">
                <a:latin typeface="Bahnschrift Light SemiCondensed" panose="020B0502040204020203" pitchFamily="34" charset="0"/>
              </a:rPr>
              <a:t>A new method of clustering: Mean-Shift</a:t>
            </a:r>
          </a:p>
          <a:p>
            <a:r>
              <a:rPr lang="en-IN" dirty="0">
                <a:latin typeface="Bahnschrift Light SemiCondensed" panose="020B0502040204020203" pitchFamily="34" charset="0"/>
              </a:rPr>
              <a:t>Comparison between K-Means, Buckshot and STC.</a:t>
            </a:r>
          </a:p>
          <a:p>
            <a:r>
              <a:rPr lang="en-IN" dirty="0">
                <a:latin typeface="Bahnschrift Light SemiCondensed" panose="020B0502040204020203" pitchFamily="34" charset="0"/>
              </a:rPr>
              <a:t>Brief Implementation of K-Means.</a:t>
            </a:r>
          </a:p>
          <a:p>
            <a:pPr marL="0" indent="0">
              <a:buNone/>
            </a:pPr>
            <a:endParaRPr lang="en-IN" dirty="0"/>
          </a:p>
          <a:p>
            <a:endParaRPr lang="en-IN" dirty="0"/>
          </a:p>
        </p:txBody>
      </p:sp>
    </p:spTree>
    <p:extLst>
      <p:ext uri="{BB962C8B-B14F-4D97-AF65-F5344CB8AC3E}">
        <p14:creationId xmlns:p14="http://schemas.microsoft.com/office/powerpoint/2010/main" val="1662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3AB5-758F-9061-F430-D0F9581802B1}"/>
              </a:ext>
            </a:extLst>
          </p:cNvPr>
          <p:cNvSpPr>
            <a:spLocks noGrp="1"/>
          </p:cNvSpPr>
          <p:nvPr>
            <p:ph type="title"/>
          </p:nvPr>
        </p:nvSpPr>
        <p:spPr>
          <a:xfrm>
            <a:off x="503248" y="761999"/>
            <a:ext cx="10353762" cy="970450"/>
          </a:xfrm>
        </p:spPr>
        <p:txBody>
          <a:bodyPr>
            <a:normAutofit/>
          </a:bodyPr>
          <a:lstStyle/>
          <a:p>
            <a:pPr algn="l"/>
            <a:r>
              <a:rPr lang="en-US" sz="3200" dirty="0"/>
              <a:t>Base Paper:</a:t>
            </a:r>
            <a:endParaRPr lang="en-IN" sz="3200" dirty="0"/>
          </a:p>
        </p:txBody>
      </p:sp>
      <p:sp>
        <p:nvSpPr>
          <p:cNvPr id="3" name="Content Placeholder 2">
            <a:extLst>
              <a:ext uri="{FF2B5EF4-FFF2-40B4-BE49-F238E27FC236}">
                <a16:creationId xmlns:a16="http://schemas.microsoft.com/office/drawing/2014/main" id="{421C7EAB-860D-E2C9-449F-597A5FA0CA8B}"/>
              </a:ext>
            </a:extLst>
          </p:cNvPr>
          <p:cNvSpPr>
            <a:spLocks noGrp="1"/>
          </p:cNvSpPr>
          <p:nvPr>
            <p:ph idx="1"/>
          </p:nvPr>
        </p:nvSpPr>
        <p:spPr>
          <a:xfrm>
            <a:off x="780660" y="2254370"/>
            <a:ext cx="4985657" cy="4058751"/>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buFont typeface="Wingdings" panose="05000000000000000000" pitchFamily="2" charset="2"/>
              <a:buChar char="Ø"/>
            </a:pPr>
            <a:r>
              <a:rPr lang="en-US" sz="2400" b="1" i="1" u="sng" dirty="0"/>
              <a:t>Introduction</a:t>
            </a:r>
          </a:p>
          <a:p>
            <a:pPr>
              <a:buFont typeface="Wingdings" panose="05000000000000000000" pitchFamily="2" charset="2"/>
              <a:buChar char="q"/>
            </a:pPr>
            <a:r>
              <a:rPr lang="en-US" b="0" i="0" dirty="0">
                <a:solidFill>
                  <a:schemeClr val="tx1"/>
                </a:solidFill>
                <a:effectLst/>
                <a:latin typeface="Bahnschrift Light Condensed" panose="020B0502040204020203" pitchFamily="34" charset="0"/>
              </a:rPr>
              <a:t>The main idea of clustering analysis method is to divide the original data set into different classes according to a certain metric, </a:t>
            </a:r>
            <a:r>
              <a:rPr lang="en-US" dirty="0">
                <a:solidFill>
                  <a:schemeClr val="tx1"/>
                </a:solidFill>
                <a:effectLst/>
                <a:latin typeface="Bahnschrift Light Condensed" panose="020B0502040204020203" pitchFamily="34" charset="0"/>
              </a:rPr>
              <a:t> so that the samples in the same category are as similar as possible, and the diversity between samples in different categories as large as possible.</a:t>
            </a:r>
          </a:p>
          <a:p>
            <a:pPr>
              <a:buFont typeface="Wingdings" panose="05000000000000000000" pitchFamily="2" charset="2"/>
              <a:buChar char="q"/>
            </a:pPr>
            <a:r>
              <a:rPr lang="en-US" dirty="0">
                <a:solidFill>
                  <a:schemeClr val="tx1"/>
                </a:solidFill>
                <a:effectLst/>
                <a:latin typeface="Bahnschrift Light Condensed" panose="020B0502040204020203" pitchFamily="34" charset="0"/>
              </a:rPr>
              <a:t>This paper gives an idea about document clustering, Web Page document clustering and clustering engines. </a:t>
            </a:r>
          </a:p>
          <a:p>
            <a:pPr marL="36900" indent="0">
              <a:buNone/>
            </a:pPr>
            <a:endParaRPr lang="en-IN" dirty="0">
              <a:solidFill>
                <a:schemeClr val="tx1"/>
              </a:solidFill>
              <a:effectLst/>
              <a:latin typeface="Bahnschrift Light Condensed" panose="020B0502040204020203" pitchFamily="34" charset="0"/>
            </a:endParaRPr>
          </a:p>
        </p:txBody>
      </p:sp>
      <p:sp>
        <p:nvSpPr>
          <p:cNvPr id="5" name="TextBox 4">
            <a:extLst>
              <a:ext uri="{FF2B5EF4-FFF2-40B4-BE49-F238E27FC236}">
                <a16:creationId xmlns:a16="http://schemas.microsoft.com/office/drawing/2014/main" id="{D0757F22-97BD-BA5C-C8F8-7134BF586239}"/>
              </a:ext>
            </a:extLst>
          </p:cNvPr>
          <p:cNvSpPr txBox="1"/>
          <p:nvPr/>
        </p:nvSpPr>
        <p:spPr>
          <a:xfrm>
            <a:off x="2668556" y="952380"/>
            <a:ext cx="8304244" cy="1200329"/>
          </a:xfrm>
          <a:prstGeom prst="rect">
            <a:avLst/>
          </a:prstGeom>
          <a:noFill/>
        </p:spPr>
        <p:txBody>
          <a:bodyPr wrap="square" rtlCol="0">
            <a:spAutoFit/>
          </a:bodyPr>
          <a:lstStyle/>
          <a:p>
            <a:r>
              <a:rPr lang="en-US" sz="2400" i="1" kern="1200" dirty="0">
                <a:solidFill>
                  <a:schemeClr val="dk1"/>
                </a:solidFill>
                <a:effectLst/>
                <a:latin typeface="+mn-lt"/>
                <a:ea typeface="+mn-ea"/>
                <a:cs typeface="+mn-cs"/>
              </a:rPr>
              <a:t>A Document Clustering Algorithm for Web Search Engine Retrieval System</a:t>
            </a:r>
            <a:endParaRPr lang="en-IN" sz="2400" i="1" kern="1200" dirty="0">
              <a:solidFill>
                <a:schemeClr val="dk1"/>
              </a:solidFill>
              <a:effectLst/>
              <a:latin typeface="+mn-lt"/>
              <a:ea typeface="+mn-ea"/>
              <a:cs typeface="+mn-cs"/>
            </a:endParaRPr>
          </a:p>
          <a:p>
            <a:endParaRPr lang="en-IN" sz="2400" dirty="0"/>
          </a:p>
        </p:txBody>
      </p:sp>
      <p:sp>
        <p:nvSpPr>
          <p:cNvPr id="9" name="TextBox 8">
            <a:extLst>
              <a:ext uri="{FF2B5EF4-FFF2-40B4-BE49-F238E27FC236}">
                <a16:creationId xmlns:a16="http://schemas.microsoft.com/office/drawing/2014/main" id="{E49C7F3D-1FEC-957B-E8FC-5C34EC8F6948}"/>
              </a:ext>
            </a:extLst>
          </p:cNvPr>
          <p:cNvSpPr txBox="1"/>
          <p:nvPr/>
        </p:nvSpPr>
        <p:spPr>
          <a:xfrm>
            <a:off x="5922608" y="2269393"/>
            <a:ext cx="5218144" cy="406265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42900" indent="-342900">
              <a:buFont typeface="Wingdings" panose="05000000000000000000" pitchFamily="2" charset="2"/>
              <a:buChar char="Ø"/>
            </a:pPr>
            <a:r>
              <a:rPr lang="en-US" sz="2400" b="1" i="1" u="sng" dirty="0"/>
              <a:t>Document Clustering</a:t>
            </a:r>
          </a:p>
          <a:p>
            <a:endParaRPr lang="en-US" sz="2000" b="1" i="1" u="sng" dirty="0"/>
          </a:p>
          <a:p>
            <a:pPr marL="379800" indent="-342900">
              <a:buSzPct val="70000"/>
              <a:buFont typeface="Wingdings" panose="05000000000000000000" pitchFamily="2" charset="2"/>
              <a:buChar char="q"/>
            </a:pPr>
            <a:r>
              <a:rPr lang="en-US" sz="2000" dirty="0">
                <a:ln>
                  <a:solidFill>
                    <a:schemeClr val="bg1">
                      <a:lumMod val="75000"/>
                      <a:lumOff val="25000"/>
                      <a:alpha val="10000"/>
                    </a:schemeClr>
                  </a:solidFill>
                </a:ln>
                <a:solidFill>
                  <a:schemeClr val="tx1"/>
                </a:solidFill>
                <a:latin typeface="Bahnschrift Light Condensed" panose="020B0502040204020203" pitchFamily="34" charset="0"/>
              </a:rPr>
              <a:t>The text-based web document clustering approaches characterize each document according to its content, i.e. the words (or sometimes phrases) contained in it.</a:t>
            </a:r>
          </a:p>
          <a:p>
            <a:pPr marL="36900">
              <a:buSzPct val="70000"/>
            </a:pPr>
            <a:endParaRPr lang="en-US" sz="2000" dirty="0">
              <a:ln>
                <a:solidFill>
                  <a:schemeClr val="bg1">
                    <a:lumMod val="75000"/>
                    <a:lumOff val="25000"/>
                    <a:alpha val="10000"/>
                  </a:schemeClr>
                </a:solidFill>
              </a:ln>
              <a:solidFill>
                <a:schemeClr val="tx1"/>
              </a:solidFill>
              <a:latin typeface="Bahnschrift Light Condensed" panose="020B0502040204020203" pitchFamily="34" charset="0"/>
            </a:endParaRPr>
          </a:p>
          <a:p>
            <a:pPr marL="379800" indent="-342900">
              <a:buSzPct val="70000"/>
              <a:buFont typeface="Wingdings" panose="05000000000000000000" pitchFamily="2" charset="2"/>
              <a:buChar char="q"/>
            </a:pPr>
            <a:r>
              <a:rPr lang="en-US" sz="2000" dirty="0">
                <a:ln>
                  <a:solidFill>
                    <a:schemeClr val="bg1">
                      <a:lumMod val="75000"/>
                      <a:lumOff val="25000"/>
                      <a:alpha val="10000"/>
                    </a:schemeClr>
                  </a:solidFill>
                </a:ln>
                <a:solidFill>
                  <a:schemeClr val="tx1"/>
                </a:solidFill>
                <a:latin typeface="Bahnschrift Light Condensed" panose="020B0502040204020203" pitchFamily="34" charset="0"/>
              </a:rPr>
              <a:t>Document clustering was proposed mainly as a method of improving the effectiveness of document ranking following the hypothesis that closely associated documents will match the same requests </a:t>
            </a:r>
            <a:endParaRPr lang="en-IN" sz="2000" dirty="0">
              <a:ln>
                <a:solidFill>
                  <a:schemeClr val="bg1">
                    <a:lumMod val="75000"/>
                    <a:lumOff val="25000"/>
                    <a:alpha val="10000"/>
                  </a:schemeClr>
                </a:solidFill>
              </a:ln>
              <a:solidFill>
                <a:schemeClr val="tx1"/>
              </a:solidFill>
              <a:latin typeface="Bahnschrift Light Condensed" panose="020B0502040204020203" pitchFamily="34" charset="0"/>
            </a:endParaRPr>
          </a:p>
          <a:p>
            <a:pPr marL="36900" indent="0">
              <a:buNone/>
            </a:pPr>
            <a:endParaRPr lang="en-IN" dirty="0">
              <a:latin typeface="Bahnschrift Light Condensed" panose="020B0502040204020203" pitchFamily="34" charset="0"/>
            </a:endParaRPr>
          </a:p>
          <a:p>
            <a:pPr marL="36900" indent="0">
              <a:buNone/>
            </a:pPr>
            <a:endParaRPr lang="en-IN" dirty="0">
              <a:solidFill>
                <a:schemeClr val="tx1"/>
              </a:solidFill>
              <a:effectLst/>
              <a:latin typeface="Bahnschrift Light Condensed" panose="020B0502040204020203" pitchFamily="34" charset="0"/>
            </a:endParaRPr>
          </a:p>
          <a:p>
            <a:pPr marL="36900" indent="0">
              <a:buNone/>
            </a:pPr>
            <a:endParaRPr lang="en-IN" dirty="0">
              <a:solidFill>
                <a:schemeClr val="tx1"/>
              </a:solidFill>
              <a:effectLst/>
              <a:latin typeface="Bahnschrift Light Condensed" panose="020B0502040204020203" pitchFamily="34" charset="0"/>
            </a:endParaRPr>
          </a:p>
        </p:txBody>
      </p:sp>
    </p:spTree>
    <p:extLst>
      <p:ext uri="{BB962C8B-B14F-4D97-AF65-F5344CB8AC3E}">
        <p14:creationId xmlns:p14="http://schemas.microsoft.com/office/powerpoint/2010/main" val="3284983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17CE7-E231-4488-0BA5-A98DA32D64B5}"/>
              </a:ext>
            </a:extLst>
          </p:cNvPr>
          <p:cNvSpPr>
            <a:spLocks noGrp="1"/>
          </p:cNvSpPr>
          <p:nvPr>
            <p:ph type="title"/>
          </p:nvPr>
        </p:nvSpPr>
        <p:spPr>
          <a:xfrm>
            <a:off x="913795" y="609600"/>
            <a:ext cx="6317429" cy="970450"/>
          </a:xfrm>
          <a:solidFill>
            <a:schemeClr val="tx1">
              <a:lumMod val="50000"/>
            </a:schemeClr>
          </a:solidFill>
        </p:spPr>
        <p:txBody>
          <a:bodyPr/>
          <a:lstStyle/>
          <a:p>
            <a:r>
              <a:rPr lang="en-US" dirty="0">
                <a:latin typeface="Bahnschrift Condensed" panose="020B0502040204020203" pitchFamily="34" charset="0"/>
              </a:rPr>
              <a:t>Overview of Web Clustering Engines </a:t>
            </a:r>
            <a:endParaRPr lang="en-IN" dirty="0">
              <a:latin typeface="Bahnschrift Condensed" panose="020B0502040204020203" pitchFamily="34" charset="0"/>
            </a:endParaRPr>
          </a:p>
        </p:txBody>
      </p:sp>
      <p:sp>
        <p:nvSpPr>
          <p:cNvPr id="4" name="Rectangle: Rounded Corners 3">
            <a:extLst>
              <a:ext uri="{FF2B5EF4-FFF2-40B4-BE49-F238E27FC236}">
                <a16:creationId xmlns:a16="http://schemas.microsoft.com/office/drawing/2014/main" id="{4F3A9F75-6821-1CDE-36EA-3D4DBCA9F78D}"/>
              </a:ext>
            </a:extLst>
          </p:cNvPr>
          <p:cNvSpPr/>
          <p:nvPr/>
        </p:nvSpPr>
        <p:spPr>
          <a:xfrm>
            <a:off x="1362269" y="2104653"/>
            <a:ext cx="1912775" cy="14089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Search Keyword</a:t>
            </a:r>
          </a:p>
          <a:p>
            <a:pPr algn="ctr"/>
            <a:r>
              <a:rPr lang="en-US" dirty="0"/>
              <a:t>(Input)</a:t>
            </a:r>
            <a:endParaRPr lang="en-IN" dirty="0"/>
          </a:p>
        </p:txBody>
      </p:sp>
      <p:sp>
        <p:nvSpPr>
          <p:cNvPr id="5" name="Rectangle 4">
            <a:extLst>
              <a:ext uri="{FF2B5EF4-FFF2-40B4-BE49-F238E27FC236}">
                <a16:creationId xmlns:a16="http://schemas.microsoft.com/office/drawing/2014/main" id="{843E6D15-60EC-4787-9BE9-79B8BE8F2AEB}"/>
              </a:ext>
            </a:extLst>
          </p:cNvPr>
          <p:cNvSpPr/>
          <p:nvPr/>
        </p:nvSpPr>
        <p:spPr>
          <a:xfrm>
            <a:off x="4292081" y="2090658"/>
            <a:ext cx="2052735" cy="140892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Search Result Acquisition</a:t>
            </a:r>
            <a:endParaRPr lang="en-IN" dirty="0"/>
          </a:p>
        </p:txBody>
      </p:sp>
      <p:cxnSp>
        <p:nvCxnSpPr>
          <p:cNvPr id="7" name="Straight Arrow Connector 6">
            <a:extLst>
              <a:ext uri="{FF2B5EF4-FFF2-40B4-BE49-F238E27FC236}">
                <a16:creationId xmlns:a16="http://schemas.microsoft.com/office/drawing/2014/main" id="{20E0F882-051A-EC7F-99DC-937E5D47C430}"/>
              </a:ext>
            </a:extLst>
          </p:cNvPr>
          <p:cNvCxnSpPr>
            <a:cxnSpLocks/>
            <a:stCxn id="4" idx="3"/>
          </p:cNvCxnSpPr>
          <p:nvPr/>
        </p:nvCxnSpPr>
        <p:spPr>
          <a:xfrm flipV="1">
            <a:off x="3275044" y="2795119"/>
            <a:ext cx="1017037" cy="139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4530D545-C25C-2944-223E-B1EC30FF630C}"/>
              </a:ext>
            </a:extLst>
          </p:cNvPr>
          <p:cNvSpPr/>
          <p:nvPr/>
        </p:nvSpPr>
        <p:spPr>
          <a:xfrm>
            <a:off x="4292080" y="4084233"/>
            <a:ext cx="2052735" cy="1338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Clustering Engine</a:t>
            </a:r>
            <a:endParaRPr lang="en-IN" dirty="0"/>
          </a:p>
        </p:txBody>
      </p:sp>
      <p:sp>
        <p:nvSpPr>
          <p:cNvPr id="11" name="Rectangle: Rounded Corners 10">
            <a:extLst>
              <a:ext uri="{FF2B5EF4-FFF2-40B4-BE49-F238E27FC236}">
                <a16:creationId xmlns:a16="http://schemas.microsoft.com/office/drawing/2014/main" id="{C7F4DBFD-AE91-DCB1-4685-8F2676B697FB}"/>
              </a:ext>
            </a:extLst>
          </p:cNvPr>
          <p:cNvSpPr/>
          <p:nvPr/>
        </p:nvSpPr>
        <p:spPr>
          <a:xfrm>
            <a:off x="1362269" y="4048887"/>
            <a:ext cx="1912775" cy="14089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Clustered Search Result </a:t>
            </a:r>
          </a:p>
          <a:p>
            <a:pPr algn="ctr"/>
            <a:r>
              <a:rPr lang="en-US" dirty="0"/>
              <a:t>(Output)</a:t>
            </a:r>
            <a:endParaRPr lang="en-IN" dirty="0"/>
          </a:p>
        </p:txBody>
      </p:sp>
      <p:cxnSp>
        <p:nvCxnSpPr>
          <p:cNvPr id="12" name="Straight Arrow Connector 11">
            <a:extLst>
              <a:ext uri="{FF2B5EF4-FFF2-40B4-BE49-F238E27FC236}">
                <a16:creationId xmlns:a16="http://schemas.microsoft.com/office/drawing/2014/main" id="{A5C28F21-2CBA-39BB-83BA-68B86413C0CC}"/>
              </a:ext>
            </a:extLst>
          </p:cNvPr>
          <p:cNvCxnSpPr>
            <a:cxnSpLocks/>
            <a:stCxn id="5" idx="2"/>
            <a:endCxn id="10" idx="0"/>
          </p:cNvCxnSpPr>
          <p:nvPr/>
        </p:nvCxnSpPr>
        <p:spPr>
          <a:xfrm flipH="1">
            <a:off x="5318448" y="3499580"/>
            <a:ext cx="1" cy="5846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179C561C-43DC-B6E9-C877-61A411508801}"/>
              </a:ext>
            </a:extLst>
          </p:cNvPr>
          <p:cNvCxnSpPr>
            <a:cxnSpLocks/>
            <a:stCxn id="10" idx="1"/>
            <a:endCxn id="11" idx="3"/>
          </p:cNvCxnSpPr>
          <p:nvPr/>
        </p:nvCxnSpPr>
        <p:spPr>
          <a:xfrm flipH="1">
            <a:off x="3275044" y="4753348"/>
            <a:ext cx="101703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TextBox 28">
            <a:extLst>
              <a:ext uri="{FF2B5EF4-FFF2-40B4-BE49-F238E27FC236}">
                <a16:creationId xmlns:a16="http://schemas.microsoft.com/office/drawing/2014/main" id="{816D2F3B-3BD4-F0AA-E908-86F5FE176AA9}"/>
              </a:ext>
            </a:extLst>
          </p:cNvPr>
          <p:cNvSpPr txBox="1"/>
          <p:nvPr/>
        </p:nvSpPr>
        <p:spPr>
          <a:xfrm>
            <a:off x="7147249" y="2914743"/>
            <a:ext cx="3480318" cy="1938992"/>
          </a:xfrm>
          <a:prstGeom prst="rect">
            <a:avLst/>
          </a:prstGeom>
          <a:solidFill>
            <a:schemeClr val="bg1"/>
          </a:solidFill>
          <a:ln w="38100">
            <a:solidFill>
              <a:schemeClr val="bg1"/>
            </a:solidFill>
          </a:ln>
        </p:spPr>
        <p:txBody>
          <a:bodyPr wrap="square" rtlCol="0">
            <a:spAutoFit/>
          </a:bodyPr>
          <a:lstStyle/>
          <a:p>
            <a:r>
              <a:rPr lang="en-US" sz="2000" dirty="0">
                <a:latin typeface="Bahnschrift Condensed" panose="020B0502040204020203" pitchFamily="34" charset="0"/>
              </a:rPr>
              <a:t>The output of the Web clustering engines ensures fast subtopic retrieval, quick topic exploration within unknown topics, and easy identification of relevant search results within the broad topic.</a:t>
            </a:r>
            <a:endParaRPr lang="en-IN" sz="2000" dirty="0">
              <a:latin typeface="Bahnschrift Condensed" panose="020B0502040204020203" pitchFamily="34" charset="0"/>
            </a:endParaRPr>
          </a:p>
        </p:txBody>
      </p:sp>
    </p:spTree>
    <p:extLst>
      <p:ext uri="{BB962C8B-B14F-4D97-AF65-F5344CB8AC3E}">
        <p14:creationId xmlns:p14="http://schemas.microsoft.com/office/powerpoint/2010/main" val="783551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1264</TotalTime>
  <Words>2101</Words>
  <Application>Microsoft Office PowerPoint</Application>
  <PresentationFormat>Widescreen</PresentationFormat>
  <Paragraphs>233</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Agency FB</vt:lpstr>
      <vt:lpstr>Arial</vt:lpstr>
      <vt:lpstr>Bahnschrift Condensed</vt:lpstr>
      <vt:lpstr>Bahnschrift Light Condensed</vt:lpstr>
      <vt:lpstr>Bahnschrift Light SemiCondensed</vt:lpstr>
      <vt:lpstr>Calisto MT</vt:lpstr>
      <vt:lpstr>inter-bold</vt:lpstr>
      <vt:lpstr>inter-regular</vt:lpstr>
      <vt:lpstr>Wingdings</vt:lpstr>
      <vt:lpstr>Wingdings 2</vt:lpstr>
      <vt:lpstr>Slate</vt:lpstr>
      <vt:lpstr>WEB CLUSTERING ENGINES</vt:lpstr>
      <vt:lpstr>Introduction</vt:lpstr>
      <vt:lpstr>Motivation</vt:lpstr>
      <vt:lpstr>Literature Survey</vt:lpstr>
      <vt:lpstr>PowerPoint Presentation</vt:lpstr>
      <vt:lpstr>Literature Survey Summary</vt:lpstr>
      <vt:lpstr>Proposed Work</vt:lpstr>
      <vt:lpstr>Base Paper:</vt:lpstr>
      <vt:lpstr>Overview of Web Clustering Engines </vt:lpstr>
      <vt:lpstr>Key Requirements</vt:lpstr>
      <vt:lpstr>Methodology Proposed</vt:lpstr>
      <vt:lpstr>K-Means Clustering Algorithm</vt:lpstr>
      <vt:lpstr>Working of K-Means</vt:lpstr>
      <vt:lpstr>Comparison of Clustering Algorithms</vt:lpstr>
      <vt:lpstr>K-Means Compared with other HACs</vt:lpstr>
      <vt:lpstr>Performance Evaluation</vt:lpstr>
      <vt:lpstr> Conclusion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CLUSTERING ENGINES</dc:title>
  <dc:creator>Prathmesh Wawre</dc:creator>
  <cp:lastModifiedBy>Prathmesh Wawre</cp:lastModifiedBy>
  <cp:revision>74</cp:revision>
  <dcterms:created xsi:type="dcterms:W3CDTF">2022-11-06T05:45:09Z</dcterms:created>
  <dcterms:modified xsi:type="dcterms:W3CDTF">2022-11-25T12:04:06Z</dcterms:modified>
</cp:coreProperties>
</file>