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charts/chart2.xml" ContentType="application/vnd.openxmlformats-officedocument.drawingml.chart+xml"/>
  <Override PartName="/ppt/notesSlides/notesSlide4.xml" ContentType="application/vnd.openxmlformats-officedocument.presentationml.notesSlide+xml"/>
  <Override PartName="/ppt/charts/chart3.xml" ContentType="application/vnd.openxmlformats-officedocument.drawingml.chart+xml"/>
  <Override PartName="/ppt/notesSlides/notesSlide5.xml" ContentType="application/vnd.openxmlformats-officedocument.presentationml.notesSlide+xml"/>
  <Override PartName="/ppt/charts/chart4.xml" ContentType="application/vnd.openxmlformats-officedocument.drawingml.chart+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
  </p:notesMasterIdLst>
  <p:sldIdLst>
    <p:sldId id="256" r:id="rId2"/>
    <p:sldId id="257" r:id="rId3"/>
    <p:sldId id="260" r:id="rId4"/>
    <p:sldId id="261" r:id="rId5"/>
    <p:sldId id="262" r:id="rId6"/>
    <p:sldId id="259" r:id="rId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1224">
          <p15:clr>
            <a:srgbClr val="A4A3A4"/>
          </p15:clr>
        </p15:guide>
        <p15:guide id="3" orient="horz" pos="3888">
          <p15:clr>
            <a:srgbClr val="A4A3A4"/>
          </p15:clr>
        </p15:guide>
        <p15:guide id="4" pos="4104">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 roundtripDataSignature="AMtx7mhmuXWA08DaxH658KF9sadERmbc4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6" d="100"/>
          <a:sy n="76" d="100"/>
        </p:scale>
        <p:origin x="-1206" y="204"/>
      </p:cViewPr>
      <p:guideLst>
        <p:guide orient="horz" pos="2160"/>
        <p:guide orient="horz" pos="3888"/>
        <p:guide pos="1224"/>
        <p:guide pos="410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customschemas.google.com/relationships/presentationmetadata" Target="metadata"/><Relationship Id="rId4" Type="http://schemas.openxmlformats.org/officeDocument/2006/relationships/slide" Target="slides/slide3.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[Account Sales Data for Analysis for Task 4.xlsx]Sum of quantities by year!PivotTable1</c:name>
    <c:fmtId val="8"/>
  </c:pivotSource>
  <c:chart>
    <c:title>
      <c:tx>
        <c:rich>
          <a:bodyPr/>
          <a:lstStyle/>
          <a:p>
            <a:pPr>
              <a:defRPr/>
            </a:pPr>
            <a:r>
              <a:rPr lang="en-US"/>
              <a:t>Sum</a:t>
            </a:r>
            <a:r>
              <a:rPr lang="en-US" baseline="0"/>
              <a:t> of quantities by year</a:t>
            </a:r>
            <a:endParaRPr lang="en-US"/>
          </a:p>
        </c:rich>
      </c:tx>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
        <c:idx val="20"/>
        <c:marker>
          <c:symbol val="none"/>
        </c:marker>
      </c:pivotFmt>
      <c:pivotFmt>
        <c:idx val="21"/>
        <c:marker>
          <c:symbol val="none"/>
        </c:marker>
      </c:pivotFmt>
      <c:pivotFmt>
        <c:idx val="22"/>
        <c:marker>
          <c:symbol val="none"/>
        </c:marker>
      </c:pivotFmt>
      <c:pivotFmt>
        <c:idx val="23"/>
        <c:marker>
          <c:symbol val="none"/>
        </c:marker>
      </c:pivotFmt>
      <c:pivotFmt>
        <c:idx val="24"/>
        <c:marker>
          <c:symbol val="none"/>
        </c:marker>
      </c:pivotFmt>
      <c:pivotFmt>
        <c:idx val="25"/>
        <c:marker>
          <c:symbol val="none"/>
        </c:marker>
      </c:pivotFmt>
      <c:pivotFmt>
        <c:idx val="26"/>
        <c:marker>
          <c:symbol val="none"/>
        </c:marker>
      </c:pivotFmt>
      <c:pivotFmt>
        <c:idx val="27"/>
        <c:marker>
          <c:symbol val="none"/>
        </c:marker>
      </c:pivotFmt>
      <c:pivotFmt>
        <c:idx val="28"/>
        <c:marker>
          <c:symbol val="none"/>
        </c:marker>
      </c:pivotFmt>
      <c:pivotFmt>
        <c:idx val="29"/>
        <c:marker>
          <c:symbol val="none"/>
        </c:marker>
      </c:pivotFmt>
    </c:pivotFmts>
    <c:plotArea>
      <c:layout/>
      <c:barChart>
        <c:barDir val="bar"/>
        <c:grouping val="clustered"/>
        <c:varyColors val="0"/>
        <c:ser>
          <c:idx val="0"/>
          <c:order val="0"/>
          <c:tx>
            <c:strRef>
              <c:f>'Sum of quantities by year'!$A$3</c:f>
              <c:strCache>
                <c:ptCount val="1"/>
                <c:pt idx="0">
                  <c:v>Sum of 2017</c:v>
                </c:pt>
              </c:strCache>
            </c:strRef>
          </c:tx>
          <c:invertIfNegative val="0"/>
          <c:cat>
            <c:strRef>
              <c:f>'Sum of quantities by year'!$A$4</c:f>
              <c:strCache>
                <c:ptCount val="1"/>
                <c:pt idx="0">
                  <c:v>Total</c:v>
                </c:pt>
              </c:strCache>
            </c:strRef>
          </c:cat>
          <c:val>
            <c:numRef>
              <c:f>'Sum of quantities by year'!$A$4</c:f>
              <c:numCache>
                <c:formatCode>General</c:formatCode>
                <c:ptCount val="1"/>
                <c:pt idx="0">
                  <c:v>189976</c:v>
                </c:pt>
              </c:numCache>
            </c:numRef>
          </c:val>
        </c:ser>
        <c:ser>
          <c:idx val="1"/>
          <c:order val="1"/>
          <c:tx>
            <c:strRef>
              <c:f>'Sum of quantities by year'!$B$3</c:f>
              <c:strCache>
                <c:ptCount val="1"/>
                <c:pt idx="0">
                  <c:v>Sum of 2018</c:v>
                </c:pt>
              </c:strCache>
            </c:strRef>
          </c:tx>
          <c:invertIfNegative val="0"/>
          <c:cat>
            <c:strRef>
              <c:f>'Sum of quantities by year'!$A$4</c:f>
              <c:strCache>
                <c:ptCount val="1"/>
                <c:pt idx="0">
                  <c:v>Total</c:v>
                </c:pt>
              </c:strCache>
            </c:strRef>
          </c:cat>
          <c:val>
            <c:numRef>
              <c:f>'Sum of quantities by year'!$B$4</c:f>
              <c:numCache>
                <c:formatCode>General</c:formatCode>
                <c:ptCount val="1"/>
                <c:pt idx="0">
                  <c:v>242995</c:v>
                </c:pt>
              </c:numCache>
            </c:numRef>
          </c:val>
        </c:ser>
        <c:ser>
          <c:idx val="2"/>
          <c:order val="2"/>
          <c:tx>
            <c:strRef>
              <c:f>'Sum of quantities by year'!$C$3</c:f>
              <c:strCache>
                <c:ptCount val="1"/>
                <c:pt idx="0">
                  <c:v>Sum of 2020</c:v>
                </c:pt>
              </c:strCache>
            </c:strRef>
          </c:tx>
          <c:invertIfNegative val="0"/>
          <c:cat>
            <c:strRef>
              <c:f>'Sum of quantities by year'!$A$4</c:f>
              <c:strCache>
                <c:ptCount val="1"/>
                <c:pt idx="0">
                  <c:v>Total</c:v>
                </c:pt>
              </c:strCache>
            </c:strRef>
          </c:cat>
          <c:val>
            <c:numRef>
              <c:f>'Sum of quantities by year'!$C$4</c:f>
              <c:numCache>
                <c:formatCode>General</c:formatCode>
                <c:ptCount val="1"/>
                <c:pt idx="0">
                  <c:v>350234</c:v>
                </c:pt>
              </c:numCache>
            </c:numRef>
          </c:val>
        </c:ser>
        <c:ser>
          <c:idx val="3"/>
          <c:order val="3"/>
          <c:tx>
            <c:strRef>
              <c:f>'Sum of quantities by year'!$D$3</c:f>
              <c:strCache>
                <c:ptCount val="1"/>
                <c:pt idx="0">
                  <c:v>Sum of 2021</c:v>
                </c:pt>
              </c:strCache>
            </c:strRef>
          </c:tx>
          <c:invertIfNegative val="0"/>
          <c:cat>
            <c:strRef>
              <c:f>'Sum of quantities by year'!$A$4</c:f>
              <c:strCache>
                <c:ptCount val="1"/>
                <c:pt idx="0">
                  <c:v>Total</c:v>
                </c:pt>
              </c:strCache>
            </c:strRef>
          </c:cat>
          <c:val>
            <c:numRef>
              <c:f>'Sum of quantities by year'!$D$4</c:f>
              <c:numCache>
                <c:formatCode>General</c:formatCode>
                <c:ptCount val="1"/>
                <c:pt idx="0">
                  <c:v>409194</c:v>
                </c:pt>
              </c:numCache>
            </c:numRef>
          </c:val>
        </c:ser>
        <c:ser>
          <c:idx val="4"/>
          <c:order val="4"/>
          <c:tx>
            <c:strRef>
              <c:f>'Sum of quantities by year'!$E$3</c:f>
              <c:strCache>
                <c:ptCount val="1"/>
                <c:pt idx="0">
                  <c:v>Sum of 2019</c:v>
                </c:pt>
              </c:strCache>
            </c:strRef>
          </c:tx>
          <c:invertIfNegative val="0"/>
          <c:cat>
            <c:strRef>
              <c:f>'Sum of quantities by year'!$A$4</c:f>
              <c:strCache>
                <c:ptCount val="1"/>
                <c:pt idx="0">
                  <c:v>Total</c:v>
                </c:pt>
              </c:strCache>
            </c:strRef>
          </c:cat>
          <c:val>
            <c:numRef>
              <c:f>'Sum of quantities by year'!$E$4</c:f>
              <c:numCache>
                <c:formatCode>General</c:formatCode>
                <c:ptCount val="1"/>
                <c:pt idx="0">
                  <c:v>288449</c:v>
                </c:pt>
              </c:numCache>
            </c:numRef>
          </c:val>
        </c:ser>
        <c:dLbls>
          <c:showLegendKey val="0"/>
          <c:showVal val="0"/>
          <c:showCatName val="0"/>
          <c:showSerName val="0"/>
          <c:showPercent val="0"/>
          <c:showBubbleSize val="0"/>
        </c:dLbls>
        <c:gapWidth val="150"/>
        <c:axId val="76543488"/>
        <c:axId val="76545024"/>
      </c:barChart>
      <c:catAx>
        <c:axId val="76543488"/>
        <c:scaling>
          <c:orientation val="minMax"/>
        </c:scaling>
        <c:delete val="0"/>
        <c:axPos val="l"/>
        <c:majorTickMark val="none"/>
        <c:minorTickMark val="none"/>
        <c:tickLblPos val="nextTo"/>
        <c:crossAx val="76545024"/>
        <c:crosses val="autoZero"/>
        <c:auto val="1"/>
        <c:lblAlgn val="ctr"/>
        <c:lblOffset val="100"/>
        <c:noMultiLvlLbl val="0"/>
      </c:catAx>
      <c:valAx>
        <c:axId val="76545024"/>
        <c:scaling>
          <c:orientation val="minMax"/>
        </c:scaling>
        <c:delete val="0"/>
        <c:axPos val="b"/>
        <c:majorGridlines/>
        <c:numFmt formatCode="General" sourceLinked="0"/>
        <c:majorTickMark val="none"/>
        <c:minorTickMark val="none"/>
        <c:tickLblPos val="nextTo"/>
        <c:crossAx val="76543488"/>
        <c:crosses val="autoZero"/>
        <c:crossBetween val="between"/>
      </c:valAx>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[Account Sales Data for Analysis for Task 4.xlsx]Count of products!PivotTable2</c:name>
    <c:fmtId val="7"/>
  </c:pivotSource>
  <c:chart>
    <c:title>
      <c:tx>
        <c:rich>
          <a:bodyPr/>
          <a:lstStyle/>
          <a:p>
            <a:pPr>
              <a:defRPr/>
            </a:pPr>
            <a:r>
              <a:rPr lang="en-US"/>
              <a:t>Count</a:t>
            </a:r>
            <a:r>
              <a:rPr lang="en-US" baseline="0"/>
              <a:t> of products</a:t>
            </a:r>
          </a:p>
        </c:rich>
      </c:tx>
      <c:layout/>
      <c:overlay val="0"/>
    </c:title>
    <c:autoTitleDeleted val="0"/>
    <c:pivotFmts>
      <c:pivotFmt>
        <c:idx val="0"/>
      </c:pivotFmt>
      <c:pivotFmt>
        <c:idx val="1"/>
      </c:pivotFmt>
      <c:pivotFmt>
        <c:idx val="2"/>
      </c:pivotFmt>
      <c:pivotFmt>
        <c:idx val="3"/>
      </c:pivotFmt>
      <c:pivotFmt>
        <c:idx val="4"/>
      </c:pivotFmt>
      <c:pivotFmt>
        <c:idx val="5"/>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s>
    <c:plotArea>
      <c:layout/>
      <c:barChart>
        <c:barDir val="col"/>
        <c:grouping val="clustered"/>
        <c:varyColors val="0"/>
        <c:ser>
          <c:idx val="0"/>
          <c:order val="0"/>
          <c:tx>
            <c:strRef>
              <c:f>'Count of products'!$A$3</c:f>
              <c:strCache>
                <c:ptCount val="1"/>
                <c:pt idx="0">
                  <c:v>Count of Product 1</c:v>
                </c:pt>
              </c:strCache>
            </c:strRef>
          </c:tx>
          <c:invertIfNegative val="0"/>
          <c:cat>
            <c:strRef>
              <c:f>'Count of products'!$A$4</c:f>
              <c:strCache>
                <c:ptCount val="1"/>
                <c:pt idx="0">
                  <c:v>Total</c:v>
                </c:pt>
              </c:strCache>
            </c:strRef>
          </c:cat>
          <c:val>
            <c:numRef>
              <c:f>'Count of products'!$A$4</c:f>
              <c:numCache>
                <c:formatCode>General</c:formatCode>
                <c:ptCount val="1"/>
                <c:pt idx="0">
                  <c:v>60</c:v>
                </c:pt>
              </c:numCache>
            </c:numRef>
          </c:val>
        </c:ser>
        <c:ser>
          <c:idx val="1"/>
          <c:order val="1"/>
          <c:tx>
            <c:strRef>
              <c:f>'Count of products'!$B$3</c:f>
              <c:strCache>
                <c:ptCount val="1"/>
                <c:pt idx="0">
                  <c:v>Count of Product 2</c:v>
                </c:pt>
              </c:strCache>
            </c:strRef>
          </c:tx>
          <c:invertIfNegative val="0"/>
          <c:cat>
            <c:strRef>
              <c:f>'Count of products'!$A$4</c:f>
              <c:strCache>
                <c:ptCount val="1"/>
                <c:pt idx="0">
                  <c:v>Total</c:v>
                </c:pt>
              </c:strCache>
            </c:strRef>
          </c:cat>
          <c:val>
            <c:numRef>
              <c:f>'Count of products'!$B$4</c:f>
              <c:numCache>
                <c:formatCode>General</c:formatCode>
                <c:ptCount val="1"/>
                <c:pt idx="0">
                  <c:v>60</c:v>
                </c:pt>
              </c:numCache>
            </c:numRef>
          </c:val>
        </c:ser>
        <c:ser>
          <c:idx val="2"/>
          <c:order val="2"/>
          <c:tx>
            <c:strRef>
              <c:f>'Count of products'!$C$3</c:f>
              <c:strCache>
                <c:ptCount val="1"/>
                <c:pt idx="0">
                  <c:v>Count of Product 3</c:v>
                </c:pt>
              </c:strCache>
            </c:strRef>
          </c:tx>
          <c:invertIfNegative val="0"/>
          <c:cat>
            <c:strRef>
              <c:f>'Count of products'!$A$4</c:f>
              <c:strCache>
                <c:ptCount val="1"/>
                <c:pt idx="0">
                  <c:v>Total</c:v>
                </c:pt>
              </c:strCache>
            </c:strRef>
          </c:cat>
          <c:val>
            <c:numRef>
              <c:f>'Count of products'!$C$4</c:f>
              <c:numCache>
                <c:formatCode>General</c:formatCode>
                <c:ptCount val="1"/>
                <c:pt idx="0">
                  <c:v>60</c:v>
                </c:pt>
              </c:numCache>
            </c:numRef>
          </c:val>
        </c:ser>
        <c:dLbls>
          <c:showLegendKey val="0"/>
          <c:showVal val="0"/>
          <c:showCatName val="0"/>
          <c:showSerName val="0"/>
          <c:showPercent val="0"/>
          <c:showBubbleSize val="0"/>
        </c:dLbls>
        <c:gapWidth val="75"/>
        <c:overlap val="-25"/>
        <c:axId val="79240192"/>
        <c:axId val="79250176"/>
      </c:barChart>
      <c:catAx>
        <c:axId val="79240192"/>
        <c:scaling>
          <c:orientation val="minMax"/>
        </c:scaling>
        <c:delete val="0"/>
        <c:axPos val="b"/>
        <c:majorTickMark val="none"/>
        <c:minorTickMark val="none"/>
        <c:tickLblPos val="nextTo"/>
        <c:crossAx val="79250176"/>
        <c:crosses val="autoZero"/>
        <c:auto val="1"/>
        <c:lblAlgn val="ctr"/>
        <c:lblOffset val="100"/>
        <c:noMultiLvlLbl val="0"/>
      </c:catAx>
      <c:valAx>
        <c:axId val="79250176"/>
        <c:scaling>
          <c:orientation val="minMax"/>
        </c:scaling>
        <c:delete val="0"/>
        <c:axPos val="l"/>
        <c:majorGridlines/>
        <c:numFmt formatCode="General" sourceLinked="1"/>
        <c:majorTickMark val="none"/>
        <c:minorTickMark val="none"/>
        <c:tickLblPos val="nextTo"/>
        <c:spPr>
          <a:ln w="6350">
            <a:noFill/>
          </a:ln>
        </c:spPr>
        <c:crossAx val="79240192"/>
        <c:crosses val="autoZero"/>
        <c:crossBetween val="between"/>
      </c:valAx>
    </c:plotArea>
    <c:legend>
      <c:legendPos val="b"/>
      <c:layout/>
      <c:overlay val="0"/>
    </c:legend>
    <c:plotVisOnly val="1"/>
    <c:dispBlanksAs val="gap"/>
    <c:showDLblsOverMax val="0"/>
  </c:chart>
  <c:txPr>
    <a:bodyPr/>
    <a:lstStyle/>
    <a:p>
      <a:pPr>
        <a:defRPr>
          <a:solidFill>
            <a:sysClr val="windowText" lastClr="000000"/>
          </a:solidFill>
        </a:defRPr>
      </a:pPr>
      <a:endParaRPr lang="en-US"/>
    </a:p>
  </c:txPr>
  <c:externalData r:id="rId1">
    <c:autoUpdate val="0"/>
  </c:externalData>
  <c:extLst>
    <c:ext xmlns:c14="http://schemas.microsoft.com/office/drawing/2007/8/2/chart" uri="{781A3756-C4B2-4CAC-9D66-4F8BD8637D16}">
      <c14:pivotOptions>
        <c14:dropZoneFilter val="1"/>
        <c14:dropZoneCategories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[Account Sales Data for Analysis for Task 4.xlsx]Type of business!PivotTable3</c:name>
    <c:fmtId val="7"/>
  </c:pivotSource>
  <c:chart>
    <c:title>
      <c:tx>
        <c:rich>
          <a:bodyPr/>
          <a:lstStyle/>
          <a:p>
            <a:pPr>
              <a:defRPr/>
            </a:pPr>
            <a:r>
              <a:rPr lang="en-US"/>
              <a:t>Type</a:t>
            </a:r>
            <a:r>
              <a:rPr lang="en-US" baseline="0"/>
              <a:t> of business</a:t>
            </a:r>
            <a:endParaRPr lang="en-US"/>
          </a:p>
        </c:rich>
      </c:tx>
      <c:layout/>
      <c:overlay val="0"/>
    </c:title>
    <c:autoTitleDeleted val="0"/>
    <c:pivotFmts>
      <c:pivotFmt>
        <c:idx val="0"/>
        <c:marker>
          <c:symbol val="none"/>
        </c:marker>
        <c:dLbl>
          <c:idx val="0"/>
          <c:spPr/>
          <c:txPr>
            <a:bodyPr/>
            <a:lstStyle/>
            <a:p>
              <a:pPr>
                <a:defRPr/>
              </a:pPr>
              <a:endParaRPr lang="en-US"/>
            </a:p>
          </c:txPr>
          <c:showLegendKey val="0"/>
          <c:showVal val="0"/>
          <c:showCatName val="0"/>
          <c:showSerName val="0"/>
          <c:showPercent val="1"/>
          <c:showBubbleSize val="0"/>
        </c:dLbl>
      </c:pivotFmt>
      <c:pivotFmt>
        <c:idx val="1"/>
        <c:marker>
          <c:symbol val="none"/>
        </c:marker>
        <c:dLbl>
          <c:idx val="0"/>
          <c:spPr/>
          <c:txPr>
            <a:bodyPr/>
            <a:lstStyle/>
            <a:p>
              <a:pPr>
                <a:defRPr/>
              </a:pPr>
              <a:endParaRPr lang="en-US"/>
            </a:p>
          </c:txPr>
          <c:showLegendKey val="0"/>
          <c:showVal val="0"/>
          <c:showCatName val="0"/>
          <c:showSerName val="0"/>
          <c:showPercent val="1"/>
          <c:showBubbleSize val="0"/>
        </c:dLbl>
      </c:pivotFmt>
      <c:pivotFmt>
        <c:idx val="2"/>
        <c:marker>
          <c:symbol val="none"/>
        </c:marker>
        <c:dLbl>
          <c:idx val="0"/>
          <c:spPr/>
          <c:txPr>
            <a:bodyPr/>
            <a:lstStyle/>
            <a:p>
              <a:pPr>
                <a:defRPr/>
              </a:pPr>
              <a:endParaRPr lang="en-US"/>
            </a:p>
          </c:txPr>
          <c:showLegendKey val="0"/>
          <c:showVal val="0"/>
          <c:showCatName val="0"/>
          <c:showSerName val="0"/>
          <c:showPercent val="1"/>
          <c:showBubbleSize val="0"/>
        </c:dLbl>
      </c:pivotFmt>
      <c:pivotFmt>
        <c:idx val="3"/>
        <c:marker>
          <c:symbol val="none"/>
        </c:marker>
        <c:dLbl>
          <c:idx val="0"/>
          <c:spPr/>
          <c:txPr>
            <a:bodyPr/>
            <a:lstStyle/>
            <a:p>
              <a:pPr>
                <a:defRPr/>
              </a:pPr>
              <a:endParaRPr lang="en-US"/>
            </a:p>
          </c:txPr>
          <c:showLegendKey val="0"/>
          <c:showVal val="0"/>
          <c:showCatName val="0"/>
          <c:showSerName val="0"/>
          <c:showPercent val="1"/>
          <c:showBubbleSize val="0"/>
        </c:dLbl>
      </c:pivotFmt>
      <c:pivotFmt>
        <c:idx val="4"/>
        <c:marker>
          <c:symbol val="none"/>
        </c:marker>
        <c:dLbl>
          <c:idx val="0"/>
          <c:spPr/>
          <c:txPr>
            <a:bodyPr/>
            <a:lstStyle/>
            <a:p>
              <a:pPr>
                <a:defRPr/>
              </a:pPr>
              <a:endParaRPr lang="en-US"/>
            </a:p>
          </c:txPr>
          <c:showLegendKey val="0"/>
          <c:showVal val="0"/>
          <c:showCatName val="0"/>
          <c:showSerName val="0"/>
          <c:showPercent val="1"/>
          <c:showBubbleSize val="0"/>
        </c:dLbl>
      </c:pivotFmt>
    </c:pivotFmts>
    <c:plotArea>
      <c:layout/>
      <c:pieChart>
        <c:varyColors val="1"/>
        <c:ser>
          <c:idx val="0"/>
          <c:order val="0"/>
          <c:tx>
            <c:strRef>
              <c:f>'Type of business'!$B$3</c:f>
              <c:strCache>
                <c:ptCount val="1"/>
                <c:pt idx="0">
                  <c:v>Total</c:v>
                </c:pt>
              </c:strCache>
            </c:strRef>
          </c:tx>
          <c:dLbls>
            <c:txPr>
              <a:bodyPr/>
              <a:lstStyle/>
              <a:p>
                <a:pPr>
                  <a:defRPr/>
                </a:pPr>
                <a:endParaRPr lang="en-US"/>
              </a:p>
            </c:txPr>
            <c:showLegendKey val="0"/>
            <c:showVal val="0"/>
            <c:showCatName val="0"/>
            <c:showSerName val="0"/>
            <c:showPercent val="1"/>
            <c:showBubbleSize val="0"/>
            <c:showLeaderLines val="1"/>
          </c:dLbls>
          <c:cat>
            <c:strRef>
              <c:f>'Type of business'!$A$4:$A$8</c:f>
              <c:strCache>
                <c:ptCount val="4"/>
                <c:pt idx="0">
                  <c:v>Medium Business</c:v>
                </c:pt>
                <c:pt idx="1">
                  <c:v>Wholesale Distributor</c:v>
                </c:pt>
                <c:pt idx="2">
                  <c:v>Small Business</c:v>
                </c:pt>
                <c:pt idx="3">
                  <c:v>Online Retailer</c:v>
                </c:pt>
              </c:strCache>
            </c:strRef>
          </c:cat>
          <c:val>
            <c:numRef>
              <c:f>'Type of business'!$B$4:$B$8</c:f>
              <c:numCache>
                <c:formatCode>General</c:formatCode>
                <c:ptCount val="4"/>
                <c:pt idx="0">
                  <c:v>15</c:v>
                </c:pt>
                <c:pt idx="1">
                  <c:v>15</c:v>
                </c:pt>
                <c:pt idx="2">
                  <c:v>15</c:v>
                </c:pt>
                <c:pt idx="3">
                  <c:v>15</c:v>
                </c:pt>
              </c:numCache>
            </c:numRef>
          </c:val>
        </c:ser>
        <c:dLbls>
          <c:showLegendKey val="0"/>
          <c:showVal val="0"/>
          <c:showCatName val="0"/>
          <c:showSerName val="0"/>
          <c:showPercent val="1"/>
          <c:showBubbleSize val="0"/>
          <c:showLeaderLines val="1"/>
        </c:dLbls>
        <c:firstSliceAng val="0"/>
      </c:pieChart>
    </c:plotArea>
    <c:legend>
      <c:legendPos val="t"/>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[Account Sales Data for Analysis for Task 4.xlsx]Sheet8!PivotTable4</c:name>
    <c:fmtId val="7"/>
  </c:pivotSource>
  <c:chart>
    <c:title>
      <c:tx>
        <c:rich>
          <a:bodyPr/>
          <a:lstStyle/>
          <a:p>
            <a:pPr>
              <a:defRPr/>
            </a:pPr>
            <a:r>
              <a:rPr lang="en-US"/>
              <a:t>Customer</a:t>
            </a:r>
            <a:r>
              <a:rPr lang="en-US" baseline="0"/>
              <a:t> Analysis</a:t>
            </a:r>
            <a:endParaRPr lang="en-US"/>
          </a:p>
        </c:rich>
      </c:tx>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s>
    <c:plotArea>
      <c:layout/>
      <c:lineChart>
        <c:grouping val="stacked"/>
        <c:varyColors val="0"/>
        <c:ser>
          <c:idx val="0"/>
          <c:order val="0"/>
          <c:tx>
            <c:strRef>
              <c:f>Sheet8!$B$3</c:f>
              <c:strCache>
                <c:ptCount val="1"/>
                <c:pt idx="0">
                  <c:v>Total</c:v>
                </c:pt>
              </c:strCache>
            </c:strRef>
          </c:tx>
          <c:marker>
            <c:symbol val="none"/>
          </c:marker>
          <c:cat>
            <c:strRef>
              <c:f>Sheet8!$A$4:$A$64</c:f>
              <c:strCache>
                <c:ptCount val="60"/>
                <c:pt idx="0">
                  <c:v>MB 1</c:v>
                </c:pt>
                <c:pt idx="1">
                  <c:v>MB 10</c:v>
                </c:pt>
                <c:pt idx="2">
                  <c:v>MB 11</c:v>
                </c:pt>
                <c:pt idx="3">
                  <c:v>MB 12</c:v>
                </c:pt>
                <c:pt idx="4">
                  <c:v>MB 13</c:v>
                </c:pt>
                <c:pt idx="5">
                  <c:v>MB 14</c:v>
                </c:pt>
                <c:pt idx="6">
                  <c:v>MB 15</c:v>
                </c:pt>
                <c:pt idx="7">
                  <c:v>MB 2</c:v>
                </c:pt>
                <c:pt idx="8">
                  <c:v>MB 3</c:v>
                </c:pt>
                <c:pt idx="9">
                  <c:v>MB 4</c:v>
                </c:pt>
                <c:pt idx="10">
                  <c:v>MB 5</c:v>
                </c:pt>
                <c:pt idx="11">
                  <c:v>MB 6</c:v>
                </c:pt>
                <c:pt idx="12">
                  <c:v>MB 7</c:v>
                </c:pt>
                <c:pt idx="13">
                  <c:v>MB 8</c:v>
                </c:pt>
                <c:pt idx="14">
                  <c:v>MB 9</c:v>
                </c:pt>
                <c:pt idx="15">
                  <c:v>OR 1</c:v>
                </c:pt>
                <c:pt idx="16">
                  <c:v>OR 10</c:v>
                </c:pt>
                <c:pt idx="17">
                  <c:v>OR 11</c:v>
                </c:pt>
                <c:pt idx="18">
                  <c:v>OR 12</c:v>
                </c:pt>
                <c:pt idx="19">
                  <c:v>OR 13</c:v>
                </c:pt>
                <c:pt idx="20">
                  <c:v>OR 14</c:v>
                </c:pt>
                <c:pt idx="21">
                  <c:v>OR 15</c:v>
                </c:pt>
                <c:pt idx="22">
                  <c:v>OR 2</c:v>
                </c:pt>
                <c:pt idx="23">
                  <c:v>OR 3</c:v>
                </c:pt>
                <c:pt idx="24">
                  <c:v>OR 4</c:v>
                </c:pt>
                <c:pt idx="25">
                  <c:v>OR 5</c:v>
                </c:pt>
                <c:pt idx="26">
                  <c:v>OR 6</c:v>
                </c:pt>
                <c:pt idx="27">
                  <c:v>OR 7</c:v>
                </c:pt>
                <c:pt idx="28">
                  <c:v>OR 8</c:v>
                </c:pt>
                <c:pt idx="29">
                  <c:v>OR 9</c:v>
                </c:pt>
                <c:pt idx="30">
                  <c:v>SB 1</c:v>
                </c:pt>
                <c:pt idx="31">
                  <c:v>SB 10</c:v>
                </c:pt>
                <c:pt idx="32">
                  <c:v>SB 11</c:v>
                </c:pt>
                <c:pt idx="33">
                  <c:v>SB 12</c:v>
                </c:pt>
                <c:pt idx="34">
                  <c:v>SB 13</c:v>
                </c:pt>
                <c:pt idx="35">
                  <c:v>SB 14</c:v>
                </c:pt>
                <c:pt idx="36">
                  <c:v>SB 15</c:v>
                </c:pt>
                <c:pt idx="37">
                  <c:v>SB 2</c:v>
                </c:pt>
                <c:pt idx="38">
                  <c:v>SB 3</c:v>
                </c:pt>
                <c:pt idx="39">
                  <c:v>SB 4</c:v>
                </c:pt>
                <c:pt idx="40">
                  <c:v>SB 5</c:v>
                </c:pt>
                <c:pt idx="41">
                  <c:v>SB 6</c:v>
                </c:pt>
                <c:pt idx="42">
                  <c:v>SB 7</c:v>
                </c:pt>
                <c:pt idx="43">
                  <c:v>SB 8</c:v>
                </c:pt>
                <c:pt idx="44">
                  <c:v>SB 9</c:v>
                </c:pt>
                <c:pt idx="45">
                  <c:v>WD 1</c:v>
                </c:pt>
                <c:pt idx="46">
                  <c:v>WD 10</c:v>
                </c:pt>
                <c:pt idx="47">
                  <c:v>WD 11</c:v>
                </c:pt>
                <c:pt idx="48">
                  <c:v>WD 12</c:v>
                </c:pt>
                <c:pt idx="49">
                  <c:v>WD 13</c:v>
                </c:pt>
                <c:pt idx="50">
                  <c:v>WD 14</c:v>
                </c:pt>
                <c:pt idx="51">
                  <c:v>WD 15</c:v>
                </c:pt>
                <c:pt idx="52">
                  <c:v>WD 2</c:v>
                </c:pt>
                <c:pt idx="53">
                  <c:v>WD 3</c:v>
                </c:pt>
                <c:pt idx="54">
                  <c:v>WD 4</c:v>
                </c:pt>
                <c:pt idx="55">
                  <c:v>WD 5</c:v>
                </c:pt>
                <c:pt idx="56">
                  <c:v>WD 6</c:v>
                </c:pt>
                <c:pt idx="57">
                  <c:v>WD 7</c:v>
                </c:pt>
                <c:pt idx="58">
                  <c:v>WD 8</c:v>
                </c:pt>
                <c:pt idx="59">
                  <c:v>WD 9</c:v>
                </c:pt>
              </c:strCache>
            </c:strRef>
          </c:cat>
          <c:val>
            <c:numRef>
              <c:f>Sheet8!$B$4:$B$64</c:f>
              <c:numCache>
                <c:formatCode>General</c:formatCode>
                <c:ptCount val="60"/>
                <c:pt idx="0">
                  <c:v>34686</c:v>
                </c:pt>
                <c:pt idx="1">
                  <c:v>27185</c:v>
                </c:pt>
                <c:pt idx="2">
                  <c:v>20785</c:v>
                </c:pt>
                <c:pt idx="3">
                  <c:v>19479</c:v>
                </c:pt>
                <c:pt idx="4">
                  <c:v>26484</c:v>
                </c:pt>
                <c:pt idx="5">
                  <c:v>27074</c:v>
                </c:pt>
                <c:pt idx="6">
                  <c:v>16773</c:v>
                </c:pt>
                <c:pt idx="7">
                  <c:v>25995</c:v>
                </c:pt>
                <c:pt idx="8">
                  <c:v>30399</c:v>
                </c:pt>
                <c:pt idx="9">
                  <c:v>39413</c:v>
                </c:pt>
                <c:pt idx="10">
                  <c:v>21393</c:v>
                </c:pt>
                <c:pt idx="11">
                  <c:v>18576</c:v>
                </c:pt>
                <c:pt idx="12">
                  <c:v>24809</c:v>
                </c:pt>
                <c:pt idx="13">
                  <c:v>24323</c:v>
                </c:pt>
                <c:pt idx="14">
                  <c:v>23194</c:v>
                </c:pt>
                <c:pt idx="15">
                  <c:v>28630</c:v>
                </c:pt>
                <c:pt idx="16">
                  <c:v>20019</c:v>
                </c:pt>
                <c:pt idx="17">
                  <c:v>23053</c:v>
                </c:pt>
                <c:pt idx="18">
                  <c:v>23773</c:v>
                </c:pt>
                <c:pt idx="19">
                  <c:v>30193</c:v>
                </c:pt>
                <c:pt idx="20">
                  <c:v>29042</c:v>
                </c:pt>
                <c:pt idx="21">
                  <c:v>30450</c:v>
                </c:pt>
                <c:pt idx="22">
                  <c:v>24084</c:v>
                </c:pt>
                <c:pt idx="23">
                  <c:v>39331</c:v>
                </c:pt>
                <c:pt idx="24">
                  <c:v>31127</c:v>
                </c:pt>
                <c:pt idx="25">
                  <c:v>22203</c:v>
                </c:pt>
                <c:pt idx="26">
                  <c:v>28460</c:v>
                </c:pt>
                <c:pt idx="27">
                  <c:v>27558</c:v>
                </c:pt>
                <c:pt idx="28">
                  <c:v>21927</c:v>
                </c:pt>
                <c:pt idx="29">
                  <c:v>28665</c:v>
                </c:pt>
                <c:pt idx="30">
                  <c:v>30734</c:v>
                </c:pt>
                <c:pt idx="31">
                  <c:v>16060</c:v>
                </c:pt>
                <c:pt idx="32">
                  <c:v>25089</c:v>
                </c:pt>
                <c:pt idx="33">
                  <c:v>17938</c:v>
                </c:pt>
                <c:pt idx="34">
                  <c:v>17629</c:v>
                </c:pt>
                <c:pt idx="35">
                  <c:v>19766</c:v>
                </c:pt>
                <c:pt idx="36">
                  <c:v>23066</c:v>
                </c:pt>
                <c:pt idx="37">
                  <c:v>23830</c:v>
                </c:pt>
                <c:pt idx="38">
                  <c:v>18447</c:v>
                </c:pt>
                <c:pt idx="39">
                  <c:v>18981</c:v>
                </c:pt>
                <c:pt idx="40">
                  <c:v>16319</c:v>
                </c:pt>
                <c:pt idx="41">
                  <c:v>32872</c:v>
                </c:pt>
                <c:pt idx="42">
                  <c:v>19401</c:v>
                </c:pt>
                <c:pt idx="43">
                  <c:v>31745</c:v>
                </c:pt>
                <c:pt idx="44">
                  <c:v>30946</c:v>
                </c:pt>
                <c:pt idx="45">
                  <c:v>10574</c:v>
                </c:pt>
                <c:pt idx="46">
                  <c:v>17038</c:v>
                </c:pt>
                <c:pt idx="47">
                  <c:v>8676</c:v>
                </c:pt>
                <c:pt idx="48">
                  <c:v>23827</c:v>
                </c:pt>
                <c:pt idx="49">
                  <c:v>29730</c:v>
                </c:pt>
                <c:pt idx="50">
                  <c:v>21461</c:v>
                </c:pt>
                <c:pt idx="51">
                  <c:v>22328</c:v>
                </c:pt>
                <c:pt idx="52">
                  <c:v>25197</c:v>
                </c:pt>
                <c:pt idx="53">
                  <c:v>27508</c:v>
                </c:pt>
                <c:pt idx="54">
                  <c:v>19283</c:v>
                </c:pt>
                <c:pt idx="55">
                  <c:v>29285</c:v>
                </c:pt>
                <c:pt idx="56">
                  <c:v>21609</c:v>
                </c:pt>
                <c:pt idx="57">
                  <c:v>28608</c:v>
                </c:pt>
                <c:pt idx="58">
                  <c:v>36951</c:v>
                </c:pt>
                <c:pt idx="59">
                  <c:v>26867</c:v>
                </c:pt>
              </c:numCache>
            </c:numRef>
          </c:val>
          <c:smooth val="0"/>
        </c:ser>
        <c:dLbls>
          <c:showLegendKey val="0"/>
          <c:showVal val="0"/>
          <c:showCatName val="0"/>
          <c:showSerName val="0"/>
          <c:showPercent val="0"/>
          <c:showBubbleSize val="0"/>
        </c:dLbls>
        <c:marker val="1"/>
        <c:smooth val="0"/>
        <c:axId val="87377792"/>
        <c:axId val="87379328"/>
      </c:lineChart>
      <c:catAx>
        <c:axId val="87377792"/>
        <c:scaling>
          <c:orientation val="minMax"/>
        </c:scaling>
        <c:delete val="0"/>
        <c:axPos val="b"/>
        <c:majorTickMark val="out"/>
        <c:minorTickMark val="none"/>
        <c:tickLblPos val="nextTo"/>
        <c:crossAx val="87379328"/>
        <c:crosses val="autoZero"/>
        <c:auto val="1"/>
        <c:lblAlgn val="ctr"/>
        <c:lblOffset val="100"/>
        <c:noMultiLvlLbl val="0"/>
      </c:catAx>
      <c:valAx>
        <c:axId val="87379328"/>
        <c:scaling>
          <c:orientation val="minMax"/>
        </c:scaling>
        <c:delete val="0"/>
        <c:axPos val="l"/>
        <c:majorGridlines/>
        <c:numFmt formatCode="General" sourceLinked="1"/>
        <c:majorTickMark val="out"/>
        <c:minorTickMark val="none"/>
        <c:tickLblPos val="nextTo"/>
        <c:crossAx val="87377792"/>
        <c:crosses val="autoZero"/>
        <c:crossBetween val="between"/>
      </c:valAx>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2174999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9" name="Google Shape;19;p6"/>
          <p:cNvCxnSpPr/>
          <p:nvPr/>
        </p:nvCxnSpPr>
        <p:spPr>
          <a:xfrm>
            <a:off x="475488" y="895393"/>
            <a:ext cx="8211312" cy="0"/>
          </a:xfrm>
          <a:prstGeom prst="straightConnector1">
            <a:avLst/>
          </a:prstGeom>
          <a:noFill/>
          <a:ln w="57150" cap="flat" cmpd="sng">
            <a:solidFill>
              <a:srgbClr val="0070C0"/>
            </a:solidFill>
            <a:prstDash val="solid"/>
            <a:miter lim="800000"/>
            <a:headEnd type="none" w="sm" len="sm"/>
            <a:tailEnd type="none" w="sm" len="sm"/>
          </a:ln>
        </p:spPr>
      </p:cxnSp>
      <p:cxnSp>
        <p:nvCxnSpPr>
          <p:cNvPr id="20" name="Google Shape;20;p6"/>
          <p:cNvCxnSpPr/>
          <p:nvPr/>
        </p:nvCxnSpPr>
        <p:spPr>
          <a:xfrm>
            <a:off x="475488" y="6143775"/>
            <a:ext cx="8211312" cy="0"/>
          </a:xfrm>
          <a:prstGeom prst="straightConnector1">
            <a:avLst/>
          </a:prstGeom>
          <a:noFill/>
          <a:ln w="57150" cap="flat" cmpd="sng">
            <a:solidFill>
              <a:srgbClr val="0070C0"/>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6" name="Google Shape;76;p1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rot="5400000">
            <a:off x="4623594" y="2285207"/>
            <a:ext cx="5811838" cy="1971675"/>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6"/>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2" name="Google Shape;82;p1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7"/>
          <p:cNvSpPr txBox="1">
            <a:spLocks noGrp="1"/>
          </p:cNvSpPr>
          <p:nvPr>
            <p:ph type="body" idx="1"/>
          </p:nvPr>
        </p:nvSpPr>
        <p:spPr>
          <a:xfrm>
            <a:off x="432262" y="1855694"/>
            <a:ext cx="8279476" cy="3953435"/>
          </a:xfrm>
          <a:prstGeom prst="rect">
            <a:avLst/>
          </a:prstGeom>
          <a:noFill/>
          <a:ln>
            <a:noFill/>
          </a:ln>
        </p:spPr>
        <p:txBody>
          <a:bodyPr spcFirstLastPara="1" wrap="square" lIns="91425" tIns="45700" rIns="91425" bIns="45700" anchor="t" anchorCtr="0">
            <a:noAutofit/>
          </a:bodyPr>
          <a:lstStyle>
            <a:lvl1pPr marL="457200" marR="0" lvl="0" indent="-295846" algn="l" rtl="0">
              <a:lnSpc>
                <a:spcPct val="90000"/>
              </a:lnSpc>
              <a:spcBef>
                <a:spcPts val="10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1pPr>
            <a:lvl2pPr marL="914400" marR="0" lvl="1"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2pPr>
            <a:lvl3pPr marL="1371600" marR="0" lvl="2"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3pPr>
            <a:lvl4pPr marL="1828800" marR="0" lvl="3"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4pPr>
            <a:lvl5pPr marL="2286000" marR="0" lvl="4"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8" name="Google Shape;88;p17"/>
          <p:cNvSpPr txBox="1">
            <a:spLocks noGrp="1"/>
          </p:cNvSpPr>
          <p:nvPr>
            <p:ph type="subTitle" idx="2"/>
          </p:nvPr>
        </p:nvSpPr>
        <p:spPr>
          <a:xfrm>
            <a:off x="432262" y="1169894"/>
            <a:ext cx="8279476" cy="322729"/>
          </a:xfrm>
          <a:prstGeom prst="rect">
            <a:avLst/>
          </a:prstGeom>
          <a:noFill/>
          <a:ln>
            <a:noFill/>
          </a:ln>
        </p:spPr>
        <p:txBody>
          <a:bodyPr spcFirstLastPara="1" wrap="square" lIns="0" tIns="0" rIns="0" bIns="0" anchor="t" anchorCtr="0">
            <a:noAutofit/>
          </a:bodyPr>
          <a:lstStyle>
            <a:lvl1pPr marR="0" lvl="0" algn="l" rtl="0">
              <a:lnSpc>
                <a:spcPct val="110000"/>
              </a:lnSpc>
              <a:spcBef>
                <a:spcPts val="882"/>
              </a:spcBef>
              <a:spcAft>
                <a:spcPts val="0"/>
              </a:spcAft>
              <a:buClr>
                <a:schemeClr val="dk2"/>
              </a:buClr>
              <a:buSzPts val="1324"/>
              <a:buFont typeface="Arial"/>
              <a:buNone/>
              <a:defRPr sz="1324" b="0" i="0" u="none" strike="noStrike" cap="none">
                <a:solidFill>
                  <a:schemeClr val="dk2"/>
                </a:solidFill>
                <a:latin typeface="Arial"/>
                <a:ea typeface="Arial"/>
                <a:cs typeface="Arial"/>
                <a:sym typeface="Arial"/>
              </a:defRPr>
            </a:lvl1pPr>
            <a:lvl2pPr marR="0" lvl="1" algn="ctr"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EFAULT-2">
  <p:cSld name="DEFAULT-2">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685800" y="189436"/>
            <a:ext cx="6438900" cy="424732"/>
          </a:xfrm>
          <a:prstGeom prst="rect">
            <a:avLst/>
          </a:prstGeom>
          <a:noFill/>
          <a:ln>
            <a:noFill/>
          </a:ln>
        </p:spPr>
        <p:txBody>
          <a:bodyPr spcFirstLastPara="1" wrap="square" lIns="0" tIns="45700" rIns="0" bIns="45700" anchor="ctr" anchorCtr="0">
            <a:spAutoFit/>
          </a:bodyPr>
          <a:lstStyle>
            <a:lvl1pPr lvl="0" algn="l">
              <a:lnSpc>
                <a:spcPct val="90000"/>
              </a:lnSpc>
              <a:spcBef>
                <a:spcPts val="0"/>
              </a:spcBef>
              <a:spcAft>
                <a:spcPts val="0"/>
              </a:spcAft>
              <a:buClr>
                <a:schemeClr val="dk1"/>
              </a:buClr>
              <a:buSzPts val="2400"/>
              <a:buFont typeface="Arial"/>
              <a:buNone/>
              <a:defRPr sz="2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1"/>
        <p:cNvGrpSpPr/>
        <p:nvPr/>
      </p:nvGrpSpPr>
      <p:grpSpPr>
        <a:xfrm>
          <a:off x="0" y="0"/>
          <a:ext cx="0" cy="0"/>
          <a:chOff x="0" y="0"/>
          <a:chExt cx="0" cy="0"/>
        </a:xfrm>
      </p:grpSpPr>
      <p:sp>
        <p:nvSpPr>
          <p:cNvPr id="22" name="Google Shape;22;p7"/>
          <p:cNvSpPr txBox="1">
            <a:spLocks noGrp="1"/>
          </p:cNvSpPr>
          <p:nvPr>
            <p:ph type="title"/>
          </p:nvPr>
        </p:nvSpPr>
        <p:spPr>
          <a:xfrm>
            <a:off x="629841" y="457200"/>
            <a:ext cx="2949178" cy="16002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7"/>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4" name="Google Shape;24;p7"/>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25" name="Google Shape;25;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477748"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9"/>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2"/>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90000"/>
              </a:lnSpc>
              <a:spcBef>
                <a:spcPts val="500"/>
              </a:spcBef>
              <a:spcAft>
                <a:spcPts val="0"/>
              </a:spcAft>
              <a:buClr>
                <a:schemeClr val="dk2"/>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90000"/>
              </a:lnSpc>
              <a:spcBef>
                <a:spcPts val="500"/>
              </a:spcBef>
              <a:spcAft>
                <a:spcPts val="0"/>
              </a:spcAft>
              <a:buClr>
                <a:schemeClr val="dk2"/>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Google Shape;36;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9" name="Google Shape;39;p9"/>
          <p:cNvSpPr/>
          <p:nvPr/>
        </p:nvSpPr>
        <p:spPr>
          <a:xfrm>
            <a:off x="7398044" y="6337300"/>
            <a:ext cx="1288756" cy="259232"/>
          </a:xfrm>
          <a:prstGeom prst="rect">
            <a:avLst/>
          </a:pr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623888" y="1709739"/>
            <a:ext cx="7886700" cy="2852737"/>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0"/>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43" name="Google Shape;43;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11"/>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11"/>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9" name="Google Shape;49;p11"/>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0" name="Google Shape;50;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12"/>
          <p:cNvSpPr txBox="1">
            <a:spLocks noGrp="1"/>
          </p:cNvSpPr>
          <p:nvPr>
            <p:ph type="title"/>
          </p:nvPr>
        </p:nvSpPr>
        <p:spPr>
          <a:xfrm>
            <a:off x="629841" y="365126"/>
            <a:ext cx="7886700" cy="1325563"/>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2"/>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6" name="Google Shape;56;p12"/>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7" name="Google Shape;57;p12"/>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8" name="Google Shape;58;p12"/>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9" name="Google Shape;59;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629841" y="457200"/>
            <a:ext cx="2949178" cy="16002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4"/>
          <p:cNvSpPr>
            <a:spLocks noGrp="1"/>
          </p:cNvSpPr>
          <p:nvPr>
            <p:ph type="pic" idx="2"/>
          </p:nvPr>
        </p:nvSpPr>
        <p:spPr>
          <a:xfrm>
            <a:off x="3887391" y="987426"/>
            <a:ext cx="4629150" cy="4873625"/>
          </a:xfrm>
          <a:prstGeom prst="rect">
            <a:avLst/>
          </a:prstGeom>
          <a:noFill/>
          <a:ln>
            <a:noFill/>
          </a:ln>
        </p:spPr>
      </p:sp>
      <p:sp>
        <p:nvSpPr>
          <p:cNvPr id="69" name="Google Shape;69;p14"/>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0" name="Google Shape;70;p1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marR="0" lvl="0" algn="l" rtl="0">
              <a:lnSpc>
                <a:spcPct val="90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4" name="Google Shape;14;p5"/>
          <p:cNvCxnSpPr/>
          <p:nvPr/>
        </p:nvCxnSpPr>
        <p:spPr>
          <a:xfrm>
            <a:off x="475488" y="895393"/>
            <a:ext cx="8211312" cy="0"/>
          </a:xfrm>
          <a:prstGeom prst="straightConnector1">
            <a:avLst/>
          </a:prstGeom>
          <a:noFill/>
          <a:ln w="57150" cap="flat" cmpd="sng">
            <a:solidFill>
              <a:srgbClr val="0070C0"/>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F26B43"/>
          </p15:clr>
        </p15:guide>
        <p15:guide id="2" pos="2880">
          <p15:clr>
            <a:srgbClr val="F26B43"/>
          </p15:clr>
        </p15:guide>
        <p15:guide id="3" pos="288">
          <p15:clr>
            <a:srgbClr val="F26B43"/>
          </p15:clr>
        </p15:guide>
        <p15:guide id="4" pos="5472">
          <p15:clr>
            <a:srgbClr val="F26B43"/>
          </p15:clr>
        </p15:guide>
        <p15:guide id="5" orient="horz" pos="4032">
          <p15:clr>
            <a:srgbClr val="F26B43"/>
          </p15:clr>
        </p15:guide>
        <p15:guide id="6"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chart" Target="../charts/char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p:nvPr/>
        </p:nvSpPr>
        <p:spPr>
          <a:xfrm>
            <a:off x="651354" y="2710293"/>
            <a:ext cx="8034546" cy="984885"/>
          </a:xfrm>
          <a:prstGeom prst="rect">
            <a:avLst/>
          </a:prstGeom>
          <a:noFill/>
          <a:ln>
            <a:noFill/>
          </a:ln>
        </p:spPr>
        <p:txBody>
          <a:bodyPr spcFirstLastPara="1" wrap="square" lIns="0" tIns="0" rIns="0" bIns="0" anchor="b" anchorCtr="0">
            <a:spAutoFit/>
          </a:bodyPr>
          <a:lstStyle/>
          <a:p>
            <a:pPr marL="0" marR="0" lvl="0" indent="0" algn="ctr" rtl="0">
              <a:lnSpc>
                <a:spcPct val="100000"/>
              </a:lnSpc>
              <a:spcBef>
                <a:spcPts val="0"/>
              </a:spcBef>
              <a:spcAft>
                <a:spcPts val="0"/>
              </a:spcAft>
              <a:buClr>
                <a:srgbClr val="0070C0"/>
              </a:buClr>
              <a:buSzPts val="3200"/>
              <a:buFont typeface="Arial"/>
              <a:buNone/>
            </a:pPr>
            <a:r>
              <a:rPr lang="en-US" sz="3200" b="1" dirty="0" smtClean="0">
                <a:solidFill>
                  <a:srgbClr val="0070C0"/>
                </a:solidFill>
                <a:latin typeface="Georgia" pitchFamily="18" charset="0"/>
              </a:rPr>
              <a:t>Data driven story telling for the JPMC virtual internship dataset</a:t>
            </a:r>
            <a:endParaRPr b="1" dirty="0">
              <a:latin typeface="Georgia" pitchFamily="18" charset="0"/>
            </a:endParaRPr>
          </a:p>
        </p:txBody>
      </p:sp>
      <p:sp>
        <p:nvSpPr>
          <p:cNvPr id="97" name="Google Shape;97;p1"/>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b="0" i="0" u="none" strike="noStrike" cap="none">
              <a:solidFill>
                <a:schemeClr val="dk2"/>
              </a:solidFill>
              <a:latin typeface="Calibri"/>
              <a:ea typeface="Calibri"/>
              <a:cs typeface="Calibri"/>
              <a:sym typeface="Calibri"/>
            </a:endParaRPr>
          </a:p>
        </p:txBody>
      </p:sp>
      <p:pic>
        <p:nvPicPr>
          <p:cNvPr id="98" name="Google Shape;98;p1"/>
          <p:cNvPicPr preferRelativeResize="0"/>
          <p:nvPr/>
        </p:nvPicPr>
        <p:blipFill rotWithShape="1">
          <a:blip r:embed="rId4">
            <a:alphaModFix/>
          </a:blip>
          <a:srcRect/>
          <a:stretch/>
        </p:blipFill>
        <p:spPr>
          <a:xfrm>
            <a:off x="457200" y="6271072"/>
            <a:ext cx="1415143" cy="28723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4" name="Google Shape;104;p2"/>
          <p:cNvSpPr txBox="1">
            <a:spLocks noGrp="1"/>
          </p:cNvSpPr>
          <p:nvPr>
            <p:ph type="body" idx="1"/>
          </p:nvPr>
        </p:nvSpPr>
        <p:spPr>
          <a:xfrm>
            <a:off x="4057650" y="2616146"/>
            <a:ext cx="4629150" cy="4873625"/>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3200"/>
              <a:buNone/>
            </a:pPr>
            <a:r>
              <a:rPr lang="en-US" b="1" dirty="0" smtClean="0"/>
              <a:t>This shows that there was a uniform growth in the sales of products from the financial year 2017 to 2021.</a:t>
            </a:r>
            <a:endParaRPr b="1" dirty="0"/>
          </a:p>
        </p:txBody>
      </p:sp>
      <p:sp>
        <p:nvSpPr>
          <p:cNvPr id="106" name="Google Shape;106;p2"/>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b="0" i="0" u="none" strike="noStrike" cap="none">
              <a:solidFill>
                <a:schemeClr val="dk2"/>
              </a:solidFill>
              <a:latin typeface="Calibri"/>
              <a:ea typeface="Calibri"/>
              <a:cs typeface="Calibri"/>
              <a:sym typeface="Calibri"/>
            </a:endParaRPr>
          </a:p>
        </p:txBody>
      </p:sp>
      <p:pic>
        <p:nvPicPr>
          <p:cNvPr id="107" name="Google Shape;107;p2"/>
          <p:cNvPicPr preferRelativeResize="0"/>
          <p:nvPr/>
        </p:nvPicPr>
        <p:blipFill rotWithShape="1">
          <a:blip r:embed="rId4">
            <a:alphaModFix/>
          </a:blip>
          <a:srcRect/>
          <a:stretch/>
        </p:blipFill>
        <p:spPr>
          <a:xfrm>
            <a:off x="457200" y="6271072"/>
            <a:ext cx="1415143" cy="287233"/>
          </a:xfrm>
          <a:prstGeom prst="rect">
            <a:avLst/>
          </a:prstGeom>
          <a:noFill/>
          <a:ln>
            <a:noFill/>
          </a:ln>
        </p:spPr>
      </p:pic>
      <p:graphicFrame>
        <p:nvGraphicFramePr>
          <p:cNvPr id="7" name="Chart 6"/>
          <p:cNvGraphicFramePr>
            <a:graphicFrameLocks/>
          </p:cNvGraphicFramePr>
          <p:nvPr>
            <p:extLst>
              <p:ext uri="{D42A27DB-BD31-4B8C-83A1-F6EECF244321}">
                <p14:modId xmlns:p14="http://schemas.microsoft.com/office/powerpoint/2010/main" val="1921287457"/>
              </p:ext>
            </p:extLst>
          </p:nvPr>
        </p:nvGraphicFramePr>
        <p:xfrm>
          <a:off x="288742" y="2507227"/>
          <a:ext cx="3531054" cy="2219325"/>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4" name="Google Shape;104;p2"/>
          <p:cNvSpPr txBox="1">
            <a:spLocks noGrp="1"/>
          </p:cNvSpPr>
          <p:nvPr>
            <p:ph type="body" idx="1"/>
          </p:nvPr>
        </p:nvSpPr>
        <p:spPr>
          <a:xfrm>
            <a:off x="4057650" y="2616146"/>
            <a:ext cx="4629150" cy="4873625"/>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3200"/>
              <a:buNone/>
            </a:pPr>
            <a:r>
              <a:rPr lang="en-US" b="1" dirty="0" smtClean="0"/>
              <a:t>The count of each product was 60, this shows that the company is not depended on a single product.</a:t>
            </a:r>
            <a:endParaRPr b="1" dirty="0"/>
          </a:p>
        </p:txBody>
      </p:sp>
      <p:sp>
        <p:nvSpPr>
          <p:cNvPr id="106" name="Google Shape;106;p2"/>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b="0" i="0" u="none" strike="noStrike" cap="none">
              <a:solidFill>
                <a:schemeClr val="dk2"/>
              </a:solidFill>
              <a:latin typeface="Calibri"/>
              <a:ea typeface="Calibri"/>
              <a:cs typeface="Calibri"/>
              <a:sym typeface="Calibri"/>
            </a:endParaRPr>
          </a:p>
        </p:txBody>
      </p:sp>
      <p:pic>
        <p:nvPicPr>
          <p:cNvPr id="107" name="Google Shape;107;p2"/>
          <p:cNvPicPr preferRelativeResize="0"/>
          <p:nvPr/>
        </p:nvPicPr>
        <p:blipFill rotWithShape="1">
          <a:blip r:embed="rId4">
            <a:alphaModFix/>
          </a:blip>
          <a:srcRect/>
          <a:stretch/>
        </p:blipFill>
        <p:spPr>
          <a:xfrm>
            <a:off x="457200" y="6271072"/>
            <a:ext cx="1415143" cy="287233"/>
          </a:xfrm>
          <a:prstGeom prst="rect">
            <a:avLst/>
          </a:prstGeom>
          <a:noFill/>
          <a:ln>
            <a:noFill/>
          </a:ln>
        </p:spPr>
      </p:pic>
      <p:graphicFrame>
        <p:nvGraphicFramePr>
          <p:cNvPr id="6" name="Chart 5" title="Count of products"/>
          <p:cNvGraphicFramePr>
            <a:graphicFrameLocks/>
          </p:cNvGraphicFramePr>
          <p:nvPr>
            <p:extLst>
              <p:ext uri="{D42A27DB-BD31-4B8C-83A1-F6EECF244321}">
                <p14:modId xmlns:p14="http://schemas.microsoft.com/office/powerpoint/2010/main" val="421492993"/>
              </p:ext>
            </p:extLst>
          </p:nvPr>
        </p:nvGraphicFramePr>
        <p:xfrm>
          <a:off x="457200" y="2454122"/>
          <a:ext cx="3540578" cy="2200275"/>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225036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4" name="Google Shape;104;p2"/>
          <p:cNvSpPr txBox="1">
            <a:spLocks noGrp="1"/>
          </p:cNvSpPr>
          <p:nvPr>
            <p:ph type="body" idx="1"/>
          </p:nvPr>
        </p:nvSpPr>
        <p:spPr>
          <a:xfrm>
            <a:off x="4057650" y="3194137"/>
            <a:ext cx="4629150" cy="4295634"/>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3200"/>
              <a:buNone/>
            </a:pPr>
            <a:r>
              <a:rPr lang="en-US" b="1" dirty="0" smtClean="0"/>
              <a:t>All type of business have equal contribution in the sales of the company.</a:t>
            </a:r>
            <a:endParaRPr b="1" dirty="0"/>
          </a:p>
        </p:txBody>
      </p:sp>
      <p:sp>
        <p:nvSpPr>
          <p:cNvPr id="106" name="Google Shape;106;p2"/>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b="0" i="0" u="none" strike="noStrike" cap="none">
              <a:solidFill>
                <a:schemeClr val="dk2"/>
              </a:solidFill>
              <a:latin typeface="Calibri"/>
              <a:ea typeface="Calibri"/>
              <a:cs typeface="Calibri"/>
              <a:sym typeface="Calibri"/>
            </a:endParaRPr>
          </a:p>
        </p:txBody>
      </p:sp>
      <p:pic>
        <p:nvPicPr>
          <p:cNvPr id="107" name="Google Shape;107;p2"/>
          <p:cNvPicPr preferRelativeResize="0"/>
          <p:nvPr/>
        </p:nvPicPr>
        <p:blipFill rotWithShape="1">
          <a:blip r:embed="rId4">
            <a:alphaModFix/>
          </a:blip>
          <a:srcRect/>
          <a:stretch/>
        </p:blipFill>
        <p:spPr>
          <a:xfrm>
            <a:off x="457200" y="6271072"/>
            <a:ext cx="1415143" cy="287233"/>
          </a:xfrm>
          <a:prstGeom prst="rect">
            <a:avLst/>
          </a:prstGeom>
          <a:noFill/>
          <a:ln>
            <a:noFill/>
          </a:ln>
        </p:spPr>
      </p:pic>
      <p:graphicFrame>
        <p:nvGraphicFramePr>
          <p:cNvPr id="7" name="Chart 6"/>
          <p:cNvGraphicFramePr>
            <a:graphicFrameLocks/>
          </p:cNvGraphicFramePr>
          <p:nvPr>
            <p:extLst>
              <p:ext uri="{D42A27DB-BD31-4B8C-83A1-F6EECF244321}">
                <p14:modId xmlns:p14="http://schemas.microsoft.com/office/powerpoint/2010/main" val="1571011704"/>
              </p:ext>
            </p:extLst>
          </p:nvPr>
        </p:nvGraphicFramePr>
        <p:xfrm>
          <a:off x="457200" y="2167004"/>
          <a:ext cx="3271157" cy="3167062"/>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281714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4" name="Google Shape;104;p2"/>
          <p:cNvSpPr txBox="1">
            <a:spLocks noGrp="1"/>
          </p:cNvSpPr>
          <p:nvPr>
            <p:ph type="body" idx="1"/>
          </p:nvPr>
        </p:nvSpPr>
        <p:spPr>
          <a:xfrm>
            <a:off x="4057650" y="2743200"/>
            <a:ext cx="4629150" cy="4746571"/>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3200"/>
              <a:buNone/>
            </a:pPr>
            <a:r>
              <a:rPr lang="en-US" b="1" dirty="0" smtClean="0"/>
              <a:t>The customer analysis shows that many of the customers are not contributing much to the growth of the company.</a:t>
            </a:r>
            <a:endParaRPr b="1" dirty="0"/>
          </a:p>
        </p:txBody>
      </p:sp>
      <p:sp>
        <p:nvSpPr>
          <p:cNvPr id="106" name="Google Shape;106;p2"/>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b="0" i="0" u="none" strike="noStrike" cap="none">
              <a:solidFill>
                <a:schemeClr val="dk2"/>
              </a:solidFill>
              <a:latin typeface="Calibri"/>
              <a:ea typeface="Calibri"/>
              <a:cs typeface="Calibri"/>
              <a:sym typeface="Calibri"/>
            </a:endParaRPr>
          </a:p>
        </p:txBody>
      </p:sp>
      <p:pic>
        <p:nvPicPr>
          <p:cNvPr id="107" name="Google Shape;107;p2"/>
          <p:cNvPicPr preferRelativeResize="0"/>
          <p:nvPr/>
        </p:nvPicPr>
        <p:blipFill rotWithShape="1">
          <a:blip r:embed="rId4">
            <a:alphaModFix/>
          </a:blip>
          <a:srcRect/>
          <a:stretch/>
        </p:blipFill>
        <p:spPr>
          <a:xfrm>
            <a:off x="457200" y="6271072"/>
            <a:ext cx="1415143" cy="287233"/>
          </a:xfrm>
          <a:prstGeom prst="rect">
            <a:avLst/>
          </a:prstGeom>
          <a:noFill/>
          <a:ln>
            <a:noFill/>
          </a:ln>
        </p:spPr>
      </p:pic>
      <p:graphicFrame>
        <p:nvGraphicFramePr>
          <p:cNvPr id="6" name="Chart 5"/>
          <p:cNvGraphicFramePr>
            <a:graphicFrameLocks/>
          </p:cNvGraphicFramePr>
          <p:nvPr>
            <p:extLst>
              <p:ext uri="{D42A27DB-BD31-4B8C-83A1-F6EECF244321}">
                <p14:modId xmlns:p14="http://schemas.microsoft.com/office/powerpoint/2010/main" val="2138098034"/>
              </p:ext>
            </p:extLst>
          </p:nvPr>
        </p:nvGraphicFramePr>
        <p:xfrm>
          <a:off x="360375" y="2429853"/>
          <a:ext cx="3588203" cy="3000375"/>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015628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
          <p:cNvSpPr txBox="1">
            <a:spLocks noGrp="1"/>
          </p:cNvSpPr>
          <p:nvPr>
            <p:ph type="title"/>
          </p:nvPr>
        </p:nvSpPr>
        <p:spPr>
          <a:xfrm>
            <a:off x="457200" y="580201"/>
            <a:ext cx="8229600" cy="278130"/>
          </a:xfrm>
          <a:prstGeom prst="rect">
            <a:avLst/>
          </a:prstGeom>
          <a:noFill/>
          <a:ln>
            <a:noFill/>
          </a:ln>
        </p:spPr>
        <p:txBody>
          <a:bodyPr spcFirstLastPara="1" wrap="square" lIns="0" tIns="45700" rIns="0" bIns="45700" anchor="ctr" anchorCtr="0">
            <a:normAutofit fontScale="90000"/>
          </a:bodyPr>
          <a:lstStyle/>
          <a:p>
            <a:pPr marL="0" lvl="0" indent="0" algn="l" rtl="0">
              <a:lnSpc>
                <a:spcPct val="90000"/>
              </a:lnSpc>
              <a:spcBef>
                <a:spcPts val="0"/>
              </a:spcBef>
              <a:spcAft>
                <a:spcPts val="0"/>
              </a:spcAft>
              <a:buClr>
                <a:srgbClr val="0070C0"/>
              </a:buClr>
              <a:buSzPct val="100000"/>
              <a:buFont typeface="Arial"/>
              <a:buNone/>
            </a:pPr>
            <a:r>
              <a:rPr lang="en-US">
                <a:solidFill>
                  <a:srgbClr val="0070C0"/>
                </a:solidFill>
              </a:rPr>
              <a:t>Summary</a:t>
            </a:r>
            <a:endParaRPr/>
          </a:p>
        </p:txBody>
      </p:sp>
      <p:sp>
        <p:nvSpPr>
          <p:cNvPr id="121" name="Google Shape;121;p4"/>
          <p:cNvSpPr txBox="1"/>
          <p:nvPr/>
        </p:nvSpPr>
        <p:spPr>
          <a:xfrm>
            <a:off x="457200" y="1816274"/>
            <a:ext cx="7747347" cy="5262939"/>
          </a:xfrm>
          <a:prstGeom prst="rect">
            <a:avLst/>
          </a:prstGeom>
          <a:noFill/>
          <a:ln>
            <a:noFill/>
          </a:ln>
        </p:spPr>
        <p:txBody>
          <a:bodyPr spcFirstLastPara="1" wrap="square" lIns="91425" tIns="45700" rIns="91425" bIns="45700" anchor="t" anchorCtr="0">
            <a:spAutoFit/>
          </a:bodyPr>
          <a:lstStyle/>
          <a:p>
            <a:pPr marL="285750" marR="0" lvl="0" indent="-184150" rtl="0">
              <a:spcBef>
                <a:spcPts val="0"/>
              </a:spcBef>
              <a:spcAft>
                <a:spcPts val="0"/>
              </a:spcAft>
              <a:buClr>
                <a:schemeClr val="dk1"/>
              </a:buClr>
              <a:buSzPts val="1600"/>
              <a:buFont typeface="Arial"/>
              <a:buNone/>
            </a:pPr>
            <a:r>
              <a:rPr lang="en-US" sz="1600" b="1" dirty="0" smtClean="0">
                <a:solidFill>
                  <a:schemeClr val="dk1"/>
                </a:solidFill>
                <a:latin typeface="Georgia" pitchFamily="18" charset="0"/>
                <a:ea typeface="Calibri"/>
                <a:cs typeface="Calibri"/>
                <a:sym typeface="Calibri"/>
              </a:rPr>
              <a:t>According to our analysis, the points of concern are:</a:t>
            </a:r>
          </a:p>
          <a:p>
            <a:pPr marL="285750" marR="0" lvl="0" indent="-184150" rtl="0">
              <a:spcBef>
                <a:spcPts val="0"/>
              </a:spcBef>
              <a:spcAft>
                <a:spcPts val="0"/>
              </a:spcAft>
              <a:buClr>
                <a:schemeClr val="dk1"/>
              </a:buClr>
              <a:buSzPts val="1600"/>
              <a:buFont typeface="Arial"/>
              <a:buNone/>
            </a:pPr>
            <a:r>
              <a:rPr lang="en-US" sz="1600" b="1" dirty="0" smtClean="0">
                <a:solidFill>
                  <a:schemeClr val="dk1"/>
                </a:solidFill>
                <a:latin typeface="Georgia" pitchFamily="18" charset="0"/>
                <a:ea typeface="Calibri"/>
                <a:cs typeface="Calibri"/>
                <a:sym typeface="Calibri"/>
              </a:rPr>
              <a:t>1)There is not much customer engagement.</a:t>
            </a:r>
          </a:p>
          <a:p>
            <a:pPr marL="285750" marR="0" lvl="0" indent="-184150" rtl="0">
              <a:spcBef>
                <a:spcPts val="0"/>
              </a:spcBef>
              <a:spcAft>
                <a:spcPts val="0"/>
              </a:spcAft>
              <a:buClr>
                <a:schemeClr val="dk1"/>
              </a:buClr>
              <a:buSzPts val="1600"/>
              <a:buFont typeface="Arial"/>
              <a:buNone/>
            </a:pPr>
            <a:r>
              <a:rPr lang="en-US" sz="1600" b="1" dirty="0" smtClean="0">
                <a:solidFill>
                  <a:schemeClr val="dk1"/>
                </a:solidFill>
                <a:latin typeface="Georgia" pitchFamily="18" charset="0"/>
                <a:ea typeface="Calibri"/>
                <a:cs typeface="Calibri"/>
                <a:sym typeface="Calibri"/>
              </a:rPr>
              <a:t>2)The business is growing but it is not yet stable.</a:t>
            </a:r>
          </a:p>
          <a:p>
            <a:pPr marL="285750" marR="0" lvl="0" indent="-184150" rtl="0">
              <a:spcBef>
                <a:spcPts val="0"/>
              </a:spcBef>
              <a:spcAft>
                <a:spcPts val="0"/>
              </a:spcAft>
              <a:buClr>
                <a:schemeClr val="dk1"/>
              </a:buClr>
              <a:buSzPts val="1600"/>
              <a:buFont typeface="Arial"/>
              <a:buNone/>
            </a:pPr>
            <a:r>
              <a:rPr lang="en-US" sz="1600" b="1" dirty="0" smtClean="0">
                <a:solidFill>
                  <a:schemeClr val="dk1"/>
                </a:solidFill>
                <a:latin typeface="Georgia" pitchFamily="18" charset="0"/>
                <a:ea typeface="Calibri"/>
                <a:cs typeface="Calibri"/>
                <a:sym typeface="Calibri"/>
              </a:rPr>
              <a:t>3)We have to increase the sales of our product.</a:t>
            </a:r>
          </a:p>
          <a:p>
            <a:pPr marL="285750" marR="0" lvl="0" indent="-184150" rtl="0">
              <a:spcBef>
                <a:spcPts val="0"/>
              </a:spcBef>
              <a:spcAft>
                <a:spcPts val="0"/>
              </a:spcAft>
              <a:buClr>
                <a:schemeClr val="dk1"/>
              </a:buClr>
              <a:buSzPts val="1600"/>
              <a:buFont typeface="Arial"/>
              <a:buNone/>
            </a:pPr>
            <a:r>
              <a:rPr lang="en-US" sz="1600" b="1" dirty="0">
                <a:solidFill>
                  <a:schemeClr val="dk1"/>
                </a:solidFill>
                <a:latin typeface="Georgia" pitchFamily="18" charset="0"/>
                <a:ea typeface="Calibri"/>
                <a:cs typeface="Calibri"/>
                <a:sym typeface="Calibri"/>
              </a:rPr>
              <a:t> </a:t>
            </a:r>
            <a:endParaRPr lang="en-US" sz="1600" b="1" dirty="0" smtClean="0">
              <a:solidFill>
                <a:schemeClr val="dk1"/>
              </a:solidFill>
              <a:latin typeface="Georgia" pitchFamily="18" charset="0"/>
              <a:ea typeface="Calibri"/>
              <a:cs typeface="Calibri"/>
              <a:sym typeface="Calibri"/>
            </a:endParaRPr>
          </a:p>
          <a:p>
            <a:pPr marL="285750" marR="0" lvl="0" indent="-184150" rtl="0">
              <a:spcBef>
                <a:spcPts val="0"/>
              </a:spcBef>
              <a:spcAft>
                <a:spcPts val="0"/>
              </a:spcAft>
              <a:buClr>
                <a:schemeClr val="dk1"/>
              </a:buClr>
              <a:buSzPts val="1600"/>
              <a:buFont typeface="Arial"/>
              <a:buNone/>
            </a:pPr>
            <a:endParaRPr lang="en-US" sz="1600" b="1" dirty="0">
              <a:solidFill>
                <a:schemeClr val="dk1"/>
              </a:solidFill>
              <a:latin typeface="Georgia" pitchFamily="18" charset="0"/>
              <a:ea typeface="Calibri"/>
              <a:cs typeface="Calibri"/>
              <a:sym typeface="Calibri"/>
            </a:endParaRPr>
          </a:p>
          <a:p>
            <a:pPr marL="285750" marR="0" lvl="0" indent="-184150" algn="ctr" rtl="0">
              <a:spcBef>
                <a:spcPts val="0"/>
              </a:spcBef>
              <a:spcAft>
                <a:spcPts val="0"/>
              </a:spcAft>
              <a:buClr>
                <a:schemeClr val="dk1"/>
              </a:buClr>
              <a:buSzPts val="1600"/>
              <a:buFont typeface="Arial"/>
              <a:buNone/>
            </a:pPr>
            <a:r>
              <a:rPr lang="en-US" sz="1600" b="1" dirty="0" smtClean="0">
                <a:solidFill>
                  <a:schemeClr val="dk1"/>
                </a:solidFill>
                <a:latin typeface="Georgia" pitchFamily="18" charset="0"/>
                <a:ea typeface="Calibri"/>
                <a:cs typeface="Calibri"/>
                <a:sym typeface="Calibri"/>
              </a:rPr>
              <a:t>We can do this by bringing in the products which are useful to our customer so that more and more customers will buy it, which will increase the sales of our company by increasing the customer engagement and bringing stability to our business.</a:t>
            </a:r>
          </a:p>
          <a:p>
            <a:pPr marL="285750" marR="0" lvl="0" indent="-184150" algn="ctr" rtl="0">
              <a:spcBef>
                <a:spcPts val="0"/>
              </a:spcBef>
              <a:spcAft>
                <a:spcPts val="0"/>
              </a:spcAft>
              <a:buClr>
                <a:schemeClr val="dk1"/>
              </a:buClr>
              <a:buSzPts val="1600"/>
              <a:buFont typeface="Arial"/>
              <a:buNone/>
            </a:pPr>
            <a:endParaRPr lang="en-US" sz="1600" b="1" dirty="0">
              <a:solidFill>
                <a:schemeClr val="dk1"/>
              </a:solidFill>
              <a:latin typeface="Georgia" pitchFamily="18" charset="0"/>
              <a:ea typeface="Calibri"/>
              <a:cs typeface="Calibri"/>
              <a:sym typeface="Calibri"/>
            </a:endParaRPr>
          </a:p>
          <a:p>
            <a:pPr marL="285750" marR="0" lvl="0" indent="-184150" algn="ctr" rtl="0">
              <a:spcBef>
                <a:spcPts val="0"/>
              </a:spcBef>
              <a:spcAft>
                <a:spcPts val="0"/>
              </a:spcAft>
              <a:buClr>
                <a:schemeClr val="dk1"/>
              </a:buClr>
              <a:buSzPts val="1600"/>
              <a:buFont typeface="Arial"/>
              <a:buNone/>
            </a:pPr>
            <a:endParaRPr lang="en-US" sz="1600" b="1" dirty="0" smtClean="0">
              <a:solidFill>
                <a:schemeClr val="dk1"/>
              </a:solidFill>
              <a:latin typeface="Georgia" pitchFamily="18" charset="0"/>
              <a:ea typeface="Calibri"/>
              <a:cs typeface="Calibri"/>
              <a:sym typeface="Calibri"/>
            </a:endParaRPr>
          </a:p>
          <a:p>
            <a:pPr marL="285750" marR="0" lvl="0" indent="-184150" algn="ctr" rtl="0">
              <a:spcBef>
                <a:spcPts val="0"/>
              </a:spcBef>
              <a:spcAft>
                <a:spcPts val="0"/>
              </a:spcAft>
              <a:buClr>
                <a:schemeClr val="dk1"/>
              </a:buClr>
              <a:buSzPts val="1600"/>
              <a:buFont typeface="Arial"/>
              <a:buNone/>
            </a:pPr>
            <a:endParaRPr lang="en-US" sz="1600" b="1" dirty="0">
              <a:solidFill>
                <a:schemeClr val="dk1"/>
              </a:solidFill>
              <a:latin typeface="Georgia" pitchFamily="18" charset="0"/>
              <a:ea typeface="Calibri"/>
              <a:cs typeface="Calibri"/>
              <a:sym typeface="Calibri"/>
            </a:endParaRPr>
          </a:p>
          <a:p>
            <a:pPr marL="285750" marR="0" lvl="0" indent="-184150" algn="ctr" rtl="0">
              <a:spcBef>
                <a:spcPts val="0"/>
              </a:spcBef>
              <a:spcAft>
                <a:spcPts val="0"/>
              </a:spcAft>
              <a:buClr>
                <a:schemeClr val="dk1"/>
              </a:buClr>
              <a:buSzPts val="1600"/>
              <a:buFont typeface="Arial"/>
              <a:buNone/>
            </a:pPr>
            <a:endParaRPr lang="en-US" sz="1600" b="1" dirty="0" smtClean="0">
              <a:solidFill>
                <a:schemeClr val="dk1"/>
              </a:solidFill>
              <a:latin typeface="Georgia" pitchFamily="18" charset="0"/>
              <a:ea typeface="Calibri"/>
              <a:cs typeface="Calibri"/>
              <a:sym typeface="Calibri"/>
            </a:endParaRPr>
          </a:p>
          <a:p>
            <a:pPr marL="285750" marR="0" lvl="0" indent="-184150" algn="ctr" rtl="0">
              <a:spcBef>
                <a:spcPts val="0"/>
              </a:spcBef>
              <a:spcAft>
                <a:spcPts val="0"/>
              </a:spcAft>
              <a:buClr>
                <a:schemeClr val="dk1"/>
              </a:buClr>
              <a:buSzPts val="1600"/>
              <a:buFont typeface="Arial"/>
              <a:buNone/>
            </a:pPr>
            <a:endParaRPr lang="en-US" sz="1600" b="1" dirty="0">
              <a:solidFill>
                <a:schemeClr val="dk1"/>
              </a:solidFill>
              <a:latin typeface="Georgia" pitchFamily="18" charset="0"/>
              <a:ea typeface="Calibri"/>
              <a:cs typeface="Calibri"/>
              <a:sym typeface="Calibri"/>
            </a:endParaRPr>
          </a:p>
          <a:p>
            <a:pPr marL="285750" marR="0" lvl="0" indent="-184150" algn="ctr" rtl="0">
              <a:spcBef>
                <a:spcPts val="0"/>
              </a:spcBef>
              <a:spcAft>
                <a:spcPts val="0"/>
              </a:spcAft>
              <a:buClr>
                <a:schemeClr val="dk1"/>
              </a:buClr>
              <a:buSzPts val="1600"/>
              <a:buFont typeface="Arial"/>
              <a:buNone/>
            </a:pPr>
            <a:endParaRPr lang="en-US" sz="1600" b="1" dirty="0" smtClean="0">
              <a:solidFill>
                <a:schemeClr val="dk1"/>
              </a:solidFill>
              <a:latin typeface="Georgia" pitchFamily="18" charset="0"/>
              <a:ea typeface="Calibri"/>
              <a:cs typeface="Calibri"/>
              <a:sym typeface="Calibri"/>
            </a:endParaRPr>
          </a:p>
          <a:p>
            <a:pPr marL="285750" marR="0" lvl="0" indent="-184150" algn="ctr" rtl="0">
              <a:spcBef>
                <a:spcPts val="0"/>
              </a:spcBef>
              <a:spcAft>
                <a:spcPts val="0"/>
              </a:spcAft>
              <a:buClr>
                <a:schemeClr val="dk1"/>
              </a:buClr>
              <a:buSzPts val="1600"/>
              <a:buFont typeface="Arial"/>
              <a:buNone/>
            </a:pPr>
            <a:endParaRPr lang="en-US" sz="1600" b="1" dirty="0">
              <a:solidFill>
                <a:schemeClr val="dk1"/>
              </a:solidFill>
              <a:latin typeface="Georgia" pitchFamily="18" charset="0"/>
              <a:ea typeface="Calibri"/>
              <a:cs typeface="Calibri"/>
              <a:sym typeface="Calibri"/>
            </a:endParaRPr>
          </a:p>
          <a:p>
            <a:pPr marL="285750" marR="0" lvl="0" indent="-184150" algn="ctr" rtl="0">
              <a:spcBef>
                <a:spcPts val="0"/>
              </a:spcBef>
              <a:spcAft>
                <a:spcPts val="0"/>
              </a:spcAft>
              <a:buClr>
                <a:schemeClr val="dk1"/>
              </a:buClr>
              <a:buSzPts val="1600"/>
              <a:buFont typeface="Arial"/>
              <a:buNone/>
            </a:pPr>
            <a:endParaRPr lang="en-US" sz="1600" b="1" dirty="0" smtClean="0">
              <a:solidFill>
                <a:schemeClr val="dk1"/>
              </a:solidFill>
              <a:latin typeface="Georgia" pitchFamily="18" charset="0"/>
              <a:ea typeface="Calibri"/>
              <a:cs typeface="Calibri"/>
              <a:sym typeface="Calibri"/>
            </a:endParaRPr>
          </a:p>
          <a:p>
            <a:pPr marL="285750" marR="0" lvl="0" indent="-184150" algn="ctr" rtl="0">
              <a:spcBef>
                <a:spcPts val="0"/>
              </a:spcBef>
              <a:spcAft>
                <a:spcPts val="0"/>
              </a:spcAft>
              <a:buClr>
                <a:schemeClr val="dk1"/>
              </a:buClr>
              <a:buSzPts val="1600"/>
              <a:buFont typeface="Arial"/>
              <a:buNone/>
            </a:pPr>
            <a:endParaRPr lang="en-US" sz="1600" b="1" dirty="0">
              <a:solidFill>
                <a:schemeClr val="dk1"/>
              </a:solidFill>
              <a:latin typeface="Georgia" pitchFamily="18" charset="0"/>
              <a:ea typeface="Calibri"/>
              <a:cs typeface="Calibri"/>
              <a:sym typeface="Calibri"/>
            </a:endParaRPr>
          </a:p>
          <a:p>
            <a:pPr marL="285750" marR="0" lvl="0" indent="-184150" algn="ctr" rtl="0">
              <a:spcBef>
                <a:spcPts val="0"/>
              </a:spcBef>
              <a:spcAft>
                <a:spcPts val="0"/>
              </a:spcAft>
              <a:buClr>
                <a:schemeClr val="dk1"/>
              </a:buClr>
              <a:buSzPts val="1600"/>
              <a:buFont typeface="Arial"/>
              <a:buNone/>
            </a:pPr>
            <a:endParaRPr sz="1600" b="1" dirty="0">
              <a:solidFill>
                <a:schemeClr val="dk1"/>
              </a:solidFill>
              <a:latin typeface="Georgia" pitchFamily="18" charset="0"/>
              <a:ea typeface="Calibri"/>
              <a:cs typeface="Calibri"/>
              <a:sym typeface="Calibri"/>
            </a:endParaRPr>
          </a:p>
          <a:p>
            <a:pPr marL="285750" marR="0" lvl="0" indent="-184150" rtl="0">
              <a:spcBef>
                <a:spcPts val="0"/>
              </a:spcBef>
              <a:spcAft>
                <a:spcPts val="0"/>
              </a:spcAft>
              <a:buClr>
                <a:schemeClr val="dk1"/>
              </a:buClr>
              <a:buSzPts val="1600"/>
              <a:buFont typeface="Arial"/>
              <a:buNone/>
            </a:pPr>
            <a:endParaRPr sz="1600" b="1" dirty="0">
              <a:solidFill>
                <a:schemeClr val="dk1"/>
              </a:solidFill>
              <a:latin typeface="Georgia" pitchFamily="18" charset="0"/>
              <a:ea typeface="Calibri"/>
              <a:cs typeface="Calibri"/>
              <a:sym typeface="Calibri"/>
            </a:endParaRPr>
          </a:p>
        </p:txBody>
      </p:sp>
      <p:sp>
        <p:nvSpPr>
          <p:cNvPr id="122" name="Google Shape;122;p4"/>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pic>
        <p:nvPicPr>
          <p:cNvPr id="123" name="Google Shape;123;p4"/>
          <p:cNvPicPr preferRelativeResize="0"/>
          <p:nvPr/>
        </p:nvPicPr>
        <p:blipFill rotWithShape="1">
          <a:blip r:embed="rId4">
            <a:alphaModFix/>
          </a:blip>
          <a:srcRect/>
          <a:stretch/>
        </p:blipFill>
        <p:spPr>
          <a:xfrm>
            <a:off x="457200" y="6271072"/>
            <a:ext cx="1415143" cy="287233"/>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JPMorgan Chase &amp; Co">
      <a:dk1>
        <a:srgbClr val="000000"/>
      </a:dk1>
      <a:lt1>
        <a:srgbClr val="FFFFFF"/>
      </a:lt1>
      <a:dk2>
        <a:srgbClr val="6D6E6A"/>
      </a:dk2>
      <a:lt2>
        <a:srgbClr val="478FBF"/>
      </a:lt2>
      <a:accent1>
        <a:srgbClr val="0069A3"/>
      </a:accent1>
      <a:accent2>
        <a:srgbClr val="818A37"/>
      </a:accent2>
      <a:accent3>
        <a:srgbClr val="7DBAC4"/>
      </a:accent3>
      <a:accent4>
        <a:srgbClr val="5A5397"/>
      </a:accent4>
      <a:accent5>
        <a:srgbClr val="7E776F"/>
      </a:accent5>
      <a:accent6>
        <a:srgbClr val="AD670D"/>
      </a:accent6>
      <a:hlink>
        <a:srgbClr val="B99D30"/>
      </a:hlink>
      <a:folHlink>
        <a:srgbClr val="007C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186</Words>
  <Application>Microsoft Office PowerPoint</Application>
  <PresentationFormat>On-screen Show (4:3)</PresentationFormat>
  <Paragraphs>27</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Andrew X</dc:creator>
  <cp:lastModifiedBy>Dell</cp:lastModifiedBy>
  <cp:revision>3</cp:revision>
  <dcterms:created xsi:type="dcterms:W3CDTF">2020-03-26T22:50:15Z</dcterms:created>
  <dcterms:modified xsi:type="dcterms:W3CDTF">2023-08-06T10:25:40Z</dcterms:modified>
</cp:coreProperties>
</file>