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ormorant Garamond Bold" charset="1" panose="00000800000000000000"/>
      <p:regular r:id="rId15"/>
    </p:embeddedFont>
    <p:embeddedFont>
      <p:font typeface="Cormorant Garamond" charset="1" panose="00000500000000000000"/>
      <p:regular r:id="rId16"/>
    </p:embeddedFont>
    <p:embeddedFont>
      <p:font typeface="HK Grotesk" charset="1" panose="00000500000000000000"/>
      <p:regular r:id="rId17"/>
    </p:embeddedFont>
    <p:embeddedFont>
      <p:font typeface="HK Grotesk Semi-Bold" charset="1" panose="00000700000000000000"/>
      <p:regular r:id="rId18"/>
    </p:embeddedFont>
    <p:embeddedFont>
      <p:font typeface="HK Grotesk Bold" charset="1" panose="00000800000000000000"/>
      <p:regular r:id="rId19"/>
    </p:embeddedFont>
    <p:embeddedFont>
      <p:font typeface="HK Grotesk Light" charset="1" panose="00000400000000000000"/>
      <p:regular r:id="rId20"/>
    </p:embeddedFont>
    <p:embeddedFont>
      <p:font typeface="Cormorant Garamond Semi-Bold" charset="1" panose="000007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https://scikit-learn.org/stabl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0478307" y="377186"/>
            <a:ext cx="6919032" cy="9909814"/>
            <a:chOff x="0" y="0"/>
            <a:chExt cx="4433570" cy="6350000"/>
          </a:xfrm>
        </p:grpSpPr>
        <p:sp>
          <p:nvSpPr>
            <p:cNvPr name="Freeform 3" id="3"/>
            <p:cNvSpPr/>
            <p:nvPr/>
          </p:nvSpPr>
          <p:spPr>
            <a:xfrm flipH="false" flipV="false" rot="0">
              <a:off x="0" y="0"/>
              <a:ext cx="4433570" cy="6350000"/>
            </a:xfrm>
            <a:custGeom>
              <a:avLst/>
              <a:gdLst/>
              <a:ahLst/>
              <a:cxnLst/>
              <a:rect r="r" b="b" t="t" l="l"/>
              <a:pathLst>
                <a:path h="6350000" w="4433570">
                  <a:moveTo>
                    <a:pt x="2217420" y="0"/>
                  </a:moveTo>
                  <a:cubicBezTo>
                    <a:pt x="3441700" y="0"/>
                    <a:pt x="4433570" y="993140"/>
                    <a:pt x="4433570" y="2217420"/>
                  </a:cubicBezTo>
                  <a:lnTo>
                    <a:pt x="4433570" y="6350000"/>
                  </a:lnTo>
                  <a:lnTo>
                    <a:pt x="0" y="6350000"/>
                  </a:lnTo>
                  <a:lnTo>
                    <a:pt x="0" y="2217420"/>
                  </a:lnTo>
                  <a:cubicBezTo>
                    <a:pt x="0" y="993140"/>
                    <a:pt x="993140" y="0"/>
                    <a:pt x="2217420" y="0"/>
                  </a:cubicBezTo>
                  <a:close/>
                </a:path>
              </a:pathLst>
            </a:custGeom>
            <a:solidFill>
              <a:srgbClr val="737373">
                <a:alpha val="9804"/>
              </a:srgbClr>
            </a:solidFill>
            <a:ln w="12700">
              <a:solidFill>
                <a:srgbClr val="000000"/>
              </a:solidFill>
            </a:ln>
          </p:spPr>
        </p:sp>
      </p:grpSp>
      <p:sp>
        <p:nvSpPr>
          <p:cNvPr name="AutoShape 4" id="4"/>
          <p:cNvSpPr/>
          <p:nvPr/>
        </p:nvSpPr>
        <p:spPr>
          <a:xfrm rot="0">
            <a:off x="-443075" y="8997775"/>
            <a:ext cx="18865925" cy="1863257"/>
          </a:xfrm>
          <a:prstGeom prst="rect">
            <a:avLst/>
          </a:prstGeom>
          <a:solidFill>
            <a:srgbClr val="304543"/>
          </a:solidFill>
        </p:spPr>
      </p:sp>
      <p:sp>
        <p:nvSpPr>
          <p:cNvPr name="Freeform 5" id="5"/>
          <p:cNvSpPr/>
          <p:nvPr/>
        </p:nvSpPr>
        <p:spPr>
          <a:xfrm flipH="false" flipV="false" rot="0">
            <a:off x="10489393" y="1596075"/>
            <a:ext cx="6970949" cy="7430275"/>
          </a:xfrm>
          <a:custGeom>
            <a:avLst/>
            <a:gdLst/>
            <a:ahLst/>
            <a:cxnLst/>
            <a:rect r="r" b="b" t="t" l="l"/>
            <a:pathLst>
              <a:path h="7430275" w="6970949">
                <a:moveTo>
                  <a:pt x="0" y="0"/>
                </a:moveTo>
                <a:lnTo>
                  <a:pt x="6970949" y="0"/>
                </a:lnTo>
                <a:lnTo>
                  <a:pt x="6970949" y="7430275"/>
                </a:lnTo>
                <a:lnTo>
                  <a:pt x="0" y="7430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09799" y="2432859"/>
            <a:ext cx="8964532" cy="4572868"/>
          </a:xfrm>
          <a:prstGeom prst="rect">
            <a:avLst/>
          </a:prstGeom>
        </p:spPr>
        <p:txBody>
          <a:bodyPr anchor="t" rtlCol="false" tIns="0" lIns="0" bIns="0" rIns="0">
            <a:spAutoFit/>
          </a:bodyPr>
          <a:lstStyle/>
          <a:p>
            <a:pPr algn="l">
              <a:lnSpc>
                <a:spcPts val="12149"/>
              </a:lnSpc>
            </a:pPr>
            <a:r>
              <a:rPr lang="en-US" sz="12524" b="true">
                <a:solidFill>
                  <a:srgbClr val="0F0E0C">
                    <a:alpha val="80000"/>
                  </a:srgbClr>
                </a:solidFill>
                <a:latin typeface="Cormorant Garamond Bold"/>
                <a:ea typeface="Cormorant Garamond Bold"/>
                <a:cs typeface="Cormorant Garamond Bold"/>
                <a:sym typeface="Cormorant Garamond Bold"/>
              </a:rPr>
              <a:t>Twitter Sentimental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0" y="8889740"/>
            <a:ext cx="18288000" cy="1411968"/>
            <a:chOff x="0" y="0"/>
            <a:chExt cx="6186311" cy="477629"/>
          </a:xfrm>
        </p:grpSpPr>
        <p:sp>
          <p:nvSpPr>
            <p:cNvPr name="Freeform 3" id="3"/>
            <p:cNvSpPr/>
            <p:nvPr/>
          </p:nvSpPr>
          <p:spPr>
            <a:xfrm flipH="false" flipV="false" rot="0">
              <a:off x="0" y="0"/>
              <a:ext cx="6186311" cy="477629"/>
            </a:xfrm>
            <a:custGeom>
              <a:avLst/>
              <a:gdLst/>
              <a:ahLst/>
              <a:cxnLst/>
              <a:rect r="r" b="b" t="t" l="l"/>
              <a:pathLst>
                <a:path h="477629" w="6186311">
                  <a:moveTo>
                    <a:pt x="0" y="0"/>
                  </a:moveTo>
                  <a:lnTo>
                    <a:pt x="6186311" y="0"/>
                  </a:lnTo>
                  <a:lnTo>
                    <a:pt x="6186311" y="477629"/>
                  </a:lnTo>
                  <a:lnTo>
                    <a:pt x="0" y="477629"/>
                  </a:lnTo>
                  <a:close/>
                </a:path>
              </a:pathLst>
            </a:custGeom>
            <a:solidFill>
              <a:srgbClr val="304543"/>
            </a:solidFill>
          </p:spPr>
        </p:sp>
      </p:grpSp>
      <p:grpSp>
        <p:nvGrpSpPr>
          <p:cNvPr name="Group 4" id="4"/>
          <p:cNvGrpSpPr/>
          <p:nvPr/>
        </p:nvGrpSpPr>
        <p:grpSpPr>
          <a:xfrm rot="0">
            <a:off x="12701153" y="694594"/>
            <a:ext cx="4413669" cy="7588840"/>
            <a:chOff x="0" y="0"/>
            <a:chExt cx="3693160" cy="6350000"/>
          </a:xfrm>
        </p:grpSpPr>
        <p:sp>
          <p:nvSpPr>
            <p:cNvPr name="Freeform 5" id="5"/>
            <p:cNvSpPr/>
            <p:nvPr/>
          </p:nvSpPr>
          <p:spPr>
            <a:xfrm flipH="false" flipV="false" rot="0">
              <a:off x="-190500" y="-190500"/>
              <a:ext cx="4074160" cy="6731000"/>
            </a:xfrm>
            <a:custGeom>
              <a:avLst/>
              <a:gdLst/>
              <a:ahLst/>
              <a:cxnLst/>
              <a:rect r="r" b="b" t="t" l="l"/>
              <a:pathLst>
                <a:path h="6731000" w="4074160">
                  <a:moveTo>
                    <a:pt x="3318510" y="3365500"/>
                  </a:moveTo>
                  <a:cubicBezTo>
                    <a:pt x="4052570" y="2658110"/>
                    <a:pt x="4072890" y="1488440"/>
                    <a:pt x="3365500" y="754380"/>
                  </a:cubicBezTo>
                  <a:cubicBezTo>
                    <a:pt x="2658110" y="20320"/>
                    <a:pt x="1488440" y="0"/>
                    <a:pt x="754380" y="707390"/>
                  </a:cubicBezTo>
                  <a:cubicBezTo>
                    <a:pt x="20320" y="1414780"/>
                    <a:pt x="0" y="2584450"/>
                    <a:pt x="708660" y="3318510"/>
                  </a:cubicBezTo>
                  <a:cubicBezTo>
                    <a:pt x="723900" y="3335020"/>
                    <a:pt x="739140" y="3350260"/>
                    <a:pt x="755650" y="3365500"/>
                  </a:cubicBezTo>
                  <a:cubicBezTo>
                    <a:pt x="21590" y="4072890"/>
                    <a:pt x="1270" y="5242560"/>
                    <a:pt x="708660" y="5976620"/>
                  </a:cubicBezTo>
                  <a:cubicBezTo>
                    <a:pt x="1416050" y="6710680"/>
                    <a:pt x="2585720" y="6731000"/>
                    <a:pt x="3319780" y="6023610"/>
                  </a:cubicBezTo>
                  <a:cubicBezTo>
                    <a:pt x="4053840" y="5316220"/>
                    <a:pt x="4074160" y="4146550"/>
                    <a:pt x="3366770" y="3412490"/>
                  </a:cubicBezTo>
                  <a:cubicBezTo>
                    <a:pt x="3350260" y="3395980"/>
                    <a:pt x="3335020" y="3380740"/>
                    <a:pt x="3318510" y="3365500"/>
                  </a:cubicBezTo>
                  <a:close/>
                </a:path>
              </a:pathLst>
            </a:custGeom>
            <a:solidFill>
              <a:srgbClr val="737373">
                <a:alpha val="9804"/>
              </a:srgbClr>
            </a:solidFill>
            <a:ln w="12700">
              <a:solidFill>
                <a:srgbClr val="000000"/>
              </a:solidFill>
            </a:ln>
          </p:spPr>
        </p:sp>
      </p:grpSp>
      <p:grpSp>
        <p:nvGrpSpPr>
          <p:cNvPr name="Group 6" id="6"/>
          <p:cNvGrpSpPr/>
          <p:nvPr/>
        </p:nvGrpSpPr>
        <p:grpSpPr>
          <a:xfrm rot="0">
            <a:off x="10792912" y="924959"/>
            <a:ext cx="6604427" cy="6604427"/>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Freeform 8" id="8"/>
          <p:cNvSpPr/>
          <p:nvPr/>
        </p:nvSpPr>
        <p:spPr>
          <a:xfrm flipH="true" flipV="false" rot="0">
            <a:off x="12701153" y="564805"/>
            <a:ext cx="5008592" cy="8424238"/>
          </a:xfrm>
          <a:custGeom>
            <a:avLst/>
            <a:gdLst/>
            <a:ahLst/>
            <a:cxnLst/>
            <a:rect r="r" b="b" t="t" l="l"/>
            <a:pathLst>
              <a:path h="8424238" w="5008592">
                <a:moveTo>
                  <a:pt x="5008592" y="0"/>
                </a:moveTo>
                <a:lnTo>
                  <a:pt x="0" y="0"/>
                </a:lnTo>
                <a:lnTo>
                  <a:pt x="0" y="8424238"/>
                </a:lnTo>
                <a:lnTo>
                  <a:pt x="5008592" y="8424238"/>
                </a:lnTo>
                <a:lnTo>
                  <a:pt x="50085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2659380"/>
            <a:ext cx="5877823" cy="4844415"/>
          </a:xfrm>
          <a:prstGeom prst="rect">
            <a:avLst/>
          </a:prstGeom>
        </p:spPr>
        <p:txBody>
          <a:bodyPr anchor="t" rtlCol="false" tIns="0" lIns="0" bIns="0" rIns="0">
            <a:spAutoFit/>
          </a:bodyPr>
          <a:lstStyle/>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Problem Statement.</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Project Workflow</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Model Building and Evaluation</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Model Accuracy</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Results</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Applications</a:t>
            </a:r>
          </a:p>
          <a:p>
            <a:pPr algn="l" marL="647700" indent="-323850" lvl="1">
              <a:lnSpc>
                <a:spcPts val="4830"/>
              </a:lnSpc>
              <a:buFont typeface="Arial"/>
              <a:buChar char="•"/>
            </a:pPr>
            <a:r>
              <a:rPr lang="en-US" sz="3000">
                <a:solidFill>
                  <a:srgbClr val="000000"/>
                </a:solidFill>
                <a:latin typeface="Cormorant Garamond"/>
                <a:ea typeface="Cormorant Garamond"/>
                <a:cs typeface="Cormorant Garamond"/>
                <a:sym typeface="Cormorant Garamond"/>
              </a:rPr>
              <a:t>References</a:t>
            </a:r>
          </a:p>
          <a:p>
            <a:pPr algn="l">
              <a:lnSpc>
                <a:spcPts val="4830"/>
              </a:lnSpc>
            </a:pPr>
          </a:p>
        </p:txBody>
      </p:sp>
      <p:sp>
        <p:nvSpPr>
          <p:cNvPr name="TextBox 10" id="10"/>
          <p:cNvSpPr txBox="true"/>
          <p:nvPr/>
        </p:nvSpPr>
        <p:spPr>
          <a:xfrm rot="0">
            <a:off x="1081832" y="673897"/>
            <a:ext cx="6386222" cy="862007"/>
          </a:xfrm>
          <a:prstGeom prst="rect">
            <a:avLst/>
          </a:prstGeom>
        </p:spPr>
        <p:txBody>
          <a:bodyPr anchor="t" rtlCol="false" tIns="0" lIns="0" bIns="0" rIns="0">
            <a:spAutoFit/>
          </a:bodyPr>
          <a:lstStyle/>
          <a:p>
            <a:pPr algn="l">
              <a:lnSpc>
                <a:spcPts val="6636"/>
              </a:lnSpc>
            </a:pPr>
            <a:r>
              <a:rPr lang="en-US" sz="6841" b="true">
                <a:solidFill>
                  <a:srgbClr val="0F0E0C">
                    <a:alpha val="80000"/>
                  </a:srgbClr>
                </a:solidFill>
                <a:latin typeface="Cormorant Garamond Bold"/>
                <a:ea typeface="Cormorant Garamond Bold"/>
                <a:cs typeface="Cormorant Garamond Bold"/>
                <a:sym typeface="Cormorant Garamond Bold"/>
              </a:rPr>
              <a:t>Table Of Content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0322217" y="1309944"/>
            <a:ext cx="7145705" cy="7948356"/>
            <a:chOff x="687070" y="247650"/>
            <a:chExt cx="11148060" cy="12400280"/>
          </a:xfrm>
        </p:grpSpPr>
        <p:sp>
          <p:nvSpPr>
            <p:cNvPr name="Freeform 3" id="3"/>
            <p:cNvSpPr/>
            <p:nvPr/>
          </p:nvSpPr>
          <p:spPr>
            <a:xfrm flipH="false" flipV="false" rot="0">
              <a:off x="0" y="0"/>
              <a:ext cx="11148060" cy="12400280"/>
            </a:xfrm>
            <a:custGeom>
              <a:avLst/>
              <a:gdLst/>
              <a:ahLst/>
              <a:cxnLst/>
              <a:rect r="r" b="b" t="t" l="l"/>
              <a:pathLst>
                <a:path h="12400280" w="1114806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blipFill>
              <a:blip r:embed="rId2"/>
              <a:stretch>
                <a:fillRect l="-27075" t="2044" r="-40375" b="-2044"/>
              </a:stretch>
            </a:blipFill>
          </p:spPr>
        </p:sp>
      </p:grpSp>
      <p:sp>
        <p:nvSpPr>
          <p:cNvPr name="Freeform 4" id="4"/>
          <p:cNvSpPr/>
          <p:nvPr/>
        </p:nvSpPr>
        <p:spPr>
          <a:xfrm flipH="false" flipV="false" rot="0">
            <a:off x="14589284" y="6374999"/>
            <a:ext cx="4127809" cy="4158049"/>
          </a:xfrm>
          <a:custGeom>
            <a:avLst/>
            <a:gdLst/>
            <a:ahLst/>
            <a:cxnLst/>
            <a:rect r="r" b="b" t="t" l="l"/>
            <a:pathLst>
              <a:path h="4158049" w="4127809">
                <a:moveTo>
                  <a:pt x="0" y="0"/>
                </a:moveTo>
                <a:lnTo>
                  <a:pt x="4127808" y="0"/>
                </a:lnTo>
                <a:lnTo>
                  <a:pt x="4127808" y="4158049"/>
                </a:lnTo>
                <a:lnTo>
                  <a:pt x="0" y="41580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15303" y="1839980"/>
            <a:ext cx="8313262" cy="6888284"/>
            <a:chOff x="0" y="0"/>
            <a:chExt cx="11084350" cy="9184379"/>
          </a:xfrm>
        </p:grpSpPr>
        <p:sp>
          <p:nvSpPr>
            <p:cNvPr name="TextBox 6" id="6"/>
            <p:cNvSpPr txBox="true"/>
            <p:nvPr/>
          </p:nvSpPr>
          <p:spPr>
            <a:xfrm rot="0">
              <a:off x="0" y="85725"/>
              <a:ext cx="11084350" cy="3632835"/>
            </a:xfrm>
            <a:prstGeom prst="rect">
              <a:avLst/>
            </a:prstGeom>
          </p:spPr>
          <p:txBody>
            <a:bodyPr anchor="t" rtlCol="false" tIns="0" lIns="0" bIns="0" rIns="0">
              <a:spAutoFit/>
            </a:bodyPr>
            <a:lstStyle/>
            <a:p>
              <a:pPr algn="l" marL="0" indent="0" lvl="0">
                <a:lnSpc>
                  <a:spcPts val="10560"/>
                </a:lnSpc>
              </a:pPr>
              <a:r>
                <a:rPr lang="en-US" b="true" sz="9600">
                  <a:solidFill>
                    <a:srgbClr val="1A2F2D"/>
                  </a:solidFill>
                  <a:latin typeface="Cormorant Garamond Bold"/>
                  <a:ea typeface="Cormorant Garamond Bold"/>
                  <a:cs typeface="Cormorant Garamond Bold"/>
                  <a:sym typeface="Cormorant Garamond Bold"/>
                </a:rPr>
                <a:t>Problem Statement</a:t>
              </a:r>
            </a:p>
          </p:txBody>
        </p:sp>
        <p:sp>
          <p:nvSpPr>
            <p:cNvPr name="TextBox 7" id="7"/>
            <p:cNvSpPr txBox="true"/>
            <p:nvPr/>
          </p:nvSpPr>
          <p:spPr>
            <a:xfrm rot="0">
              <a:off x="0" y="3913879"/>
              <a:ext cx="11084350" cy="5270500"/>
            </a:xfrm>
            <a:prstGeom prst="rect">
              <a:avLst/>
            </a:prstGeom>
          </p:spPr>
          <p:txBody>
            <a:bodyPr anchor="t" rtlCol="false" tIns="0" lIns="0" bIns="0" rIns="0">
              <a:spAutoFit/>
            </a:bodyPr>
            <a:lstStyle/>
            <a:p>
              <a:pPr algn="just" marL="0" indent="0" lvl="0">
                <a:lnSpc>
                  <a:spcPts val="3900"/>
                </a:lnSpc>
              </a:pPr>
              <a:r>
                <a:rPr lang="en-US" sz="3000">
                  <a:solidFill>
                    <a:srgbClr val="1A2F2D"/>
                  </a:solidFill>
                  <a:latin typeface="HK Grotesk"/>
                  <a:ea typeface="HK Grotesk"/>
                  <a:cs typeface="HK Grotesk"/>
                  <a:sym typeface="HK Grotesk"/>
                </a:rPr>
                <a:t>As social media continues to influence public opinion, there is a growing need for effective sentiment analysis tools. This project focuses on classifying sentiments in 1.6 million tweets from the Sentiment140 dataset, providing valuable insights for businesses and researchers to better understand public sentiment and enhance decision-making.</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4543"/>
        </a:solidFill>
      </p:bgPr>
    </p:bg>
    <p:spTree>
      <p:nvGrpSpPr>
        <p:cNvPr id="1" name=""/>
        <p:cNvGrpSpPr/>
        <p:nvPr/>
      </p:nvGrpSpPr>
      <p:grpSpPr>
        <a:xfrm>
          <a:off x="0" y="0"/>
          <a:ext cx="0" cy="0"/>
          <a:chOff x="0" y="0"/>
          <a:chExt cx="0" cy="0"/>
        </a:xfrm>
      </p:grpSpPr>
      <p:grpSp>
        <p:nvGrpSpPr>
          <p:cNvPr name="Group 2" id="2"/>
          <p:cNvGrpSpPr/>
          <p:nvPr/>
        </p:nvGrpSpPr>
        <p:grpSpPr>
          <a:xfrm rot="0">
            <a:off x="0" y="2366940"/>
            <a:ext cx="18288000" cy="8476870"/>
            <a:chOff x="0" y="0"/>
            <a:chExt cx="13699490" cy="6350000"/>
          </a:xfrm>
        </p:grpSpPr>
        <p:sp>
          <p:nvSpPr>
            <p:cNvPr name="Freeform 3" id="3"/>
            <p:cNvSpPr/>
            <p:nvPr/>
          </p:nvSpPr>
          <p:spPr>
            <a:xfrm flipH="false" flipV="false" rot="0">
              <a:off x="0" y="0"/>
              <a:ext cx="13699491" cy="6350000"/>
            </a:xfrm>
            <a:custGeom>
              <a:avLst/>
              <a:gdLst/>
              <a:ahLst/>
              <a:cxnLst/>
              <a:rect r="r" b="b" t="t" l="l"/>
              <a:pathLst>
                <a:path h="6350000" w="13699491">
                  <a:moveTo>
                    <a:pt x="13699489" y="6350000"/>
                  </a:moveTo>
                  <a:lnTo>
                    <a:pt x="0" y="6350000"/>
                  </a:lnTo>
                  <a:lnTo>
                    <a:pt x="0" y="1899920"/>
                  </a:lnTo>
                  <a:cubicBezTo>
                    <a:pt x="0" y="1899920"/>
                    <a:pt x="2849880" y="0"/>
                    <a:pt x="6899910" y="0"/>
                  </a:cubicBezTo>
                  <a:cubicBezTo>
                    <a:pt x="11300460" y="0"/>
                    <a:pt x="13699491" y="1899920"/>
                    <a:pt x="13699491" y="1899920"/>
                  </a:cubicBezTo>
                  <a:lnTo>
                    <a:pt x="13699491" y="6350000"/>
                  </a:lnTo>
                  <a:close/>
                </a:path>
              </a:pathLst>
            </a:custGeom>
            <a:solidFill>
              <a:srgbClr val="FAFAFA">
                <a:alpha val="9804"/>
              </a:srgbClr>
            </a:solidFill>
            <a:ln w="12700">
              <a:solidFill>
                <a:srgbClr val="000000"/>
              </a:solidFill>
            </a:ln>
          </p:spPr>
        </p:sp>
      </p:grpSp>
      <p:grpSp>
        <p:nvGrpSpPr>
          <p:cNvPr name="Group 4" id="4"/>
          <p:cNvGrpSpPr/>
          <p:nvPr/>
        </p:nvGrpSpPr>
        <p:grpSpPr>
          <a:xfrm rot="0">
            <a:off x="1952090" y="2793239"/>
            <a:ext cx="4696607" cy="7061113"/>
            <a:chOff x="0" y="0"/>
            <a:chExt cx="967129" cy="1454030"/>
          </a:xfrm>
        </p:grpSpPr>
        <p:sp>
          <p:nvSpPr>
            <p:cNvPr name="Freeform 5" id="5"/>
            <p:cNvSpPr/>
            <p:nvPr/>
          </p:nvSpPr>
          <p:spPr>
            <a:xfrm flipH="false" flipV="false" rot="0">
              <a:off x="0" y="0"/>
              <a:ext cx="967129" cy="1454030"/>
            </a:xfrm>
            <a:custGeom>
              <a:avLst/>
              <a:gdLst/>
              <a:ahLst/>
              <a:cxnLst/>
              <a:rect r="r" b="b" t="t" l="l"/>
              <a:pathLst>
                <a:path h="1454030" w="967129">
                  <a:moveTo>
                    <a:pt x="842669" y="1454030"/>
                  </a:moveTo>
                  <a:lnTo>
                    <a:pt x="124460" y="1454030"/>
                  </a:lnTo>
                  <a:cubicBezTo>
                    <a:pt x="55880" y="1454030"/>
                    <a:pt x="0" y="1398150"/>
                    <a:pt x="0" y="1329570"/>
                  </a:cubicBezTo>
                  <a:lnTo>
                    <a:pt x="0" y="124460"/>
                  </a:lnTo>
                  <a:cubicBezTo>
                    <a:pt x="0" y="55880"/>
                    <a:pt x="55880" y="0"/>
                    <a:pt x="124460" y="0"/>
                  </a:cubicBezTo>
                  <a:lnTo>
                    <a:pt x="842669" y="0"/>
                  </a:lnTo>
                  <a:cubicBezTo>
                    <a:pt x="911249" y="0"/>
                    <a:pt x="967129" y="55880"/>
                    <a:pt x="967129" y="124460"/>
                  </a:cubicBezTo>
                  <a:lnTo>
                    <a:pt x="967129" y="1329570"/>
                  </a:lnTo>
                  <a:cubicBezTo>
                    <a:pt x="967129" y="1398150"/>
                    <a:pt x="911249" y="1454030"/>
                    <a:pt x="842669" y="1454030"/>
                  </a:cubicBezTo>
                  <a:close/>
                </a:path>
              </a:pathLst>
            </a:custGeom>
            <a:solidFill>
              <a:srgbClr val="FFFFFF"/>
            </a:solidFill>
          </p:spPr>
        </p:sp>
      </p:grpSp>
      <p:grpSp>
        <p:nvGrpSpPr>
          <p:cNvPr name="Group 6" id="6"/>
          <p:cNvGrpSpPr/>
          <p:nvPr/>
        </p:nvGrpSpPr>
        <p:grpSpPr>
          <a:xfrm rot="0">
            <a:off x="6895837" y="2773418"/>
            <a:ext cx="4696607" cy="3248977"/>
            <a:chOff x="0" y="0"/>
            <a:chExt cx="967129" cy="669032"/>
          </a:xfrm>
        </p:grpSpPr>
        <p:sp>
          <p:nvSpPr>
            <p:cNvPr name="Freeform 7" id="7"/>
            <p:cNvSpPr/>
            <p:nvPr/>
          </p:nvSpPr>
          <p:spPr>
            <a:xfrm flipH="false" flipV="false" rot="0">
              <a:off x="0" y="0"/>
              <a:ext cx="967129" cy="669032"/>
            </a:xfrm>
            <a:custGeom>
              <a:avLst/>
              <a:gdLst/>
              <a:ahLst/>
              <a:cxnLst/>
              <a:rect r="r" b="b" t="t" l="l"/>
              <a:pathLst>
                <a:path h="669032" w="967129">
                  <a:moveTo>
                    <a:pt x="842669" y="669032"/>
                  </a:moveTo>
                  <a:lnTo>
                    <a:pt x="124460" y="669032"/>
                  </a:lnTo>
                  <a:cubicBezTo>
                    <a:pt x="55880" y="669032"/>
                    <a:pt x="0" y="613152"/>
                    <a:pt x="0" y="544572"/>
                  </a:cubicBezTo>
                  <a:lnTo>
                    <a:pt x="0" y="124460"/>
                  </a:lnTo>
                  <a:cubicBezTo>
                    <a:pt x="0" y="55880"/>
                    <a:pt x="55880" y="0"/>
                    <a:pt x="124460" y="0"/>
                  </a:cubicBezTo>
                  <a:lnTo>
                    <a:pt x="842669" y="0"/>
                  </a:lnTo>
                  <a:cubicBezTo>
                    <a:pt x="911249" y="0"/>
                    <a:pt x="967129" y="55880"/>
                    <a:pt x="967129" y="124460"/>
                  </a:cubicBezTo>
                  <a:lnTo>
                    <a:pt x="967129" y="544572"/>
                  </a:lnTo>
                  <a:cubicBezTo>
                    <a:pt x="967129" y="613152"/>
                    <a:pt x="911249" y="669032"/>
                    <a:pt x="842669" y="669032"/>
                  </a:cubicBezTo>
                  <a:close/>
                </a:path>
              </a:pathLst>
            </a:custGeom>
            <a:solidFill>
              <a:srgbClr val="FFFFFF"/>
            </a:solidFill>
          </p:spPr>
        </p:sp>
      </p:grpSp>
      <p:grpSp>
        <p:nvGrpSpPr>
          <p:cNvPr name="Group 8" id="8"/>
          <p:cNvGrpSpPr/>
          <p:nvPr/>
        </p:nvGrpSpPr>
        <p:grpSpPr>
          <a:xfrm rot="0">
            <a:off x="11864238" y="2773418"/>
            <a:ext cx="4696607" cy="3248977"/>
            <a:chOff x="0" y="0"/>
            <a:chExt cx="967129" cy="669032"/>
          </a:xfrm>
        </p:grpSpPr>
        <p:sp>
          <p:nvSpPr>
            <p:cNvPr name="Freeform 9" id="9"/>
            <p:cNvSpPr/>
            <p:nvPr/>
          </p:nvSpPr>
          <p:spPr>
            <a:xfrm flipH="false" flipV="false" rot="0">
              <a:off x="0" y="0"/>
              <a:ext cx="967129" cy="669032"/>
            </a:xfrm>
            <a:custGeom>
              <a:avLst/>
              <a:gdLst/>
              <a:ahLst/>
              <a:cxnLst/>
              <a:rect r="r" b="b" t="t" l="l"/>
              <a:pathLst>
                <a:path h="669032" w="967129">
                  <a:moveTo>
                    <a:pt x="842669" y="669032"/>
                  </a:moveTo>
                  <a:lnTo>
                    <a:pt x="124460" y="669032"/>
                  </a:lnTo>
                  <a:cubicBezTo>
                    <a:pt x="55880" y="669032"/>
                    <a:pt x="0" y="613152"/>
                    <a:pt x="0" y="544572"/>
                  </a:cubicBezTo>
                  <a:lnTo>
                    <a:pt x="0" y="124460"/>
                  </a:lnTo>
                  <a:cubicBezTo>
                    <a:pt x="0" y="55880"/>
                    <a:pt x="55880" y="0"/>
                    <a:pt x="124460" y="0"/>
                  </a:cubicBezTo>
                  <a:lnTo>
                    <a:pt x="842669" y="0"/>
                  </a:lnTo>
                  <a:cubicBezTo>
                    <a:pt x="911249" y="0"/>
                    <a:pt x="967129" y="55880"/>
                    <a:pt x="967129" y="124460"/>
                  </a:cubicBezTo>
                  <a:lnTo>
                    <a:pt x="967129" y="544572"/>
                  </a:lnTo>
                  <a:cubicBezTo>
                    <a:pt x="967129" y="613152"/>
                    <a:pt x="911249" y="669032"/>
                    <a:pt x="842669" y="669032"/>
                  </a:cubicBezTo>
                  <a:close/>
                </a:path>
              </a:pathLst>
            </a:custGeom>
            <a:solidFill>
              <a:srgbClr val="FFFFFF"/>
            </a:solidFill>
          </p:spPr>
        </p:sp>
      </p:grpSp>
      <p:grpSp>
        <p:nvGrpSpPr>
          <p:cNvPr name="Group 10" id="10"/>
          <p:cNvGrpSpPr/>
          <p:nvPr/>
        </p:nvGrpSpPr>
        <p:grpSpPr>
          <a:xfrm rot="0">
            <a:off x="6895837" y="6323795"/>
            <a:ext cx="6292224" cy="3248977"/>
            <a:chOff x="0" y="0"/>
            <a:chExt cx="1295700" cy="669032"/>
          </a:xfrm>
        </p:grpSpPr>
        <p:sp>
          <p:nvSpPr>
            <p:cNvPr name="Freeform 11" id="11"/>
            <p:cNvSpPr/>
            <p:nvPr/>
          </p:nvSpPr>
          <p:spPr>
            <a:xfrm flipH="false" flipV="false" rot="0">
              <a:off x="0" y="0"/>
              <a:ext cx="1295700" cy="669032"/>
            </a:xfrm>
            <a:custGeom>
              <a:avLst/>
              <a:gdLst/>
              <a:ahLst/>
              <a:cxnLst/>
              <a:rect r="r" b="b" t="t" l="l"/>
              <a:pathLst>
                <a:path h="669032" w="1295700">
                  <a:moveTo>
                    <a:pt x="1171239" y="669032"/>
                  </a:moveTo>
                  <a:lnTo>
                    <a:pt x="124460" y="669032"/>
                  </a:lnTo>
                  <a:cubicBezTo>
                    <a:pt x="55880" y="669032"/>
                    <a:pt x="0" y="613152"/>
                    <a:pt x="0" y="544572"/>
                  </a:cubicBezTo>
                  <a:lnTo>
                    <a:pt x="0" y="124460"/>
                  </a:lnTo>
                  <a:cubicBezTo>
                    <a:pt x="0" y="55880"/>
                    <a:pt x="55880" y="0"/>
                    <a:pt x="124460" y="0"/>
                  </a:cubicBezTo>
                  <a:lnTo>
                    <a:pt x="1171240" y="0"/>
                  </a:lnTo>
                  <a:cubicBezTo>
                    <a:pt x="1239820" y="0"/>
                    <a:pt x="1295700" y="55880"/>
                    <a:pt x="1295700" y="124460"/>
                  </a:cubicBezTo>
                  <a:lnTo>
                    <a:pt x="1295700" y="544572"/>
                  </a:lnTo>
                  <a:cubicBezTo>
                    <a:pt x="1295700" y="613152"/>
                    <a:pt x="1239820" y="669032"/>
                    <a:pt x="1171240" y="669032"/>
                  </a:cubicBezTo>
                  <a:close/>
                </a:path>
              </a:pathLst>
            </a:custGeom>
            <a:solidFill>
              <a:srgbClr val="FFFFFF"/>
            </a:solidFill>
          </p:spPr>
        </p:sp>
      </p:grpSp>
      <p:grpSp>
        <p:nvGrpSpPr>
          <p:cNvPr name="Group 12" id="12"/>
          <p:cNvGrpSpPr/>
          <p:nvPr/>
        </p:nvGrpSpPr>
        <p:grpSpPr>
          <a:xfrm rot="0">
            <a:off x="13353786" y="6323795"/>
            <a:ext cx="3207059" cy="3248977"/>
            <a:chOff x="0" y="0"/>
            <a:chExt cx="660400" cy="669032"/>
          </a:xfrm>
        </p:grpSpPr>
        <p:sp>
          <p:nvSpPr>
            <p:cNvPr name="Freeform 13" id="13"/>
            <p:cNvSpPr/>
            <p:nvPr/>
          </p:nvSpPr>
          <p:spPr>
            <a:xfrm flipH="false" flipV="false" rot="0">
              <a:off x="0" y="0"/>
              <a:ext cx="660400" cy="669032"/>
            </a:xfrm>
            <a:custGeom>
              <a:avLst/>
              <a:gdLst/>
              <a:ahLst/>
              <a:cxnLst/>
              <a:rect r="r" b="b" t="t" l="l"/>
              <a:pathLst>
                <a:path h="669032" w="660400">
                  <a:moveTo>
                    <a:pt x="535940" y="669032"/>
                  </a:moveTo>
                  <a:lnTo>
                    <a:pt x="124460" y="669032"/>
                  </a:lnTo>
                  <a:cubicBezTo>
                    <a:pt x="55880" y="669032"/>
                    <a:pt x="0" y="613152"/>
                    <a:pt x="0" y="544572"/>
                  </a:cubicBezTo>
                  <a:lnTo>
                    <a:pt x="0" y="124460"/>
                  </a:lnTo>
                  <a:cubicBezTo>
                    <a:pt x="0" y="55880"/>
                    <a:pt x="55880" y="0"/>
                    <a:pt x="124460" y="0"/>
                  </a:cubicBezTo>
                  <a:lnTo>
                    <a:pt x="535940" y="0"/>
                  </a:lnTo>
                  <a:cubicBezTo>
                    <a:pt x="604520" y="0"/>
                    <a:pt x="660400" y="55880"/>
                    <a:pt x="660400" y="124460"/>
                  </a:cubicBezTo>
                  <a:lnTo>
                    <a:pt x="660400" y="544572"/>
                  </a:lnTo>
                  <a:cubicBezTo>
                    <a:pt x="660400" y="613152"/>
                    <a:pt x="604520" y="669032"/>
                    <a:pt x="535940" y="669032"/>
                  </a:cubicBezTo>
                  <a:close/>
                </a:path>
              </a:pathLst>
            </a:custGeom>
            <a:solidFill>
              <a:srgbClr val="FFFFFF"/>
            </a:solidFill>
          </p:spPr>
        </p:sp>
      </p:grpSp>
      <p:sp>
        <p:nvSpPr>
          <p:cNvPr name="Freeform 14" id="14"/>
          <p:cNvSpPr/>
          <p:nvPr/>
        </p:nvSpPr>
        <p:spPr>
          <a:xfrm flipH="false" flipV="false" rot="0">
            <a:off x="3632558" y="7948284"/>
            <a:ext cx="1010133" cy="1010133"/>
          </a:xfrm>
          <a:custGeom>
            <a:avLst/>
            <a:gdLst/>
            <a:ahLst/>
            <a:cxnLst/>
            <a:rect r="r" b="b" t="t" l="l"/>
            <a:pathLst>
              <a:path h="1010133" w="1010133">
                <a:moveTo>
                  <a:pt x="0" y="0"/>
                </a:moveTo>
                <a:lnTo>
                  <a:pt x="1010134" y="0"/>
                </a:lnTo>
                <a:lnTo>
                  <a:pt x="1010134" y="1010133"/>
                </a:lnTo>
                <a:lnTo>
                  <a:pt x="0" y="10101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773251" y="2953012"/>
            <a:ext cx="1010133" cy="1010133"/>
          </a:xfrm>
          <a:custGeom>
            <a:avLst/>
            <a:gdLst/>
            <a:ahLst/>
            <a:cxnLst/>
            <a:rect r="r" b="b" t="t" l="l"/>
            <a:pathLst>
              <a:path h="1010133" w="1010133">
                <a:moveTo>
                  <a:pt x="0" y="0"/>
                </a:moveTo>
                <a:lnTo>
                  <a:pt x="1010134" y="0"/>
                </a:lnTo>
                <a:lnTo>
                  <a:pt x="1010134" y="1010133"/>
                </a:lnTo>
                <a:lnTo>
                  <a:pt x="0" y="10101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3746126" y="2953012"/>
            <a:ext cx="1010133" cy="1010133"/>
          </a:xfrm>
          <a:custGeom>
            <a:avLst/>
            <a:gdLst/>
            <a:ahLst/>
            <a:cxnLst/>
            <a:rect r="r" b="b" t="t" l="l"/>
            <a:pathLst>
              <a:path h="1010133" w="1010133">
                <a:moveTo>
                  <a:pt x="0" y="0"/>
                </a:moveTo>
                <a:lnTo>
                  <a:pt x="1010133" y="0"/>
                </a:lnTo>
                <a:lnTo>
                  <a:pt x="1010133" y="1010133"/>
                </a:lnTo>
                <a:lnTo>
                  <a:pt x="0" y="10101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205908" y="7443217"/>
            <a:ext cx="1010133" cy="1010133"/>
          </a:xfrm>
          <a:custGeom>
            <a:avLst/>
            <a:gdLst/>
            <a:ahLst/>
            <a:cxnLst/>
            <a:rect r="r" b="b" t="t" l="l"/>
            <a:pathLst>
              <a:path h="1010133" w="1010133">
                <a:moveTo>
                  <a:pt x="0" y="0"/>
                </a:moveTo>
                <a:lnTo>
                  <a:pt x="1010133" y="0"/>
                </a:lnTo>
                <a:lnTo>
                  <a:pt x="1010133" y="1010134"/>
                </a:lnTo>
                <a:lnTo>
                  <a:pt x="0" y="10101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4452249" y="6577005"/>
            <a:ext cx="1010133" cy="1010133"/>
          </a:xfrm>
          <a:custGeom>
            <a:avLst/>
            <a:gdLst/>
            <a:ahLst/>
            <a:cxnLst/>
            <a:rect r="r" b="b" t="t" l="l"/>
            <a:pathLst>
              <a:path h="1010133" w="1010133">
                <a:moveTo>
                  <a:pt x="0" y="0"/>
                </a:moveTo>
                <a:lnTo>
                  <a:pt x="1010133" y="0"/>
                </a:lnTo>
                <a:lnTo>
                  <a:pt x="1010133" y="1010134"/>
                </a:lnTo>
                <a:lnTo>
                  <a:pt x="0" y="1010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5808562" y="914400"/>
            <a:ext cx="6670876" cy="1036131"/>
          </a:xfrm>
          <a:prstGeom prst="rect">
            <a:avLst/>
          </a:prstGeom>
        </p:spPr>
        <p:txBody>
          <a:bodyPr anchor="t" rtlCol="false" tIns="0" lIns="0" bIns="0" rIns="0">
            <a:spAutoFit/>
          </a:bodyPr>
          <a:lstStyle/>
          <a:p>
            <a:pPr algn="ctr">
              <a:lnSpc>
                <a:spcPts val="8960"/>
              </a:lnSpc>
              <a:spcBef>
                <a:spcPct val="0"/>
              </a:spcBef>
            </a:pPr>
            <a:r>
              <a:rPr lang="en-US" b="true" sz="6400">
                <a:solidFill>
                  <a:srgbClr val="F5F5EF"/>
                </a:solidFill>
                <a:latin typeface="Cormorant Garamond Bold"/>
                <a:ea typeface="Cormorant Garamond Bold"/>
                <a:cs typeface="Cormorant Garamond Bold"/>
                <a:sym typeface="Cormorant Garamond Bold"/>
              </a:rPr>
              <a:t>Project Workflow</a:t>
            </a:r>
          </a:p>
        </p:txBody>
      </p:sp>
      <p:sp>
        <p:nvSpPr>
          <p:cNvPr name="TextBox 20" id="20"/>
          <p:cNvSpPr txBox="true"/>
          <p:nvPr/>
        </p:nvSpPr>
        <p:spPr>
          <a:xfrm rot="0">
            <a:off x="2364214" y="4000983"/>
            <a:ext cx="3872359" cy="840843"/>
          </a:xfrm>
          <a:prstGeom prst="rect">
            <a:avLst/>
          </a:prstGeom>
        </p:spPr>
        <p:txBody>
          <a:bodyPr anchor="t" rtlCol="false" tIns="0" lIns="0" bIns="0" rIns="0">
            <a:spAutoFit/>
          </a:bodyPr>
          <a:lstStyle/>
          <a:p>
            <a:pPr algn="ctr" marL="0" indent="0" lvl="0">
              <a:lnSpc>
                <a:spcPts val="3840"/>
              </a:lnSpc>
              <a:spcBef>
                <a:spcPct val="0"/>
              </a:spcBef>
            </a:pPr>
            <a:r>
              <a:rPr lang="en-US" b="true" sz="2400">
                <a:solidFill>
                  <a:srgbClr val="000000">
                    <a:alpha val="80000"/>
                  </a:srgbClr>
                </a:solidFill>
                <a:latin typeface="HK Grotesk Semi-Bold"/>
                <a:ea typeface="HK Grotesk Semi-Bold"/>
                <a:cs typeface="HK Grotesk Semi-Bold"/>
                <a:sym typeface="HK Grotesk Semi-Bold"/>
              </a:rPr>
              <a:t>Data Loading and Preprocessing</a:t>
            </a:r>
          </a:p>
        </p:txBody>
      </p:sp>
      <p:sp>
        <p:nvSpPr>
          <p:cNvPr name="TextBox 21" id="21"/>
          <p:cNvSpPr txBox="true"/>
          <p:nvPr/>
        </p:nvSpPr>
        <p:spPr>
          <a:xfrm rot="0">
            <a:off x="2441732" y="5509718"/>
            <a:ext cx="3717324" cy="2176524"/>
          </a:xfrm>
          <a:prstGeom prst="rect">
            <a:avLst/>
          </a:prstGeom>
        </p:spPr>
        <p:txBody>
          <a:bodyPr anchor="t" rtlCol="false" tIns="0" lIns="0" bIns="0" rIns="0">
            <a:spAutoFit/>
          </a:bodyPr>
          <a:lstStyle/>
          <a:p>
            <a:pPr algn="l" marL="595642" indent="-297821" lvl="1">
              <a:lnSpc>
                <a:spcPts val="4414"/>
              </a:lnSpc>
              <a:buFont typeface="Arial"/>
              <a:buChar char="•"/>
            </a:pPr>
            <a:r>
              <a:rPr lang="en-US" sz="2758">
                <a:solidFill>
                  <a:srgbClr val="000000">
                    <a:alpha val="80000"/>
                  </a:srgbClr>
                </a:solidFill>
                <a:latin typeface="HK Grotesk"/>
                <a:ea typeface="HK Grotesk"/>
                <a:cs typeface="HK Grotesk"/>
                <a:sym typeface="HK Grotesk"/>
              </a:rPr>
              <a:t>Ex</a:t>
            </a:r>
            <a:r>
              <a:rPr lang="en-US" sz="2758" u="none">
                <a:solidFill>
                  <a:srgbClr val="000000">
                    <a:alpha val="80000"/>
                  </a:srgbClr>
                </a:solidFill>
                <a:latin typeface="HK Grotesk"/>
                <a:ea typeface="HK Grotesk"/>
                <a:cs typeface="HK Grotesk"/>
                <a:sym typeface="HK Grotesk"/>
              </a:rPr>
              <a:t>tract Data</a:t>
            </a:r>
          </a:p>
          <a:p>
            <a:pPr algn="l" marL="595642" indent="-297821" lvl="1">
              <a:lnSpc>
                <a:spcPts val="4414"/>
              </a:lnSpc>
              <a:buFont typeface="Arial"/>
              <a:buChar char="•"/>
            </a:pPr>
            <a:r>
              <a:rPr lang="en-US" sz="2758" u="none">
                <a:solidFill>
                  <a:srgbClr val="000000">
                    <a:alpha val="80000"/>
                  </a:srgbClr>
                </a:solidFill>
                <a:latin typeface="HK Grotesk"/>
                <a:ea typeface="HK Grotesk"/>
                <a:cs typeface="HK Grotesk"/>
                <a:sym typeface="HK Grotesk"/>
              </a:rPr>
              <a:t>Data Cleaning</a:t>
            </a:r>
          </a:p>
          <a:p>
            <a:pPr algn="l" marL="595642" indent="-297821" lvl="1">
              <a:lnSpc>
                <a:spcPts val="4414"/>
              </a:lnSpc>
              <a:buFont typeface="Arial"/>
              <a:buChar char="•"/>
            </a:pPr>
            <a:r>
              <a:rPr lang="en-US" sz="2758" u="none">
                <a:solidFill>
                  <a:srgbClr val="000000">
                    <a:alpha val="80000"/>
                  </a:srgbClr>
                </a:solidFill>
                <a:latin typeface="HK Grotesk"/>
                <a:ea typeface="HK Grotesk"/>
                <a:cs typeface="HK Grotesk"/>
                <a:sym typeface="HK Grotesk"/>
              </a:rPr>
              <a:t>Text Preprocessing</a:t>
            </a:r>
          </a:p>
          <a:p>
            <a:pPr algn="l">
              <a:lnSpc>
                <a:spcPts val="4414"/>
              </a:lnSpc>
            </a:pPr>
          </a:p>
        </p:txBody>
      </p:sp>
      <p:sp>
        <p:nvSpPr>
          <p:cNvPr name="TextBox 22" id="22"/>
          <p:cNvSpPr txBox="true"/>
          <p:nvPr/>
        </p:nvSpPr>
        <p:spPr>
          <a:xfrm rot="0">
            <a:off x="7273296" y="4217862"/>
            <a:ext cx="3824460" cy="407087"/>
          </a:xfrm>
          <a:prstGeom prst="rect">
            <a:avLst/>
          </a:prstGeom>
        </p:spPr>
        <p:txBody>
          <a:bodyPr anchor="t" rtlCol="false" tIns="0" lIns="0" bIns="0" rIns="0">
            <a:spAutoFit/>
          </a:bodyPr>
          <a:lstStyle/>
          <a:p>
            <a:pPr algn="ctr" marL="0" indent="0" lvl="0">
              <a:lnSpc>
                <a:spcPts val="3840"/>
              </a:lnSpc>
              <a:spcBef>
                <a:spcPct val="0"/>
              </a:spcBef>
            </a:pPr>
            <a:r>
              <a:rPr lang="en-US" b="true" sz="2400">
                <a:solidFill>
                  <a:srgbClr val="000000">
                    <a:alpha val="80000"/>
                  </a:srgbClr>
                </a:solidFill>
                <a:latin typeface="HK Grotesk Semi-Bold"/>
                <a:ea typeface="HK Grotesk Semi-Bold"/>
                <a:cs typeface="HK Grotesk Semi-Bold"/>
                <a:sym typeface="HK Grotesk Semi-Bold"/>
              </a:rPr>
              <a:t>Feature Extraction</a:t>
            </a:r>
          </a:p>
        </p:txBody>
      </p:sp>
      <p:sp>
        <p:nvSpPr>
          <p:cNvPr name="TextBox 23" id="23"/>
          <p:cNvSpPr txBox="true"/>
          <p:nvPr/>
        </p:nvSpPr>
        <p:spPr>
          <a:xfrm rot="0">
            <a:off x="12297294" y="4364255"/>
            <a:ext cx="3824460" cy="1086486"/>
          </a:xfrm>
          <a:prstGeom prst="rect">
            <a:avLst/>
          </a:prstGeom>
        </p:spPr>
        <p:txBody>
          <a:bodyPr anchor="t" rtlCol="false" tIns="0" lIns="0" bIns="0" rIns="0">
            <a:spAutoFit/>
          </a:bodyPr>
          <a:lstStyle/>
          <a:p>
            <a:pPr algn="ctr">
              <a:lnSpc>
                <a:spcPts val="4479"/>
              </a:lnSpc>
              <a:spcBef>
                <a:spcPct val="0"/>
              </a:spcBef>
            </a:pPr>
            <a:r>
              <a:rPr lang="en-US" b="true" sz="2799" u="none">
                <a:solidFill>
                  <a:srgbClr val="000000">
                    <a:alpha val="80000"/>
                  </a:srgbClr>
                </a:solidFill>
                <a:latin typeface="HK Grotesk Semi-Bold"/>
                <a:ea typeface="HK Grotesk Semi-Bold"/>
                <a:cs typeface="HK Grotesk Semi-Bold"/>
                <a:sym typeface="HK Grotesk Semi-Bold"/>
              </a:rPr>
              <a:t>Train-Test Split</a:t>
            </a:r>
          </a:p>
          <a:p>
            <a:pPr algn="ctr" marL="0" indent="0" lvl="0">
              <a:lnSpc>
                <a:spcPts val="4479"/>
              </a:lnSpc>
              <a:spcBef>
                <a:spcPct val="0"/>
              </a:spcBef>
            </a:pPr>
          </a:p>
        </p:txBody>
      </p:sp>
      <p:sp>
        <p:nvSpPr>
          <p:cNvPr name="TextBox 24" id="24"/>
          <p:cNvSpPr txBox="true"/>
          <p:nvPr/>
        </p:nvSpPr>
        <p:spPr>
          <a:xfrm rot="0">
            <a:off x="7348999" y="4860851"/>
            <a:ext cx="3790282" cy="986695"/>
          </a:xfrm>
          <a:prstGeom prst="rect">
            <a:avLst/>
          </a:prstGeom>
        </p:spPr>
        <p:txBody>
          <a:bodyPr anchor="t" rtlCol="false" tIns="0" lIns="0" bIns="0" rIns="0">
            <a:spAutoFit/>
          </a:bodyPr>
          <a:lstStyle/>
          <a:p>
            <a:pPr algn="l" marL="546606" indent="-273303" lvl="1">
              <a:lnSpc>
                <a:spcPts val="4050"/>
              </a:lnSpc>
              <a:buFont typeface="Arial"/>
              <a:buChar char="•"/>
            </a:pPr>
            <a:r>
              <a:rPr lang="en-US" sz="2531">
                <a:solidFill>
                  <a:srgbClr val="000000">
                    <a:alpha val="80000"/>
                  </a:srgbClr>
                </a:solidFill>
                <a:latin typeface="HK Grotesk"/>
                <a:ea typeface="HK Grotesk"/>
                <a:cs typeface="HK Grotesk"/>
                <a:sym typeface="HK Grotesk"/>
              </a:rPr>
              <a:t>TF-IDF Vectorization</a:t>
            </a:r>
          </a:p>
          <a:p>
            <a:pPr algn="l">
              <a:lnSpc>
                <a:spcPts val="4050"/>
              </a:lnSpc>
            </a:pPr>
          </a:p>
        </p:txBody>
      </p:sp>
      <p:sp>
        <p:nvSpPr>
          <p:cNvPr name="TextBox 25" id="25"/>
          <p:cNvSpPr txBox="true"/>
          <p:nvPr/>
        </p:nvSpPr>
        <p:spPr>
          <a:xfrm rot="0">
            <a:off x="8351897" y="6715996"/>
            <a:ext cx="3907511" cy="840843"/>
          </a:xfrm>
          <a:prstGeom prst="rect">
            <a:avLst/>
          </a:prstGeom>
        </p:spPr>
        <p:txBody>
          <a:bodyPr anchor="t" rtlCol="false" tIns="0" lIns="0" bIns="0" rIns="0">
            <a:spAutoFit/>
          </a:bodyPr>
          <a:lstStyle/>
          <a:p>
            <a:pPr algn="ctr" marL="0" indent="0" lvl="0">
              <a:lnSpc>
                <a:spcPts val="3840"/>
              </a:lnSpc>
              <a:spcBef>
                <a:spcPct val="0"/>
              </a:spcBef>
            </a:pPr>
            <a:r>
              <a:rPr lang="en-US" b="true" sz="2400">
                <a:solidFill>
                  <a:srgbClr val="000000">
                    <a:alpha val="80000"/>
                  </a:srgbClr>
                </a:solidFill>
                <a:latin typeface="HK Grotesk Semi-Bold"/>
                <a:ea typeface="HK Grotesk Semi-Bold"/>
                <a:cs typeface="HK Grotesk Semi-Bold"/>
                <a:sym typeface="HK Grotesk Semi-Bold"/>
              </a:rPr>
              <a:t>Model Building and Evaluation</a:t>
            </a:r>
          </a:p>
        </p:txBody>
      </p:sp>
      <p:sp>
        <p:nvSpPr>
          <p:cNvPr name="TextBox 26" id="26"/>
          <p:cNvSpPr txBox="true"/>
          <p:nvPr/>
        </p:nvSpPr>
        <p:spPr>
          <a:xfrm rot="0">
            <a:off x="8889773" y="7975940"/>
            <a:ext cx="3790282" cy="1282119"/>
          </a:xfrm>
          <a:prstGeom prst="rect">
            <a:avLst/>
          </a:prstGeom>
        </p:spPr>
        <p:txBody>
          <a:bodyPr anchor="t" rtlCol="false" tIns="0" lIns="0" bIns="0" rIns="0">
            <a:spAutoFit/>
          </a:bodyPr>
          <a:lstStyle/>
          <a:p>
            <a:pPr algn="l" marL="462345" indent="-231172" lvl="1">
              <a:lnSpc>
                <a:spcPts val="3426"/>
              </a:lnSpc>
              <a:buFont typeface="Arial"/>
              <a:buChar char="•"/>
            </a:pPr>
            <a:r>
              <a:rPr lang="en-US" sz="2141">
                <a:solidFill>
                  <a:srgbClr val="000000">
                    <a:alpha val="80000"/>
                  </a:srgbClr>
                </a:solidFill>
                <a:latin typeface="HK Grotesk"/>
                <a:ea typeface="HK Grotesk"/>
                <a:cs typeface="HK Grotesk"/>
                <a:sym typeface="HK Grotesk"/>
              </a:rPr>
              <a:t>Testing</a:t>
            </a:r>
          </a:p>
          <a:p>
            <a:pPr algn="l" marL="462345" indent="-231172" lvl="1">
              <a:lnSpc>
                <a:spcPts val="3426"/>
              </a:lnSpc>
              <a:buFont typeface="Arial"/>
              <a:buChar char="•"/>
            </a:pPr>
            <a:r>
              <a:rPr lang="en-US" sz="2141">
                <a:solidFill>
                  <a:srgbClr val="000000">
                    <a:alpha val="80000"/>
                  </a:srgbClr>
                </a:solidFill>
                <a:latin typeface="HK Grotesk"/>
                <a:ea typeface="HK Grotesk"/>
                <a:cs typeface="HK Grotesk"/>
                <a:sym typeface="HK Grotesk"/>
              </a:rPr>
              <a:t>Performance Evaluation</a:t>
            </a:r>
          </a:p>
          <a:p>
            <a:pPr algn="l">
              <a:lnSpc>
                <a:spcPts val="3426"/>
              </a:lnSpc>
            </a:pPr>
          </a:p>
        </p:txBody>
      </p:sp>
      <p:sp>
        <p:nvSpPr>
          <p:cNvPr name="TextBox 27" id="27"/>
          <p:cNvSpPr txBox="true"/>
          <p:nvPr/>
        </p:nvSpPr>
        <p:spPr>
          <a:xfrm rot="0">
            <a:off x="13655175" y="7853034"/>
            <a:ext cx="2604282" cy="944880"/>
          </a:xfrm>
          <a:prstGeom prst="rect">
            <a:avLst/>
          </a:prstGeom>
        </p:spPr>
        <p:txBody>
          <a:bodyPr anchor="t" rtlCol="false" tIns="0" lIns="0" bIns="0" rIns="0">
            <a:spAutoFit/>
          </a:bodyPr>
          <a:lstStyle/>
          <a:p>
            <a:pPr algn="ctr" marL="0" indent="0" lvl="0">
              <a:lnSpc>
                <a:spcPts val="3840"/>
              </a:lnSpc>
              <a:spcBef>
                <a:spcPct val="0"/>
              </a:spcBef>
            </a:pPr>
            <a:r>
              <a:rPr lang="en-US" b="true" sz="2400">
                <a:solidFill>
                  <a:srgbClr val="000000">
                    <a:alpha val="80000"/>
                  </a:srgbClr>
                </a:solidFill>
                <a:latin typeface="HK Grotesk Semi-Bold"/>
                <a:ea typeface="HK Grotesk Semi-Bold"/>
                <a:cs typeface="HK Grotesk Semi-Bold"/>
                <a:sym typeface="HK Grotesk Semi-Bold"/>
              </a:rPr>
              <a:t>Model Deployment and Saving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0" y="2931273"/>
            <a:ext cx="6604427" cy="6604427"/>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alpha val="9804"/>
              </a:srgbClr>
            </a:solidFill>
          </p:spPr>
        </p:sp>
      </p:grpSp>
      <p:grpSp>
        <p:nvGrpSpPr>
          <p:cNvPr name="Group 4" id="4"/>
          <p:cNvGrpSpPr/>
          <p:nvPr/>
        </p:nvGrpSpPr>
        <p:grpSpPr>
          <a:xfrm rot="0">
            <a:off x="7234621" y="6141033"/>
            <a:ext cx="8586286" cy="2335221"/>
            <a:chOff x="0" y="0"/>
            <a:chExt cx="11448381" cy="3113629"/>
          </a:xfrm>
        </p:grpSpPr>
        <p:grpSp>
          <p:nvGrpSpPr>
            <p:cNvPr name="Group 5" id="5"/>
            <p:cNvGrpSpPr/>
            <p:nvPr/>
          </p:nvGrpSpPr>
          <p:grpSpPr>
            <a:xfrm rot="0">
              <a:off x="0" y="0"/>
              <a:ext cx="11448381" cy="3113629"/>
              <a:chOff x="0" y="0"/>
              <a:chExt cx="2261409" cy="615038"/>
            </a:xfrm>
          </p:grpSpPr>
          <p:sp>
            <p:nvSpPr>
              <p:cNvPr name="Freeform 6" id="6"/>
              <p:cNvSpPr/>
              <p:nvPr/>
            </p:nvSpPr>
            <p:spPr>
              <a:xfrm flipH="false" flipV="false" rot="0">
                <a:off x="0" y="0"/>
                <a:ext cx="2261408" cy="615038"/>
              </a:xfrm>
              <a:custGeom>
                <a:avLst/>
                <a:gdLst/>
                <a:ahLst/>
                <a:cxnLst/>
                <a:rect r="r" b="b" t="t" l="l"/>
                <a:pathLst>
                  <a:path h="615038" w="2261408">
                    <a:moveTo>
                      <a:pt x="27050" y="0"/>
                    </a:moveTo>
                    <a:lnTo>
                      <a:pt x="2234359" y="0"/>
                    </a:lnTo>
                    <a:cubicBezTo>
                      <a:pt x="2241533" y="0"/>
                      <a:pt x="2248413" y="2850"/>
                      <a:pt x="2253486" y="7923"/>
                    </a:cubicBezTo>
                    <a:cubicBezTo>
                      <a:pt x="2258559" y="12996"/>
                      <a:pt x="2261408" y="19876"/>
                      <a:pt x="2261408" y="27050"/>
                    </a:cubicBezTo>
                    <a:lnTo>
                      <a:pt x="2261408" y="587988"/>
                    </a:lnTo>
                    <a:cubicBezTo>
                      <a:pt x="2261408" y="602927"/>
                      <a:pt x="2249298" y="615038"/>
                      <a:pt x="2234359" y="615038"/>
                    </a:cubicBezTo>
                    <a:lnTo>
                      <a:pt x="27050" y="615038"/>
                    </a:lnTo>
                    <a:cubicBezTo>
                      <a:pt x="19876" y="615038"/>
                      <a:pt x="12996" y="612188"/>
                      <a:pt x="7923" y="607115"/>
                    </a:cubicBezTo>
                    <a:cubicBezTo>
                      <a:pt x="2850" y="602042"/>
                      <a:pt x="0" y="595162"/>
                      <a:pt x="0" y="587988"/>
                    </a:cubicBezTo>
                    <a:lnTo>
                      <a:pt x="0" y="27050"/>
                    </a:lnTo>
                    <a:cubicBezTo>
                      <a:pt x="0" y="19876"/>
                      <a:pt x="2850" y="12996"/>
                      <a:pt x="7923" y="7923"/>
                    </a:cubicBezTo>
                    <a:cubicBezTo>
                      <a:pt x="12996" y="2850"/>
                      <a:pt x="19876" y="0"/>
                      <a:pt x="27050" y="0"/>
                    </a:cubicBezTo>
                    <a:close/>
                  </a:path>
                </a:pathLst>
              </a:custGeom>
              <a:solidFill>
                <a:srgbClr val="0F0E0C"/>
              </a:solidFill>
            </p:spPr>
          </p:sp>
          <p:sp>
            <p:nvSpPr>
              <p:cNvPr name="TextBox 7" id="7"/>
              <p:cNvSpPr txBox="true"/>
              <p:nvPr/>
            </p:nvSpPr>
            <p:spPr>
              <a:xfrm>
                <a:off x="0" y="-95250"/>
                <a:ext cx="2261409" cy="710288"/>
              </a:xfrm>
              <a:prstGeom prst="rect">
                <a:avLst/>
              </a:prstGeom>
            </p:spPr>
            <p:txBody>
              <a:bodyPr anchor="ctr" rtlCol="false" tIns="50800" lIns="50800" bIns="50800" rIns="50800"/>
              <a:lstStyle/>
              <a:p>
                <a:pPr algn="ctr">
                  <a:lnSpc>
                    <a:spcPts val="3840"/>
                  </a:lnSpc>
                </a:pPr>
              </a:p>
            </p:txBody>
          </p:sp>
        </p:grpSp>
        <p:sp>
          <p:nvSpPr>
            <p:cNvPr name="Freeform 8" id="8"/>
            <p:cNvSpPr/>
            <p:nvPr/>
          </p:nvSpPr>
          <p:spPr>
            <a:xfrm flipH="false" flipV="false" rot="0">
              <a:off x="254099" y="424706"/>
              <a:ext cx="10940182" cy="2264216"/>
            </a:xfrm>
            <a:custGeom>
              <a:avLst/>
              <a:gdLst/>
              <a:ahLst/>
              <a:cxnLst/>
              <a:rect r="r" b="b" t="t" l="l"/>
              <a:pathLst>
                <a:path h="2264216" w="10940182">
                  <a:moveTo>
                    <a:pt x="0" y="0"/>
                  </a:moveTo>
                  <a:lnTo>
                    <a:pt x="10940183" y="0"/>
                  </a:lnTo>
                  <a:lnTo>
                    <a:pt x="10940183" y="2264216"/>
                  </a:lnTo>
                  <a:lnTo>
                    <a:pt x="0" y="2264216"/>
                  </a:lnTo>
                  <a:lnTo>
                    <a:pt x="0" y="0"/>
                  </a:lnTo>
                  <a:close/>
                </a:path>
              </a:pathLst>
            </a:custGeom>
            <a:blipFill>
              <a:blip r:embed="rId2"/>
              <a:stretch>
                <a:fillRect l="0" t="0" r="0" b="0"/>
              </a:stretch>
            </a:blipFill>
          </p:spPr>
        </p:sp>
      </p:grpSp>
      <p:sp>
        <p:nvSpPr>
          <p:cNvPr name="Freeform 9" id="9"/>
          <p:cNvSpPr/>
          <p:nvPr/>
        </p:nvSpPr>
        <p:spPr>
          <a:xfrm flipH="false" flipV="false" rot="0">
            <a:off x="142468" y="2412147"/>
            <a:ext cx="6728858" cy="4626156"/>
          </a:xfrm>
          <a:custGeom>
            <a:avLst/>
            <a:gdLst/>
            <a:ahLst/>
            <a:cxnLst/>
            <a:rect r="r" b="b" t="t" l="l"/>
            <a:pathLst>
              <a:path h="4626156" w="6728858">
                <a:moveTo>
                  <a:pt x="0" y="0"/>
                </a:moveTo>
                <a:lnTo>
                  <a:pt x="6728858" y="0"/>
                </a:lnTo>
                <a:lnTo>
                  <a:pt x="6728858" y="4626156"/>
                </a:lnTo>
                <a:lnTo>
                  <a:pt x="0" y="4626156"/>
                </a:lnTo>
                <a:lnTo>
                  <a:pt x="0" y="0"/>
                </a:lnTo>
                <a:close/>
              </a:path>
            </a:pathLst>
          </a:custGeom>
          <a:blipFill>
            <a:blip r:embed="rId3"/>
            <a:stretch>
              <a:fillRect l="-1456" t="0" r="-1456" b="0"/>
            </a:stretch>
          </a:blipFill>
        </p:spPr>
      </p:sp>
      <p:sp>
        <p:nvSpPr>
          <p:cNvPr name="TextBox 10" id="10"/>
          <p:cNvSpPr txBox="true"/>
          <p:nvPr/>
        </p:nvSpPr>
        <p:spPr>
          <a:xfrm rot="0">
            <a:off x="7234621" y="453484"/>
            <a:ext cx="9316242" cy="1036131"/>
          </a:xfrm>
          <a:prstGeom prst="rect">
            <a:avLst/>
          </a:prstGeom>
        </p:spPr>
        <p:txBody>
          <a:bodyPr anchor="t" rtlCol="false" tIns="0" lIns="0" bIns="0" rIns="0">
            <a:spAutoFit/>
          </a:bodyPr>
          <a:lstStyle/>
          <a:p>
            <a:pPr algn="l">
              <a:lnSpc>
                <a:spcPts val="8959"/>
              </a:lnSpc>
              <a:spcBef>
                <a:spcPct val="0"/>
              </a:spcBef>
            </a:pPr>
            <a:r>
              <a:rPr lang="en-US" sz="6399" b="true">
                <a:solidFill>
                  <a:srgbClr val="000000"/>
                </a:solidFill>
                <a:latin typeface="Cormorant Garamond Bold"/>
                <a:ea typeface="Cormorant Garamond Bold"/>
                <a:cs typeface="Cormorant Garamond Bold"/>
                <a:sym typeface="Cormorant Garamond Bold"/>
              </a:rPr>
              <a:t>Model Building</a:t>
            </a:r>
          </a:p>
        </p:txBody>
      </p:sp>
      <p:sp>
        <p:nvSpPr>
          <p:cNvPr name="TextBox 11" id="11"/>
          <p:cNvSpPr txBox="true"/>
          <p:nvPr/>
        </p:nvSpPr>
        <p:spPr>
          <a:xfrm rot="0">
            <a:off x="7234621" y="1895906"/>
            <a:ext cx="10811593" cy="1946911"/>
          </a:xfrm>
          <a:prstGeom prst="rect">
            <a:avLst/>
          </a:prstGeom>
        </p:spPr>
        <p:txBody>
          <a:bodyPr anchor="t" rtlCol="false" tIns="0" lIns="0" bIns="0" rIns="0">
            <a:spAutoFit/>
          </a:bodyPr>
          <a:lstStyle/>
          <a:p>
            <a:pPr algn="l" marL="0" indent="0" lvl="0">
              <a:lnSpc>
                <a:spcPts val="4799"/>
              </a:lnSpc>
              <a:spcBef>
                <a:spcPct val="0"/>
              </a:spcBef>
            </a:pPr>
            <a:r>
              <a:rPr lang="en-US" b="true" sz="2999">
                <a:solidFill>
                  <a:srgbClr val="000000">
                    <a:alpha val="80000"/>
                  </a:srgbClr>
                </a:solidFill>
                <a:latin typeface="HK Grotesk Bold"/>
                <a:ea typeface="HK Grotesk Bold"/>
                <a:cs typeface="HK Grotesk Bold"/>
                <a:sym typeface="HK Grotesk Bold"/>
              </a:rPr>
              <a:t>Wh</a:t>
            </a:r>
            <a:r>
              <a:rPr lang="en-US" b="true" sz="2999" u="none">
                <a:solidFill>
                  <a:srgbClr val="000000">
                    <a:alpha val="80000"/>
                  </a:srgbClr>
                </a:solidFill>
                <a:latin typeface="HK Grotesk Bold"/>
                <a:ea typeface="HK Grotesk Bold"/>
                <a:cs typeface="HK Grotesk Bold"/>
                <a:sym typeface="HK Grotesk Bold"/>
              </a:rPr>
              <a:t>at is Logistic Regression?</a:t>
            </a:r>
          </a:p>
          <a:p>
            <a:pPr algn="l">
              <a:lnSpc>
                <a:spcPts val="3679"/>
              </a:lnSpc>
              <a:spcBef>
                <a:spcPct val="0"/>
              </a:spcBef>
            </a:pPr>
            <a:r>
              <a:rPr lang="en-US" sz="2299" u="none">
                <a:solidFill>
                  <a:srgbClr val="000000">
                    <a:alpha val="80000"/>
                  </a:srgbClr>
                </a:solidFill>
                <a:latin typeface="HK Grotesk"/>
                <a:ea typeface="HK Grotesk"/>
                <a:cs typeface="HK Grotesk"/>
                <a:sym typeface="HK Grotesk"/>
              </a:rPr>
              <a:t>Logistic Regression is a binary classification algorithm used to predict the probability of an outcome (e.g., positive or negative sentiment).</a:t>
            </a:r>
          </a:p>
          <a:p>
            <a:pPr algn="l" marL="0" indent="0" lvl="0">
              <a:lnSpc>
                <a:spcPts val="3360"/>
              </a:lnSpc>
              <a:spcBef>
                <a:spcPct val="0"/>
              </a:spcBef>
            </a:pPr>
          </a:p>
        </p:txBody>
      </p:sp>
      <p:sp>
        <p:nvSpPr>
          <p:cNvPr name="TextBox 12" id="12"/>
          <p:cNvSpPr txBox="true"/>
          <p:nvPr/>
        </p:nvSpPr>
        <p:spPr>
          <a:xfrm rot="0">
            <a:off x="7234621" y="3738041"/>
            <a:ext cx="10109958" cy="1869592"/>
          </a:xfrm>
          <a:prstGeom prst="rect">
            <a:avLst/>
          </a:prstGeom>
        </p:spPr>
        <p:txBody>
          <a:bodyPr anchor="t" rtlCol="false" tIns="0" lIns="0" bIns="0" rIns="0">
            <a:spAutoFit/>
          </a:bodyPr>
          <a:lstStyle/>
          <a:p>
            <a:pPr algn="l" marL="0" indent="0" lvl="0">
              <a:lnSpc>
                <a:spcPts val="4488"/>
              </a:lnSpc>
              <a:spcBef>
                <a:spcPct val="0"/>
              </a:spcBef>
            </a:pPr>
            <a:r>
              <a:rPr lang="en-US" b="true" sz="2805">
                <a:solidFill>
                  <a:srgbClr val="000000">
                    <a:alpha val="80000"/>
                  </a:srgbClr>
                </a:solidFill>
                <a:latin typeface="HK Grotesk Bold"/>
                <a:ea typeface="HK Grotesk Bold"/>
                <a:cs typeface="HK Grotesk Bold"/>
                <a:sym typeface="HK Grotesk Bold"/>
              </a:rPr>
              <a:t>H</a:t>
            </a:r>
            <a:r>
              <a:rPr lang="en-US" b="true" sz="2805" u="none">
                <a:solidFill>
                  <a:srgbClr val="000000">
                    <a:alpha val="80000"/>
                  </a:srgbClr>
                </a:solidFill>
                <a:latin typeface="HK Grotesk Bold"/>
                <a:ea typeface="HK Grotesk Bold"/>
                <a:cs typeface="HK Grotesk Bold"/>
                <a:sym typeface="HK Grotesk Bold"/>
              </a:rPr>
              <a:t>ow D</a:t>
            </a:r>
            <a:r>
              <a:rPr lang="en-US" b="true" sz="2805" u="none">
                <a:solidFill>
                  <a:srgbClr val="000000">
                    <a:alpha val="80000"/>
                  </a:srgbClr>
                </a:solidFill>
                <a:latin typeface="HK Grotesk Bold"/>
                <a:ea typeface="HK Grotesk Bold"/>
                <a:cs typeface="HK Grotesk Bold"/>
                <a:sym typeface="HK Grotesk Bold"/>
              </a:rPr>
              <a:t>oes It Work?</a:t>
            </a:r>
          </a:p>
          <a:p>
            <a:pPr algn="l">
              <a:lnSpc>
                <a:spcPts val="3688"/>
              </a:lnSpc>
              <a:spcBef>
                <a:spcPct val="0"/>
              </a:spcBef>
            </a:pPr>
            <a:r>
              <a:rPr lang="en-US" sz="2305" u="none">
                <a:solidFill>
                  <a:srgbClr val="000000">
                    <a:alpha val="80000"/>
                  </a:srgbClr>
                </a:solidFill>
                <a:latin typeface="HK Grotesk"/>
                <a:ea typeface="HK Grotesk"/>
                <a:cs typeface="HK Grotesk"/>
                <a:sym typeface="HK Grotesk"/>
              </a:rPr>
              <a:t>It models the probability of the positive class using the sigmoid (logistic) function.</a:t>
            </a:r>
          </a:p>
          <a:p>
            <a:pPr algn="l" marL="0" indent="0" lvl="0">
              <a:lnSpc>
                <a:spcPts val="3141"/>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884340" y="1808739"/>
            <a:ext cx="8259660" cy="5813569"/>
          </a:xfrm>
          <a:custGeom>
            <a:avLst/>
            <a:gdLst/>
            <a:ahLst/>
            <a:cxnLst/>
            <a:rect r="r" b="b" t="t" l="l"/>
            <a:pathLst>
              <a:path h="5813569" w="8259660">
                <a:moveTo>
                  <a:pt x="0" y="0"/>
                </a:moveTo>
                <a:lnTo>
                  <a:pt x="8259660" y="0"/>
                </a:lnTo>
                <a:lnTo>
                  <a:pt x="8259660" y="5813569"/>
                </a:lnTo>
                <a:lnTo>
                  <a:pt x="0" y="5813569"/>
                </a:lnTo>
                <a:lnTo>
                  <a:pt x="0" y="0"/>
                </a:lnTo>
                <a:close/>
              </a:path>
            </a:pathLst>
          </a:custGeom>
          <a:blipFill>
            <a:blip r:embed="rId2"/>
            <a:stretch>
              <a:fillRect l="-13409" t="0" r="-9318" b="0"/>
            </a:stretch>
          </a:blipFill>
        </p:spPr>
      </p:sp>
      <p:sp>
        <p:nvSpPr>
          <p:cNvPr name="Freeform 3" id="3"/>
          <p:cNvSpPr/>
          <p:nvPr/>
        </p:nvSpPr>
        <p:spPr>
          <a:xfrm flipH="false" flipV="false" rot="0">
            <a:off x="9470820" y="3102006"/>
            <a:ext cx="8206727" cy="6820907"/>
          </a:xfrm>
          <a:custGeom>
            <a:avLst/>
            <a:gdLst/>
            <a:ahLst/>
            <a:cxnLst/>
            <a:rect r="r" b="b" t="t" l="l"/>
            <a:pathLst>
              <a:path h="6820907" w="8206727">
                <a:moveTo>
                  <a:pt x="0" y="0"/>
                </a:moveTo>
                <a:lnTo>
                  <a:pt x="8206727" y="0"/>
                </a:lnTo>
                <a:lnTo>
                  <a:pt x="8206727" y="6820908"/>
                </a:lnTo>
                <a:lnTo>
                  <a:pt x="0" y="6820908"/>
                </a:lnTo>
                <a:lnTo>
                  <a:pt x="0" y="0"/>
                </a:lnTo>
                <a:close/>
              </a:path>
            </a:pathLst>
          </a:custGeom>
          <a:blipFill>
            <a:blip r:embed="rId3"/>
            <a:stretch>
              <a:fillRect l="-9607" t="0" r="0" b="0"/>
            </a:stretch>
          </a:blipFill>
        </p:spPr>
      </p:sp>
      <p:sp>
        <p:nvSpPr>
          <p:cNvPr name="TextBox 4" id="4"/>
          <p:cNvSpPr txBox="true"/>
          <p:nvPr/>
        </p:nvSpPr>
        <p:spPr>
          <a:xfrm rot="0">
            <a:off x="1028700" y="453484"/>
            <a:ext cx="6057416" cy="1036131"/>
          </a:xfrm>
          <a:prstGeom prst="rect">
            <a:avLst/>
          </a:prstGeom>
        </p:spPr>
        <p:txBody>
          <a:bodyPr anchor="t" rtlCol="false" tIns="0" lIns="0" bIns="0" rIns="0">
            <a:spAutoFit/>
          </a:bodyPr>
          <a:lstStyle/>
          <a:p>
            <a:pPr algn="l">
              <a:lnSpc>
                <a:spcPts val="8960"/>
              </a:lnSpc>
              <a:spcBef>
                <a:spcPct val="0"/>
              </a:spcBef>
            </a:pPr>
            <a:r>
              <a:rPr lang="en-US" sz="6400" b="true">
                <a:solidFill>
                  <a:srgbClr val="000000"/>
                </a:solidFill>
                <a:latin typeface="Cormorant Garamond Bold"/>
                <a:ea typeface="Cormorant Garamond Bold"/>
                <a:cs typeface="Cormorant Garamond Bold"/>
                <a:sym typeface="Cormorant Garamond Bold"/>
              </a:rPr>
              <a:t>Model Evaluation </a:t>
            </a:r>
          </a:p>
        </p:txBody>
      </p:sp>
      <p:sp>
        <p:nvSpPr>
          <p:cNvPr name="TextBox 5" id="5"/>
          <p:cNvSpPr txBox="true"/>
          <p:nvPr/>
        </p:nvSpPr>
        <p:spPr>
          <a:xfrm rot="0">
            <a:off x="1081832" y="9449784"/>
            <a:ext cx="3699570" cy="235903"/>
          </a:xfrm>
          <a:prstGeom prst="rect">
            <a:avLst/>
          </a:prstGeom>
        </p:spPr>
        <p:txBody>
          <a:bodyPr anchor="t" rtlCol="false" tIns="0" lIns="0" bIns="0" rIns="0">
            <a:spAutoFit/>
          </a:bodyPr>
          <a:lstStyle/>
          <a:p>
            <a:pPr algn="ctr">
              <a:lnSpc>
                <a:spcPts val="1959"/>
              </a:lnSpc>
              <a:spcBef>
                <a:spcPct val="0"/>
              </a:spcBef>
            </a:pPr>
            <a:r>
              <a:rPr lang="en-US" sz="1400" spc="168">
                <a:solidFill>
                  <a:srgbClr val="F5F5EF"/>
                </a:solidFill>
                <a:latin typeface="HK Grotesk Light"/>
                <a:ea typeface="HK Grotesk Light"/>
                <a:cs typeface="HK Grotesk Light"/>
                <a:sym typeface="HK Grotesk Light"/>
              </a:rPr>
              <a:t>SOCIAL MEDIA | QUARTERLY REPORT</a:t>
            </a:r>
          </a:p>
        </p:txBody>
      </p:sp>
      <p:sp>
        <p:nvSpPr>
          <p:cNvPr name="TextBox 6" id="6"/>
          <p:cNvSpPr txBox="true"/>
          <p:nvPr/>
        </p:nvSpPr>
        <p:spPr>
          <a:xfrm rot="0">
            <a:off x="15205449" y="9454547"/>
            <a:ext cx="2078929" cy="235903"/>
          </a:xfrm>
          <a:prstGeom prst="rect">
            <a:avLst/>
          </a:prstGeom>
        </p:spPr>
        <p:txBody>
          <a:bodyPr anchor="t" rtlCol="false" tIns="0" lIns="0" bIns="0" rIns="0">
            <a:spAutoFit/>
          </a:bodyPr>
          <a:lstStyle/>
          <a:p>
            <a:pPr algn="r">
              <a:lnSpc>
                <a:spcPts val="1959"/>
              </a:lnSpc>
              <a:spcBef>
                <a:spcPct val="0"/>
              </a:spcBef>
            </a:pPr>
            <a:r>
              <a:rPr lang="en-US" sz="1400" spc="168">
                <a:solidFill>
                  <a:srgbClr val="F5F5EF"/>
                </a:solidFill>
                <a:latin typeface="HK Grotesk Light"/>
                <a:ea typeface="HK Grotesk Light"/>
                <a:cs typeface="HK Grotesk Light"/>
                <a:sym typeface="HK Grotesk Light"/>
              </a:rPr>
              <a:t>DECEMBER 2020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2273513" y="1841287"/>
            <a:ext cx="6604427" cy="6604427"/>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alpha val="9804"/>
              </a:srgbClr>
            </a:solidFill>
          </p:spPr>
        </p:sp>
      </p:grpSp>
      <p:sp>
        <p:nvSpPr>
          <p:cNvPr name="Freeform 4" id="4"/>
          <p:cNvSpPr/>
          <p:nvPr/>
        </p:nvSpPr>
        <p:spPr>
          <a:xfrm flipH="false" flipV="false" rot="0">
            <a:off x="514350" y="2881569"/>
            <a:ext cx="8495517" cy="4523863"/>
          </a:xfrm>
          <a:custGeom>
            <a:avLst/>
            <a:gdLst/>
            <a:ahLst/>
            <a:cxnLst/>
            <a:rect r="r" b="b" t="t" l="l"/>
            <a:pathLst>
              <a:path h="4523863" w="8495517">
                <a:moveTo>
                  <a:pt x="0" y="0"/>
                </a:moveTo>
                <a:lnTo>
                  <a:pt x="8495517" y="0"/>
                </a:lnTo>
                <a:lnTo>
                  <a:pt x="8495517" y="4523862"/>
                </a:lnTo>
                <a:lnTo>
                  <a:pt x="0" y="4523862"/>
                </a:lnTo>
                <a:lnTo>
                  <a:pt x="0" y="0"/>
                </a:lnTo>
                <a:close/>
              </a:path>
            </a:pathLst>
          </a:custGeom>
          <a:blipFill>
            <a:blip r:embed="rId2"/>
            <a:stretch>
              <a:fillRect l="0" t="0" r="0" b="0"/>
            </a:stretch>
          </a:blipFill>
        </p:spPr>
      </p:sp>
      <p:grpSp>
        <p:nvGrpSpPr>
          <p:cNvPr name="Group 5" id="5"/>
          <p:cNvGrpSpPr/>
          <p:nvPr/>
        </p:nvGrpSpPr>
        <p:grpSpPr>
          <a:xfrm rot="0">
            <a:off x="12815645" y="4780081"/>
            <a:ext cx="6604427" cy="6604427"/>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alpha val="9804"/>
              </a:srgbClr>
            </a:solidFill>
          </p:spPr>
        </p:sp>
      </p:grpSp>
      <p:sp>
        <p:nvSpPr>
          <p:cNvPr name="Freeform 7" id="7"/>
          <p:cNvSpPr/>
          <p:nvPr/>
        </p:nvSpPr>
        <p:spPr>
          <a:xfrm flipH="false" flipV="false" rot="0">
            <a:off x="9508498" y="2204706"/>
            <a:ext cx="8034788" cy="5877588"/>
          </a:xfrm>
          <a:custGeom>
            <a:avLst/>
            <a:gdLst/>
            <a:ahLst/>
            <a:cxnLst/>
            <a:rect r="r" b="b" t="t" l="l"/>
            <a:pathLst>
              <a:path h="5877588" w="8034788">
                <a:moveTo>
                  <a:pt x="0" y="0"/>
                </a:moveTo>
                <a:lnTo>
                  <a:pt x="8034788" y="0"/>
                </a:lnTo>
                <a:lnTo>
                  <a:pt x="8034788" y="5877588"/>
                </a:lnTo>
                <a:lnTo>
                  <a:pt x="0" y="5877588"/>
                </a:lnTo>
                <a:lnTo>
                  <a:pt x="0" y="0"/>
                </a:lnTo>
                <a:close/>
              </a:path>
            </a:pathLst>
          </a:custGeom>
          <a:blipFill>
            <a:blip r:embed="rId3"/>
            <a:stretch>
              <a:fillRect l="0" t="0" r="0" b="0"/>
            </a:stretch>
          </a:blipFill>
        </p:spPr>
      </p:sp>
      <p:sp>
        <p:nvSpPr>
          <p:cNvPr name="TextBox 8" id="8"/>
          <p:cNvSpPr txBox="true"/>
          <p:nvPr/>
        </p:nvSpPr>
        <p:spPr>
          <a:xfrm rot="0">
            <a:off x="1028700" y="697026"/>
            <a:ext cx="16230600" cy="990600"/>
          </a:xfrm>
          <a:prstGeom prst="rect">
            <a:avLst/>
          </a:prstGeom>
        </p:spPr>
        <p:txBody>
          <a:bodyPr anchor="t" rtlCol="false" tIns="0" lIns="0" bIns="0" rIns="0">
            <a:spAutoFit/>
          </a:bodyPr>
          <a:lstStyle/>
          <a:p>
            <a:pPr algn="ctr" marL="0" indent="0" lvl="0">
              <a:lnSpc>
                <a:spcPts val="7800"/>
              </a:lnSpc>
            </a:pPr>
            <a:r>
              <a:rPr lang="en-US" b="true" sz="6500">
                <a:solidFill>
                  <a:srgbClr val="000000"/>
                </a:solidFill>
                <a:latin typeface="Cormorant Garamond Bold"/>
                <a:ea typeface="Cormorant Garamond Bold"/>
                <a:cs typeface="Cormorant Garamond Bold"/>
                <a:sym typeface="Cormorant Garamond Bold"/>
              </a:rPr>
              <a:t>Results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304543"/>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8008958" cy="8008958"/>
            <a:chOff x="0" y="0"/>
            <a:chExt cx="6350000" cy="6350000"/>
          </a:xfrm>
        </p:grpSpPr>
        <p:sp>
          <p:nvSpPr>
            <p:cNvPr name="Freeform 3" id="3"/>
            <p:cNvSpPr/>
            <p:nvPr/>
          </p:nvSpPr>
          <p:spPr>
            <a:xfrm flipH="false" flipV="false" rot="0">
              <a:off x="0" y="0"/>
              <a:ext cx="6351270" cy="6351270"/>
            </a:xfrm>
            <a:custGeom>
              <a:avLst/>
              <a:gdLst/>
              <a:ahLst/>
              <a:cxnLst/>
              <a:rect r="r" b="b" t="t" l="l"/>
              <a:pathLst>
                <a:path h="6351270" w="6351270">
                  <a:moveTo>
                    <a:pt x="3175000" y="1963420"/>
                  </a:moveTo>
                  <a:lnTo>
                    <a:pt x="3425190" y="0"/>
                  </a:lnTo>
                  <a:lnTo>
                    <a:pt x="3364230" y="1978660"/>
                  </a:lnTo>
                  <a:lnTo>
                    <a:pt x="3917950" y="78740"/>
                  </a:lnTo>
                  <a:lnTo>
                    <a:pt x="3548380" y="2023110"/>
                  </a:lnTo>
                  <a:lnTo>
                    <a:pt x="4392930" y="232410"/>
                  </a:lnTo>
                  <a:lnTo>
                    <a:pt x="3724910" y="2095500"/>
                  </a:lnTo>
                  <a:lnTo>
                    <a:pt x="4838700" y="459740"/>
                  </a:lnTo>
                  <a:lnTo>
                    <a:pt x="3886200" y="2194560"/>
                  </a:lnTo>
                  <a:lnTo>
                    <a:pt x="5243830" y="753110"/>
                  </a:lnTo>
                  <a:lnTo>
                    <a:pt x="4032250" y="2317750"/>
                  </a:lnTo>
                  <a:lnTo>
                    <a:pt x="5596890" y="1106170"/>
                  </a:lnTo>
                  <a:lnTo>
                    <a:pt x="4155440" y="2462530"/>
                  </a:lnTo>
                  <a:lnTo>
                    <a:pt x="5890260" y="1511300"/>
                  </a:lnTo>
                  <a:lnTo>
                    <a:pt x="4254500" y="2625090"/>
                  </a:lnTo>
                  <a:lnTo>
                    <a:pt x="6117590" y="1955800"/>
                  </a:lnTo>
                  <a:lnTo>
                    <a:pt x="4328160" y="2800350"/>
                  </a:lnTo>
                  <a:lnTo>
                    <a:pt x="6272530" y="2430780"/>
                  </a:lnTo>
                  <a:lnTo>
                    <a:pt x="4372610" y="2984500"/>
                  </a:lnTo>
                  <a:lnTo>
                    <a:pt x="6351270" y="2923540"/>
                  </a:lnTo>
                  <a:lnTo>
                    <a:pt x="4386580" y="3175000"/>
                  </a:lnTo>
                  <a:lnTo>
                    <a:pt x="6350000" y="3425190"/>
                  </a:lnTo>
                  <a:lnTo>
                    <a:pt x="4371340" y="3364230"/>
                  </a:lnTo>
                  <a:lnTo>
                    <a:pt x="6271260" y="3917950"/>
                  </a:lnTo>
                  <a:lnTo>
                    <a:pt x="4326890" y="3548380"/>
                  </a:lnTo>
                  <a:lnTo>
                    <a:pt x="6117590" y="4394200"/>
                  </a:lnTo>
                  <a:lnTo>
                    <a:pt x="4254500" y="3724910"/>
                  </a:lnTo>
                  <a:lnTo>
                    <a:pt x="5890260" y="4838700"/>
                  </a:lnTo>
                  <a:lnTo>
                    <a:pt x="4155440" y="3886200"/>
                  </a:lnTo>
                  <a:lnTo>
                    <a:pt x="5596890" y="5242560"/>
                  </a:lnTo>
                  <a:lnTo>
                    <a:pt x="4032250" y="4030980"/>
                  </a:lnTo>
                  <a:lnTo>
                    <a:pt x="5243830" y="5595620"/>
                  </a:lnTo>
                  <a:lnTo>
                    <a:pt x="3887470" y="4155440"/>
                  </a:lnTo>
                  <a:lnTo>
                    <a:pt x="4839970" y="5890260"/>
                  </a:lnTo>
                  <a:lnTo>
                    <a:pt x="3724910" y="4254500"/>
                  </a:lnTo>
                  <a:lnTo>
                    <a:pt x="4394200" y="6117590"/>
                  </a:lnTo>
                  <a:lnTo>
                    <a:pt x="3549650" y="4328160"/>
                  </a:lnTo>
                  <a:lnTo>
                    <a:pt x="3919220" y="6272530"/>
                  </a:lnTo>
                  <a:lnTo>
                    <a:pt x="3365500" y="4372610"/>
                  </a:lnTo>
                  <a:lnTo>
                    <a:pt x="3426460" y="6351270"/>
                  </a:lnTo>
                  <a:lnTo>
                    <a:pt x="3175000" y="4386580"/>
                  </a:lnTo>
                  <a:lnTo>
                    <a:pt x="2924810" y="6350000"/>
                  </a:lnTo>
                  <a:lnTo>
                    <a:pt x="2985770" y="4371340"/>
                  </a:lnTo>
                  <a:lnTo>
                    <a:pt x="2432050" y="6271260"/>
                  </a:lnTo>
                  <a:lnTo>
                    <a:pt x="2801620" y="4326890"/>
                  </a:lnTo>
                  <a:lnTo>
                    <a:pt x="1955800" y="6117590"/>
                  </a:lnTo>
                  <a:lnTo>
                    <a:pt x="2625090" y="4254500"/>
                  </a:lnTo>
                  <a:lnTo>
                    <a:pt x="1511300" y="5890260"/>
                  </a:lnTo>
                  <a:lnTo>
                    <a:pt x="2462530" y="4155440"/>
                  </a:lnTo>
                  <a:lnTo>
                    <a:pt x="1106170" y="5596890"/>
                  </a:lnTo>
                  <a:lnTo>
                    <a:pt x="2317750" y="4032250"/>
                  </a:lnTo>
                  <a:lnTo>
                    <a:pt x="753110" y="5243830"/>
                  </a:lnTo>
                  <a:lnTo>
                    <a:pt x="2194560" y="3887470"/>
                  </a:lnTo>
                  <a:lnTo>
                    <a:pt x="459740" y="4838700"/>
                  </a:lnTo>
                  <a:lnTo>
                    <a:pt x="2095500" y="3724910"/>
                  </a:lnTo>
                  <a:lnTo>
                    <a:pt x="232410" y="4394200"/>
                  </a:lnTo>
                  <a:lnTo>
                    <a:pt x="2023110" y="3549650"/>
                  </a:lnTo>
                  <a:lnTo>
                    <a:pt x="78740" y="3917950"/>
                  </a:lnTo>
                  <a:lnTo>
                    <a:pt x="1978660" y="3364230"/>
                  </a:lnTo>
                  <a:lnTo>
                    <a:pt x="0" y="3425190"/>
                  </a:lnTo>
                  <a:lnTo>
                    <a:pt x="1963420" y="3175000"/>
                  </a:lnTo>
                  <a:lnTo>
                    <a:pt x="0" y="2924810"/>
                  </a:lnTo>
                  <a:lnTo>
                    <a:pt x="1978660" y="2985770"/>
                  </a:lnTo>
                  <a:lnTo>
                    <a:pt x="78740" y="2432050"/>
                  </a:lnTo>
                  <a:lnTo>
                    <a:pt x="2023110" y="2801620"/>
                  </a:lnTo>
                  <a:lnTo>
                    <a:pt x="232410" y="1955800"/>
                  </a:lnTo>
                  <a:lnTo>
                    <a:pt x="2095500" y="2625090"/>
                  </a:lnTo>
                  <a:lnTo>
                    <a:pt x="459740" y="1511300"/>
                  </a:lnTo>
                  <a:lnTo>
                    <a:pt x="2194560" y="2462530"/>
                  </a:lnTo>
                  <a:lnTo>
                    <a:pt x="753110" y="1106170"/>
                  </a:lnTo>
                  <a:lnTo>
                    <a:pt x="2317750" y="2317750"/>
                  </a:lnTo>
                  <a:lnTo>
                    <a:pt x="1106170" y="753110"/>
                  </a:lnTo>
                  <a:lnTo>
                    <a:pt x="2462530" y="2194560"/>
                  </a:lnTo>
                  <a:lnTo>
                    <a:pt x="1511300" y="459740"/>
                  </a:lnTo>
                  <a:lnTo>
                    <a:pt x="2625090" y="2095500"/>
                  </a:lnTo>
                  <a:lnTo>
                    <a:pt x="1955800" y="232410"/>
                  </a:lnTo>
                  <a:lnTo>
                    <a:pt x="2800350" y="2023110"/>
                  </a:lnTo>
                  <a:lnTo>
                    <a:pt x="2432050" y="78740"/>
                  </a:lnTo>
                  <a:lnTo>
                    <a:pt x="2985770" y="1978660"/>
                  </a:lnTo>
                  <a:lnTo>
                    <a:pt x="2924810" y="0"/>
                  </a:lnTo>
                  <a:lnTo>
                    <a:pt x="3175000" y="1963420"/>
                  </a:lnTo>
                  <a:close/>
                </a:path>
              </a:pathLst>
            </a:custGeom>
            <a:solidFill>
              <a:srgbClr val="FAFAFA">
                <a:alpha val="9804"/>
              </a:srgbClr>
            </a:solidFill>
            <a:ln w="12700">
              <a:solidFill>
                <a:srgbClr val="000000"/>
              </a:solidFill>
            </a:ln>
          </p:spPr>
        </p:sp>
      </p:grpSp>
      <p:sp>
        <p:nvSpPr>
          <p:cNvPr name="TextBox 4" id="4"/>
          <p:cNvSpPr txBox="true"/>
          <p:nvPr/>
        </p:nvSpPr>
        <p:spPr>
          <a:xfrm rot="0">
            <a:off x="1185731" y="4549267"/>
            <a:ext cx="5637496" cy="967824"/>
          </a:xfrm>
          <a:prstGeom prst="rect">
            <a:avLst/>
          </a:prstGeom>
        </p:spPr>
        <p:txBody>
          <a:bodyPr anchor="t" rtlCol="false" tIns="0" lIns="0" bIns="0" rIns="0">
            <a:spAutoFit/>
          </a:bodyPr>
          <a:lstStyle/>
          <a:p>
            <a:pPr algn="ctr" marL="0" indent="0" lvl="0">
              <a:lnSpc>
                <a:spcPts val="7744"/>
              </a:lnSpc>
              <a:spcBef>
                <a:spcPct val="0"/>
              </a:spcBef>
            </a:pPr>
            <a:r>
              <a:rPr lang="en-US" b="true" sz="6400">
                <a:solidFill>
                  <a:srgbClr val="F5F5EF"/>
                </a:solidFill>
                <a:latin typeface="Cormorant Garamond Bold"/>
                <a:ea typeface="Cormorant Garamond Bold"/>
                <a:cs typeface="Cormorant Garamond Bold"/>
                <a:sym typeface="Cormorant Garamond Bold"/>
              </a:rPr>
              <a:t>Applications</a:t>
            </a:r>
          </a:p>
        </p:txBody>
      </p:sp>
      <p:sp>
        <p:nvSpPr>
          <p:cNvPr name="TextBox 5" id="5"/>
          <p:cNvSpPr txBox="true"/>
          <p:nvPr/>
        </p:nvSpPr>
        <p:spPr>
          <a:xfrm rot="0">
            <a:off x="8279037" y="1426893"/>
            <a:ext cx="9575437" cy="7299864"/>
          </a:xfrm>
          <a:prstGeom prst="rect">
            <a:avLst/>
          </a:prstGeom>
        </p:spPr>
        <p:txBody>
          <a:bodyPr anchor="t" rtlCol="false" tIns="0" lIns="0" bIns="0" rIns="0">
            <a:spAutoFit/>
          </a:bodyPr>
          <a:lstStyle/>
          <a:p>
            <a:pPr algn="just">
              <a:lnSpc>
                <a:spcPts val="5283"/>
              </a:lnSpc>
            </a:pPr>
            <a:r>
              <a:rPr lang="en-US" b="true" sz="3301">
                <a:solidFill>
                  <a:srgbClr val="DCCCC0">
                    <a:alpha val="80000"/>
                  </a:srgbClr>
                </a:solidFill>
                <a:latin typeface="HK Grotesk Bold"/>
                <a:ea typeface="HK Grotesk Bold"/>
                <a:cs typeface="HK Grotesk Bold"/>
                <a:sym typeface="HK Grotesk Bold"/>
              </a:rPr>
              <a:t>B</a:t>
            </a:r>
            <a:r>
              <a:rPr lang="en-US" b="true" sz="3301" u="none">
                <a:solidFill>
                  <a:srgbClr val="DCCCC0">
                    <a:alpha val="80000"/>
                  </a:srgbClr>
                </a:solidFill>
                <a:latin typeface="HK Grotesk Bold"/>
                <a:ea typeface="HK Grotesk Bold"/>
                <a:cs typeface="HK Grotesk Bold"/>
                <a:sym typeface="HK Grotesk Bold"/>
              </a:rPr>
              <a:t>rand Monitoring: </a:t>
            </a:r>
          </a:p>
          <a:p>
            <a:pPr algn="just">
              <a:lnSpc>
                <a:spcPts val="5283"/>
              </a:lnSpc>
            </a:pPr>
            <a:r>
              <a:rPr lang="en-US" sz="3301" u="none">
                <a:solidFill>
                  <a:srgbClr val="FFFFFF">
                    <a:alpha val="80000"/>
                  </a:srgbClr>
                </a:solidFill>
                <a:latin typeface="HK Grotesk"/>
                <a:ea typeface="HK Grotesk"/>
                <a:cs typeface="HK Grotesk"/>
                <a:sym typeface="HK Grotesk"/>
              </a:rPr>
              <a:t>Companies can track public sentiment toward               their brand or products by analyzing tweets.</a:t>
            </a:r>
          </a:p>
          <a:p>
            <a:pPr algn="just">
              <a:lnSpc>
                <a:spcPts val="5283"/>
              </a:lnSpc>
            </a:pPr>
          </a:p>
          <a:p>
            <a:pPr algn="just">
              <a:lnSpc>
                <a:spcPts val="5283"/>
              </a:lnSpc>
            </a:pPr>
            <a:r>
              <a:rPr lang="en-US" b="true" sz="3301" u="none">
                <a:solidFill>
                  <a:srgbClr val="DCCCC0">
                    <a:alpha val="80000"/>
                  </a:srgbClr>
                </a:solidFill>
                <a:latin typeface="HK Grotesk Bold"/>
                <a:ea typeface="HK Grotesk Bold"/>
                <a:cs typeface="HK Grotesk Bold"/>
                <a:sym typeface="HK Grotesk Bold"/>
              </a:rPr>
              <a:t>Market Research:</a:t>
            </a:r>
            <a:r>
              <a:rPr lang="en-US" sz="3301" u="none">
                <a:solidFill>
                  <a:srgbClr val="FFFFFF">
                    <a:alpha val="80000"/>
                  </a:srgbClr>
                </a:solidFill>
                <a:latin typeface="HK Grotesk"/>
                <a:ea typeface="HK Grotesk"/>
                <a:cs typeface="HK Grotesk"/>
                <a:sym typeface="HK Grotesk"/>
              </a:rPr>
              <a:t> </a:t>
            </a:r>
          </a:p>
          <a:p>
            <a:pPr algn="just">
              <a:lnSpc>
                <a:spcPts val="5283"/>
              </a:lnSpc>
            </a:pPr>
            <a:r>
              <a:rPr lang="en-US" sz="3301" u="none">
                <a:solidFill>
                  <a:srgbClr val="FFFFFF">
                    <a:alpha val="80000"/>
                  </a:srgbClr>
                </a:solidFill>
                <a:latin typeface="HK Grotesk"/>
                <a:ea typeface="HK Grotesk"/>
                <a:cs typeface="HK Grotesk"/>
                <a:sym typeface="HK Grotesk"/>
              </a:rPr>
              <a:t>Businesses can analyze consumer opinions on trends, products, or services.</a:t>
            </a:r>
          </a:p>
          <a:p>
            <a:pPr algn="just">
              <a:lnSpc>
                <a:spcPts val="5283"/>
              </a:lnSpc>
            </a:pPr>
          </a:p>
          <a:p>
            <a:pPr algn="just">
              <a:lnSpc>
                <a:spcPts val="5283"/>
              </a:lnSpc>
            </a:pPr>
            <a:r>
              <a:rPr lang="en-US" b="true" sz="3301" u="none">
                <a:solidFill>
                  <a:srgbClr val="DCCCC0">
                    <a:alpha val="80000"/>
                  </a:srgbClr>
                </a:solidFill>
                <a:latin typeface="HK Grotesk Bold"/>
                <a:ea typeface="HK Grotesk Bold"/>
                <a:cs typeface="HK Grotesk Bold"/>
                <a:sym typeface="HK Grotesk Bold"/>
              </a:rPr>
              <a:t>Political Sentiment:</a:t>
            </a:r>
          </a:p>
          <a:p>
            <a:pPr algn="just">
              <a:lnSpc>
                <a:spcPts val="5283"/>
              </a:lnSpc>
            </a:pPr>
            <a:r>
              <a:rPr lang="en-US" sz="3301" u="none">
                <a:solidFill>
                  <a:srgbClr val="FFFFFF">
                    <a:alpha val="80000"/>
                  </a:srgbClr>
                </a:solidFill>
                <a:latin typeface="HK Grotesk"/>
                <a:ea typeface="HK Grotesk"/>
                <a:cs typeface="HK Grotesk"/>
                <a:sym typeface="HK Grotesk"/>
              </a:rPr>
              <a:t>Analyze public opinion about political candidates, policies, or events.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04543"/>
        </a:solidFill>
      </p:bgPr>
    </p:bg>
    <p:spTree>
      <p:nvGrpSpPr>
        <p:cNvPr id="1" name=""/>
        <p:cNvGrpSpPr/>
        <p:nvPr/>
      </p:nvGrpSpPr>
      <p:grpSpPr>
        <a:xfrm>
          <a:off x="0" y="0"/>
          <a:ext cx="0" cy="0"/>
          <a:chOff x="0" y="0"/>
          <a:chExt cx="0" cy="0"/>
        </a:xfrm>
      </p:grpSpPr>
      <p:grpSp>
        <p:nvGrpSpPr>
          <p:cNvPr name="Group 2" id="2"/>
          <p:cNvGrpSpPr/>
          <p:nvPr/>
        </p:nvGrpSpPr>
        <p:grpSpPr>
          <a:xfrm rot="0">
            <a:off x="7698311" y="0"/>
            <a:ext cx="10785179" cy="15447120"/>
            <a:chOff x="0" y="0"/>
            <a:chExt cx="4433570" cy="6350000"/>
          </a:xfrm>
        </p:grpSpPr>
        <p:sp>
          <p:nvSpPr>
            <p:cNvPr name="Freeform 3" id="3"/>
            <p:cNvSpPr/>
            <p:nvPr/>
          </p:nvSpPr>
          <p:spPr>
            <a:xfrm flipH="false" flipV="false" rot="0">
              <a:off x="0" y="0"/>
              <a:ext cx="4433570" cy="6350000"/>
            </a:xfrm>
            <a:custGeom>
              <a:avLst/>
              <a:gdLst/>
              <a:ahLst/>
              <a:cxnLst/>
              <a:rect r="r" b="b" t="t" l="l"/>
              <a:pathLst>
                <a:path h="6350000" w="4433570">
                  <a:moveTo>
                    <a:pt x="4433570" y="0"/>
                  </a:moveTo>
                  <a:lnTo>
                    <a:pt x="4433570" y="6350000"/>
                  </a:lnTo>
                  <a:lnTo>
                    <a:pt x="0" y="6350000"/>
                  </a:lnTo>
                  <a:lnTo>
                    <a:pt x="0" y="4433570"/>
                  </a:lnTo>
                  <a:cubicBezTo>
                    <a:pt x="0" y="1985010"/>
                    <a:pt x="1985010" y="0"/>
                    <a:pt x="4433570" y="0"/>
                  </a:cubicBezTo>
                  <a:close/>
                </a:path>
              </a:pathLst>
            </a:custGeom>
            <a:solidFill>
              <a:srgbClr val="FAFAFA">
                <a:alpha val="9804"/>
              </a:srgbClr>
            </a:solidFill>
            <a:ln w="12700">
              <a:solidFill>
                <a:srgbClr val="000000"/>
              </a:solidFill>
            </a:ln>
          </p:spPr>
        </p:sp>
      </p:grpSp>
      <p:grpSp>
        <p:nvGrpSpPr>
          <p:cNvPr name="Group 4" id="4"/>
          <p:cNvGrpSpPr/>
          <p:nvPr/>
        </p:nvGrpSpPr>
        <p:grpSpPr>
          <a:xfrm rot="0">
            <a:off x="7966580" y="757327"/>
            <a:ext cx="9292720" cy="2424174"/>
            <a:chOff x="0" y="0"/>
            <a:chExt cx="2531548" cy="660400"/>
          </a:xfrm>
        </p:grpSpPr>
        <p:sp>
          <p:nvSpPr>
            <p:cNvPr name="Freeform 5" id="5"/>
            <p:cNvSpPr/>
            <p:nvPr/>
          </p:nvSpPr>
          <p:spPr>
            <a:xfrm flipH="false" flipV="false" rot="0">
              <a:off x="0" y="0"/>
              <a:ext cx="2531548" cy="660400"/>
            </a:xfrm>
            <a:custGeom>
              <a:avLst/>
              <a:gdLst/>
              <a:ahLst/>
              <a:cxnLst/>
              <a:rect r="r" b="b" t="t" l="l"/>
              <a:pathLst>
                <a:path h="660400" w="2531548">
                  <a:moveTo>
                    <a:pt x="2407088" y="660400"/>
                  </a:moveTo>
                  <a:lnTo>
                    <a:pt x="124460" y="660400"/>
                  </a:lnTo>
                  <a:cubicBezTo>
                    <a:pt x="55880" y="660400"/>
                    <a:pt x="0" y="604520"/>
                    <a:pt x="0" y="535940"/>
                  </a:cubicBezTo>
                  <a:lnTo>
                    <a:pt x="0" y="124460"/>
                  </a:lnTo>
                  <a:cubicBezTo>
                    <a:pt x="0" y="55880"/>
                    <a:pt x="55880" y="0"/>
                    <a:pt x="124460" y="0"/>
                  </a:cubicBezTo>
                  <a:lnTo>
                    <a:pt x="2407088" y="0"/>
                  </a:lnTo>
                  <a:cubicBezTo>
                    <a:pt x="2475668" y="0"/>
                    <a:pt x="2531548" y="55880"/>
                    <a:pt x="2531548" y="124460"/>
                  </a:cubicBezTo>
                  <a:lnTo>
                    <a:pt x="2531548" y="535940"/>
                  </a:lnTo>
                  <a:cubicBezTo>
                    <a:pt x="2531548" y="604520"/>
                    <a:pt x="2475668" y="660400"/>
                    <a:pt x="2407088" y="660400"/>
                  </a:cubicBezTo>
                  <a:close/>
                </a:path>
              </a:pathLst>
            </a:custGeom>
            <a:solidFill>
              <a:srgbClr val="FFFFFF"/>
            </a:solidFill>
          </p:spPr>
        </p:sp>
      </p:grpSp>
      <p:grpSp>
        <p:nvGrpSpPr>
          <p:cNvPr name="Group 6" id="6"/>
          <p:cNvGrpSpPr/>
          <p:nvPr/>
        </p:nvGrpSpPr>
        <p:grpSpPr>
          <a:xfrm rot="0">
            <a:off x="4497640" y="3537211"/>
            <a:ext cx="9292720" cy="2424174"/>
            <a:chOff x="0" y="0"/>
            <a:chExt cx="2531548" cy="660400"/>
          </a:xfrm>
        </p:grpSpPr>
        <p:sp>
          <p:nvSpPr>
            <p:cNvPr name="Freeform 7" id="7"/>
            <p:cNvSpPr/>
            <p:nvPr/>
          </p:nvSpPr>
          <p:spPr>
            <a:xfrm flipH="false" flipV="false" rot="0">
              <a:off x="0" y="0"/>
              <a:ext cx="2531548" cy="660400"/>
            </a:xfrm>
            <a:custGeom>
              <a:avLst/>
              <a:gdLst/>
              <a:ahLst/>
              <a:cxnLst/>
              <a:rect r="r" b="b" t="t" l="l"/>
              <a:pathLst>
                <a:path h="660400" w="2531548">
                  <a:moveTo>
                    <a:pt x="2407088" y="660400"/>
                  </a:moveTo>
                  <a:lnTo>
                    <a:pt x="124460" y="660400"/>
                  </a:lnTo>
                  <a:cubicBezTo>
                    <a:pt x="55880" y="660400"/>
                    <a:pt x="0" y="604520"/>
                    <a:pt x="0" y="535940"/>
                  </a:cubicBezTo>
                  <a:lnTo>
                    <a:pt x="0" y="124460"/>
                  </a:lnTo>
                  <a:cubicBezTo>
                    <a:pt x="0" y="55880"/>
                    <a:pt x="55880" y="0"/>
                    <a:pt x="124460" y="0"/>
                  </a:cubicBezTo>
                  <a:lnTo>
                    <a:pt x="2407088" y="0"/>
                  </a:lnTo>
                  <a:cubicBezTo>
                    <a:pt x="2475668" y="0"/>
                    <a:pt x="2531548" y="55880"/>
                    <a:pt x="2531548" y="124460"/>
                  </a:cubicBezTo>
                  <a:lnTo>
                    <a:pt x="2531548" y="535940"/>
                  </a:lnTo>
                  <a:cubicBezTo>
                    <a:pt x="2531548" y="604520"/>
                    <a:pt x="2475668" y="660400"/>
                    <a:pt x="2407088" y="660400"/>
                  </a:cubicBezTo>
                  <a:close/>
                </a:path>
              </a:pathLst>
            </a:custGeom>
            <a:solidFill>
              <a:srgbClr val="FFFFFF"/>
            </a:solidFill>
          </p:spPr>
        </p:sp>
      </p:grpSp>
      <p:grpSp>
        <p:nvGrpSpPr>
          <p:cNvPr name="Group 8" id="8"/>
          <p:cNvGrpSpPr/>
          <p:nvPr/>
        </p:nvGrpSpPr>
        <p:grpSpPr>
          <a:xfrm rot="0">
            <a:off x="1028700" y="6318782"/>
            <a:ext cx="9209198" cy="2424174"/>
            <a:chOff x="0" y="0"/>
            <a:chExt cx="2508794" cy="660400"/>
          </a:xfrm>
        </p:grpSpPr>
        <p:sp>
          <p:nvSpPr>
            <p:cNvPr name="Freeform 9" id="9"/>
            <p:cNvSpPr/>
            <p:nvPr/>
          </p:nvSpPr>
          <p:spPr>
            <a:xfrm flipH="false" flipV="false" rot="0">
              <a:off x="0" y="0"/>
              <a:ext cx="2508795" cy="660400"/>
            </a:xfrm>
            <a:custGeom>
              <a:avLst/>
              <a:gdLst/>
              <a:ahLst/>
              <a:cxnLst/>
              <a:rect r="r" b="b" t="t" l="l"/>
              <a:pathLst>
                <a:path h="660400" w="2508795">
                  <a:moveTo>
                    <a:pt x="2384334" y="660400"/>
                  </a:moveTo>
                  <a:lnTo>
                    <a:pt x="124460" y="660400"/>
                  </a:lnTo>
                  <a:cubicBezTo>
                    <a:pt x="55880" y="660400"/>
                    <a:pt x="0" y="604520"/>
                    <a:pt x="0" y="535940"/>
                  </a:cubicBezTo>
                  <a:lnTo>
                    <a:pt x="0" y="124460"/>
                  </a:lnTo>
                  <a:cubicBezTo>
                    <a:pt x="0" y="55880"/>
                    <a:pt x="55880" y="0"/>
                    <a:pt x="124460" y="0"/>
                  </a:cubicBezTo>
                  <a:lnTo>
                    <a:pt x="2384335" y="0"/>
                  </a:lnTo>
                  <a:cubicBezTo>
                    <a:pt x="2452914" y="0"/>
                    <a:pt x="2508795" y="55880"/>
                    <a:pt x="2508795" y="124460"/>
                  </a:cubicBezTo>
                  <a:lnTo>
                    <a:pt x="2508795" y="535940"/>
                  </a:lnTo>
                  <a:cubicBezTo>
                    <a:pt x="2508795" y="604520"/>
                    <a:pt x="2452914" y="660400"/>
                    <a:pt x="2384335" y="660400"/>
                  </a:cubicBezTo>
                  <a:close/>
                </a:path>
              </a:pathLst>
            </a:custGeom>
            <a:solidFill>
              <a:srgbClr val="FFFFFF"/>
            </a:solidFill>
          </p:spPr>
        </p:sp>
      </p:grpSp>
      <p:grpSp>
        <p:nvGrpSpPr>
          <p:cNvPr name="Group 10" id="10"/>
          <p:cNvGrpSpPr/>
          <p:nvPr/>
        </p:nvGrpSpPr>
        <p:grpSpPr>
          <a:xfrm rot="0">
            <a:off x="1081832" y="6521005"/>
            <a:ext cx="2023376" cy="2019728"/>
            <a:chOff x="0" y="0"/>
            <a:chExt cx="2697835" cy="2692970"/>
          </a:xfrm>
        </p:grpSpPr>
        <p:grpSp>
          <p:nvGrpSpPr>
            <p:cNvPr name="Group 11" id="11"/>
            <p:cNvGrpSpPr/>
            <p:nvPr/>
          </p:nvGrpSpPr>
          <p:grpSpPr>
            <a:xfrm rot="0">
              <a:off x="0" y="0"/>
              <a:ext cx="2697835" cy="2692970"/>
              <a:chOff x="0" y="0"/>
              <a:chExt cx="6338570" cy="6327140"/>
            </a:xfrm>
          </p:grpSpPr>
          <p:sp>
            <p:nvSpPr>
              <p:cNvPr name="Freeform 12" id="12"/>
              <p:cNvSpPr/>
              <p:nvPr/>
            </p:nvSpPr>
            <p:spPr>
              <a:xfrm flipH="false" flipV="false" rot="0">
                <a:off x="0" y="0"/>
                <a:ext cx="6339840" cy="6325870"/>
              </a:xfrm>
              <a:custGeom>
                <a:avLst/>
                <a:gdLst/>
                <a:ahLst/>
                <a:cxnLst/>
                <a:rect r="r" b="b" t="t" l="l"/>
                <a:pathLst>
                  <a:path h="6325870" w="6339840">
                    <a:moveTo>
                      <a:pt x="3169920" y="734060"/>
                    </a:moveTo>
                    <a:lnTo>
                      <a:pt x="3567430" y="0"/>
                    </a:lnTo>
                    <a:lnTo>
                      <a:pt x="3770630" y="810260"/>
                    </a:lnTo>
                    <a:lnTo>
                      <a:pt x="4338320" y="198120"/>
                    </a:lnTo>
                    <a:lnTo>
                      <a:pt x="4333240" y="1033780"/>
                    </a:lnTo>
                    <a:lnTo>
                      <a:pt x="5035550" y="581660"/>
                    </a:lnTo>
                    <a:lnTo>
                      <a:pt x="4823460" y="1389380"/>
                    </a:lnTo>
                    <a:lnTo>
                      <a:pt x="5615940" y="1126490"/>
                    </a:lnTo>
                    <a:lnTo>
                      <a:pt x="5209540" y="1855470"/>
                    </a:lnTo>
                    <a:lnTo>
                      <a:pt x="6042660" y="1798320"/>
                    </a:lnTo>
                    <a:lnTo>
                      <a:pt x="5467350" y="2404110"/>
                    </a:lnTo>
                    <a:lnTo>
                      <a:pt x="6289040" y="2555240"/>
                    </a:lnTo>
                    <a:lnTo>
                      <a:pt x="5581650" y="2998470"/>
                    </a:lnTo>
                    <a:lnTo>
                      <a:pt x="6339840" y="3348990"/>
                    </a:lnTo>
                    <a:lnTo>
                      <a:pt x="5543550" y="3602990"/>
                    </a:lnTo>
                    <a:lnTo>
                      <a:pt x="6189980" y="4131310"/>
                    </a:lnTo>
                    <a:lnTo>
                      <a:pt x="5355590" y="4178300"/>
                    </a:lnTo>
                    <a:lnTo>
                      <a:pt x="5850890" y="4851400"/>
                    </a:lnTo>
                    <a:lnTo>
                      <a:pt x="5031740" y="4690110"/>
                    </a:lnTo>
                    <a:lnTo>
                      <a:pt x="5344160" y="5464810"/>
                    </a:lnTo>
                    <a:lnTo>
                      <a:pt x="4589780" y="5105400"/>
                    </a:lnTo>
                    <a:lnTo>
                      <a:pt x="4699000" y="5933440"/>
                    </a:lnTo>
                    <a:lnTo>
                      <a:pt x="4058920" y="5397500"/>
                    </a:lnTo>
                    <a:lnTo>
                      <a:pt x="3958590" y="6226810"/>
                    </a:lnTo>
                    <a:lnTo>
                      <a:pt x="3472180" y="5547360"/>
                    </a:lnTo>
                    <a:lnTo>
                      <a:pt x="3168650" y="6325870"/>
                    </a:lnTo>
                    <a:lnTo>
                      <a:pt x="2866390" y="5547360"/>
                    </a:lnTo>
                    <a:lnTo>
                      <a:pt x="2379980" y="6226810"/>
                    </a:lnTo>
                    <a:lnTo>
                      <a:pt x="2279650" y="5397500"/>
                    </a:lnTo>
                    <a:lnTo>
                      <a:pt x="1639570" y="5933440"/>
                    </a:lnTo>
                    <a:lnTo>
                      <a:pt x="1748790" y="5105400"/>
                    </a:lnTo>
                    <a:lnTo>
                      <a:pt x="994410" y="5466080"/>
                    </a:lnTo>
                    <a:lnTo>
                      <a:pt x="1306830" y="4691380"/>
                    </a:lnTo>
                    <a:lnTo>
                      <a:pt x="487680" y="4852670"/>
                    </a:lnTo>
                    <a:lnTo>
                      <a:pt x="982980" y="4179570"/>
                    </a:lnTo>
                    <a:lnTo>
                      <a:pt x="148590" y="4132580"/>
                    </a:lnTo>
                    <a:lnTo>
                      <a:pt x="795020" y="3604260"/>
                    </a:lnTo>
                    <a:lnTo>
                      <a:pt x="0" y="3350260"/>
                    </a:lnTo>
                    <a:lnTo>
                      <a:pt x="758190" y="2999740"/>
                    </a:lnTo>
                    <a:lnTo>
                      <a:pt x="49530" y="2555240"/>
                    </a:lnTo>
                    <a:lnTo>
                      <a:pt x="871220" y="2404110"/>
                    </a:lnTo>
                    <a:lnTo>
                      <a:pt x="295910" y="1798320"/>
                    </a:lnTo>
                    <a:lnTo>
                      <a:pt x="1129030" y="1855470"/>
                    </a:lnTo>
                    <a:lnTo>
                      <a:pt x="722630" y="1126490"/>
                    </a:lnTo>
                    <a:lnTo>
                      <a:pt x="1515110" y="1389380"/>
                    </a:lnTo>
                    <a:lnTo>
                      <a:pt x="1303020" y="581660"/>
                    </a:lnTo>
                    <a:lnTo>
                      <a:pt x="2005330" y="1033780"/>
                    </a:lnTo>
                    <a:lnTo>
                      <a:pt x="2000250" y="198120"/>
                    </a:lnTo>
                    <a:lnTo>
                      <a:pt x="2567940" y="810260"/>
                    </a:lnTo>
                    <a:lnTo>
                      <a:pt x="2771140" y="0"/>
                    </a:lnTo>
                    <a:lnTo>
                      <a:pt x="3169920" y="734060"/>
                    </a:lnTo>
                    <a:close/>
                  </a:path>
                </a:pathLst>
              </a:custGeom>
              <a:solidFill>
                <a:srgbClr val="548C55"/>
              </a:solidFill>
              <a:ln w="12700">
                <a:solidFill>
                  <a:srgbClr val="000000"/>
                </a:solidFill>
              </a:ln>
            </p:spPr>
          </p:sp>
        </p:grpSp>
        <p:sp>
          <p:nvSpPr>
            <p:cNvPr name="Freeform 13" id="13"/>
            <p:cNvSpPr/>
            <p:nvPr/>
          </p:nvSpPr>
          <p:spPr>
            <a:xfrm flipH="false" flipV="false" rot="0">
              <a:off x="744134" y="773526"/>
              <a:ext cx="1336567" cy="1171319"/>
            </a:xfrm>
            <a:custGeom>
              <a:avLst/>
              <a:gdLst/>
              <a:ahLst/>
              <a:cxnLst/>
              <a:rect r="r" b="b" t="t" l="l"/>
              <a:pathLst>
                <a:path h="1171319" w="1336567">
                  <a:moveTo>
                    <a:pt x="0" y="0"/>
                  </a:moveTo>
                  <a:lnTo>
                    <a:pt x="1336567" y="0"/>
                  </a:lnTo>
                  <a:lnTo>
                    <a:pt x="1336567" y="1171319"/>
                  </a:lnTo>
                  <a:lnTo>
                    <a:pt x="0" y="1171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4621611" y="3739434"/>
            <a:ext cx="2023376" cy="2019728"/>
            <a:chOff x="0" y="0"/>
            <a:chExt cx="6338570" cy="6327140"/>
          </a:xfrm>
        </p:grpSpPr>
        <p:sp>
          <p:nvSpPr>
            <p:cNvPr name="Freeform 15" id="15"/>
            <p:cNvSpPr/>
            <p:nvPr/>
          </p:nvSpPr>
          <p:spPr>
            <a:xfrm flipH="false" flipV="false" rot="0">
              <a:off x="0" y="0"/>
              <a:ext cx="6339840" cy="6325870"/>
            </a:xfrm>
            <a:custGeom>
              <a:avLst/>
              <a:gdLst/>
              <a:ahLst/>
              <a:cxnLst/>
              <a:rect r="r" b="b" t="t" l="l"/>
              <a:pathLst>
                <a:path h="6325870" w="6339840">
                  <a:moveTo>
                    <a:pt x="3169920" y="734060"/>
                  </a:moveTo>
                  <a:lnTo>
                    <a:pt x="3567430" y="0"/>
                  </a:lnTo>
                  <a:lnTo>
                    <a:pt x="3770630" y="810260"/>
                  </a:lnTo>
                  <a:lnTo>
                    <a:pt x="4338320" y="198120"/>
                  </a:lnTo>
                  <a:lnTo>
                    <a:pt x="4333240" y="1033780"/>
                  </a:lnTo>
                  <a:lnTo>
                    <a:pt x="5035550" y="581660"/>
                  </a:lnTo>
                  <a:lnTo>
                    <a:pt x="4823460" y="1389380"/>
                  </a:lnTo>
                  <a:lnTo>
                    <a:pt x="5615940" y="1126490"/>
                  </a:lnTo>
                  <a:lnTo>
                    <a:pt x="5209540" y="1855470"/>
                  </a:lnTo>
                  <a:lnTo>
                    <a:pt x="6042660" y="1798320"/>
                  </a:lnTo>
                  <a:lnTo>
                    <a:pt x="5467350" y="2404110"/>
                  </a:lnTo>
                  <a:lnTo>
                    <a:pt x="6289040" y="2555240"/>
                  </a:lnTo>
                  <a:lnTo>
                    <a:pt x="5581650" y="2998470"/>
                  </a:lnTo>
                  <a:lnTo>
                    <a:pt x="6339840" y="3348990"/>
                  </a:lnTo>
                  <a:lnTo>
                    <a:pt x="5543550" y="3602990"/>
                  </a:lnTo>
                  <a:lnTo>
                    <a:pt x="6189980" y="4131310"/>
                  </a:lnTo>
                  <a:lnTo>
                    <a:pt x="5355590" y="4178300"/>
                  </a:lnTo>
                  <a:lnTo>
                    <a:pt x="5850890" y="4851400"/>
                  </a:lnTo>
                  <a:lnTo>
                    <a:pt x="5031740" y="4690110"/>
                  </a:lnTo>
                  <a:lnTo>
                    <a:pt x="5344160" y="5464810"/>
                  </a:lnTo>
                  <a:lnTo>
                    <a:pt x="4589780" y="5105400"/>
                  </a:lnTo>
                  <a:lnTo>
                    <a:pt x="4699000" y="5933440"/>
                  </a:lnTo>
                  <a:lnTo>
                    <a:pt x="4058920" y="5397500"/>
                  </a:lnTo>
                  <a:lnTo>
                    <a:pt x="3958590" y="6226810"/>
                  </a:lnTo>
                  <a:lnTo>
                    <a:pt x="3472180" y="5547360"/>
                  </a:lnTo>
                  <a:lnTo>
                    <a:pt x="3168650" y="6325870"/>
                  </a:lnTo>
                  <a:lnTo>
                    <a:pt x="2866390" y="5547360"/>
                  </a:lnTo>
                  <a:lnTo>
                    <a:pt x="2379980" y="6226810"/>
                  </a:lnTo>
                  <a:lnTo>
                    <a:pt x="2279650" y="5397500"/>
                  </a:lnTo>
                  <a:lnTo>
                    <a:pt x="1639570" y="5933440"/>
                  </a:lnTo>
                  <a:lnTo>
                    <a:pt x="1748790" y="5105400"/>
                  </a:lnTo>
                  <a:lnTo>
                    <a:pt x="994410" y="5466080"/>
                  </a:lnTo>
                  <a:lnTo>
                    <a:pt x="1306830" y="4691380"/>
                  </a:lnTo>
                  <a:lnTo>
                    <a:pt x="487680" y="4852670"/>
                  </a:lnTo>
                  <a:lnTo>
                    <a:pt x="982980" y="4179570"/>
                  </a:lnTo>
                  <a:lnTo>
                    <a:pt x="148590" y="4132580"/>
                  </a:lnTo>
                  <a:lnTo>
                    <a:pt x="795020" y="3604260"/>
                  </a:lnTo>
                  <a:lnTo>
                    <a:pt x="0" y="3350260"/>
                  </a:lnTo>
                  <a:lnTo>
                    <a:pt x="758190" y="2999740"/>
                  </a:lnTo>
                  <a:lnTo>
                    <a:pt x="49530" y="2555240"/>
                  </a:lnTo>
                  <a:lnTo>
                    <a:pt x="871220" y="2404110"/>
                  </a:lnTo>
                  <a:lnTo>
                    <a:pt x="295910" y="1798320"/>
                  </a:lnTo>
                  <a:lnTo>
                    <a:pt x="1129030" y="1855470"/>
                  </a:lnTo>
                  <a:lnTo>
                    <a:pt x="722630" y="1126490"/>
                  </a:lnTo>
                  <a:lnTo>
                    <a:pt x="1515110" y="1389380"/>
                  </a:lnTo>
                  <a:lnTo>
                    <a:pt x="1303020" y="581660"/>
                  </a:lnTo>
                  <a:lnTo>
                    <a:pt x="2005330" y="1033780"/>
                  </a:lnTo>
                  <a:lnTo>
                    <a:pt x="2000250" y="198120"/>
                  </a:lnTo>
                  <a:lnTo>
                    <a:pt x="2567940" y="810260"/>
                  </a:lnTo>
                  <a:lnTo>
                    <a:pt x="2771140" y="0"/>
                  </a:lnTo>
                  <a:lnTo>
                    <a:pt x="3169920" y="734060"/>
                  </a:lnTo>
                  <a:close/>
                </a:path>
              </a:pathLst>
            </a:custGeom>
            <a:solidFill>
              <a:srgbClr val="548C55"/>
            </a:solidFill>
            <a:ln w="12700">
              <a:solidFill>
                <a:srgbClr val="000000"/>
              </a:solidFill>
            </a:ln>
          </p:spPr>
        </p:sp>
      </p:grpSp>
      <p:grpSp>
        <p:nvGrpSpPr>
          <p:cNvPr name="Group 16" id="16"/>
          <p:cNvGrpSpPr/>
          <p:nvPr/>
        </p:nvGrpSpPr>
        <p:grpSpPr>
          <a:xfrm rot="0">
            <a:off x="8119272" y="959551"/>
            <a:ext cx="2023376" cy="2019728"/>
            <a:chOff x="0" y="0"/>
            <a:chExt cx="6338570" cy="6327140"/>
          </a:xfrm>
        </p:grpSpPr>
        <p:sp>
          <p:nvSpPr>
            <p:cNvPr name="Freeform 17" id="17"/>
            <p:cNvSpPr/>
            <p:nvPr/>
          </p:nvSpPr>
          <p:spPr>
            <a:xfrm flipH="false" flipV="false" rot="0">
              <a:off x="0" y="0"/>
              <a:ext cx="6339840" cy="6325870"/>
            </a:xfrm>
            <a:custGeom>
              <a:avLst/>
              <a:gdLst/>
              <a:ahLst/>
              <a:cxnLst/>
              <a:rect r="r" b="b" t="t" l="l"/>
              <a:pathLst>
                <a:path h="6325870" w="6339840">
                  <a:moveTo>
                    <a:pt x="3169920" y="734060"/>
                  </a:moveTo>
                  <a:lnTo>
                    <a:pt x="3567430" y="0"/>
                  </a:lnTo>
                  <a:lnTo>
                    <a:pt x="3770630" y="810260"/>
                  </a:lnTo>
                  <a:lnTo>
                    <a:pt x="4338320" y="198120"/>
                  </a:lnTo>
                  <a:lnTo>
                    <a:pt x="4333240" y="1033780"/>
                  </a:lnTo>
                  <a:lnTo>
                    <a:pt x="5035550" y="581660"/>
                  </a:lnTo>
                  <a:lnTo>
                    <a:pt x="4823460" y="1389380"/>
                  </a:lnTo>
                  <a:lnTo>
                    <a:pt x="5615940" y="1126490"/>
                  </a:lnTo>
                  <a:lnTo>
                    <a:pt x="5209540" y="1855470"/>
                  </a:lnTo>
                  <a:lnTo>
                    <a:pt x="6042660" y="1798320"/>
                  </a:lnTo>
                  <a:lnTo>
                    <a:pt x="5467350" y="2404110"/>
                  </a:lnTo>
                  <a:lnTo>
                    <a:pt x="6289040" y="2555240"/>
                  </a:lnTo>
                  <a:lnTo>
                    <a:pt x="5581650" y="2998470"/>
                  </a:lnTo>
                  <a:lnTo>
                    <a:pt x="6339840" y="3348990"/>
                  </a:lnTo>
                  <a:lnTo>
                    <a:pt x="5543550" y="3602990"/>
                  </a:lnTo>
                  <a:lnTo>
                    <a:pt x="6189980" y="4131310"/>
                  </a:lnTo>
                  <a:lnTo>
                    <a:pt x="5355590" y="4178300"/>
                  </a:lnTo>
                  <a:lnTo>
                    <a:pt x="5850890" y="4851400"/>
                  </a:lnTo>
                  <a:lnTo>
                    <a:pt x="5031740" y="4690110"/>
                  </a:lnTo>
                  <a:lnTo>
                    <a:pt x="5344160" y="5464810"/>
                  </a:lnTo>
                  <a:lnTo>
                    <a:pt x="4589780" y="5105400"/>
                  </a:lnTo>
                  <a:lnTo>
                    <a:pt x="4699000" y="5933440"/>
                  </a:lnTo>
                  <a:lnTo>
                    <a:pt x="4058920" y="5397500"/>
                  </a:lnTo>
                  <a:lnTo>
                    <a:pt x="3958590" y="6226810"/>
                  </a:lnTo>
                  <a:lnTo>
                    <a:pt x="3472180" y="5547360"/>
                  </a:lnTo>
                  <a:lnTo>
                    <a:pt x="3168650" y="6325870"/>
                  </a:lnTo>
                  <a:lnTo>
                    <a:pt x="2866390" y="5547360"/>
                  </a:lnTo>
                  <a:lnTo>
                    <a:pt x="2379980" y="6226810"/>
                  </a:lnTo>
                  <a:lnTo>
                    <a:pt x="2279650" y="5397500"/>
                  </a:lnTo>
                  <a:lnTo>
                    <a:pt x="1639570" y="5933440"/>
                  </a:lnTo>
                  <a:lnTo>
                    <a:pt x="1748790" y="5105400"/>
                  </a:lnTo>
                  <a:lnTo>
                    <a:pt x="994410" y="5466080"/>
                  </a:lnTo>
                  <a:lnTo>
                    <a:pt x="1306830" y="4691380"/>
                  </a:lnTo>
                  <a:lnTo>
                    <a:pt x="487680" y="4852670"/>
                  </a:lnTo>
                  <a:lnTo>
                    <a:pt x="982980" y="4179570"/>
                  </a:lnTo>
                  <a:lnTo>
                    <a:pt x="148590" y="4132580"/>
                  </a:lnTo>
                  <a:lnTo>
                    <a:pt x="795020" y="3604260"/>
                  </a:lnTo>
                  <a:lnTo>
                    <a:pt x="0" y="3350260"/>
                  </a:lnTo>
                  <a:lnTo>
                    <a:pt x="758190" y="2999740"/>
                  </a:lnTo>
                  <a:lnTo>
                    <a:pt x="49530" y="2555240"/>
                  </a:lnTo>
                  <a:lnTo>
                    <a:pt x="871220" y="2404110"/>
                  </a:lnTo>
                  <a:lnTo>
                    <a:pt x="295910" y="1798320"/>
                  </a:lnTo>
                  <a:lnTo>
                    <a:pt x="1129030" y="1855470"/>
                  </a:lnTo>
                  <a:lnTo>
                    <a:pt x="722630" y="1126490"/>
                  </a:lnTo>
                  <a:lnTo>
                    <a:pt x="1515110" y="1389380"/>
                  </a:lnTo>
                  <a:lnTo>
                    <a:pt x="1303020" y="581660"/>
                  </a:lnTo>
                  <a:lnTo>
                    <a:pt x="2005330" y="1033780"/>
                  </a:lnTo>
                  <a:lnTo>
                    <a:pt x="2000250" y="198120"/>
                  </a:lnTo>
                  <a:lnTo>
                    <a:pt x="2567940" y="810260"/>
                  </a:lnTo>
                  <a:lnTo>
                    <a:pt x="2771140" y="0"/>
                  </a:lnTo>
                  <a:lnTo>
                    <a:pt x="3169920" y="734060"/>
                  </a:lnTo>
                  <a:close/>
                </a:path>
              </a:pathLst>
            </a:custGeom>
            <a:solidFill>
              <a:srgbClr val="548C55"/>
            </a:solidFill>
            <a:ln w="12700">
              <a:solidFill>
                <a:srgbClr val="000000"/>
              </a:solidFill>
            </a:ln>
          </p:spPr>
        </p:sp>
      </p:grpSp>
      <p:sp>
        <p:nvSpPr>
          <p:cNvPr name="Freeform 18" id="18"/>
          <p:cNvSpPr/>
          <p:nvPr/>
        </p:nvSpPr>
        <p:spPr>
          <a:xfrm flipH="false" flipV="false" rot="0">
            <a:off x="5020169" y="4277188"/>
            <a:ext cx="1226259" cy="944220"/>
          </a:xfrm>
          <a:custGeom>
            <a:avLst/>
            <a:gdLst/>
            <a:ahLst/>
            <a:cxnLst/>
            <a:rect r="r" b="b" t="t" l="l"/>
            <a:pathLst>
              <a:path h="944220" w="1226259">
                <a:moveTo>
                  <a:pt x="0" y="0"/>
                </a:moveTo>
                <a:lnTo>
                  <a:pt x="1226260" y="0"/>
                </a:lnTo>
                <a:lnTo>
                  <a:pt x="1226260" y="944220"/>
                </a:lnTo>
                <a:lnTo>
                  <a:pt x="0" y="944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8723739" y="1466672"/>
            <a:ext cx="814442" cy="1005484"/>
          </a:xfrm>
          <a:custGeom>
            <a:avLst/>
            <a:gdLst/>
            <a:ahLst/>
            <a:cxnLst/>
            <a:rect r="r" b="b" t="t" l="l"/>
            <a:pathLst>
              <a:path h="1005484" w="814442">
                <a:moveTo>
                  <a:pt x="0" y="0"/>
                </a:moveTo>
                <a:lnTo>
                  <a:pt x="814442" y="0"/>
                </a:lnTo>
                <a:lnTo>
                  <a:pt x="814442" y="1005485"/>
                </a:lnTo>
                <a:lnTo>
                  <a:pt x="0" y="10054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028700" y="1028700"/>
            <a:ext cx="4769760" cy="967824"/>
          </a:xfrm>
          <a:prstGeom prst="rect">
            <a:avLst/>
          </a:prstGeom>
        </p:spPr>
        <p:txBody>
          <a:bodyPr anchor="t" rtlCol="false" tIns="0" lIns="0" bIns="0" rIns="0">
            <a:spAutoFit/>
          </a:bodyPr>
          <a:lstStyle/>
          <a:p>
            <a:pPr algn="l">
              <a:lnSpc>
                <a:spcPts val="7744"/>
              </a:lnSpc>
            </a:pPr>
            <a:r>
              <a:rPr lang="en-US" sz="6400" b="true">
                <a:solidFill>
                  <a:srgbClr val="F5F5EF"/>
                </a:solidFill>
                <a:latin typeface="Cormorant Garamond Bold"/>
                <a:ea typeface="Cormorant Garamond Bold"/>
                <a:cs typeface="Cormorant Garamond Bold"/>
                <a:sym typeface="Cormorant Garamond Bold"/>
              </a:rPr>
              <a:t>Refference</a:t>
            </a:r>
          </a:p>
        </p:txBody>
      </p:sp>
      <p:sp>
        <p:nvSpPr>
          <p:cNvPr name="TextBox 21" id="21"/>
          <p:cNvSpPr txBox="true"/>
          <p:nvPr/>
        </p:nvSpPr>
        <p:spPr>
          <a:xfrm rot="0">
            <a:off x="11258191" y="1562768"/>
            <a:ext cx="6001109" cy="433757"/>
          </a:xfrm>
          <a:prstGeom prst="rect">
            <a:avLst/>
          </a:prstGeom>
        </p:spPr>
        <p:txBody>
          <a:bodyPr anchor="t" rtlCol="false" tIns="0" lIns="0" bIns="0" rIns="0">
            <a:spAutoFit/>
          </a:bodyPr>
          <a:lstStyle/>
          <a:p>
            <a:pPr algn="l" marL="0" indent="0" lvl="0">
              <a:lnSpc>
                <a:spcPts val="3839"/>
              </a:lnSpc>
              <a:spcBef>
                <a:spcPct val="0"/>
              </a:spcBef>
            </a:pPr>
            <a:r>
              <a:rPr lang="en-US" b="true" sz="3199">
                <a:solidFill>
                  <a:srgbClr val="000000"/>
                </a:solidFill>
                <a:latin typeface="Cormorant Garamond Semi-Bold"/>
                <a:ea typeface="Cormorant Garamond Semi-Bold"/>
                <a:cs typeface="Cormorant Garamond Semi-Bold"/>
                <a:sym typeface="Cormorant Garamond Semi-Bold"/>
              </a:rPr>
              <a:t>Kaggle Dataset</a:t>
            </a:r>
          </a:p>
        </p:txBody>
      </p:sp>
      <p:sp>
        <p:nvSpPr>
          <p:cNvPr name="TextBox 22" id="22"/>
          <p:cNvSpPr txBox="true"/>
          <p:nvPr/>
        </p:nvSpPr>
        <p:spPr>
          <a:xfrm rot="0">
            <a:off x="7698311" y="4532420"/>
            <a:ext cx="6001109" cy="433757"/>
          </a:xfrm>
          <a:prstGeom prst="rect">
            <a:avLst/>
          </a:prstGeom>
        </p:spPr>
        <p:txBody>
          <a:bodyPr anchor="t" rtlCol="false" tIns="0" lIns="0" bIns="0" rIns="0">
            <a:spAutoFit/>
          </a:bodyPr>
          <a:lstStyle/>
          <a:p>
            <a:pPr algn="l" marL="0" indent="0" lvl="0">
              <a:lnSpc>
                <a:spcPts val="3839"/>
              </a:lnSpc>
              <a:spcBef>
                <a:spcPct val="0"/>
              </a:spcBef>
            </a:pPr>
            <a:r>
              <a:rPr lang="en-US" b="true" sz="3199">
                <a:solidFill>
                  <a:srgbClr val="000000"/>
                </a:solidFill>
                <a:latin typeface="Cormorant Garamond Semi-Bold"/>
                <a:ea typeface="Cormorant Garamond Semi-Bold"/>
                <a:cs typeface="Cormorant Garamond Semi-Bold"/>
                <a:sym typeface="Cormorant Garamond Semi-Bold"/>
              </a:rPr>
              <a:t>NLTK Documentaion</a:t>
            </a:r>
          </a:p>
        </p:txBody>
      </p:sp>
      <p:sp>
        <p:nvSpPr>
          <p:cNvPr name="TextBox 23" id="23"/>
          <p:cNvSpPr txBox="true"/>
          <p:nvPr/>
        </p:nvSpPr>
        <p:spPr>
          <a:xfrm rot="0">
            <a:off x="3688104" y="7287982"/>
            <a:ext cx="5442856" cy="485775"/>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000000"/>
                </a:solidFill>
                <a:latin typeface="Cormorant Garamond Semi-Bold"/>
                <a:ea typeface="Cormorant Garamond Semi-Bold"/>
                <a:cs typeface="Cormorant Garamond Semi-Bold"/>
                <a:sym typeface="Cormorant Garamond Semi-Bold"/>
                <a:hlinkClick r:id="rId8" tooltip="https://scikit-learn.org/stable/"/>
              </a:rPr>
              <a:t>Scikit-learn Documentation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DAGTXtWVxck</dc:identifier>
  <dcterms:modified xsi:type="dcterms:W3CDTF">2011-08-01T06:04:30Z</dcterms:modified>
  <cp:revision>1</cp:revision>
  <dc:title>Your Title Here</dc:title>
</cp:coreProperties>
</file>