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593"/>
    <a:srgbClr val="F5CDCE"/>
    <a:srgbClr val="202C8F"/>
    <a:srgbClr val="FDFBF6"/>
    <a:srgbClr val="AAC4E9"/>
    <a:srgbClr val="DF8C8C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hmesh Navale" userId="fe0a3aa68c1a0599" providerId="LiveId" clId="{AB0DCD90-E696-4ACC-B6EF-DAA246CCC22D}"/>
    <pc:docChg chg="modSld">
      <pc:chgData name="Prathmesh Navale" userId="fe0a3aa68c1a0599" providerId="LiveId" clId="{AB0DCD90-E696-4ACC-B6EF-DAA246CCC22D}" dt="2025-06-06T10:31:19.310" v="1" actId="1036"/>
      <pc:docMkLst>
        <pc:docMk/>
      </pc:docMkLst>
      <pc:sldChg chg="modSp mod">
        <pc:chgData name="Prathmesh Navale" userId="fe0a3aa68c1a0599" providerId="LiveId" clId="{AB0DCD90-E696-4ACC-B6EF-DAA246CCC22D}" dt="2025-06-06T10:31:19.310" v="1" actId="1036"/>
        <pc:sldMkLst>
          <pc:docMk/>
          <pc:sldMk cId="2906491918" sldId="307"/>
        </pc:sldMkLst>
        <pc:picChg chg="mod">
          <ac:chgData name="Prathmesh Navale" userId="fe0a3aa68c1a0599" providerId="LiveId" clId="{AB0DCD90-E696-4ACC-B6EF-DAA246CCC22D}" dt="2025-06-06T10:31:19.310" v="1" actId="1036"/>
          <ac:picMkLst>
            <pc:docMk/>
            <pc:sldMk cId="2906491918" sldId="307"/>
            <ac:picMk id="8" creationId="{F76A4F24-ECF5-1BD8-7C56-8889C66194CB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dd4b89a75947172/Desktop/Prathmesh/IT%20Vedant/ExcelProject/sales%20data11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dd4b89a75947172/Desktop/Prathmesh/IT%20Vedant/ExcelProject/sales%20data11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8dd4b89a75947172/Desktop/Prathmesh/IT%20Vedant/ExcelProject/sales%20data111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dd4b89a75947172/Desktop/Prathmesh/IT%20Vedant/ExcelProject/sales%20data11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https://d.docs.live.net/8dd4b89a75947172/Desktop/Prathmesh/IT%20Vedant/ExcelProject/sales%20data1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data111.xlsx]UnitSold By Country!PivotTable2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5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500" b="1" i="0" u="none" strike="noStrike" kern="1200" spc="0" baseline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Unit Sold By Country</a:t>
            </a:r>
          </a:p>
        </c:rich>
      </c:tx>
      <c:layout>
        <c:manualLayout>
          <c:xMode val="edge"/>
          <c:yMode val="edge"/>
          <c:x val="3.5539993755170231E-2"/>
          <c:y val="4.15828156049805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5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chemeClr val="accent5">
                <a:lumMod val="20000"/>
                <a:lumOff val="80000"/>
                <a:alpha val="46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>
            <a:outerShdw blurRad="177800" dist="50800" dir="6300000" sx="102000" sy="102000" algn="tl" rotWithShape="0">
              <a:prstClr val="black">
                <a:alpha val="39000"/>
              </a:prstClr>
            </a:outerShdw>
            <a:softEdge rad="38100"/>
          </a:effectLst>
        </c:spPr>
        <c:dLbl>
          <c:idx val="0"/>
          <c:layout>
            <c:manualLayout>
              <c:x val="-8.6904080458384417E-4"/>
              <c:y val="-0.20905993989018035"/>
            </c:manualLayout>
          </c:layout>
          <c:spPr>
            <a:solidFill>
              <a:schemeClr val="accent6">
                <a:lumMod val="40000"/>
                <a:lumOff val="60000"/>
                <a:alpha val="46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solidFill>
              <a:schemeClr val="accent5">
                <a:lumMod val="20000"/>
                <a:lumOff val="80000"/>
                <a:alpha val="46000"/>
              </a:schemeClr>
            </a:solidFill>
            <a:ln>
              <a:noFill/>
            </a:ln>
            <a:effectLst>
              <a:outerShdw blurRad="266700" dist="165100" dir="7800000" sx="103000" sy="103000" algn="tl" rotWithShape="0">
                <a:prstClr val="black">
                  <a:alpha val="38000"/>
                </a:prstClr>
              </a:outerShdw>
            </a:effectLst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chemeClr val="accent5">
                <a:lumMod val="20000"/>
                <a:lumOff val="80000"/>
                <a:alpha val="46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chemeClr val="accent5">
                <a:lumMod val="20000"/>
                <a:lumOff val="80000"/>
                <a:alpha val="46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'UnitSold By Country'!$B$3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202C8F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11-4FD2-81DD-0F700C86A810}"/>
              </c:ext>
            </c:extLst>
          </c:dPt>
          <c:dPt>
            <c:idx val="1"/>
            <c:bubble3D val="0"/>
            <c:spPr>
              <a:solidFill>
                <a:srgbClr val="202C8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B11-4FD2-81DD-0F700C86A810}"/>
              </c:ext>
            </c:extLst>
          </c:dPt>
          <c:dPt>
            <c:idx val="2"/>
            <c:bubble3D val="0"/>
            <c:spPr>
              <a:solidFill>
                <a:srgbClr val="202C8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B11-4FD2-81DD-0F700C86A810}"/>
              </c:ext>
            </c:extLst>
          </c:dPt>
          <c:dPt>
            <c:idx val="3"/>
            <c:bubble3D val="0"/>
            <c:spPr>
              <a:solidFill>
                <a:srgbClr val="202C8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B11-4FD2-81DD-0F700C86A810}"/>
              </c:ext>
            </c:extLst>
          </c:dPt>
          <c:dPt>
            <c:idx val="4"/>
            <c:bubble3D val="0"/>
            <c:spPr>
              <a:solidFill>
                <a:srgbClr val="202C8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B11-4FD2-81DD-0F700C86A810}"/>
              </c:ext>
            </c:extLst>
          </c:dPt>
          <c:dPt>
            <c:idx val="5"/>
            <c:bubble3D val="0"/>
            <c:spPr>
              <a:solidFill>
                <a:srgbClr val="202C8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B11-4FD2-81DD-0F700C86A810}"/>
              </c:ext>
            </c:extLst>
          </c:dPt>
          <c:dPt>
            <c:idx val="6"/>
            <c:bubble3D val="0"/>
            <c:spPr>
              <a:solidFill>
                <a:srgbClr val="202C8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B11-4FD2-81DD-0F700C86A810}"/>
              </c:ext>
            </c:extLst>
          </c:dPt>
          <c:dLbls>
            <c:spPr>
              <a:solidFill>
                <a:schemeClr val="accent5">
                  <a:lumMod val="20000"/>
                  <a:lumOff val="80000"/>
                  <a:alpha val="46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'UnitSold By Country'!$A$4:$A$5</c:f>
              <c:strCache>
                <c:ptCount val="1"/>
                <c:pt idx="0">
                  <c:v>Mexico</c:v>
                </c:pt>
              </c:strCache>
            </c:strRef>
          </c:cat>
          <c:val>
            <c:numRef>
              <c:f>'UnitSold By Country'!$B$4:$B$5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B11-4FD2-81DD-0F700C86A8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65059465052631882"/>
          <c:y val="0.31057301547145977"/>
          <c:w val="0.27455894580817758"/>
          <c:h val="8.27227812645884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lumMod val="60000"/>
        <a:lumOff val="4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266700" dist="165100" dir="7800000" sx="103000" sy="103000" algn="tl" rotWithShape="0">
        <a:prstClr val="black">
          <a:alpha val="38000"/>
        </a:prstClr>
      </a:outerShdw>
    </a:effectLst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data111.xlsx]Revenue by Month!PivotTable11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5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5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Revenue By Month</a:t>
            </a:r>
          </a:p>
        </c:rich>
      </c:tx>
      <c:layout>
        <c:manualLayout>
          <c:xMode val="edge"/>
          <c:yMode val="edge"/>
          <c:x val="2.6296837495748324E-2"/>
          <c:y val="5.98647368779832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5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'Revenue by Month'!$B$3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c:spPr>
          <c:invertIfNegative val="1"/>
          <c:dLbls>
            <c:dLbl>
              <c:idx val="0"/>
              <c:layout>
                <c:manualLayout>
                  <c:x val="-4.8109484375609836E-2"/>
                  <c:y val="-3.54687375196125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F7E-4696-A13D-65AF3FF735CF}"/>
                </c:ext>
              </c:extLst>
            </c:dLbl>
            <c:dLbl>
              <c:idx val="1"/>
              <c:layout>
                <c:manualLayout>
                  <c:x val="-3.9362305398226279E-2"/>
                  <c:y val="-3.54687375196125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F7E-4696-A13D-65AF3FF735CF}"/>
                </c:ext>
              </c:extLst>
            </c:dLbl>
            <c:dLbl>
              <c:idx val="2"/>
              <c:layout>
                <c:manualLayout>
                  <c:x val="-4.6651621212712567E-2"/>
                  <c:y val="-4.61093587754962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F7E-4696-A13D-65AF3FF735CF}"/>
                </c:ext>
              </c:extLst>
            </c:dLbl>
            <c:dLbl>
              <c:idx val="3"/>
              <c:layout>
                <c:manualLayout>
                  <c:x val="-4.5193758049815409E-2"/>
                  <c:y val="-3.54687375196125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F7E-4696-A13D-65AF3FF735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by Month'!$A$4:$A$8</c:f>
              <c:strCache>
                <c:ptCount val="4"/>
                <c:pt idx="0">
                  <c:v>September</c:v>
                </c:pt>
                <c:pt idx="1">
                  <c:v>October</c:v>
                </c:pt>
                <c:pt idx="2">
                  <c:v>November</c:v>
                </c:pt>
                <c:pt idx="3">
                  <c:v>December</c:v>
                </c:pt>
              </c:strCache>
            </c:strRef>
          </c:cat>
          <c:val>
            <c:numRef>
              <c:f>'Revenue by Month'!$B$4:$B$8</c:f>
              <c:numCache>
                <c:formatCode>General</c:formatCode>
                <c:ptCount val="4"/>
                <c:pt idx="0">
                  <c:v>32476</c:v>
                </c:pt>
                <c:pt idx="1">
                  <c:v>66904</c:v>
                </c:pt>
                <c:pt idx="2">
                  <c:v>65403</c:v>
                </c:pt>
                <c:pt idx="3">
                  <c:v>39973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sp3d/>
                </c14:spPr>
              </c14:invertSolidFillFmt>
            </c:ext>
            <c:ext xmlns:c16="http://schemas.microsoft.com/office/drawing/2014/chart" uri="{C3380CC4-5D6E-409C-BE32-E72D297353CC}">
              <c16:uniqueId val="{00000000-2F7E-4696-A13D-65AF3FF735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42728640"/>
        <c:axId val="2042729120"/>
        <c:axId val="0"/>
      </c:bar3DChart>
      <c:catAx>
        <c:axId val="2042728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Month</a:t>
                </a:r>
                <a:r>
                  <a:rPr lang="en-US" b="1" baseline="0"/>
                  <a:t>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729120"/>
        <c:crosses val="autoZero"/>
        <c:auto val="1"/>
        <c:lblAlgn val="ctr"/>
        <c:lblOffset val="100"/>
        <c:noMultiLvlLbl val="0"/>
      </c:catAx>
      <c:valAx>
        <c:axId val="20427291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Total</a:t>
                </a:r>
                <a:r>
                  <a:rPr lang="en-US" b="1" baseline="0"/>
                  <a:t> 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04272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lumMod val="60000"/>
        <a:lumOff val="4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266700" dist="165100" dir="7800000" sx="103000" sy="103000" algn="tl" rotWithShape="0">
        <a:prstClr val="black">
          <a:alpha val="38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data111.xlsx]Revenue Of Product!PivotTable1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0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500" b="1" i="0" u="none" strike="noStrike" kern="1200" spc="0" baseline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Revenue</a:t>
            </a:r>
            <a:r>
              <a:rPr lang="en-US" sz="2000" b="1" i="0" u="none" strike="noStrike" kern="1200" spc="0" baseline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 By Product</a:t>
            </a:r>
          </a:p>
        </c:rich>
      </c:tx>
      <c:overlay val="1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114300" dist="38100" dir="5400000" sx="103000" sy="103000" algn="t" rotWithShape="0">
              <a:prstClr val="black">
                <a:alpha val="38000"/>
              </a:prst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720000" spcFirstLastPara="1" vertOverflow="ellipsis" wrap="square" lIns="0" tIns="19050" rIns="365760" bIns="36576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114300" dist="38100" dir="5400000" sx="103000" sy="103000" algn="t" rotWithShape="0">
              <a:prstClr val="black">
                <a:alpha val="38000"/>
              </a:prst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720000" spcFirstLastPara="1" vertOverflow="ellipsis" wrap="square" lIns="0" tIns="19050" rIns="365760" bIns="36576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114300" dist="38100" dir="5400000" sx="103000" sy="103000" algn="t" rotWithShape="0">
              <a:prstClr val="black">
                <a:alpha val="38000"/>
              </a:prst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720000" spcFirstLastPara="1" vertOverflow="ellipsis" wrap="square" lIns="0" tIns="19050" rIns="365760" bIns="36576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6677937007156746E-2"/>
          <c:y val="0.16893445899691537"/>
          <c:w val="0.95266338691082841"/>
          <c:h val="0.57020687517104862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'Revenue Of Product'!$B$3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114300" dist="38100" dir="5400000" sx="103000" sy="103000" algn="t" rotWithShape="0">
                <a:prstClr val="black">
                  <a:alpha val="38000"/>
                </a:prst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720000" spcFirstLastPara="1" vertOverflow="ellipsis" wrap="square" lIns="0" tIns="19050" rIns="365760" bIns="36576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Of Product'!$A$4:$A$10</c:f>
              <c:strCache>
                <c:ptCount val="6"/>
                <c:pt idx="0">
                  <c:v>Chocolate Chip</c:v>
                </c:pt>
                <c:pt idx="1">
                  <c:v>Fortune Cookie</c:v>
                </c:pt>
                <c:pt idx="2">
                  <c:v>Oatmeal Raisin</c:v>
                </c:pt>
                <c:pt idx="3">
                  <c:v>Snickerdoodle</c:v>
                </c:pt>
                <c:pt idx="4">
                  <c:v>Sugar</c:v>
                </c:pt>
                <c:pt idx="5">
                  <c:v>White Chocolate</c:v>
                </c:pt>
              </c:strCache>
            </c:strRef>
          </c:cat>
          <c:val>
            <c:numRef>
              <c:f>'Revenue Of Product'!$B$4:$B$10</c:f>
              <c:numCache>
                <c:formatCode>General</c:formatCode>
                <c:ptCount val="6"/>
                <c:pt idx="0">
                  <c:v>77645</c:v>
                </c:pt>
                <c:pt idx="1">
                  <c:v>6922</c:v>
                </c:pt>
                <c:pt idx="2">
                  <c:v>31315</c:v>
                </c:pt>
                <c:pt idx="3">
                  <c:v>32888</c:v>
                </c:pt>
                <c:pt idx="4">
                  <c:v>18228</c:v>
                </c:pt>
                <c:pt idx="5">
                  <c:v>37758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E8-4171-995B-083AEC581D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65097424"/>
        <c:axId val="1465099824"/>
        <c:axId val="0"/>
      </c:bar3DChart>
      <c:catAx>
        <c:axId val="1465097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Product</a:t>
                </a:r>
              </a:p>
            </c:rich>
          </c:tx>
          <c:layout>
            <c:manualLayout>
              <c:xMode val="edge"/>
              <c:yMode val="edge"/>
              <c:x val="0.44329496567140253"/>
              <c:y val="0.8548376809035964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099824"/>
        <c:crosses val="autoZero"/>
        <c:auto val="1"/>
        <c:lblAlgn val="ctr"/>
        <c:lblOffset val="100"/>
        <c:noMultiLvlLbl val="0"/>
      </c:catAx>
      <c:valAx>
        <c:axId val="14650998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chemeClr val="tx1"/>
                    </a:solidFill>
                  </a:rPr>
                  <a:t>Sum</a:t>
                </a:r>
                <a:r>
                  <a:rPr lang="en-US" b="1" baseline="0">
                    <a:solidFill>
                      <a:schemeClr val="tx1"/>
                    </a:solidFill>
                  </a:rPr>
                  <a:t> Of 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1465097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lumMod val="60000"/>
        <a:lumOff val="4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266700" dist="165100" dir="7800000" sx="103000" sy="103000" algn="tl" rotWithShape="0">
        <a:prstClr val="black">
          <a:alpha val="38000"/>
        </a:prstClr>
      </a:outerShdw>
    </a:effectLst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data111.xlsx]Sum of profit and sum of revenu!PivotTable3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5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500" b="1">
                <a:solidFill>
                  <a:sysClr val="windowText" lastClr="000000"/>
                </a:solidFill>
              </a:rPr>
              <a:t>Sum</a:t>
            </a:r>
            <a:r>
              <a:rPr lang="en-US" sz="2500" b="1" baseline="0">
                <a:solidFill>
                  <a:sysClr val="windowText" lastClr="000000"/>
                </a:solidFill>
              </a:rPr>
              <a:t> of Profit &amp; Sum of Revenue</a:t>
            </a:r>
            <a:endParaRPr lang="en-US" sz="2500" b="1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6.1804999682304781E-2"/>
          <c:y val="6.49275006673509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39382218370269612"/>
          <c:y val="0.24455446678148682"/>
          <c:w val="0.56217519646897052"/>
          <c:h val="0.5550061488374077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'Sum of profit and sum of revenu'!$B$3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266700" dist="165100" dir="2700000" sx="103000" sy="103000" algn="tl" rotWithShape="0">
                <a:prstClr val="black">
                  <a:alpha val="38000"/>
                </a:prstClr>
              </a:outerShdw>
            </a:effectLst>
            <a:sp3d/>
          </c:spPr>
          <c:invertIfNegative val="0"/>
          <c:cat>
            <c:strRef>
              <c:f>'Sum of profit and sum of revenu'!$A$4:$A$5</c:f>
              <c:strCache>
                <c:ptCount val="1"/>
                <c:pt idx="0">
                  <c:v>Mexico</c:v>
                </c:pt>
              </c:strCache>
            </c:strRef>
          </c:cat>
          <c:val>
            <c:numRef>
              <c:f>'Sum of profit and sum of revenu'!$B$4:$B$5</c:f>
              <c:numCache>
                <c:formatCode>General</c:formatCode>
                <c:ptCount val="1"/>
                <c:pt idx="0">
                  <c:v>121301.25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40-44FB-B83E-56A81A356A01}"/>
            </c:ext>
          </c:extLst>
        </c:ser>
        <c:ser>
          <c:idx val="1"/>
          <c:order val="1"/>
          <c:tx>
            <c:strRef>
              <c:f>'Sum of profit and sum of revenu'!$C$3</c:f>
              <c:strCache>
                <c:ptCount val="1"/>
                <c:pt idx="0">
                  <c:v>Sum of Revenue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  <a:sp3d/>
          </c:spPr>
          <c:invertIfNegative val="0"/>
          <c:cat>
            <c:strRef>
              <c:f>'Sum of profit and sum of revenu'!$A$4:$A$5</c:f>
              <c:strCache>
                <c:ptCount val="1"/>
                <c:pt idx="0">
                  <c:v>Mexico</c:v>
                </c:pt>
              </c:strCache>
            </c:strRef>
          </c:cat>
          <c:val>
            <c:numRef>
              <c:f>'Sum of profit and sum of revenu'!$C$4:$C$5</c:f>
              <c:numCache>
                <c:formatCode>General</c:formatCode>
                <c:ptCount val="1"/>
                <c:pt idx="0">
                  <c:v>204756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40-44FB-B83E-56A81A356A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42707520"/>
        <c:axId val="2042708000"/>
        <c:axId val="0"/>
      </c:bar3DChart>
      <c:catAx>
        <c:axId val="2042707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708000"/>
        <c:crossesAt val="0"/>
        <c:auto val="1"/>
        <c:lblAlgn val="ctr"/>
        <c:lblOffset val="100"/>
        <c:noMultiLvlLbl val="0"/>
      </c:catAx>
      <c:valAx>
        <c:axId val="2042708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spc="0" baseline="0" dirty="0">
                    <a:solidFill>
                      <a:schemeClr val="tx1"/>
                    </a:solidFill>
                  </a:rPr>
                  <a:t>Sum of Profit &amp; Sum of Revenue</a:t>
                </a:r>
              </a:p>
            </c:rich>
          </c:tx>
          <c:layout>
            <c:manualLayout>
              <c:xMode val="edge"/>
              <c:yMode val="edge"/>
              <c:x val="0.29146032618273932"/>
              <c:y val="0.306920121493446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70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"/>
          <c:y val="0.28645400406613769"/>
          <c:w val="0.26079730116484667"/>
          <c:h val="0.177271500561833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lumMod val="60000"/>
        <a:lumOff val="4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266700" dist="165100" dir="7800000" sx="103000" sy="103000" algn="tl" rotWithShape="0">
        <a:prstClr val="black">
          <a:alpha val="38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'[sales data111.xlsx]Profit by Product'!$E$4:$E$10</cx:f>
        <cx:lvl ptCount="7">
          <cx:pt idx="0">Chocolate Chip</cx:pt>
          <cx:pt idx="1">Snickerdoodle</cx:pt>
          <cx:pt idx="2">White Chocolate</cx:pt>
          <cx:pt idx="3">Oatmeal Raisin</cx:pt>
          <cx:pt idx="4">Sugar</cx:pt>
          <cx:pt idx="5">Fortune Cookie</cx:pt>
          <cx:pt idx="6">Grand Total</cx:pt>
        </cx:lvl>
      </cx:strDim>
      <cx:numDim type="val">
        <cx:f>'[sales data111.xlsx]Profit by Product'!$F$4:$F$10</cx:f>
        <cx:lvl ptCount="7" formatCode="General">
          <cx:pt idx="0">46587</cx:pt>
          <cx:pt idx="1">20555</cx:pt>
          <cx:pt idx="2">20452.25</cx:pt>
          <cx:pt idx="3">17536.400000000001</cx:pt>
          <cx:pt idx="4">10633</cx:pt>
          <cx:pt idx="5">5537.6000000000004</cx:pt>
          <cx:pt idx="6">0</cx:pt>
        </cx:lvl>
      </cx:numDim>
    </cx:data>
  </cx:chartData>
  <cx:chart>
    <cx:title pos="t" align="ctr" overlay="0">
      <cx:tx>
        <cx:txData>
          <cx:v>Profit By Product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500"/>
          </a:pPr>
          <a:r>
            <a:rPr lang="en-US" sz="1500" b="1" i="0" u="none" strike="noStrike" kern="1200" spc="0" baseline="0" dirty="0">
              <a:solidFill>
                <a:sysClr val="windowText" lastClr="000000"/>
              </a:solidFill>
              <a:latin typeface="+mn-lt"/>
              <a:ea typeface="+mn-ea"/>
              <a:cs typeface="+mn-cs"/>
            </a:rPr>
            <a:t>Profit By Product</a:t>
          </a:r>
        </a:p>
      </cx:txPr>
    </cx:title>
    <cx:plotArea>
      <cx:plotAreaRegion>
        <cx:plotSurface>
          <cx:spPr>
            <a:effectLst>
              <a:outerShdw blurRad="266700" dist="165100" dir="7800000" sx="103000" sy="103000" algn="tl" rotWithShape="0">
                <a:prstClr val="black">
                  <a:alpha val="38000"/>
                </a:prstClr>
              </a:outerShdw>
            </a:effectLst>
          </cx:spPr>
        </cx:plotSurface>
        <cx:series layoutId="funnel" uniqueId="{C2DFFBC0-8793-4984-ADED-6AAF44C809AD}">
          <cx:spPr>
            <a:solidFill>
              <a:srgbClr val="00B0F0"/>
            </a:solidFill>
            <a:effectLst>
              <a:outerShdw blurRad="266700" dist="12700" sx="103000" sy="103000" algn="tl" rotWithShape="0">
                <a:prstClr val="black">
                  <a:alpha val="80000"/>
                </a:prstClr>
              </a:outerShdw>
            </a:effectLst>
          </cx:spPr>
          <cx:dataLabels>
            <cx:numFmt formatCode="$#,##0.00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 b="1">
                    <a:solidFill>
                      <a:schemeClr val="tx1"/>
                    </a:solidFill>
                  </a:defRPr>
                </a:pPr>
                <a:endParaRPr lang="en-US" sz="1000" b="1" i="0" u="none" strike="noStrike" baseline="0">
                  <a:solidFill>
                    <a:schemeClr val="tx1"/>
                  </a:solidFill>
                  <a:latin typeface="Sabon Next LT"/>
                </a:endParaRPr>
              </a:p>
            </cx:txPr>
            <cx:visibility seriesName="0" categoryName="0" value="1"/>
            <cx:separator>, </cx:separator>
          </cx:dataLabels>
          <cx:dataId val="0"/>
        </cx:series>
      </cx:plotAreaRegion>
      <cx:axis id="0">
        <cx:catScaling gapWidth="0.200000003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>
                <a:solidFill>
                  <a:schemeClr val="tx1"/>
                </a:solidFill>
              </a:defRPr>
            </a:pPr>
            <a:endParaRPr lang="en-US" sz="900" b="0" i="0" u="none" strike="noStrike" baseline="0">
              <a:solidFill>
                <a:schemeClr val="tx1"/>
              </a:solidFill>
              <a:latin typeface="Sabon Next LT"/>
            </a:endParaRPr>
          </a:p>
        </cx:txPr>
      </cx:axis>
    </cx:plotArea>
  </cx:chart>
  <cx:spPr>
    <a:solidFill>
      <a:schemeClr val="accent5">
        <a:lumMod val="40000"/>
        <a:lumOff val="60000"/>
      </a:schemeClr>
    </a:solidFill>
    <a:effectLst>
      <a:outerShdw blurRad="266700" dist="165100" dir="7800000" sx="103000" sy="103000" algn="tl" rotWithShape="0">
        <a:prstClr val="black">
          <a:alpha val="38000"/>
        </a:prstClr>
      </a:outerShdw>
    </a:effectLst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Sales Analysis Dashboard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589" y="959391"/>
            <a:ext cx="5715000" cy="223464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852" y="3476851"/>
            <a:ext cx="5715000" cy="276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Prathmesh Navale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87" y="692943"/>
            <a:ext cx="6583680" cy="72019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88556"/>
            <a:ext cx="6583680" cy="3950128"/>
          </a:xfrm>
        </p:spPr>
        <p:txBody>
          <a:bodyPr>
            <a:normAutofit/>
          </a:bodyPr>
          <a:lstStyle/>
          <a:p>
            <a:r>
              <a:rPr lang="en-US" dirty="0"/>
              <a:t>Dashboard Overview </a:t>
            </a:r>
          </a:p>
          <a:p>
            <a:r>
              <a:rPr lang="en-US" dirty="0"/>
              <a:t>Country-wise Sales </a:t>
            </a:r>
          </a:p>
          <a:p>
            <a:r>
              <a:rPr lang="en-US" dirty="0"/>
              <a:t>Monthly Revenue Trend</a:t>
            </a:r>
          </a:p>
          <a:p>
            <a:r>
              <a:rPr lang="en-US" dirty="0"/>
              <a:t>Profit by Product</a:t>
            </a:r>
          </a:p>
          <a:p>
            <a:r>
              <a:rPr lang="en-US" dirty="0"/>
              <a:t>Revenue by Product</a:t>
            </a:r>
          </a:p>
          <a:p>
            <a:r>
              <a:rPr lang="en-US" dirty="0"/>
              <a:t>Revenue vs. Profit Comparison</a:t>
            </a:r>
          </a:p>
          <a:p>
            <a:r>
              <a:rPr lang="en-US" dirty="0"/>
              <a:t>Visual Insights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2" y="0"/>
            <a:ext cx="7099496" cy="621075"/>
          </a:xfrm>
        </p:spPr>
        <p:txBody>
          <a:bodyPr/>
          <a:lstStyle/>
          <a:p>
            <a:r>
              <a:rPr lang="en-US" dirty="0"/>
              <a:t>Dashboard Overview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A4F24-ECF5-1BD8-7C56-8889C6619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93" y="1140542"/>
            <a:ext cx="10550013" cy="490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D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81549"/>
            <a:ext cx="6341806" cy="1484671"/>
          </a:xfrm>
        </p:spPr>
        <p:txBody>
          <a:bodyPr/>
          <a:lstStyle/>
          <a:p>
            <a:r>
              <a:rPr lang="en-US" dirty="0"/>
              <a:t>Country-wise Sales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2491784-C6C1-4CC3-9019-2E6466BF31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035121"/>
              </p:ext>
            </p:extLst>
          </p:nvPr>
        </p:nvGraphicFramePr>
        <p:xfrm>
          <a:off x="2305664" y="2880852"/>
          <a:ext cx="7580671" cy="3328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430" y="452589"/>
            <a:ext cx="7965461" cy="994164"/>
          </a:xfrm>
        </p:spPr>
        <p:txBody>
          <a:bodyPr/>
          <a:lstStyle/>
          <a:p>
            <a:r>
              <a:rPr lang="en-US" dirty="0"/>
              <a:t>Monthly Revenue Trend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4D1E880-EDC1-4C8B-B46B-36903057A6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375031"/>
              </p:ext>
            </p:extLst>
          </p:nvPr>
        </p:nvGraphicFramePr>
        <p:xfrm>
          <a:off x="2940121" y="2674374"/>
          <a:ext cx="8711380" cy="3580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275" y="1057871"/>
            <a:ext cx="5742752" cy="528241"/>
          </a:xfrm>
        </p:spPr>
        <p:txBody>
          <a:bodyPr/>
          <a:lstStyle/>
          <a:p>
            <a:r>
              <a:rPr lang="en-US" dirty="0"/>
              <a:t>Profit by Product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CB2A2196-5CF2-4391-94BA-24FBB5C11FFD}"/>
                  </a:ext>
                </a:extLst>
              </p:cNvPr>
              <p:cNvGraphicFramePr>
                <a:graphicFrameLocks noGrp="1"/>
              </p:cNvGraphicFramePr>
              <p:nvPr>
                <p:ph idx="11"/>
                <p:extLst>
                  <p:ext uri="{D42A27DB-BD31-4B8C-83A1-F6EECF244321}">
                    <p14:modId xmlns:p14="http://schemas.microsoft.com/office/powerpoint/2010/main" val="1008627536"/>
                  </p:ext>
                </p:extLst>
              </p:nvPr>
            </p:nvGraphicFramePr>
            <p:xfrm>
              <a:off x="3923072" y="2762865"/>
              <a:ext cx="7502956" cy="316644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Content Placeholder 4">
                <a:extLst>
                  <a:ext uri="{FF2B5EF4-FFF2-40B4-BE49-F238E27FC236}">
                    <a16:creationId xmlns:a16="http://schemas.microsoft.com/office/drawing/2014/main" id="{CB2A2196-5CF2-4391-94BA-24FBB5C11F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3072" y="2762865"/>
                <a:ext cx="7502956" cy="31664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0" y="494383"/>
            <a:ext cx="7796464" cy="680504"/>
          </a:xfrm>
        </p:spPr>
        <p:txBody>
          <a:bodyPr/>
          <a:lstStyle/>
          <a:p>
            <a:r>
              <a:rPr lang="en-US" dirty="0"/>
              <a:t>Revenue by Product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714743C-77A9-4E95-A47B-FA603DAE3C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1067151"/>
              </p:ext>
            </p:extLst>
          </p:nvPr>
        </p:nvGraphicFramePr>
        <p:xfrm>
          <a:off x="766917" y="2792361"/>
          <a:ext cx="7422838" cy="3085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Revenue vs. Profit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05E262D-B05C-47F6-9483-53838FB73E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7793963"/>
              </p:ext>
            </p:extLst>
          </p:nvPr>
        </p:nvGraphicFramePr>
        <p:xfrm>
          <a:off x="2085803" y="3010174"/>
          <a:ext cx="7166351" cy="3056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69" y="202366"/>
            <a:ext cx="7843837" cy="645513"/>
          </a:xfrm>
        </p:spPr>
        <p:txBody>
          <a:bodyPr/>
          <a:lstStyle/>
          <a:p>
            <a:r>
              <a:rPr lang="en-US" dirty="0"/>
              <a:t>Visual Insights 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sales data111 - Excel 2025-06-06 09-40-51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95AD14CB-E36E-6572-E3D5-D9FA6CEEB306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5993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140" y="1184223"/>
            <a:ext cx="11118086" cy="521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685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{2B7885D4-FB1E-419B-A208-42D184BDD4A4}tf78438558_win32</Template>
  <TotalTime>98</TotalTime>
  <Words>97</Words>
  <Application>Microsoft Office PowerPoint</Application>
  <PresentationFormat>Widescreen</PresentationFormat>
  <Paragraphs>39</Paragraphs>
  <Slides>10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Custom</vt:lpstr>
      <vt:lpstr>Sales Analysis Dashboard</vt:lpstr>
      <vt:lpstr>agenda</vt:lpstr>
      <vt:lpstr>Dashboard Overview </vt:lpstr>
      <vt:lpstr>Country-wise Sales </vt:lpstr>
      <vt:lpstr>Monthly Revenue Trend</vt:lpstr>
      <vt:lpstr>Profit by Product</vt:lpstr>
      <vt:lpstr>Revenue by Product</vt:lpstr>
      <vt:lpstr>Revenue vs. Profit Comparison</vt:lpstr>
      <vt:lpstr>Visual Insights 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Prathmesh Navale</dc:creator>
  <cp:lastModifiedBy>Prathmesh Navale</cp:lastModifiedBy>
  <cp:revision>1</cp:revision>
  <dcterms:created xsi:type="dcterms:W3CDTF">2025-06-06T03:23:50Z</dcterms:created>
  <dcterms:modified xsi:type="dcterms:W3CDTF">2025-06-06T10:31:27Z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