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charset="0"/>
      <p:regular r:id="rId18"/>
      <p:bold r:id="rId19"/>
      <p:italic r:id="rId20"/>
      <p:boldItalic r:id="rId21"/>
    </p:embeddedFont>
    <p:embeddedFont>
      <p:font typeface="Playfair Display"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16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649047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08ae8e11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08ae8e11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20c02a115_0_8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20c02a115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0c02a115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0c02a115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20c02a115_0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20c02a115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20c02a115_0_8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20c02a115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20c02a115_0_8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20c02a115_0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20c02a115_0_8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20c02a115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20c02a11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20c02a11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20c02a115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20c02a115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20c02a115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20c02a115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20c02a115_0_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20c02a115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20c02a115_0_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20c02a115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20c02a115_0_8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20c02a115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20c02a115_0_9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20c02a115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20c02a115_0_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20c02a115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Diabetes Prediction Model</a:t>
            </a:r>
            <a:endParaRPr/>
          </a:p>
        </p:txBody>
      </p:sp>
      <p:sp>
        <p:nvSpPr>
          <p:cNvPr id="60" name="Google Shape;60;p13"/>
          <p:cNvSpPr txBox="1"/>
          <p:nvPr/>
        </p:nvSpPr>
        <p:spPr>
          <a:xfrm>
            <a:off x="2861100" y="3300400"/>
            <a:ext cx="3421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lt1"/>
                </a:solidFill>
                <a:latin typeface="Lato"/>
                <a:ea typeface="Lato"/>
                <a:cs typeface="Lato"/>
                <a:sym typeface="Lato"/>
              </a:rPr>
              <a:t>By: Prathmesh Salunkhe</a:t>
            </a:r>
            <a:endParaRPr sz="2400">
              <a:solidFill>
                <a:schemeClr val="lt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Architecture</a:t>
            </a:r>
            <a:endParaRPr/>
          </a:p>
        </p:txBody>
      </p:sp>
      <p:sp>
        <p:nvSpPr>
          <p:cNvPr id="119" name="Google Shape;119;p22"/>
          <p:cNvSpPr txBox="1"/>
          <p:nvPr/>
        </p:nvSpPr>
        <p:spPr>
          <a:xfrm>
            <a:off x="3570675" y="4350550"/>
            <a:ext cx="202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Architecture of model 2</a:t>
            </a:r>
            <a:endParaRPr>
              <a:latin typeface="Lato"/>
              <a:ea typeface="Lato"/>
              <a:cs typeface="Lato"/>
              <a:sym typeface="Lato"/>
            </a:endParaRPr>
          </a:p>
        </p:txBody>
      </p:sp>
      <p:pic>
        <p:nvPicPr>
          <p:cNvPr id="120" name="Google Shape;120;p22"/>
          <p:cNvPicPr preferRelativeResize="0"/>
          <p:nvPr/>
        </p:nvPicPr>
        <p:blipFill>
          <a:blip r:embed="rId3">
            <a:alphaModFix/>
          </a:blip>
          <a:stretch>
            <a:fillRect/>
          </a:stretch>
        </p:blipFill>
        <p:spPr>
          <a:xfrm>
            <a:off x="1600200" y="1547813"/>
            <a:ext cx="5943600" cy="2047875"/>
          </a:xfrm>
          <a:prstGeom prst="rect">
            <a:avLst/>
          </a:prstGeom>
          <a:noFill/>
          <a:ln>
            <a:noFill/>
          </a:ln>
        </p:spPr>
      </p:pic>
      <p:pic>
        <p:nvPicPr>
          <p:cNvPr id="121" name="Google Shape;121;p22"/>
          <p:cNvPicPr preferRelativeResize="0"/>
          <p:nvPr/>
        </p:nvPicPr>
        <p:blipFill rotWithShape="1">
          <a:blip r:embed="rId4">
            <a:alphaModFix/>
          </a:blip>
          <a:srcRect l="39206" t="58866" r="40755" b="24675"/>
          <a:stretch/>
        </p:blipFill>
        <p:spPr>
          <a:xfrm>
            <a:off x="7050900" y="1103700"/>
            <a:ext cx="1832376" cy="8465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Architecture</a:t>
            </a:r>
            <a:endParaRPr/>
          </a:p>
        </p:txBody>
      </p:sp>
      <p:sp>
        <p:nvSpPr>
          <p:cNvPr id="127" name="Google Shape;127;p23"/>
          <p:cNvSpPr txBox="1"/>
          <p:nvPr/>
        </p:nvSpPr>
        <p:spPr>
          <a:xfrm>
            <a:off x="3570675" y="4350550"/>
            <a:ext cx="202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Architecture of model </a:t>
            </a:r>
            <a:r>
              <a:rPr lang="en" dirty="0"/>
              <a:t>3</a:t>
            </a:r>
            <a:endParaRPr dirty="0">
              <a:latin typeface="Lato"/>
              <a:ea typeface="Lato"/>
              <a:cs typeface="Lato"/>
              <a:sym typeface="Lato"/>
            </a:endParaRPr>
          </a:p>
        </p:txBody>
      </p:sp>
      <p:pic>
        <p:nvPicPr>
          <p:cNvPr id="128" name="Google Shape;128;p23"/>
          <p:cNvPicPr preferRelativeResize="0"/>
          <p:nvPr/>
        </p:nvPicPr>
        <p:blipFill>
          <a:blip r:embed="rId3">
            <a:alphaModFix/>
          </a:blip>
          <a:stretch>
            <a:fillRect/>
          </a:stretch>
        </p:blipFill>
        <p:spPr>
          <a:xfrm>
            <a:off x="1604950" y="1257300"/>
            <a:ext cx="5934075" cy="2628900"/>
          </a:xfrm>
          <a:prstGeom prst="rect">
            <a:avLst/>
          </a:prstGeom>
          <a:noFill/>
          <a:ln>
            <a:noFill/>
          </a:ln>
        </p:spPr>
      </p:pic>
      <p:pic>
        <p:nvPicPr>
          <p:cNvPr id="129" name="Google Shape;129;p23"/>
          <p:cNvPicPr preferRelativeResize="0"/>
          <p:nvPr/>
        </p:nvPicPr>
        <p:blipFill rotWithShape="1">
          <a:blip r:embed="rId4">
            <a:alphaModFix/>
          </a:blip>
          <a:srcRect l="39206" t="58866" r="40755" b="24675"/>
          <a:stretch/>
        </p:blipFill>
        <p:spPr>
          <a:xfrm>
            <a:off x="7050900" y="1103700"/>
            <a:ext cx="1832376" cy="8465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135" name="Google Shape;13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marR="0" lvl="0" indent="0" algn="l" rtl="0">
              <a:lnSpc>
                <a:spcPct val="115000"/>
              </a:lnSpc>
              <a:spcBef>
                <a:spcPts val="0"/>
              </a:spcBef>
              <a:spcAft>
                <a:spcPts val="0"/>
              </a:spcAft>
              <a:buNone/>
            </a:pPr>
            <a:r>
              <a:rPr lang="en"/>
              <a:t>The complete system is divided into different smaller tasks. </a:t>
            </a:r>
            <a:endParaRPr/>
          </a:p>
          <a:p>
            <a:pPr marL="0" marR="0" lvl="0" indent="0" algn="l" rtl="0">
              <a:lnSpc>
                <a:spcPct val="115000"/>
              </a:lnSpc>
              <a:spcBef>
                <a:spcPts val="1200"/>
              </a:spcBef>
              <a:spcAft>
                <a:spcPts val="0"/>
              </a:spcAft>
              <a:buNone/>
            </a:pPr>
            <a:r>
              <a:rPr lang="en"/>
              <a:t>The dataset we used is from Pima Indians diabetes dataset. </a:t>
            </a:r>
            <a:endParaRPr/>
          </a:p>
          <a:p>
            <a:pPr marL="0" marR="0" lvl="0" indent="0" algn="l" rtl="0">
              <a:lnSpc>
                <a:spcPct val="115000"/>
              </a:lnSpc>
              <a:spcBef>
                <a:spcPts val="1200"/>
              </a:spcBef>
              <a:spcAft>
                <a:spcPts val="0"/>
              </a:spcAft>
              <a:buNone/>
            </a:pPr>
            <a:r>
              <a:rPr lang="en"/>
              <a:t>Dataset visualization is performed using available libraries.</a:t>
            </a:r>
            <a:endParaRPr/>
          </a:p>
          <a:p>
            <a:pPr marL="0" marR="0" lvl="0" indent="0" algn="l" rtl="0">
              <a:lnSpc>
                <a:spcPct val="115000"/>
              </a:lnSpc>
              <a:spcBef>
                <a:spcPts val="1200"/>
              </a:spcBef>
              <a:spcAft>
                <a:spcPts val="0"/>
              </a:spcAft>
              <a:buNone/>
            </a:pPr>
            <a:r>
              <a:rPr lang="en"/>
              <a:t>The dataset is split into three parts i.e. train, test and validation for different purposes. </a:t>
            </a:r>
            <a:endParaRPr/>
          </a:p>
          <a:p>
            <a:pPr marL="0" marR="0" lvl="0" indent="0" algn="l" rtl="0">
              <a:lnSpc>
                <a:spcPct val="115000"/>
              </a:lnSpc>
              <a:spcBef>
                <a:spcPts val="1200"/>
              </a:spcBef>
              <a:spcAft>
                <a:spcPts val="0"/>
              </a:spcAft>
              <a:buNone/>
            </a:pPr>
            <a:r>
              <a:rPr lang="en"/>
              <a:t>The model is built using deep learning principles. The models are then trained on the train dataset.</a:t>
            </a:r>
            <a:endParaRPr/>
          </a:p>
          <a:p>
            <a:pPr marL="0" marR="0" lvl="0" indent="0" algn="l" rtl="0">
              <a:lnSpc>
                <a:spcPct val="115000"/>
              </a:lnSpc>
              <a:spcBef>
                <a:spcPts val="1200"/>
              </a:spcBef>
              <a:spcAft>
                <a:spcPts val="0"/>
              </a:spcAft>
              <a:buNone/>
            </a:pPr>
            <a:r>
              <a:rPr lang="en"/>
              <a:t>We are using GPU for faster fitting of model as it provides high computational power as compared to CPU. </a:t>
            </a:r>
            <a:endParaRPr/>
          </a:p>
          <a:p>
            <a:pPr marL="0" marR="0" lvl="0" indent="0" algn="l" rtl="0">
              <a:lnSpc>
                <a:spcPct val="115000"/>
              </a:lnSpc>
              <a:spcBef>
                <a:spcPts val="1200"/>
              </a:spcBef>
              <a:spcAft>
                <a:spcPts val="0"/>
              </a:spcAft>
              <a:buNone/>
            </a:pPr>
            <a:r>
              <a:rPr lang="en"/>
              <a:t>Hyper parameter tuning is done using the test accuracy results on the model.</a:t>
            </a:r>
            <a:endParaRPr/>
          </a:p>
          <a:p>
            <a:pPr marL="0" marR="0" lvl="0" indent="0" algn="l" rtl="0">
              <a:lnSpc>
                <a:spcPct val="115000"/>
              </a:lnSpc>
              <a:spcBef>
                <a:spcPts val="1200"/>
              </a:spcBef>
              <a:spcAft>
                <a:spcPts val="1200"/>
              </a:spcAft>
              <a:buNone/>
            </a:pPr>
            <a:r>
              <a:rPr lang="en"/>
              <a:t>Then this model can be hosted and used for predicting the diabetes in a patient. </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marR="0" lvl="0" indent="0" algn="l" rtl="0">
              <a:lnSpc>
                <a:spcPct val="115000"/>
              </a:lnSpc>
              <a:spcBef>
                <a:spcPts val="0"/>
              </a:spcBef>
              <a:spcAft>
                <a:spcPts val="0"/>
              </a:spcAft>
              <a:buNone/>
            </a:pPr>
            <a:r>
              <a:rPr lang="en"/>
              <a:t>We used Google Colab for implementation as it provides GPU service. We used python programming. PyTorch framework is used for model building and Pandas library is used for dataset cleaning.</a:t>
            </a:r>
            <a:endParaRPr/>
          </a:p>
          <a:p>
            <a:pPr marL="0" marR="0" lvl="0" indent="0" algn="l" rtl="0">
              <a:lnSpc>
                <a:spcPct val="115000"/>
              </a:lnSpc>
              <a:spcBef>
                <a:spcPts val="1200"/>
              </a:spcBef>
              <a:spcAft>
                <a:spcPts val="0"/>
              </a:spcAft>
              <a:buNone/>
            </a:pPr>
            <a:r>
              <a:rPr lang="en" b="1"/>
              <a:t>SOFTWARE REQUIREMENTS:</a:t>
            </a:r>
            <a:endParaRPr b="1"/>
          </a:p>
          <a:p>
            <a:pPr marL="0" marR="0" lvl="0" indent="0" algn="l" rtl="0">
              <a:lnSpc>
                <a:spcPct val="115000"/>
              </a:lnSpc>
              <a:spcBef>
                <a:spcPts val="1200"/>
              </a:spcBef>
              <a:spcAft>
                <a:spcPts val="0"/>
              </a:spcAft>
              <a:buNone/>
            </a:pPr>
            <a:r>
              <a:rPr lang="en"/>
              <a:t>·       Programming language: Python 3</a:t>
            </a:r>
            <a:endParaRPr/>
          </a:p>
          <a:p>
            <a:pPr marL="0" marR="0" lvl="0" indent="0" algn="l" rtl="0">
              <a:lnSpc>
                <a:spcPct val="115000"/>
              </a:lnSpc>
              <a:spcBef>
                <a:spcPts val="1200"/>
              </a:spcBef>
              <a:spcAft>
                <a:spcPts val="0"/>
              </a:spcAft>
              <a:buNone/>
            </a:pPr>
            <a:r>
              <a:rPr lang="en"/>
              <a:t>·       Platform: Google Colab</a:t>
            </a:r>
            <a:endParaRPr/>
          </a:p>
          <a:p>
            <a:pPr marL="0" marR="0" lvl="0" indent="0" algn="l" rtl="0">
              <a:lnSpc>
                <a:spcPct val="115000"/>
              </a:lnSpc>
              <a:spcBef>
                <a:spcPts val="1200"/>
              </a:spcBef>
              <a:spcAft>
                <a:spcPts val="0"/>
              </a:spcAft>
              <a:buNone/>
            </a:pPr>
            <a:r>
              <a:rPr lang="en"/>
              <a:t>·       Framework: PyTorch 1.9.0v</a:t>
            </a:r>
            <a:endParaRPr/>
          </a:p>
          <a:p>
            <a:pPr marL="0" marR="0" lvl="0" indent="0" algn="l" rtl="0">
              <a:lnSpc>
                <a:spcPct val="115000"/>
              </a:lnSpc>
              <a:spcBef>
                <a:spcPts val="1200"/>
              </a:spcBef>
              <a:spcAft>
                <a:spcPts val="0"/>
              </a:spcAft>
              <a:buNone/>
            </a:pPr>
            <a:r>
              <a:rPr lang="en"/>
              <a:t>·       Plotting: Mathplotlib 3.2.2v, Seaborn 0.11.1v</a:t>
            </a:r>
            <a:endParaRPr/>
          </a:p>
          <a:p>
            <a:pPr marL="0" marR="0" lvl="0" indent="0" algn="l" rtl="0">
              <a:lnSpc>
                <a:spcPct val="115000"/>
              </a:lnSpc>
              <a:spcBef>
                <a:spcPts val="1200"/>
              </a:spcBef>
              <a:spcAft>
                <a:spcPts val="1200"/>
              </a:spcAft>
              <a:buNone/>
            </a:pPr>
            <a:r>
              <a:rPr lang="en"/>
              <a:t>·       Dataset analysis/cleaning: Pandas 1.1.5v, Sklearn 0.22.2v, Numpy 1.19.5v</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47" name="Google Shape;14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t>Implementation of model using PyTorch we got a maximum train accuracy of accuracy of 77.36% and test accuracy of 77.27%</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148" name="Google Shape;148;p26"/>
          <p:cNvPicPr preferRelativeResize="0"/>
          <p:nvPr/>
        </p:nvPicPr>
        <p:blipFill rotWithShape="1">
          <a:blip r:embed="rId3">
            <a:alphaModFix/>
          </a:blip>
          <a:srcRect l="6416" t="55162" r="65926" b="31608"/>
          <a:stretch/>
        </p:blipFill>
        <p:spPr>
          <a:xfrm>
            <a:off x="3684425" y="2700325"/>
            <a:ext cx="5057798" cy="1360876"/>
          </a:xfrm>
          <a:prstGeom prst="rect">
            <a:avLst/>
          </a:prstGeom>
          <a:noFill/>
          <a:ln>
            <a:noFill/>
          </a:ln>
        </p:spPr>
      </p:pic>
      <p:pic>
        <p:nvPicPr>
          <p:cNvPr id="149" name="Google Shape;149;p26"/>
          <p:cNvPicPr preferRelativeResize="0"/>
          <p:nvPr/>
        </p:nvPicPr>
        <p:blipFill rotWithShape="1">
          <a:blip r:embed="rId4">
            <a:alphaModFix/>
          </a:blip>
          <a:srcRect l="5687" t="50531" r="68529" b="15925"/>
          <a:stretch/>
        </p:blipFill>
        <p:spPr>
          <a:xfrm>
            <a:off x="365275" y="2164549"/>
            <a:ext cx="3097349" cy="226667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5" name="Google Shape;15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marR="0" lvl="0" indent="0" algn="l" rtl="0">
              <a:lnSpc>
                <a:spcPct val="115000"/>
              </a:lnSpc>
              <a:spcBef>
                <a:spcPts val="1200"/>
              </a:spcBef>
              <a:spcAft>
                <a:spcPts val="0"/>
              </a:spcAft>
              <a:buNone/>
            </a:pPr>
            <a:r>
              <a:rPr lang="en"/>
              <a:t>In this project we have used data science and deep learning algorithms to predict possibility of diabetes in a person. </a:t>
            </a:r>
            <a:endParaRPr/>
          </a:p>
          <a:p>
            <a:pPr marL="0" marR="0" lvl="0" indent="0" algn="l" rtl="0">
              <a:lnSpc>
                <a:spcPct val="115000"/>
              </a:lnSpc>
              <a:spcBef>
                <a:spcPts val="1200"/>
              </a:spcBef>
              <a:spcAft>
                <a:spcPts val="0"/>
              </a:spcAft>
              <a:buNone/>
            </a:pPr>
            <a:r>
              <a:rPr lang="en"/>
              <a:t>Early detection of diabetes is helpful for reduction of effect of the diabetes disease on a person’s life.</a:t>
            </a:r>
            <a:endParaRPr/>
          </a:p>
          <a:p>
            <a:pPr marL="0" marR="0" lvl="0" indent="0" algn="l" rtl="0">
              <a:lnSpc>
                <a:spcPct val="115000"/>
              </a:lnSpc>
              <a:spcBef>
                <a:spcPts val="1200"/>
              </a:spcBef>
              <a:spcAft>
                <a:spcPts val="0"/>
              </a:spcAft>
              <a:buNone/>
            </a:pPr>
            <a:r>
              <a:rPr lang="en"/>
              <a:t>Conventional methods for diabetes detection are accurate but people ignore the signs and symptoms of disease. </a:t>
            </a:r>
            <a:endParaRPr/>
          </a:p>
          <a:p>
            <a:pPr marL="0" marR="0" lvl="0" indent="0" algn="l" rtl="0">
              <a:lnSpc>
                <a:spcPct val="115000"/>
              </a:lnSpc>
              <a:spcBef>
                <a:spcPts val="1200"/>
              </a:spcBef>
              <a:spcAft>
                <a:spcPts val="0"/>
              </a:spcAft>
              <a:buNone/>
            </a:pPr>
            <a:r>
              <a:rPr lang="en"/>
              <a:t>We have built a model which can be used by providing minimum input fields related to patient. </a:t>
            </a:r>
            <a:endParaRPr/>
          </a:p>
          <a:p>
            <a:pPr marL="0" marR="0" lvl="0" indent="0" algn="l" rtl="0">
              <a:lnSpc>
                <a:spcPct val="115000"/>
              </a:lnSpc>
              <a:spcBef>
                <a:spcPts val="1200"/>
              </a:spcBef>
              <a:spcAft>
                <a:spcPts val="1200"/>
              </a:spcAft>
              <a:buNone/>
            </a:pPr>
            <a:r>
              <a:rPr lang="en"/>
              <a:t>This model can help people to detect diabetes in its early stages.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Index</a:t>
            </a:r>
            <a:endParaRPr/>
          </a:p>
        </p:txBody>
      </p:sp>
      <p:sp>
        <p:nvSpPr>
          <p:cNvPr id="66" name="Google Shape;66;p14"/>
          <p:cNvSpPr txBox="1">
            <a:spLocks noGrp="1"/>
          </p:cNvSpPr>
          <p:nvPr>
            <p:ph type="body" idx="1"/>
          </p:nvPr>
        </p:nvSpPr>
        <p:spPr>
          <a:xfrm>
            <a:off x="311700" y="1152475"/>
            <a:ext cx="38244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Introduction</a:t>
            </a:r>
            <a:endParaRPr/>
          </a:p>
          <a:p>
            <a:pPr marL="0" lvl="0" indent="0" algn="l" rtl="0">
              <a:spcBef>
                <a:spcPts val="1200"/>
              </a:spcBef>
              <a:spcAft>
                <a:spcPts val="0"/>
              </a:spcAft>
              <a:buNone/>
            </a:pPr>
            <a:r>
              <a:rPr lang="en"/>
              <a:t>Motivation </a:t>
            </a:r>
            <a:endParaRPr/>
          </a:p>
          <a:p>
            <a:pPr marL="0" lvl="0" indent="0" algn="l" rtl="0">
              <a:spcBef>
                <a:spcPts val="1200"/>
              </a:spcBef>
              <a:spcAft>
                <a:spcPts val="0"/>
              </a:spcAft>
              <a:buNone/>
            </a:pPr>
            <a:r>
              <a:rPr lang="en"/>
              <a:t>Problem statement and objective</a:t>
            </a:r>
            <a:endParaRPr/>
          </a:p>
          <a:p>
            <a:pPr marL="0" lvl="0" indent="0" algn="l" rtl="0">
              <a:spcBef>
                <a:spcPts val="1200"/>
              </a:spcBef>
              <a:spcAft>
                <a:spcPts val="0"/>
              </a:spcAft>
              <a:buNone/>
            </a:pPr>
            <a:r>
              <a:rPr lang="en"/>
              <a:t>Existing method</a:t>
            </a:r>
            <a:endParaRPr/>
          </a:p>
          <a:p>
            <a:pPr marL="0" lvl="0" indent="0" algn="l" rtl="0">
              <a:spcBef>
                <a:spcPts val="1200"/>
              </a:spcBef>
              <a:spcAft>
                <a:spcPts val="0"/>
              </a:spcAft>
              <a:buNone/>
            </a:pPr>
            <a:r>
              <a:rPr lang="en"/>
              <a:t>Proposed method</a:t>
            </a:r>
            <a:endParaRPr/>
          </a:p>
          <a:p>
            <a:pPr marL="0" lvl="0" indent="0" algn="l" rtl="0">
              <a:spcBef>
                <a:spcPts val="1200"/>
              </a:spcBef>
              <a:spcAft>
                <a:spcPts val="0"/>
              </a:spcAft>
              <a:buNone/>
            </a:pPr>
            <a:r>
              <a:rPr lang="en"/>
              <a:t>Model architecture</a:t>
            </a:r>
            <a:endParaRPr/>
          </a:p>
          <a:p>
            <a:pPr marL="0" lvl="0" indent="0" algn="l" rtl="0">
              <a:spcBef>
                <a:spcPts val="1200"/>
              </a:spcBef>
              <a:spcAft>
                <a:spcPts val="1200"/>
              </a:spcAft>
              <a:buNone/>
            </a:pPr>
            <a:r>
              <a:rPr lang="en"/>
              <a:t>Methodology</a:t>
            </a:r>
            <a:endParaRPr/>
          </a:p>
        </p:txBody>
      </p:sp>
      <p:sp>
        <p:nvSpPr>
          <p:cNvPr id="67" name="Google Shape;67;p14"/>
          <p:cNvSpPr txBox="1">
            <a:spLocks noGrp="1"/>
          </p:cNvSpPr>
          <p:nvPr>
            <p:ph type="body" idx="1"/>
          </p:nvPr>
        </p:nvSpPr>
        <p:spPr>
          <a:xfrm>
            <a:off x="4890875" y="1152475"/>
            <a:ext cx="243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a:t>
            </a:r>
            <a:endParaRPr/>
          </a:p>
          <a:p>
            <a:pPr marL="0" lvl="0" indent="0" algn="l" rtl="0">
              <a:spcBef>
                <a:spcPts val="1200"/>
              </a:spcBef>
              <a:spcAft>
                <a:spcPts val="0"/>
              </a:spcAft>
              <a:buNone/>
            </a:pPr>
            <a:r>
              <a:rPr lang="en"/>
              <a:t>Results </a:t>
            </a:r>
            <a:endParaRPr/>
          </a:p>
          <a:p>
            <a:pPr marL="0" lvl="0" indent="0" algn="l" rtl="0">
              <a:spcBef>
                <a:spcPts val="1200"/>
              </a:spcBef>
              <a:spcAft>
                <a:spcPts val="1200"/>
              </a:spcAft>
              <a:buNone/>
            </a:pPr>
            <a:r>
              <a:rPr lang="en"/>
              <a:t>Conclusion</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marR="0" lvl="0" indent="0" algn="l" rtl="0">
              <a:lnSpc>
                <a:spcPct val="115000"/>
              </a:lnSpc>
              <a:spcBef>
                <a:spcPts val="0"/>
              </a:spcBef>
              <a:spcAft>
                <a:spcPts val="0"/>
              </a:spcAft>
              <a:buNone/>
            </a:pPr>
            <a:r>
              <a:rPr lang="en"/>
              <a:t>India is the second most affected country by diabetes in the world.</a:t>
            </a:r>
            <a:endParaRPr/>
          </a:p>
          <a:p>
            <a:pPr marL="0" marR="0" lvl="0" indent="0" algn="l" rtl="0">
              <a:lnSpc>
                <a:spcPct val="115000"/>
              </a:lnSpc>
              <a:spcBef>
                <a:spcPts val="1200"/>
              </a:spcBef>
              <a:spcAft>
                <a:spcPts val="0"/>
              </a:spcAft>
              <a:buNone/>
            </a:pPr>
            <a:r>
              <a:rPr lang="en"/>
              <a:t>Detection  at early stage can be helpful for a person to reverse diabetes or reduce the impact on the life of patient.</a:t>
            </a:r>
            <a:endParaRPr/>
          </a:p>
          <a:p>
            <a:pPr marL="0" marR="0" lvl="0" indent="0" algn="l" rtl="0">
              <a:lnSpc>
                <a:spcPct val="115000"/>
              </a:lnSpc>
              <a:spcBef>
                <a:spcPts val="1200"/>
              </a:spcBef>
              <a:spcAft>
                <a:spcPts val="0"/>
              </a:spcAft>
              <a:buNone/>
            </a:pPr>
            <a:r>
              <a:rPr lang="en"/>
              <a:t> A diabetic person has various restrictions on his life style. It is one of the world's fastest growing public health issues as well as one of the leading causes of death. </a:t>
            </a:r>
            <a:endParaRPr/>
          </a:p>
          <a:p>
            <a:pPr marL="0" marR="0" lvl="0" indent="0" algn="l" rtl="0">
              <a:lnSpc>
                <a:spcPct val="115000"/>
              </a:lnSpc>
              <a:spcBef>
                <a:spcPts val="1200"/>
              </a:spcBef>
              <a:spcAft>
                <a:spcPts val="0"/>
              </a:spcAft>
              <a:buNone/>
            </a:pPr>
            <a:r>
              <a:rPr lang="en"/>
              <a:t>About 463 million people are living with diabetes worldwide.</a:t>
            </a:r>
            <a:endParaRPr/>
          </a:p>
          <a:p>
            <a:pPr marL="0" marR="0" lvl="0" indent="0" algn="l" rtl="0">
              <a:lnSpc>
                <a:spcPct val="115000"/>
              </a:lnSpc>
              <a:spcBef>
                <a:spcPts val="1200"/>
              </a:spcBef>
              <a:spcAft>
                <a:spcPts val="0"/>
              </a:spcAft>
              <a:buNone/>
            </a:pPr>
            <a:r>
              <a:rPr lang="en"/>
              <a:t>The prevalence of diabetes among people aged 20–79 years is estimated to be 88 million with that number expected to rise to 115 million by 2030 and 153 million by 2045 in India .</a:t>
            </a:r>
            <a:endParaRPr/>
          </a:p>
          <a:p>
            <a:pPr marL="0" marR="0" lvl="0" indent="0" algn="l" rtl="0">
              <a:lnSpc>
                <a:spcPct val="115000"/>
              </a:lnSpc>
              <a:spcBef>
                <a:spcPts val="1200"/>
              </a:spcBef>
              <a:spcAft>
                <a:spcPts val="1200"/>
              </a:spcAft>
              <a:buNone/>
            </a:pPr>
            <a:r>
              <a:rPr lang="en"/>
              <a:t>These startling statistics point towards the emergence of a diabetes epidemic.</a:t>
            </a:r>
            <a:endParaRPr/>
          </a:p>
        </p:txBody>
      </p:sp>
      <p:pic>
        <p:nvPicPr>
          <p:cNvPr id="74" name="Google Shape;74;p15"/>
          <p:cNvPicPr preferRelativeResize="0"/>
          <p:nvPr/>
        </p:nvPicPr>
        <p:blipFill>
          <a:blip r:embed="rId3">
            <a:alphaModFix/>
          </a:blip>
          <a:stretch>
            <a:fillRect/>
          </a:stretch>
        </p:blipFill>
        <p:spPr>
          <a:xfrm>
            <a:off x="6798126" y="328601"/>
            <a:ext cx="1937725" cy="12894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marR="0" lvl="0" indent="0" algn="l" rtl="0">
              <a:lnSpc>
                <a:spcPct val="115000"/>
              </a:lnSpc>
              <a:spcBef>
                <a:spcPts val="0"/>
              </a:spcBef>
              <a:spcAft>
                <a:spcPts val="0"/>
              </a:spcAft>
              <a:buNone/>
            </a:pPr>
            <a:r>
              <a:rPr lang="en"/>
              <a:t>It is difficult to identify diabetes in early stages. If identified, it can be very helpful for the patient.</a:t>
            </a:r>
            <a:endParaRPr/>
          </a:p>
          <a:p>
            <a:pPr marL="0" marR="0" lvl="0" indent="0" algn="l" rtl="0">
              <a:lnSpc>
                <a:spcPct val="115000"/>
              </a:lnSpc>
              <a:spcBef>
                <a:spcPts val="1200"/>
              </a:spcBef>
              <a:spcAft>
                <a:spcPts val="0"/>
              </a:spcAft>
              <a:buNone/>
            </a:pPr>
            <a:r>
              <a:rPr lang="en"/>
              <a:t>The signs and symptoms are easily neglected by people. Also people don’t tend to go for testing for diseases out of fear.</a:t>
            </a:r>
            <a:endParaRPr/>
          </a:p>
          <a:p>
            <a:pPr marL="0" marR="0" lvl="0" indent="0" algn="l" rtl="0">
              <a:lnSpc>
                <a:spcPct val="115000"/>
              </a:lnSpc>
              <a:spcBef>
                <a:spcPts val="1200"/>
              </a:spcBef>
              <a:spcAft>
                <a:spcPts val="0"/>
              </a:spcAft>
              <a:buNone/>
            </a:pPr>
            <a:r>
              <a:rPr lang="en"/>
              <a:t>Few sections of our society can’t even afford to consult a doctor for such diseases. </a:t>
            </a:r>
            <a:endParaRPr/>
          </a:p>
          <a:p>
            <a:pPr marL="0" marR="0" lvl="0" indent="0" algn="l" rtl="0">
              <a:lnSpc>
                <a:spcPct val="115000"/>
              </a:lnSpc>
              <a:spcBef>
                <a:spcPts val="1200"/>
              </a:spcBef>
              <a:spcAft>
                <a:spcPts val="0"/>
              </a:spcAft>
              <a:buNone/>
            </a:pPr>
            <a:r>
              <a:rPr lang="en"/>
              <a:t>With the growth of artificial intelligence technology, disease prediction has been more accurate.</a:t>
            </a:r>
            <a:endParaRPr/>
          </a:p>
          <a:p>
            <a:pPr marL="0" marR="0" lvl="0" indent="0" algn="l" rtl="0">
              <a:lnSpc>
                <a:spcPct val="115000"/>
              </a:lnSpc>
              <a:spcBef>
                <a:spcPts val="1200"/>
              </a:spcBef>
              <a:spcAft>
                <a:spcPts val="0"/>
              </a:spcAft>
              <a:buNone/>
            </a:pPr>
            <a:r>
              <a:rPr lang="en"/>
              <a:t>Various systems are built to predict diseases using data science and machine learning models. Same can be done to predict diabetes efficiently. </a:t>
            </a:r>
            <a:endParaRPr/>
          </a:p>
          <a:p>
            <a:pPr marL="0" marR="0" lvl="0" indent="0" algn="l" rtl="0">
              <a:lnSpc>
                <a:spcPct val="115000"/>
              </a:lnSpc>
              <a:spcBef>
                <a:spcPts val="1200"/>
              </a:spcBef>
              <a:spcAft>
                <a:spcPts val="1200"/>
              </a:spcAft>
              <a:buNone/>
            </a:pPr>
            <a:r>
              <a:rPr lang="en"/>
              <a:t>This model will be easily accessible to all and also be cost efficient. More and more people can check the possibility of diabetes in there body, helping them to fight with it early.</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and Objective</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None/>
            </a:pPr>
            <a:r>
              <a:rPr lang="en" b="1"/>
              <a:t>Problem statement:</a:t>
            </a:r>
            <a:endParaRPr b="1"/>
          </a:p>
          <a:p>
            <a:pPr marL="0" marR="0" lvl="0" indent="0" algn="l" rtl="0">
              <a:lnSpc>
                <a:spcPct val="115000"/>
              </a:lnSpc>
              <a:spcBef>
                <a:spcPts val="1200"/>
              </a:spcBef>
              <a:spcAft>
                <a:spcPts val="0"/>
              </a:spcAft>
              <a:buNone/>
            </a:pPr>
            <a:r>
              <a:rPr lang="en"/>
              <a:t>Prepare dataset and build a diabetes disease prediction model using Data Science.</a:t>
            </a:r>
            <a:endParaRPr/>
          </a:p>
          <a:p>
            <a:pPr marL="0" marR="0" lvl="0" indent="0" algn="l" rtl="0">
              <a:lnSpc>
                <a:spcPct val="115000"/>
              </a:lnSpc>
              <a:spcBef>
                <a:spcPts val="1200"/>
              </a:spcBef>
              <a:spcAft>
                <a:spcPts val="0"/>
              </a:spcAft>
              <a:buNone/>
            </a:pPr>
            <a:endParaRPr b="1"/>
          </a:p>
          <a:p>
            <a:pPr marL="0" marR="0" lvl="0" indent="0" algn="l" rtl="0">
              <a:lnSpc>
                <a:spcPct val="115000"/>
              </a:lnSpc>
              <a:spcBef>
                <a:spcPts val="1200"/>
              </a:spcBef>
              <a:spcAft>
                <a:spcPts val="0"/>
              </a:spcAft>
              <a:buNone/>
            </a:pPr>
            <a:r>
              <a:rPr lang="en" b="1"/>
              <a:t>Objective:</a:t>
            </a:r>
            <a:endParaRPr b="1"/>
          </a:p>
          <a:p>
            <a:pPr marL="0" marR="0" lvl="0" indent="0" algn="l" rtl="0">
              <a:lnSpc>
                <a:spcPct val="115000"/>
              </a:lnSpc>
              <a:spcBef>
                <a:spcPts val="1200"/>
              </a:spcBef>
              <a:spcAft>
                <a:spcPts val="0"/>
              </a:spcAft>
              <a:buNone/>
            </a:pPr>
            <a:r>
              <a:rPr lang="en"/>
              <a:t>1.    Prepare dataset using several methods</a:t>
            </a:r>
            <a:endParaRPr/>
          </a:p>
          <a:p>
            <a:pPr marL="0" marR="0" lvl="0" indent="0" algn="l" rtl="0">
              <a:lnSpc>
                <a:spcPct val="115000"/>
              </a:lnSpc>
              <a:spcBef>
                <a:spcPts val="1200"/>
              </a:spcBef>
              <a:spcAft>
                <a:spcPts val="0"/>
              </a:spcAft>
              <a:buNone/>
            </a:pPr>
            <a:r>
              <a:rPr lang="en"/>
              <a:t>2.    Build a model for disease prediction</a:t>
            </a:r>
            <a:endParaRPr/>
          </a:p>
          <a:p>
            <a:pPr marL="0" marR="0" lvl="0" indent="0" algn="l" rtl="0">
              <a:lnSpc>
                <a:spcPct val="115000"/>
              </a:lnSpc>
              <a:spcBef>
                <a:spcPts val="1200"/>
              </a:spcBef>
              <a:spcAft>
                <a:spcPts val="1200"/>
              </a:spcAft>
              <a:buNone/>
            </a:pPr>
            <a:r>
              <a:rPr lang="en"/>
              <a:t>3.    Training and testing model</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Existing method</a:t>
            </a: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a:t>Diabetes is predicted using the glucose level in the blood.</a:t>
            </a:r>
            <a:endParaRPr/>
          </a:p>
          <a:p>
            <a:pPr marL="0" marR="0" lvl="0" indent="0" algn="l" rtl="0">
              <a:lnSpc>
                <a:spcPct val="115000"/>
              </a:lnSpc>
              <a:spcBef>
                <a:spcPts val="1200"/>
              </a:spcBef>
              <a:spcAft>
                <a:spcPts val="0"/>
              </a:spcAft>
              <a:buNone/>
            </a:pPr>
            <a:r>
              <a:rPr lang="en"/>
              <a:t>The main method is fasting plasma glucose test. </a:t>
            </a:r>
            <a:endParaRPr/>
          </a:p>
          <a:p>
            <a:pPr marL="0" marR="0" lvl="0" indent="0" algn="l" rtl="0">
              <a:lnSpc>
                <a:spcPct val="115000"/>
              </a:lnSpc>
              <a:spcBef>
                <a:spcPts val="1200"/>
              </a:spcBef>
              <a:spcAft>
                <a:spcPts val="0"/>
              </a:spcAft>
              <a:buNone/>
            </a:pPr>
            <a:r>
              <a:rPr lang="en"/>
              <a:t>In fasting plasma glucose test, the blood sugar level is testing after overnight fasting. </a:t>
            </a:r>
            <a:endParaRPr/>
          </a:p>
          <a:p>
            <a:pPr marL="0" marR="0" lvl="0" indent="0" algn="l" rtl="0">
              <a:lnSpc>
                <a:spcPct val="115000"/>
              </a:lnSpc>
              <a:spcBef>
                <a:spcPts val="1200"/>
              </a:spcBef>
              <a:spcAft>
                <a:spcPts val="0"/>
              </a:spcAft>
              <a:buNone/>
            </a:pPr>
            <a:r>
              <a:rPr lang="en"/>
              <a:t>Another test used to detect diabetes is A1C test. In A1C test the blood sugar level over past 2 – 3 months is measured. </a:t>
            </a:r>
            <a:endParaRPr/>
          </a:p>
          <a:p>
            <a:pPr marL="0" marR="0" lvl="0" indent="0" algn="l" rtl="0">
              <a:lnSpc>
                <a:spcPct val="115000"/>
              </a:lnSpc>
              <a:spcBef>
                <a:spcPts val="1200"/>
              </a:spcBef>
              <a:spcAft>
                <a:spcPts val="0"/>
              </a:spcAft>
              <a:buNone/>
            </a:pPr>
            <a:r>
              <a:rPr lang="en"/>
              <a:t>The third test is Glucose tolerance test in which the blood sugar level is tested before and after drinking a liquid containing Glucose. </a:t>
            </a:r>
            <a:endParaRPr/>
          </a:p>
          <a:p>
            <a:pPr marL="0" marR="0" lvl="0" indent="0" algn="l" rtl="0">
              <a:lnSpc>
                <a:spcPct val="115000"/>
              </a:lnSpc>
              <a:spcBef>
                <a:spcPts val="1200"/>
              </a:spcBef>
              <a:spcAft>
                <a:spcPts val="1200"/>
              </a:spcAft>
              <a:buNone/>
            </a:pPr>
            <a:endParaRPr/>
          </a:p>
        </p:txBody>
      </p:sp>
      <p:pic>
        <p:nvPicPr>
          <p:cNvPr id="93" name="Google Shape;93;p18"/>
          <p:cNvPicPr preferRelativeResize="0"/>
          <p:nvPr/>
        </p:nvPicPr>
        <p:blipFill rotWithShape="1">
          <a:blip r:embed="rId3">
            <a:alphaModFix/>
          </a:blip>
          <a:srcRect t="3337" b="10202"/>
          <a:stretch/>
        </p:blipFill>
        <p:spPr>
          <a:xfrm>
            <a:off x="6574275" y="267900"/>
            <a:ext cx="1640700" cy="172522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Method</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marR="0" lvl="0" indent="0" algn="l" rtl="0">
              <a:lnSpc>
                <a:spcPct val="115000"/>
              </a:lnSpc>
              <a:spcBef>
                <a:spcPts val="0"/>
              </a:spcBef>
              <a:spcAft>
                <a:spcPts val="0"/>
              </a:spcAft>
              <a:buNone/>
            </a:pPr>
            <a:r>
              <a:rPr lang="en"/>
              <a:t>Deep learning has shown immense growth in past decade. We have used deep learning models for the prediction purpose. </a:t>
            </a:r>
            <a:endParaRPr/>
          </a:p>
          <a:p>
            <a:pPr marL="0" marR="0" lvl="0" indent="0" algn="l" rtl="0">
              <a:lnSpc>
                <a:spcPct val="115000"/>
              </a:lnSpc>
              <a:spcBef>
                <a:spcPts val="1200"/>
              </a:spcBef>
              <a:spcAft>
                <a:spcPts val="0"/>
              </a:spcAft>
              <a:buNone/>
            </a:pPr>
            <a:r>
              <a:rPr lang="en"/>
              <a:t>Using these models we can predict the possibility of diabetes in a person. </a:t>
            </a:r>
            <a:endParaRPr/>
          </a:p>
          <a:p>
            <a:pPr marL="0" marR="0" lvl="0" indent="0" algn="l" rtl="0">
              <a:lnSpc>
                <a:spcPct val="115000"/>
              </a:lnSpc>
              <a:spcBef>
                <a:spcPts val="1200"/>
              </a:spcBef>
              <a:spcAft>
                <a:spcPts val="0"/>
              </a:spcAft>
              <a:buNone/>
            </a:pPr>
            <a:r>
              <a:rPr lang="en"/>
              <a:t>The model requires some input fields related to the persons such as weight, age, blood pressure etc.</a:t>
            </a:r>
            <a:endParaRPr/>
          </a:p>
          <a:p>
            <a:pPr marL="0" marR="0" lvl="0" indent="0" algn="l" rtl="0">
              <a:lnSpc>
                <a:spcPct val="115000"/>
              </a:lnSpc>
              <a:spcBef>
                <a:spcPts val="1200"/>
              </a:spcBef>
              <a:spcAft>
                <a:spcPts val="0"/>
              </a:spcAft>
              <a:buNone/>
            </a:pPr>
            <a:r>
              <a:rPr lang="en"/>
              <a:t>Using these input fields the model will give an output which is a probability of diabetes in a patient. </a:t>
            </a:r>
            <a:endParaRPr/>
          </a:p>
          <a:p>
            <a:pPr marL="0" marR="0" lvl="0" indent="0" algn="l" rtl="0">
              <a:lnSpc>
                <a:spcPct val="115000"/>
              </a:lnSpc>
              <a:spcBef>
                <a:spcPts val="1200"/>
              </a:spcBef>
              <a:spcAft>
                <a:spcPts val="0"/>
              </a:spcAft>
              <a:buNone/>
            </a:pPr>
            <a:r>
              <a:rPr lang="en"/>
              <a:t>We used Pima Indians diabetes database for training out model. </a:t>
            </a:r>
            <a:endParaRPr/>
          </a:p>
          <a:p>
            <a:pPr marL="0" marR="0" lvl="0" indent="0" algn="l" rtl="0">
              <a:lnSpc>
                <a:spcPct val="115000"/>
              </a:lnSpc>
              <a:spcBef>
                <a:spcPts val="1200"/>
              </a:spcBef>
              <a:spcAft>
                <a:spcPts val="0"/>
              </a:spcAft>
              <a:buNone/>
            </a:pPr>
            <a:r>
              <a:rPr lang="en"/>
              <a:t>Model consists of input layer with 8 input nodes and an output layer with one output node. In between these two layers there are hidden layers. </a:t>
            </a:r>
            <a:endParaRPr/>
          </a:p>
          <a:p>
            <a:pPr marL="0" marR="0" lvl="0" indent="0" algn="l" rtl="0">
              <a:lnSpc>
                <a:spcPct val="115000"/>
              </a:lnSpc>
              <a:spcBef>
                <a:spcPts val="1200"/>
              </a:spcBef>
              <a:spcAft>
                <a:spcPts val="1200"/>
              </a:spcAft>
              <a:buNone/>
            </a:pPr>
            <a:r>
              <a:rPr lang="en"/>
              <a:t>After training model, we use this model for prediction of diabetes in a person by giving required fields to the model.</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Architecture </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For model building we have used torch.nn package </a:t>
            </a:r>
            <a:endParaRPr/>
          </a:p>
          <a:p>
            <a:pPr marL="0" lvl="0" indent="0" algn="l" rtl="0">
              <a:spcBef>
                <a:spcPts val="1200"/>
              </a:spcBef>
              <a:spcAft>
                <a:spcPts val="0"/>
              </a:spcAft>
              <a:buNone/>
            </a:pPr>
            <a:r>
              <a:rPr lang="en"/>
              <a:t>The model 1 consist of 4 layers. 1st and 2nd layer has 8 neurons, 3rd layer has 4 neurons and 4th layer is output layer with 1 neuron.</a:t>
            </a:r>
            <a:endParaRPr/>
          </a:p>
          <a:p>
            <a:pPr marL="0" lvl="0" indent="0" algn="l" rtl="0">
              <a:spcBef>
                <a:spcPts val="1200"/>
              </a:spcBef>
              <a:spcAft>
                <a:spcPts val="0"/>
              </a:spcAft>
              <a:buNone/>
            </a:pPr>
            <a:r>
              <a:rPr lang="en"/>
              <a:t>Model 2 consist of 3 layers. 1st layer has 8 neurons, 2nd layer has 4 neurons and 3rd layer is output layer with 1 neuron.</a:t>
            </a:r>
            <a:endParaRPr/>
          </a:p>
          <a:p>
            <a:pPr marL="0" lvl="0" indent="0" algn="l" rtl="0">
              <a:spcBef>
                <a:spcPts val="1200"/>
              </a:spcBef>
              <a:spcAft>
                <a:spcPts val="0"/>
              </a:spcAft>
              <a:buNone/>
            </a:pPr>
            <a:r>
              <a:rPr lang="en"/>
              <a:t>Model 3 consist of 4 layers. 1st layer has 8 neurons, 2nd layer has 4 neurons. 3rd layer has 2 neurons and 4th layer is output layer with 1 neuron.</a:t>
            </a:r>
            <a:endParaRPr/>
          </a:p>
          <a:p>
            <a:pPr marL="0" lvl="0" indent="0" algn="l" rtl="0">
              <a:spcBef>
                <a:spcPts val="1200"/>
              </a:spcBef>
              <a:spcAft>
                <a:spcPts val="1200"/>
              </a:spcAft>
              <a:buNone/>
            </a:pPr>
            <a:r>
              <a:rPr lang="en"/>
              <a:t>These different model provide different accuracies.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Architecture</a:t>
            </a:r>
            <a:endParaRPr/>
          </a:p>
        </p:txBody>
      </p:sp>
      <p:pic>
        <p:nvPicPr>
          <p:cNvPr id="111" name="Google Shape;111;p21"/>
          <p:cNvPicPr preferRelativeResize="0"/>
          <p:nvPr/>
        </p:nvPicPr>
        <p:blipFill>
          <a:blip r:embed="rId3">
            <a:alphaModFix/>
          </a:blip>
          <a:stretch>
            <a:fillRect/>
          </a:stretch>
        </p:blipFill>
        <p:spPr>
          <a:xfrm>
            <a:off x="1604950" y="1298975"/>
            <a:ext cx="5934075" cy="2781300"/>
          </a:xfrm>
          <a:prstGeom prst="rect">
            <a:avLst/>
          </a:prstGeom>
          <a:noFill/>
          <a:ln>
            <a:noFill/>
          </a:ln>
        </p:spPr>
      </p:pic>
      <p:sp>
        <p:nvSpPr>
          <p:cNvPr id="112" name="Google Shape;112;p21"/>
          <p:cNvSpPr txBox="1"/>
          <p:nvPr/>
        </p:nvSpPr>
        <p:spPr>
          <a:xfrm>
            <a:off x="3570675" y="4350550"/>
            <a:ext cx="202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Architecture of model 1</a:t>
            </a:r>
            <a:endParaRPr>
              <a:latin typeface="Lato"/>
              <a:ea typeface="Lato"/>
              <a:cs typeface="Lato"/>
              <a:sym typeface="Lato"/>
            </a:endParaRPr>
          </a:p>
        </p:txBody>
      </p:sp>
      <p:pic>
        <p:nvPicPr>
          <p:cNvPr id="113" name="Google Shape;113;p21"/>
          <p:cNvPicPr preferRelativeResize="0"/>
          <p:nvPr/>
        </p:nvPicPr>
        <p:blipFill rotWithShape="1">
          <a:blip r:embed="rId4">
            <a:alphaModFix/>
          </a:blip>
          <a:srcRect l="39206" t="58866" r="40755" b="24675"/>
          <a:stretch/>
        </p:blipFill>
        <p:spPr>
          <a:xfrm>
            <a:off x="7050900" y="1103700"/>
            <a:ext cx="1832376" cy="8465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989</Words>
  <Application>Microsoft Office PowerPoint</Application>
  <PresentationFormat>On-screen Show (16:9)</PresentationFormat>
  <Paragraphs>86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Lato</vt:lpstr>
      <vt:lpstr>Playfair Display</vt:lpstr>
      <vt:lpstr>Coral</vt:lpstr>
      <vt:lpstr>Diabetes Prediction Model</vt:lpstr>
      <vt:lpstr>Index</vt:lpstr>
      <vt:lpstr>Introduction </vt:lpstr>
      <vt:lpstr>Motivation</vt:lpstr>
      <vt:lpstr>Problem Statement and Objective</vt:lpstr>
      <vt:lpstr>Existing method</vt:lpstr>
      <vt:lpstr>Proposed Method</vt:lpstr>
      <vt:lpstr>Model Architecture </vt:lpstr>
      <vt:lpstr>Model Architecture</vt:lpstr>
      <vt:lpstr>Model Architecture</vt:lpstr>
      <vt:lpstr>Model Architecture</vt:lpstr>
      <vt:lpstr>Methodology</vt:lpstr>
      <vt:lpstr>Implementation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Model</dc:title>
  <cp:lastModifiedBy>Prathmesh</cp:lastModifiedBy>
  <cp:revision>1</cp:revision>
  <dcterms:modified xsi:type="dcterms:W3CDTF">2021-06-25T11:51:59Z</dcterms:modified>
</cp:coreProperties>
</file>