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18288000" cy="10287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685800" y="2130425"/>
            <a:ext cx="7772400" cy="1470025"/>
          </a:xfrm>
          <a:prstGeom prst="rect">
            <a:avLst/>
          </a:prstGeom>
        </p:spPr>
        <p:txBody>
          <a:bodyPr/>
          <a:lstStyle/>
          <a:p>
            <a:pPr/>
            <a:r>
              <a:t>Title Text</a:t>
            </a:r>
          </a:p>
        </p:txBody>
      </p:sp>
      <p:sp>
        <p:nvSpPr>
          <p:cNvPr id="12"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xfrm>
            <a:off x="457200" y="274638"/>
            <a:ext cx="8229600" cy="1143001"/>
          </a:xfrm>
          <a:prstGeom prst="rect">
            <a:avLst/>
          </a:prstGeom>
        </p:spPr>
        <p:txBody>
          <a:bodyPr/>
          <a:lstStyle/>
          <a:p>
            <a:pPr/>
            <a:r>
              <a:t>Title Text</a:t>
            </a:r>
          </a:p>
        </p:txBody>
      </p:sp>
      <p:sp>
        <p:nvSpPr>
          <p:cNvPr id="21" name="Body Level One…"/>
          <p:cNvSpPr txBox="1"/>
          <p:nvPr>
            <p:ph type="body" sz="quarter" idx="1"/>
          </p:nvPr>
        </p:nvSpPr>
        <p:spPr>
          <a:xfrm>
            <a:off x="457200" y="1600200"/>
            <a:ext cx="8229600" cy="452596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0" name="Body Level One…"/>
          <p:cNvSpPr txBox="1"/>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xfrm>
            <a:off x="457200" y="274638"/>
            <a:ext cx="8229600" cy="1143001"/>
          </a:xfrm>
          <a:prstGeom prst="rect">
            <a:avLst/>
          </a:prstGeom>
        </p:spPr>
        <p:txBody>
          <a:bodyPr/>
          <a:lstStyle/>
          <a:p>
            <a:pPr/>
            <a:r>
              <a:t>Title Text</a:t>
            </a:r>
          </a:p>
        </p:txBody>
      </p:sp>
      <p:sp>
        <p:nvSpPr>
          <p:cNvPr id="39" name="Body Level One…"/>
          <p:cNvSpPr txBox="1"/>
          <p:nvPr>
            <p:ph type="body" sz="quarter"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457200" y="274638"/>
            <a:ext cx="8229600" cy="1143001"/>
          </a:xfrm>
          <a:prstGeom prst="rect">
            <a:avLst/>
          </a:prstGeom>
        </p:spPr>
        <p:txBody>
          <a:bodyPr/>
          <a:lstStyle/>
          <a:p>
            <a:pPr/>
            <a:r>
              <a:t>Title Text</a:t>
            </a:r>
          </a:p>
        </p:txBody>
      </p:sp>
      <p:sp>
        <p:nvSpPr>
          <p:cNvPr id="48"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4645025" y="1535112"/>
            <a:ext cx="4041775" cy="639763"/>
          </a:xfrm>
          <a:prstGeom prst="rect">
            <a:avLst/>
          </a:prstGeom>
        </p:spPr>
        <p:txBody>
          <a:bodyPr anchor="b"/>
          <a:lstStyle/>
          <a:p>
            <a:pPr marL="0" indent="0">
              <a:spcBef>
                <a:spcPts val="500"/>
              </a:spcBef>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xfrm>
            <a:off x="457200" y="274638"/>
            <a:ext cx="8229600" cy="1143001"/>
          </a:xfrm>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3" name="Body Level One…"/>
          <p:cNvSpPr txBox="1"/>
          <p:nvPr>
            <p:ph type="body" sz="quarter"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3" name="Picture Placeholder 2"/>
          <p:cNvSpPr/>
          <p:nvPr>
            <p:ph type="pic" sz="quarter" idx="21"/>
          </p:nvPr>
        </p:nvSpPr>
        <p:spPr>
          <a:xfrm>
            <a:off x="1792288" y="612775"/>
            <a:ext cx="5486401" cy="4114800"/>
          </a:xfrm>
          <a:prstGeom prst="rect">
            <a:avLst/>
          </a:prstGeom>
        </p:spPr>
        <p:txBody>
          <a:bodyPr lIns="91439" rIns="91439">
            <a:noAutofit/>
          </a:bodyPr>
          <a:lstStyle/>
          <a:p>
            <a:pPr/>
          </a:p>
        </p:txBody>
      </p:sp>
      <p:sp>
        <p:nvSpPr>
          <p:cNvPr id="84" name="Body Level One…"/>
          <p:cNvSpPr txBox="1"/>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14400" y="138112"/>
            <a:ext cx="16459200" cy="22621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914400" y="2400300"/>
            <a:ext cx="16459200" cy="78867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428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1.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EFEFE"/>
        </a:solidFill>
      </p:bgPr>
    </p:bg>
    <p:spTree>
      <p:nvGrpSpPr>
        <p:cNvPr id="1" name=""/>
        <p:cNvGrpSpPr/>
        <p:nvPr/>
      </p:nvGrpSpPr>
      <p:grpSpPr>
        <a:xfrm>
          <a:off x="0" y="0"/>
          <a:ext cx="0" cy="0"/>
          <a:chOff x="0" y="0"/>
          <a:chExt cx="0" cy="0"/>
        </a:xfrm>
      </p:grpSpPr>
      <p:pic>
        <p:nvPicPr>
          <p:cNvPr id="94" name="Picture 2" descr="Picture 2"/>
          <p:cNvPicPr>
            <a:picLocks noChangeAspect="1"/>
          </p:cNvPicPr>
          <p:nvPr/>
        </p:nvPicPr>
        <p:blipFill>
          <a:blip r:embed="rId2">
            <a:extLst/>
          </a:blip>
          <a:stretch>
            <a:fillRect/>
          </a:stretch>
        </p:blipFill>
        <p:spPr>
          <a:xfrm>
            <a:off x="574988" y="333976"/>
            <a:ext cx="17137891" cy="9619051"/>
          </a:xfrm>
          <a:prstGeom prst="rect">
            <a:avLst/>
          </a:prstGeom>
          <a:ln w="12700">
            <a:miter lim="400000"/>
          </a:ln>
        </p:spPr>
      </p:pic>
      <p:pic>
        <p:nvPicPr>
          <p:cNvPr id="95" name="Picture 3" descr="Picture 3"/>
          <p:cNvPicPr>
            <a:picLocks noChangeAspect="1"/>
          </p:cNvPicPr>
          <p:nvPr/>
        </p:nvPicPr>
        <p:blipFill>
          <a:blip r:embed="rId3">
            <a:extLst/>
          </a:blip>
          <a:srcRect l="0" t="0" r="0" b="20954"/>
          <a:stretch>
            <a:fillRect/>
          </a:stretch>
        </p:blipFill>
        <p:spPr>
          <a:xfrm>
            <a:off x="574988" y="333975"/>
            <a:ext cx="5908536" cy="1389450"/>
          </a:xfrm>
          <a:prstGeom prst="rect">
            <a:avLst/>
          </a:prstGeom>
          <a:ln w="12700">
            <a:miter lim="400000"/>
          </a:ln>
        </p:spPr>
      </p:pic>
      <p:sp>
        <p:nvSpPr>
          <p:cNvPr id="96" name="TextBox 8"/>
          <p:cNvSpPr txBox="1"/>
          <p:nvPr/>
        </p:nvSpPr>
        <p:spPr>
          <a:xfrm>
            <a:off x="1028700" y="1723425"/>
            <a:ext cx="16792230" cy="310013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ts val="12600"/>
              </a:lnSpc>
              <a:defRPr sz="8000">
                <a:solidFill>
                  <a:srgbClr val="292929"/>
                </a:solidFill>
                <a:latin typeface="Times New Roman"/>
                <a:ea typeface="Times New Roman"/>
                <a:cs typeface="Times New Roman"/>
                <a:sym typeface="Times New Roman"/>
              </a:defRPr>
            </a:pPr>
            <a:r>
              <a:t>DAMG6210: </a:t>
            </a:r>
          </a:p>
          <a:p>
            <a:pPr algn="ctr">
              <a:lnSpc>
                <a:spcPts val="12600"/>
              </a:lnSpc>
              <a:defRPr sz="8000">
                <a:solidFill>
                  <a:srgbClr val="292929"/>
                </a:solidFill>
                <a:latin typeface="Times New Roman"/>
                <a:ea typeface="Times New Roman"/>
                <a:cs typeface="Times New Roman"/>
                <a:sym typeface="Times New Roman"/>
              </a:defRPr>
            </a:pPr>
            <a:r>
              <a:t>Residential Management System</a:t>
            </a:r>
          </a:p>
        </p:txBody>
      </p:sp>
      <p:sp>
        <p:nvSpPr>
          <p:cNvPr id="97" name="TextBox 10"/>
          <p:cNvSpPr txBox="1"/>
          <p:nvPr/>
        </p:nvSpPr>
        <p:spPr>
          <a:xfrm>
            <a:off x="6473197" y="6352275"/>
            <a:ext cx="5903233" cy="252630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ts val="4000"/>
              </a:lnSpc>
              <a:defRPr sz="3200">
                <a:latin typeface="Times New Roman"/>
                <a:ea typeface="Times New Roman"/>
                <a:cs typeface="Times New Roman"/>
                <a:sym typeface="Times New Roman"/>
              </a:defRPr>
            </a:pPr>
            <a:r>
              <a:t>Prathamesh Pardeshi</a:t>
            </a:r>
          </a:p>
          <a:p>
            <a:pPr algn="ctr">
              <a:lnSpc>
                <a:spcPts val="4000"/>
              </a:lnSpc>
              <a:defRPr sz="3200">
                <a:latin typeface="Times New Roman"/>
                <a:ea typeface="Times New Roman"/>
                <a:cs typeface="Times New Roman"/>
                <a:sym typeface="Times New Roman"/>
              </a:defRPr>
            </a:pPr>
            <a:r>
              <a:t> Vedant Deshpande</a:t>
            </a:r>
          </a:p>
          <a:p>
            <a:pPr algn="ctr">
              <a:lnSpc>
                <a:spcPts val="4000"/>
              </a:lnSpc>
              <a:defRPr sz="3200">
                <a:latin typeface="Times New Roman"/>
                <a:ea typeface="Times New Roman"/>
                <a:cs typeface="Times New Roman"/>
                <a:sym typeface="Times New Roman"/>
              </a:defRPr>
            </a:pPr>
            <a:r>
              <a:t>Aniket Bhore</a:t>
            </a:r>
          </a:p>
          <a:p>
            <a:pPr algn="ctr">
              <a:lnSpc>
                <a:spcPts val="4000"/>
              </a:lnSpc>
              <a:defRPr sz="3200">
                <a:latin typeface="Times New Roman"/>
                <a:ea typeface="Times New Roman"/>
                <a:cs typeface="Times New Roman"/>
                <a:sym typeface="Times New Roman"/>
              </a:defRPr>
            </a:pPr>
            <a:r>
              <a:t>Satadru Debnath</a:t>
            </a:r>
          </a:p>
        </p:txBody>
      </p:sp>
      <p:sp>
        <p:nvSpPr>
          <p:cNvPr id="98" name="TextBox 11"/>
          <p:cNvSpPr txBox="1"/>
          <p:nvPr/>
        </p:nvSpPr>
        <p:spPr>
          <a:xfrm>
            <a:off x="7443126" y="4641827"/>
            <a:ext cx="3963378" cy="90626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8000"/>
              </a:lnSpc>
              <a:defRPr sz="3200">
                <a:latin typeface="Times New Roman Medium"/>
                <a:ea typeface="Times New Roman Medium"/>
                <a:cs typeface="Times New Roman Medium"/>
                <a:sym typeface="Times New Roman Medium"/>
              </a:defRPr>
            </a:lvl1pPr>
          </a:lstStyle>
          <a:p>
            <a:pPr>
              <a:defRPr sz="5000"/>
            </a:pPr>
            <a:r>
              <a:rPr sz="3200"/>
              <a:t>Group: Database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Freeform 3"/>
          <p:cNvSpPr/>
          <p:nvPr/>
        </p:nvSpPr>
        <p:spPr>
          <a:xfrm>
            <a:off x="0" y="-1"/>
            <a:ext cx="18287996" cy="2702421"/>
          </a:xfrm>
          <a:prstGeom prst="rect">
            <a:avLst/>
          </a:prstGeom>
          <a:solidFill>
            <a:srgbClr val="FF0000"/>
          </a:solidFill>
          <a:ln w="12700">
            <a:miter lim="400000"/>
          </a:ln>
        </p:spPr>
        <p:txBody>
          <a:bodyPr lIns="45719" rIns="45719"/>
          <a:lstStyle/>
          <a:p>
            <a:pPr/>
          </a:p>
        </p:txBody>
      </p:sp>
      <p:pic>
        <p:nvPicPr>
          <p:cNvPr id="101" name="Picture 5" descr="Picture 5"/>
          <p:cNvPicPr>
            <a:picLocks noChangeAspect="1"/>
          </p:cNvPicPr>
          <p:nvPr/>
        </p:nvPicPr>
        <p:blipFill>
          <a:blip r:embed="rId2">
            <a:alphaModFix amt="9999"/>
            <a:extLst/>
          </a:blip>
          <a:stretch>
            <a:fillRect/>
          </a:stretch>
        </p:blipFill>
        <p:spPr>
          <a:xfrm>
            <a:off x="2289811" y="2037009"/>
            <a:ext cx="13708379" cy="7710964"/>
          </a:xfrm>
          <a:prstGeom prst="rect">
            <a:avLst/>
          </a:prstGeom>
          <a:ln w="12700">
            <a:miter lim="400000"/>
          </a:ln>
        </p:spPr>
      </p:pic>
      <p:sp>
        <p:nvSpPr>
          <p:cNvPr id="102" name="TextBox 6"/>
          <p:cNvSpPr txBox="1"/>
          <p:nvPr/>
        </p:nvSpPr>
        <p:spPr>
          <a:xfrm>
            <a:off x="1028699" y="655885"/>
            <a:ext cx="12868393" cy="136014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0800"/>
              </a:lnSpc>
              <a:defRPr sz="9000">
                <a:solidFill>
                  <a:srgbClr val="FAEFE6"/>
                </a:solidFill>
                <a:latin typeface="Hagrid"/>
                <a:ea typeface="Hagrid"/>
                <a:cs typeface="Hagrid"/>
                <a:sym typeface="Hagrid"/>
              </a:defRPr>
            </a:lvl1pPr>
          </a:lstStyle>
          <a:p>
            <a:pPr/>
            <a:r>
              <a:t>Background</a:t>
            </a:r>
          </a:p>
        </p:txBody>
      </p:sp>
      <p:sp>
        <p:nvSpPr>
          <p:cNvPr id="103" name="TextBox 7"/>
          <p:cNvSpPr txBox="1"/>
          <p:nvPr/>
        </p:nvSpPr>
        <p:spPr>
          <a:xfrm>
            <a:off x="1028700" y="3053684"/>
            <a:ext cx="16230600" cy="376859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820090" indent="-410045" algn="just">
              <a:lnSpc>
                <a:spcPts val="6000"/>
              </a:lnSpc>
              <a:buSzPct val="100000"/>
              <a:buFont typeface="Arial"/>
              <a:buChar char="•"/>
              <a:defRPr sz="3800">
                <a:latin typeface="Times New Roman Medium"/>
                <a:ea typeface="Times New Roman Medium"/>
                <a:cs typeface="Times New Roman Medium"/>
                <a:sym typeface="Times New Roman Medium"/>
              </a:defRPr>
            </a:pPr>
            <a:r>
              <a:t>The goal is to design and develop a comprehensive Residential Management System using an Oracle database that will enable property managers to automate and streamline their operations, including tenant and lease management, rent and bill collection, maintenance, and repair tracking. </a:t>
            </a:r>
          </a:p>
        </p:txBody>
      </p:sp>
      <p:sp>
        <p:nvSpPr>
          <p:cNvPr id="104" name="TextBox 8"/>
          <p:cNvSpPr txBox="1"/>
          <p:nvPr/>
        </p:nvSpPr>
        <p:spPr>
          <a:xfrm>
            <a:off x="1028699" y="9258300"/>
            <a:ext cx="87436" cy="30225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2400"/>
              </a:lnSpc>
              <a:defRPr sz="2000">
                <a:latin typeface="Hagrid"/>
                <a:ea typeface="Hagrid"/>
                <a:cs typeface="Hagrid"/>
                <a:sym typeface="Hagrid"/>
              </a:defRPr>
            </a:lvl1pPr>
          </a:lstStyle>
          <a:p>
            <a:pPr/>
            <a:r>
              <a:t>1</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 name="Freeform 3"/>
          <p:cNvSpPr/>
          <p:nvPr/>
        </p:nvSpPr>
        <p:spPr>
          <a:xfrm>
            <a:off x="0" y="-1"/>
            <a:ext cx="18287996" cy="2702421"/>
          </a:xfrm>
          <a:prstGeom prst="rect">
            <a:avLst/>
          </a:prstGeom>
          <a:solidFill>
            <a:srgbClr val="FF0000"/>
          </a:solidFill>
          <a:ln w="12700">
            <a:miter lim="400000"/>
          </a:ln>
        </p:spPr>
        <p:txBody>
          <a:bodyPr lIns="45719" rIns="45719"/>
          <a:lstStyle/>
          <a:p>
            <a:pPr/>
          </a:p>
        </p:txBody>
      </p:sp>
      <p:pic>
        <p:nvPicPr>
          <p:cNvPr id="107" name="Picture 5" descr="Picture 5"/>
          <p:cNvPicPr>
            <a:picLocks noChangeAspect="1"/>
          </p:cNvPicPr>
          <p:nvPr/>
        </p:nvPicPr>
        <p:blipFill>
          <a:blip r:embed="rId2">
            <a:alphaModFix amt="9999"/>
            <a:extLst/>
          </a:blip>
          <a:stretch>
            <a:fillRect/>
          </a:stretch>
        </p:blipFill>
        <p:spPr>
          <a:xfrm>
            <a:off x="2289811" y="2037009"/>
            <a:ext cx="13708379" cy="7710964"/>
          </a:xfrm>
          <a:prstGeom prst="rect">
            <a:avLst/>
          </a:prstGeom>
          <a:ln w="12700">
            <a:miter lim="400000"/>
          </a:ln>
        </p:spPr>
      </p:pic>
      <p:sp>
        <p:nvSpPr>
          <p:cNvPr id="108" name="TextBox 6"/>
          <p:cNvSpPr txBox="1"/>
          <p:nvPr/>
        </p:nvSpPr>
        <p:spPr>
          <a:xfrm>
            <a:off x="1028699" y="655885"/>
            <a:ext cx="12868393" cy="1360148"/>
          </a:xfrm>
          <a:prstGeom prst="rect">
            <a:avLst/>
          </a:prstGeom>
          <a:ln w="12700">
            <a:miter lim="400000"/>
          </a:ln>
        </p:spPr>
        <p:txBody>
          <a:bodyPr lIns="0" tIns="0" rIns="0" bIns="0">
            <a:spAutoFit/>
          </a:bodyPr>
          <a:lstStyle/>
          <a:p>
            <a:pPr>
              <a:lnSpc>
                <a:spcPts val="10800"/>
              </a:lnSpc>
              <a:defRPr sz="9000">
                <a:solidFill>
                  <a:srgbClr val="FAEFE6"/>
                </a:solidFill>
                <a:latin typeface="Hagrid"/>
                <a:ea typeface="Hagrid"/>
                <a:cs typeface="Hagrid"/>
                <a:sym typeface="Hagrid"/>
              </a:defRPr>
            </a:pPr>
          </a:p>
        </p:txBody>
      </p:sp>
      <p:sp>
        <p:nvSpPr>
          <p:cNvPr id="109" name="TextBox 7"/>
          <p:cNvSpPr txBox="1"/>
          <p:nvPr/>
        </p:nvSpPr>
        <p:spPr>
          <a:xfrm>
            <a:off x="1028700" y="3053684"/>
            <a:ext cx="16230600" cy="717669"/>
          </a:xfrm>
          <a:prstGeom prst="rect">
            <a:avLst/>
          </a:prstGeom>
          <a:ln w="12700">
            <a:miter lim="400000"/>
          </a:ln>
        </p:spPr>
        <p:txBody>
          <a:bodyPr lIns="0" tIns="0" rIns="0" bIns="0">
            <a:spAutoFit/>
          </a:bodyPr>
          <a:lstStyle/>
          <a:p>
            <a:pPr algn="just">
              <a:lnSpc>
                <a:spcPts val="6000"/>
              </a:lnSpc>
              <a:defRPr sz="3700">
                <a:latin typeface="Times New Roman Medium"/>
                <a:ea typeface="Times New Roman Medium"/>
                <a:cs typeface="Times New Roman Medium"/>
                <a:sym typeface="Times New Roman Medium"/>
              </a:defRPr>
            </a:pPr>
          </a:p>
        </p:txBody>
      </p:sp>
      <p:grpSp>
        <p:nvGrpSpPr>
          <p:cNvPr id="112" name="Image Gallery"/>
          <p:cNvGrpSpPr/>
          <p:nvPr/>
        </p:nvGrpSpPr>
        <p:grpSpPr>
          <a:xfrm>
            <a:off x="1417911" y="44993"/>
            <a:ext cx="15452178" cy="10566928"/>
            <a:chOff x="0" y="0"/>
            <a:chExt cx="15452176" cy="10566927"/>
          </a:xfrm>
        </p:grpSpPr>
        <p:pic>
          <p:nvPicPr>
            <p:cNvPr id="110" name="final_er_diagram.jpeg" descr="final_er_diagram.jpeg"/>
            <p:cNvPicPr>
              <a:picLocks noChangeAspect="1"/>
            </p:cNvPicPr>
            <p:nvPr/>
          </p:nvPicPr>
          <p:blipFill>
            <a:blip r:embed="rId3">
              <a:extLst/>
            </a:blip>
            <a:srcRect l="0" t="7720" r="0" b="7720"/>
            <a:stretch>
              <a:fillRect/>
            </a:stretch>
          </p:blipFill>
          <p:spPr>
            <a:xfrm>
              <a:off x="0" y="0"/>
              <a:ext cx="15452177" cy="10096680"/>
            </a:xfrm>
            <a:prstGeom prst="rect">
              <a:avLst/>
            </a:prstGeom>
            <a:ln w="12700" cap="flat">
              <a:noFill/>
              <a:miter lim="400000"/>
            </a:ln>
            <a:effectLst/>
          </p:spPr>
        </p:pic>
        <p:sp>
          <p:nvSpPr>
            <p:cNvPr id="111" name="Caption"/>
            <p:cNvSpPr/>
            <p:nvPr/>
          </p:nvSpPr>
          <p:spPr>
            <a:xfrm>
              <a:off x="0" y="10172879"/>
              <a:ext cx="15452177" cy="3940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r>
                <a:t>Caption</a:t>
              </a:r>
            </a:p>
          </p:txBody>
        </p:sp>
      </p:gr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Freeform 3"/>
          <p:cNvSpPr/>
          <p:nvPr/>
        </p:nvSpPr>
        <p:spPr>
          <a:xfrm>
            <a:off x="0" y="-1"/>
            <a:ext cx="18287996" cy="2702421"/>
          </a:xfrm>
          <a:prstGeom prst="rect">
            <a:avLst/>
          </a:prstGeom>
          <a:solidFill>
            <a:srgbClr val="FF0000"/>
          </a:solidFill>
          <a:ln w="12700">
            <a:miter lim="400000"/>
          </a:ln>
        </p:spPr>
        <p:txBody>
          <a:bodyPr lIns="45719" rIns="45719"/>
          <a:lstStyle/>
          <a:p>
            <a:pPr/>
          </a:p>
        </p:txBody>
      </p:sp>
      <p:pic>
        <p:nvPicPr>
          <p:cNvPr id="115" name="Picture 5" descr="Picture 5"/>
          <p:cNvPicPr>
            <a:picLocks noChangeAspect="1"/>
          </p:cNvPicPr>
          <p:nvPr/>
        </p:nvPicPr>
        <p:blipFill>
          <a:blip r:embed="rId2">
            <a:alphaModFix amt="9999"/>
            <a:extLst/>
          </a:blip>
          <a:stretch>
            <a:fillRect/>
          </a:stretch>
        </p:blipFill>
        <p:spPr>
          <a:xfrm>
            <a:off x="2289811" y="2037009"/>
            <a:ext cx="13708379" cy="7710964"/>
          </a:xfrm>
          <a:prstGeom prst="rect">
            <a:avLst/>
          </a:prstGeom>
          <a:ln w="12700">
            <a:miter lim="400000"/>
          </a:ln>
        </p:spPr>
      </p:pic>
      <p:sp>
        <p:nvSpPr>
          <p:cNvPr id="116" name="TextBox 6"/>
          <p:cNvSpPr txBox="1"/>
          <p:nvPr/>
        </p:nvSpPr>
        <p:spPr>
          <a:xfrm>
            <a:off x="714588" y="960684"/>
            <a:ext cx="16858824" cy="212469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8400"/>
              </a:lnSpc>
              <a:defRPr sz="7000">
                <a:solidFill>
                  <a:srgbClr val="FAEFE6"/>
                </a:solidFill>
                <a:latin typeface="Hagrid"/>
                <a:ea typeface="Hagrid"/>
                <a:cs typeface="Hagrid"/>
                <a:sym typeface="Hagrid"/>
              </a:defRPr>
            </a:lvl1pPr>
          </a:lstStyle>
          <a:p>
            <a:pPr/>
            <a:r>
              <a:t>Team Contributions</a:t>
            </a:r>
          </a:p>
        </p:txBody>
      </p:sp>
      <p:sp>
        <p:nvSpPr>
          <p:cNvPr id="117" name="TextBox 7"/>
          <p:cNvSpPr txBox="1"/>
          <p:nvPr/>
        </p:nvSpPr>
        <p:spPr>
          <a:xfrm>
            <a:off x="714588" y="3053684"/>
            <a:ext cx="16544713" cy="757566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820089" indent="-410044">
              <a:lnSpc>
                <a:spcPts val="6000"/>
              </a:lnSpc>
              <a:buSzPct val="100000"/>
              <a:buFont typeface="Arial"/>
              <a:buChar char="•"/>
              <a:defRPr sz="3700">
                <a:latin typeface="Times New Roman Medium"/>
                <a:ea typeface="Times New Roman Medium"/>
                <a:cs typeface="Times New Roman Medium"/>
                <a:sym typeface="Times New Roman Medium"/>
              </a:defRPr>
            </a:pPr>
            <a:r>
              <a:t>Prathamesh Pardeshi: Focus on ACCOUNT_TYPE, OWNER and TENANT tables.</a:t>
            </a:r>
          </a:p>
          <a:p>
            <a:pPr lvl="1" marL="820089" indent="-410044">
              <a:lnSpc>
                <a:spcPts val="6000"/>
              </a:lnSpc>
              <a:buSzPct val="100000"/>
              <a:buFont typeface="Arial"/>
              <a:buChar char="•"/>
              <a:defRPr sz="3700">
                <a:latin typeface="Times New Roman Medium"/>
                <a:ea typeface="Times New Roman Medium"/>
                <a:cs typeface="Times New Roman Medium"/>
                <a:sym typeface="Times New Roman Medium"/>
              </a:defRPr>
            </a:pPr>
            <a:r>
              <a:t>Vedant Deshpande: Focus on the EMPLOYEES, ROLES, and REQUEST tables.</a:t>
            </a:r>
          </a:p>
          <a:p>
            <a:pPr lvl="1" marL="820089" indent="-410044">
              <a:lnSpc>
                <a:spcPts val="6000"/>
              </a:lnSpc>
              <a:buSzPct val="100000"/>
              <a:buFont typeface="Arial"/>
              <a:buChar char="•"/>
              <a:defRPr sz="3700">
                <a:latin typeface="Times New Roman Medium"/>
                <a:ea typeface="Times New Roman Medium"/>
                <a:cs typeface="Times New Roman Medium"/>
                <a:sym typeface="Times New Roman Medium"/>
              </a:defRPr>
            </a:pPr>
            <a:r>
              <a:t>Aniket Bhore: Focus on HOUSE, LEASE AGREEMENT, LEASE_AGREEMENT table.</a:t>
            </a:r>
          </a:p>
          <a:p>
            <a:pPr lvl="1" marL="820089" indent="-410044">
              <a:lnSpc>
                <a:spcPts val="6000"/>
              </a:lnSpc>
              <a:buSzPct val="100000"/>
              <a:buFont typeface="Arial"/>
              <a:buChar char="•"/>
              <a:defRPr sz="3700">
                <a:latin typeface="Times New Roman Medium"/>
                <a:ea typeface="Times New Roman Medium"/>
                <a:cs typeface="Times New Roman Medium"/>
                <a:sym typeface="Times New Roman Medium"/>
              </a:defRPr>
            </a:pPr>
            <a:r>
              <a:t>Satadru Debnath: Focus on INSPECTION_CHECK and RESIDENT_MANAGEMENT tables.</a:t>
            </a:r>
          </a:p>
          <a:p>
            <a:pPr>
              <a:lnSpc>
                <a:spcPts val="6000"/>
              </a:lnSpc>
              <a:defRPr sz="3700">
                <a:latin typeface="Times New Roman Medium"/>
                <a:ea typeface="Times New Roman Medium"/>
                <a:cs typeface="Times New Roman Medium"/>
                <a:sym typeface="Times New Roman Medium"/>
              </a:defRPr>
            </a:pPr>
          </a:p>
        </p:txBody>
      </p:sp>
      <p:sp>
        <p:nvSpPr>
          <p:cNvPr id="118" name="TextBox 8"/>
          <p:cNvSpPr txBox="1"/>
          <p:nvPr/>
        </p:nvSpPr>
        <p:spPr>
          <a:xfrm>
            <a:off x="1028700" y="9258300"/>
            <a:ext cx="173549" cy="30225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2400"/>
              </a:lnSpc>
              <a:defRPr sz="2000">
                <a:latin typeface="Hagrid"/>
                <a:ea typeface="Hagrid"/>
                <a:cs typeface="Hagrid"/>
                <a:sym typeface="Hagrid"/>
              </a:defRPr>
            </a:lvl1pPr>
          </a:lstStyle>
          <a:p>
            <a:pPr/>
            <a:r>
              <a:t>3</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Freeform 3"/>
          <p:cNvSpPr/>
          <p:nvPr/>
        </p:nvSpPr>
        <p:spPr>
          <a:xfrm>
            <a:off x="0" y="-1"/>
            <a:ext cx="18287996" cy="2702421"/>
          </a:xfrm>
          <a:prstGeom prst="rect">
            <a:avLst/>
          </a:prstGeom>
          <a:solidFill>
            <a:srgbClr val="FF0000"/>
          </a:solidFill>
          <a:ln w="12700">
            <a:miter lim="400000"/>
          </a:ln>
        </p:spPr>
        <p:txBody>
          <a:bodyPr lIns="45719" rIns="45719"/>
          <a:lstStyle/>
          <a:p>
            <a:pPr/>
          </a:p>
        </p:txBody>
      </p:sp>
      <p:pic>
        <p:nvPicPr>
          <p:cNvPr id="121" name="Picture 5" descr="Picture 5"/>
          <p:cNvPicPr>
            <a:picLocks noChangeAspect="1"/>
          </p:cNvPicPr>
          <p:nvPr/>
        </p:nvPicPr>
        <p:blipFill>
          <a:blip r:embed="rId2">
            <a:alphaModFix amt="9999"/>
            <a:extLst/>
          </a:blip>
          <a:stretch>
            <a:fillRect/>
          </a:stretch>
        </p:blipFill>
        <p:spPr>
          <a:xfrm>
            <a:off x="2289811" y="2037009"/>
            <a:ext cx="13708379" cy="7710964"/>
          </a:xfrm>
          <a:prstGeom prst="rect">
            <a:avLst/>
          </a:prstGeom>
          <a:ln w="12700">
            <a:miter lim="400000"/>
          </a:ln>
        </p:spPr>
      </p:pic>
      <p:sp>
        <p:nvSpPr>
          <p:cNvPr id="122" name="TextBox 6"/>
          <p:cNvSpPr txBox="1"/>
          <p:nvPr/>
        </p:nvSpPr>
        <p:spPr>
          <a:xfrm>
            <a:off x="1028699" y="655885"/>
            <a:ext cx="12868393" cy="273174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0800"/>
              </a:lnSpc>
              <a:defRPr sz="9000">
                <a:solidFill>
                  <a:srgbClr val="FAEFE6"/>
                </a:solidFill>
                <a:latin typeface="Hagrid"/>
                <a:ea typeface="Hagrid"/>
                <a:cs typeface="Hagrid"/>
                <a:sym typeface="Hagrid"/>
              </a:defRPr>
            </a:lvl1pPr>
          </a:lstStyle>
          <a:p>
            <a:pPr/>
            <a:r>
              <a:t>Team Contributions</a:t>
            </a:r>
          </a:p>
        </p:txBody>
      </p:sp>
      <p:sp>
        <p:nvSpPr>
          <p:cNvPr id="123" name="TextBox 7"/>
          <p:cNvSpPr txBox="1"/>
          <p:nvPr/>
        </p:nvSpPr>
        <p:spPr>
          <a:xfrm>
            <a:off x="1028700" y="3053684"/>
            <a:ext cx="16230600" cy="605166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820089" indent="-410044" algn="just">
              <a:lnSpc>
                <a:spcPts val="6000"/>
              </a:lnSpc>
              <a:buSzPct val="100000"/>
              <a:buFont typeface="Arial"/>
              <a:buChar char="•"/>
              <a:defRPr sz="3700">
                <a:latin typeface="Times New Roman Medium"/>
                <a:ea typeface="Times New Roman Medium"/>
                <a:cs typeface="Times New Roman Medium"/>
                <a:sym typeface="Times New Roman Medium"/>
              </a:defRPr>
            </a:pPr>
            <a:r>
              <a:t>Prathamesh Pardeshi: Design, Implement, and Test Procedures and Triggers.</a:t>
            </a:r>
          </a:p>
          <a:p>
            <a:pPr lvl="1" marL="820089" indent="-410044" algn="just">
              <a:lnSpc>
                <a:spcPts val="6000"/>
              </a:lnSpc>
              <a:buSzPct val="100000"/>
              <a:buFont typeface="Arial"/>
              <a:buChar char="•"/>
              <a:defRPr sz="3700">
                <a:latin typeface="Times New Roman Medium"/>
                <a:ea typeface="Times New Roman Medium"/>
                <a:cs typeface="Times New Roman Medium"/>
                <a:sym typeface="Times New Roman Medium"/>
              </a:defRPr>
            </a:pPr>
            <a:r>
              <a:t>Aniket Bhore: Generate Reports and Insertion of Data in Tables.</a:t>
            </a:r>
          </a:p>
          <a:p>
            <a:pPr lvl="1" marL="820089" indent="-410044" algn="just">
              <a:lnSpc>
                <a:spcPts val="6000"/>
              </a:lnSpc>
              <a:buSzPct val="100000"/>
              <a:buFont typeface="Arial"/>
              <a:buChar char="•"/>
              <a:defRPr sz="3700">
                <a:latin typeface="Times New Roman Medium"/>
                <a:ea typeface="Times New Roman Medium"/>
                <a:cs typeface="Times New Roman Medium"/>
                <a:sym typeface="Times New Roman Medium"/>
              </a:defRPr>
            </a:pPr>
            <a:r>
              <a:t>Vedant Deshpande: Design and Test Queries related to Functions and generate Views.</a:t>
            </a:r>
          </a:p>
          <a:p>
            <a:pPr lvl="1" marL="820089" indent="-410044" algn="just">
              <a:lnSpc>
                <a:spcPts val="6000"/>
              </a:lnSpc>
              <a:buSzPct val="100000"/>
              <a:buFont typeface="Arial"/>
              <a:buChar char="•"/>
              <a:defRPr sz="3700">
                <a:latin typeface="Times New Roman Medium"/>
                <a:ea typeface="Times New Roman Medium"/>
                <a:cs typeface="Times New Roman Medium"/>
                <a:sym typeface="Times New Roman Medium"/>
              </a:defRPr>
            </a:pPr>
            <a:r>
              <a:t>Satadru Debnath: Data Insertion, PPT, Design and Implement Sequence.</a:t>
            </a:r>
          </a:p>
          <a:p>
            <a:pPr algn="just">
              <a:lnSpc>
                <a:spcPts val="6000"/>
              </a:lnSpc>
              <a:defRPr sz="3700">
                <a:latin typeface="Times New Roman Medium"/>
                <a:ea typeface="Times New Roman Medium"/>
                <a:cs typeface="Times New Roman Medium"/>
                <a:sym typeface="Times New Roman Medium"/>
              </a:defRPr>
            </a:pPr>
          </a:p>
        </p:txBody>
      </p:sp>
      <p:sp>
        <p:nvSpPr>
          <p:cNvPr id="124" name="TextBox 8"/>
          <p:cNvSpPr txBox="1"/>
          <p:nvPr/>
        </p:nvSpPr>
        <p:spPr>
          <a:xfrm>
            <a:off x="1038224" y="9258300"/>
            <a:ext cx="191093" cy="30225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2400"/>
              </a:lnSpc>
              <a:defRPr sz="2000">
                <a:latin typeface="Hagrid"/>
                <a:ea typeface="Hagrid"/>
                <a:cs typeface="Hagrid"/>
                <a:sym typeface="Hagrid"/>
              </a:defRPr>
            </a:lvl1pPr>
          </a:lstStyle>
          <a:p>
            <a:pPr/>
            <a:r>
              <a:t>4</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Rectangle 3"/>
          <p:cNvSpPr/>
          <p:nvPr/>
        </p:nvSpPr>
        <p:spPr>
          <a:xfrm>
            <a:off x="1219200" y="2857500"/>
            <a:ext cx="15849600" cy="4648200"/>
          </a:xfrm>
          <a:prstGeom prst="rect">
            <a:avLst/>
          </a:prstGeom>
          <a:solidFill>
            <a:srgbClr val="FFFFFF"/>
          </a:solidFill>
          <a:ln w="25400">
            <a:solidFill>
              <a:srgbClr val="FF0000"/>
            </a:solidFill>
          </a:ln>
        </p:spPr>
        <p:txBody>
          <a:bodyPr lIns="45719" rIns="45719" anchor="ctr"/>
          <a:lstStyle/>
          <a:p>
            <a:pPr algn="ctr"/>
          </a:p>
        </p:txBody>
      </p:sp>
      <p:sp>
        <p:nvSpPr>
          <p:cNvPr id="127" name="Rectangle 2"/>
          <p:cNvSpPr txBox="1"/>
          <p:nvPr/>
        </p:nvSpPr>
        <p:spPr>
          <a:xfrm>
            <a:off x="1264919" y="3695699"/>
            <a:ext cx="15986762" cy="26296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20000">
                <a:ln w="13461" cap="flat">
                  <a:solidFill>
                    <a:srgbClr val="FFFFFF"/>
                  </a:solidFill>
                  <a:prstDash val="solid"/>
                  <a:round/>
                </a:ln>
                <a:solidFill>
                  <a:srgbClr val="262626"/>
                </a:solidFill>
                <a:effectLst>
                  <a:outerShdw sx="100000" sy="100000" kx="0" ky="0" algn="b" rotWithShape="0" blurRad="0" dist="38100" dir="2700000">
                    <a:srgbClr val="FF0000"/>
                  </a:outerShdw>
                </a:effectLst>
              </a:defRPr>
            </a:lvl1pPr>
          </a:lstStyle>
          <a:p>
            <a:pPr/>
            <a:r>
              <a:t>THANK YOU!</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