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65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5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a951ba6f902b58/Documents/Downloads/DATA_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d.docs.live.net/9ea951ba6f902b58/Documents/Downloads/DATA_Projec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d.docs.live.net/9ea951ba6f902b58/Documents/Downloads/DATA_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C1-476D-AA5E-F247F48DF6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C1-476D-AA5E-F247F48DF6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0.80540790385948691</c:v>
              </c:pt>
              <c:pt idx="1">
                <c:v>0.19459209614051307</c:v>
              </c:pt>
            </c:numLit>
          </c:val>
          <c:extLst>
            <c:ext xmlns:c16="http://schemas.microsoft.com/office/drawing/2014/chart" uri="{C3380CC4-5D6E-409C-BE32-E72D297353CC}">
              <c16:uniqueId val="{00000004-13C1-476D-AA5E-F247F48DF6A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App and non-App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87941432070155"/>
          <c:y val="0.23588463671658347"/>
          <c:w val="0.8771205856792984"/>
          <c:h val="0.52521693939671854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3616</c:v>
              </c:pt>
              <c:pt idx="1">
                <c:v>4096</c:v>
              </c:pt>
            </c:numLit>
          </c:val>
          <c:extLst>
            <c:ext xmlns:c16="http://schemas.microsoft.com/office/drawing/2014/chart" uri="{C3380CC4-5D6E-409C-BE32-E72D297353CC}">
              <c16:uniqueId val="{00000000-C6DE-48F2-A536-55EA44A58D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44791056"/>
        <c:axId val="844794800"/>
      </c:barChart>
      <c:catAx>
        <c:axId val="8447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794800"/>
        <c:crosses val="autoZero"/>
        <c:auto val="1"/>
        <c:lblAlgn val="ctr"/>
        <c:lblOffset val="100"/>
        <c:noMultiLvlLbl val="0"/>
      </c:catAx>
      <c:valAx>
        <c:axId val="84479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79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[DATA_Project.xlsx]App user count!PivotTable6</c:name>
    <c:fmtId val="10"/>
  </c:pivotSource>
  <c:chart>
    <c:autoTitleDeleted val="1"/>
    <c:pivotFmts>
      <c:pivotFmt>
        <c:idx val="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'App user count'!$B$23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E2-47F6-A979-A50CFED805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E2-47F6-A979-A50CFED805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'App user count'!$A$24:$A$26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'App user count'!$B$24:$B$26</c:f>
              <c:numCache>
                <c:formatCode>General</c:formatCode>
                <c:ptCount val="2"/>
                <c:pt idx="0">
                  <c:v>11411</c:v>
                </c:pt>
                <c:pt idx="1">
                  <c:v>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E2-47F6-A979-A50CFED805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[DATA_Project.xlsx]App user count!PivotTable6</c:name>
    <c:fmtId val="14"/>
  </c:pivotSource>
  <c:chart>
    <c:autoTitleDeleted val="1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025371828521433E-2"/>
          <c:y val="0.30787650358871016"/>
          <c:w val="0.74845603674540684"/>
          <c:h val="0.596292704791211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'App user count'!$B$23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'App user count'!$A$24:$A$26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'App user count'!$B$24:$B$26</c:f>
              <c:numCache>
                <c:formatCode>General</c:formatCode>
                <c:ptCount val="2"/>
                <c:pt idx="0">
                  <c:v>11411</c:v>
                </c:pt>
                <c:pt idx="1">
                  <c:v>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2-4BE7-876D-E0C31E9DBC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633167"/>
        <c:axId val="1958871983"/>
      </c:barChart>
      <c:catAx>
        <c:axId val="47763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871983"/>
        <c:crosses val="autoZero"/>
        <c:auto val="1"/>
        <c:lblAlgn val="ctr"/>
        <c:lblOffset val="100"/>
        <c:noMultiLvlLbl val="0"/>
      </c:catAx>
      <c:valAx>
        <c:axId val="195887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3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[DATA_Project.xlsx]Top % customers!PivotTable1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5 Customer</a:t>
            </a:r>
          </a:p>
        </c:rich>
      </c:tx>
      <c:layout>
        <c:manualLayout>
          <c:xMode val="edge"/>
          <c:yMode val="edge"/>
          <c:x val="0.69797222222222222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0.2812711431904345"/>
          <c:w val="0.93888888888888888"/>
          <c:h val="0.5151279527559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% customers'!$B$3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% customers'!$A$4:$A$9</c:f>
              <c:strCache>
                <c:ptCount val="5"/>
                <c:pt idx="0">
                  <c:v>58583079</c:v>
                </c:pt>
                <c:pt idx="1">
                  <c:v>288867385</c:v>
                </c:pt>
                <c:pt idx="2">
                  <c:v>326868858</c:v>
                </c:pt>
                <c:pt idx="3">
                  <c:v>785179211</c:v>
                </c:pt>
                <c:pt idx="4">
                  <c:v>790144670</c:v>
                </c:pt>
              </c:strCache>
            </c:strRef>
          </c:cat>
          <c:val>
            <c:numRef>
              <c:f>'Top % customers'!$B$4:$B$9</c:f>
              <c:numCache>
                <c:formatCode>0.00%</c:formatCode>
                <c:ptCount val="5"/>
                <c:pt idx="0">
                  <c:v>0.30493226196555112</c:v>
                </c:pt>
                <c:pt idx="1">
                  <c:v>0.16646301548297024</c:v>
                </c:pt>
                <c:pt idx="2">
                  <c:v>0.14563580825822048</c:v>
                </c:pt>
                <c:pt idx="3">
                  <c:v>0.23208050018395948</c:v>
                </c:pt>
                <c:pt idx="4">
                  <c:v>0.15088841410929879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2-4602-A664-2DCF89886C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8071807"/>
        <c:axId val="638070559"/>
      </c:barChart>
      <c:catAx>
        <c:axId val="63807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070559"/>
        <c:crosses val="autoZero"/>
        <c:auto val="1"/>
        <c:lblAlgn val="ctr"/>
        <c:lblOffset val="100"/>
        <c:noMultiLvlLbl val="0"/>
      </c:catAx>
      <c:valAx>
        <c:axId val="63807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071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Transaction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58583079</c:v>
              </c:pt>
              <c:pt idx="1">
                <c:v>112543542</c:v>
              </c:pt>
              <c:pt idx="2">
                <c:v>132289856</c:v>
              </c:pt>
              <c:pt idx="3">
                <c:v>383553221</c:v>
              </c:pt>
              <c:pt idx="4">
                <c:v>490752998</c:v>
              </c:pt>
              <c:pt idx="5">
                <c:v>560615311</c:v>
              </c:pt>
              <c:pt idx="6">
                <c:v>790144670</c:v>
              </c:pt>
              <c:pt idx="7">
                <c:v>859450131</c:v>
              </c:pt>
              <c:pt idx="8">
                <c:v>943543431</c:v>
              </c:pt>
              <c:pt idx="9">
                <c:v>999439698</c:v>
              </c:pt>
            </c:strLit>
          </c:cat>
          <c:val>
            <c:numLit>
              <c:formatCode>General</c:formatCode>
              <c:ptCount val="10"/>
              <c:pt idx="0">
                <c:v>202</c:v>
              </c:pt>
              <c:pt idx="1">
                <c:v>83</c:v>
              </c:pt>
              <c:pt idx="2">
                <c:v>268</c:v>
              </c:pt>
              <c:pt idx="3">
                <c:v>101</c:v>
              </c:pt>
              <c:pt idx="4">
                <c:v>171</c:v>
              </c:pt>
              <c:pt idx="5">
                <c:v>107</c:v>
              </c:pt>
              <c:pt idx="6">
                <c:v>84</c:v>
              </c:pt>
              <c:pt idx="7">
                <c:v>96</c:v>
              </c:pt>
              <c:pt idx="8">
                <c:v>92</c:v>
              </c:pt>
              <c:pt idx="9">
                <c:v>106</c:v>
              </c:pt>
            </c:numLit>
          </c:val>
          <c:extLst>
            <c:ext xmlns:c16="http://schemas.microsoft.com/office/drawing/2014/chart" uri="{C3380CC4-5D6E-409C-BE32-E72D297353CC}">
              <c16:uniqueId val="{00000000-5894-4EC2-8046-05F0DCA913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49291695"/>
        <c:axId val="649285871"/>
      </c:barChart>
      <c:catAx>
        <c:axId val="64929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285871"/>
        <c:crosses val="autoZero"/>
        <c:auto val="1"/>
        <c:lblAlgn val="ctr"/>
        <c:lblOffset val="100"/>
        <c:noMultiLvlLbl val="0"/>
      </c:catAx>
      <c:valAx>
        <c:axId val="64928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29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D6-4E82-AFFF-50D7B67D7B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D6-4E82-AFFF-50D7B67D7B2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D6-4E82-AFFF-50D7B67D7B2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D6-4E82-AFFF-50D7B67D7B2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AD6-4E82-AFFF-50D7B67D7B2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AD6-4E82-AFFF-50D7B67D7B2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AD6-4E82-AFFF-50D7B67D7B2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AD6-4E82-AFFF-50D7B67D7B2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AD6-4E82-AFFF-50D7B67D7B2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AD6-4E82-AFFF-50D7B67D7B2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AD6-4E82-AFFF-50D7B67D7B2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AD6-4E82-AFFF-50D7B67D7B2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AD6-4E82-AFFF-50D7B67D7B2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3AD6-4E82-AFFF-50D7B67D7B2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3AD6-4E82-AFFF-50D7B67D7B2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3AD6-4E82-AFFF-50D7B67D7B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6"/>
              <c:pt idx="0">
                <c:v>2019 Aug</c:v>
              </c:pt>
              <c:pt idx="1">
                <c:v>2019 Sep</c:v>
              </c:pt>
              <c:pt idx="2">
                <c:v>2019 Oct</c:v>
              </c:pt>
              <c:pt idx="3">
                <c:v>2019 Nov</c:v>
              </c:pt>
              <c:pt idx="4">
                <c:v>2019 Dec</c:v>
              </c:pt>
              <c:pt idx="5">
                <c:v>2020 Jan</c:v>
              </c:pt>
              <c:pt idx="6">
                <c:v>2020 Feb</c:v>
              </c:pt>
              <c:pt idx="7">
                <c:v>2020 Mar</c:v>
              </c:pt>
              <c:pt idx="8">
                <c:v>2020 Apr</c:v>
              </c:pt>
              <c:pt idx="9">
                <c:v>2020 May</c:v>
              </c:pt>
              <c:pt idx="10">
                <c:v>2020 Jun</c:v>
              </c:pt>
              <c:pt idx="11">
                <c:v>2020 Jul</c:v>
              </c:pt>
              <c:pt idx="12">
                <c:v>2020 Aug</c:v>
              </c:pt>
              <c:pt idx="13">
                <c:v>2020 Sep</c:v>
              </c:pt>
              <c:pt idx="14">
                <c:v>2020 Oct</c:v>
              </c:pt>
              <c:pt idx="15">
                <c:v>2020 Nov</c:v>
              </c:pt>
            </c:strLit>
          </c:cat>
          <c:val>
            <c:numLit>
              <c:formatCode>General</c:formatCode>
              <c:ptCount val="16"/>
              <c:pt idx="0">
                <c:v>166405.25401399977</c:v>
              </c:pt>
              <c:pt idx="1">
                <c:v>572262.55923800706</c:v>
              </c:pt>
              <c:pt idx="2">
                <c:v>788245.09068700019</c:v>
              </c:pt>
              <c:pt idx="3">
                <c:v>942424.57198399981</c:v>
              </c:pt>
              <c:pt idx="4">
                <c:v>1657631.5792009989</c:v>
              </c:pt>
              <c:pt idx="5">
                <c:v>1933782.4405939991</c:v>
              </c:pt>
              <c:pt idx="6">
                <c:v>1814360.4573239882</c:v>
              </c:pt>
              <c:pt idx="7">
                <c:v>1140198.0387009978</c:v>
              </c:pt>
              <c:pt idx="8">
                <c:v>74221.359392999977</c:v>
              </c:pt>
              <c:pt idx="9">
                <c:v>1076785.6488929994</c:v>
              </c:pt>
              <c:pt idx="10">
                <c:v>2479183.4610670097</c:v>
              </c:pt>
              <c:pt idx="11">
                <c:v>5789602.0664969906</c:v>
              </c:pt>
              <c:pt idx="12">
                <c:v>7041908.9897249863</c:v>
              </c:pt>
              <c:pt idx="13">
                <c:v>7961607.586349966</c:v>
              </c:pt>
              <c:pt idx="14">
                <c:v>13130778.966135085</c:v>
              </c:pt>
              <c:pt idx="15">
                <c:v>27404621.704206962</c:v>
              </c:pt>
            </c:numLit>
          </c:val>
          <c:extLst>
            <c:ext xmlns:c16="http://schemas.microsoft.com/office/drawing/2014/chart" uri="{C3380CC4-5D6E-409C-BE32-E72D297353CC}">
              <c16:uniqueId val="{00000020-3AD6-4E82-AFFF-50D7B67D7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[DATA_Project.xlsx]MALE FEMALE RATIO!PivotTable3</c:name>
    <c:fmtId val="9"/>
  </c:pivotSource>
  <c:chart>
    <c:autoTitleDeleted val="1"/>
    <c:pivotFmts>
      <c:pivotFmt>
        <c:idx val="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'MALE FEMALE RATIO'!$B$22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71-4D88-A6B8-C59BBB552CB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71-4D88-A6B8-C59BBB552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'MALE FEMALE RATIO'!$A$23:$A$25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'MALE FEMALE RATIO'!$B$23:$B$25</c:f>
              <c:numCache>
                <c:formatCode>0.00%</c:formatCode>
                <c:ptCount val="2"/>
                <c:pt idx="0">
                  <c:v>0.7425373134328358</c:v>
                </c:pt>
                <c:pt idx="1">
                  <c:v>0.2574626865671642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1-4D88-A6B8-C59BBB552CB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% of Males and Female</a:t>
            </a:r>
          </a:p>
        </c:rich>
      </c:tx>
      <c:layout>
        <c:manualLayout>
          <c:xMode val="edge"/>
          <c:yMode val="edge"/>
          <c:x val="0.44097938144329896"/>
          <c:y val="3.430531732418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140704061476854E-2"/>
          <c:y val="0.16216364634816036"/>
          <c:w val="0.89335872320083698"/>
          <c:h val="0.52991001742574595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0.80540790385948691</c:v>
              </c:pt>
              <c:pt idx="1">
                <c:v>0.19459209614051307</c:v>
              </c:pt>
            </c:numLit>
          </c:val>
          <c:extLst>
            <c:ext xmlns:c16="http://schemas.microsoft.com/office/drawing/2014/chart" uri="{C3380CC4-5D6E-409C-BE32-E72D297353CC}">
              <c16:uniqueId val="{00000000-CDCF-4B56-BB90-5A4DA69DC3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75328"/>
        <c:axId val="18772416"/>
      </c:barChart>
      <c:catAx>
        <c:axId val="187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416"/>
        <c:crosses val="autoZero"/>
        <c:auto val="1"/>
        <c:lblAlgn val="ctr"/>
        <c:lblOffset val="100"/>
        <c:noMultiLvlLbl val="0"/>
      </c:catAx>
      <c:valAx>
        <c:axId val="18772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[DATA_Project.xlsx]MALE FEMALE RATIO!PivotTable3</c:name>
    <c:fmtId val="13"/>
  </c:pivotSource>
  <c:chart>
    <c:autoTitleDeleted val="1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'MALE FEMALE RATIO'!$B$22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'MALE FEMALE RATIO'!$A$23:$A$25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'MALE FEMALE RATIO'!$B$23:$B$25</c:f>
              <c:numCache>
                <c:formatCode>0.00%</c:formatCode>
                <c:ptCount val="2"/>
                <c:pt idx="0">
                  <c:v>0.7425373134328358</c:v>
                </c:pt>
                <c:pt idx="1">
                  <c:v>0.2574626865671642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5-4748-8F66-35A7124B82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0311951"/>
        <c:axId val="370311119"/>
      </c:barChart>
      <c:catAx>
        <c:axId val="37031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11119"/>
        <c:crosses val="autoZero"/>
        <c:auto val="1"/>
        <c:lblAlgn val="ctr"/>
        <c:lblOffset val="100"/>
        <c:noMultiLvlLbl val="0"/>
      </c:catAx>
      <c:valAx>
        <c:axId val="37031111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1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10-427D-8ED0-8451548229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10-427D-8ED0-8451548229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4285.4970134921023</c:v>
              </c:pt>
              <c:pt idx="1">
                <c:v>4992.3884522683993</c:v>
              </c:pt>
            </c:numLit>
          </c:val>
          <c:extLst>
            <c:ext xmlns:c16="http://schemas.microsoft.com/office/drawing/2014/chart" uri="{C3380CC4-5D6E-409C-BE32-E72D297353CC}">
              <c16:uniqueId val="{00000004-3910-427D-8ED0-8451548229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 sales</a:t>
            </a:r>
            <a:endParaRPr lang="en-US"/>
          </a:p>
        </c:rich>
      </c:tx>
      <c:layout>
        <c:manualLayout>
          <c:xMode val="edge"/>
          <c:yMode val="edge"/>
          <c:x val="0.41478378873850308"/>
          <c:y val="4.5527997245659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518209499792082"/>
          <c:y val="0.22111292962356793"/>
          <c:w val="0.87481790500207912"/>
          <c:h val="0.53298752958662488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4285.4970134921023</c:v>
              </c:pt>
              <c:pt idx="1">
                <c:v>4992.3884522683993</c:v>
              </c:pt>
            </c:numLit>
          </c:val>
          <c:extLst>
            <c:ext xmlns:c16="http://schemas.microsoft.com/office/drawing/2014/chart" uri="{C3380CC4-5D6E-409C-BE32-E72D297353CC}">
              <c16:uniqueId val="{00000000-8976-499D-B79F-DAFBE62B90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09725216"/>
        <c:axId val="2109721056"/>
      </c:barChart>
      <c:catAx>
        <c:axId val="210972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721056"/>
        <c:crosses val="autoZero"/>
        <c:auto val="1"/>
        <c:lblAlgn val="ctr"/>
        <c:lblOffset val="100"/>
        <c:noMultiLvlLbl val="0"/>
      </c:catAx>
      <c:valAx>
        <c:axId val="210972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72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95-40DA-B444-424E86BDD3B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95-40DA-B444-424E86BDD3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182.97623456999273</c:v>
              </c:pt>
              <c:pt idx="1">
                <c:v>195.32396827329185</c:v>
              </c:pt>
            </c:numLit>
          </c:val>
          <c:extLst>
            <c:ext xmlns:c16="http://schemas.microsoft.com/office/drawing/2014/chart" uri="{C3380CC4-5D6E-409C-BE32-E72D297353CC}">
              <c16:uniqueId val="{00000004-1095-40DA-B444-424E86BDD3B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182.97623456999273</c:v>
              </c:pt>
              <c:pt idx="1">
                <c:v>195.32396827329185</c:v>
              </c:pt>
            </c:numLit>
          </c:val>
          <c:extLst>
            <c:ext xmlns:c16="http://schemas.microsoft.com/office/drawing/2014/chart" uri="{C3380CC4-5D6E-409C-BE32-E72D297353CC}">
              <c16:uniqueId val="{00000000-8973-4E47-85B6-356C305E369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5124479"/>
        <c:axId val="495124895"/>
      </c:barChart>
      <c:catAx>
        <c:axId val="49512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24895"/>
        <c:crosses val="autoZero"/>
        <c:auto val="1"/>
        <c:lblAlgn val="ctr"/>
        <c:lblOffset val="100"/>
        <c:noMultiLvlLbl val="0"/>
      </c:catAx>
      <c:valAx>
        <c:axId val="495124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9C-4B26-89D3-51B5EBE01B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9C-4B26-89D3-51B5EBE01B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3616</c:v>
              </c:pt>
              <c:pt idx="1">
                <c:v>4096</c:v>
              </c:pt>
            </c:numLit>
          </c:val>
          <c:extLst>
            <c:ext xmlns:c16="http://schemas.microsoft.com/office/drawing/2014/chart" uri="{C3380CC4-5D6E-409C-BE32-E72D297353CC}">
              <c16:uniqueId val="{00000004-5F9C-4B26-89D3-51B5EBE01BE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34D9-0805-1736-58D2-E78C2D14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951BD-DC43-3481-F104-4100365F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A740-289F-0D80-5E0F-6AE5040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C5AC-7A46-0D95-4110-542D32EA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B1CF-611C-47BF-C200-36764D2D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A90C-8373-5EF1-BEF0-F58A3BDB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2297-7708-19F4-C0F4-75B34ED2A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C906-6AE6-2DAB-87FF-63900D91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65AA0-77E9-5A56-5D55-4F3D603E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9CDB-EC9B-CCE3-D5B3-DF300C5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CA41B-8F29-5A2F-925D-379B5E1F9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4A4D4-9FA0-D742-20DB-CBFAD118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92CC-DE6E-39F3-8DBF-389FBD16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9FD-D5AF-2C23-1E9A-EB778E6B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C64-E7E5-A2F1-A2C4-749B8A40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5FC2-027F-718B-DAA8-66FBF122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F497-A448-2A20-5F44-643148A8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08345-F610-5BEF-83FC-6ABD1B0F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8C8F-2680-9C31-9851-C87541F0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3CF-CB49-3FA6-02D5-3BF1B32E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3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C345-0EA4-0D9D-ED40-59880284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0161-CA30-1A71-3FFA-1EED7F5F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83FA-A0D4-99A0-1B26-73B0E227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09C9-BEF4-7AE8-7B7B-99A3F0CE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333B-DAAD-E900-540A-D9B2C83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7729-5B22-073F-2F7D-2D3A8E3B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4FB5-9FE4-68EB-0CB6-DFF60830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A8C20-C0D2-2AA4-7506-46ADDF24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4C51-EDEA-0795-0F87-9D0767F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39B7-28C7-3925-9278-75480B55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9D72-A47E-B484-C5E8-26448843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13AF-6136-5C06-CCDE-D2145F58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B576-47AD-ED4A-9874-926E6C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9F9E5-D51E-51BC-64DC-03205C9C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CD38-3CB2-D5FD-9A28-9455A60B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26930-08AC-B438-DFE7-E1B555FC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69A8-27B0-9B61-7423-D8E0F15F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7F5B7-B11D-4BDE-014E-E4EA4B95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E97B9-2680-50D3-F1E3-F04F5EA2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9225-3ED4-387A-6CF5-FBE15F9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42460-D863-0A02-A762-8AE75F1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58A1-BB3F-DE27-37FE-2D45E844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7D7A4-9631-9152-7DE6-8789E5BC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7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B25A2-3579-0734-4514-0B26B415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B7CE-C51D-77D3-6FBB-1EA08F39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362D-D474-C4DC-E149-6BBE7CC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EAE-8515-9905-4127-BFEDBDA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5868-8889-2222-A331-1DDB0DA3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B99DD-8CAC-56E2-CA33-3B56C187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BDF9-6EFB-45F9-881F-7E73E0A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C693-EBC2-2E4E-ABC8-177ABC4F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81CD2-D21D-54A3-9F40-A91DC4F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FB3D-D9EA-4C33-1C4E-A86A5A63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2E528-E417-9073-2C62-15A5D255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A0675-0BC0-BBCB-7709-733822AB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586F-2A05-5A68-32DE-332E2DE2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6C9E-0BA5-C6A9-524D-D9E52FA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0D32-E9A2-3AF4-80F1-15AA508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2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FB305-E7A2-B4C2-21B1-C6A9CDE6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D174-9702-62E3-1FE2-25DCB5C3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F1B4-76D6-F90D-CAEF-2C97E578D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D9AB-A8B0-4F3C-A4F2-7F57556655B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88B6-0446-262A-8580-45F3DBFE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196A-C4FC-9F8F-6EF7-2C7036CA5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B9FA-A5FF-4400-88BB-96D0CD92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7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FAB-D4F9-9AFB-8E96-A3491405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b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b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b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b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EXCEL   PROJECT/ SQL PROJECT</a:t>
            </a:r>
            <a:b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[AI DUBAI FRAGRANCE SALE] </a:t>
            </a:r>
            <a:br>
              <a:rPr lang="en-IN" sz="4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br>
              <a:rPr lang="en-IN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                        </a:t>
            </a: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Presented by:</a:t>
            </a:r>
            <a:b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                                                                                                                 Prathmesh Pawan Mhatre</a:t>
            </a:r>
            <a:br>
              <a:rPr lang="en-IN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IN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IN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IN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82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E5D4-A21B-4764-9532-7AEF54CD6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0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INTRODUCTION-SQL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C6B50-C964-4672-9722-251474EBC30C}"/>
              </a:ext>
            </a:extLst>
          </p:cNvPr>
          <p:cNvSpPr txBox="1">
            <a:spLocks/>
          </p:cNvSpPr>
          <p:nvPr/>
        </p:nvSpPr>
        <p:spPr>
          <a:xfrm>
            <a:off x="-1" y="1020417"/>
            <a:ext cx="12191999" cy="5724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dirty="0"/>
              <a:t>We have raw dataset based on the sales of AI  Dubai fragrances for a particular year.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dirty="0"/>
              <a:t>We will be relating and analysing some problems based upon this.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dirty="0"/>
              <a:t>Source of data : </a:t>
            </a:r>
            <a:r>
              <a:rPr lang="en-IN" sz="2000" b="1" i="1" dirty="0">
                <a:hlinkClick r:id="rId2"/>
              </a:rPr>
              <a:t>https://www.Kaggle.com/datasets</a:t>
            </a:r>
            <a:r>
              <a:rPr lang="en-IN" sz="2000" b="1" i="1" dirty="0"/>
              <a:t>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dirty="0"/>
              <a:t>We will be solving following statements: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" sz="2000" b="1" dirty="0">
                <a:latin typeface="Bahnschrift Light" panose="020B0502040204020203" pitchFamily="34" charset="0"/>
              </a:rPr>
              <a:t>Load Data ‘hr’</a:t>
            </a:r>
            <a:endParaRPr lang="en-IN" sz="2000" b="1" i="1" dirty="0">
              <a:latin typeface="Bahnschrift Ligh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strike="noStrike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number of employees working in the ‘Sales’ department. (Use sub-query).</a:t>
            </a:r>
            <a:endParaRPr lang="en-IN" sz="2000" b="1" i="1" dirty="0">
              <a:latin typeface="Bahnschrift Ligh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Join the 3 tables and find the country-id wise count of employees and the </a:t>
            </a:r>
            <a:r>
              <a:rPr lang="en-IN" sz="2000" b="1" u="none" strike="noStrike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avg</a:t>
            </a:r>
            <a:r>
              <a:rPr lang="en-IN" sz="20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salary. Which country has the maximum number of employees and which country has the maximum average salary?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top 5 managers according to their salary.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department name-wise percentage of employees working under each department. Which department is having the maximum percentage of employees?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number of people working under each manager</a:t>
            </a:r>
            <a:r>
              <a:rPr lang="en-IN" sz="20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eomployees</a:t>
            </a:r>
            <a:r>
              <a:rPr lang="en-US" sz="20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First_name</a:t>
            </a:r>
            <a:r>
              <a:rPr lang="en-US" sz="20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,DEPARTMENT, and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country_id</a:t>
            </a:r>
            <a:r>
              <a:rPr lang="en-US" sz="20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of employees whose salary is greater than equal to 12000</a:t>
            </a:r>
            <a:endParaRPr lang="en-IN" sz="2000" b="1" i="1" dirty="0">
              <a:latin typeface="Bahnschrift Light" panose="020B0502040204020203" pitchFamily="34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5142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11A71B-6022-4375-A7EA-33760C73BC15}"/>
              </a:ext>
            </a:extLst>
          </p:cNvPr>
          <p:cNvSpPr txBox="1"/>
          <p:nvPr/>
        </p:nvSpPr>
        <p:spPr>
          <a:xfrm>
            <a:off x="89647" y="237129"/>
            <a:ext cx="118154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  <a:ea typeface="Arial" panose="020B0604020202020204" pitchFamily="34" charset="0"/>
              </a:rPr>
              <a:t>1</a:t>
            </a:r>
            <a:r>
              <a:rPr lang="en-IN" sz="2800" b="1" strike="noStrike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.Find the number of employees working in the ‘Sales’ department. (Use sub-query).</a:t>
            </a:r>
            <a:endParaRPr lang="en-IN" sz="2800" b="1" i="1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306F-0E9A-4062-9447-2629E420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87"/>
          <a:stretch/>
        </p:blipFill>
        <p:spPr>
          <a:xfrm>
            <a:off x="7480735" y="2051454"/>
            <a:ext cx="3968389" cy="3013604"/>
          </a:xfrm>
          <a:prstGeom prst="rect">
            <a:avLst/>
          </a:prstGeom>
        </p:spPr>
      </p:pic>
      <p:sp>
        <p:nvSpPr>
          <p:cNvPr id="8" name="Google Shape;355;p36">
            <a:extLst>
              <a:ext uri="{FF2B5EF4-FFF2-40B4-BE49-F238E27FC236}">
                <a16:creationId xmlns:a16="http://schemas.microsoft.com/office/drawing/2014/main" id="{FE6F88B1-3190-4AFF-A82B-BE4C37054EF1}"/>
              </a:ext>
            </a:extLst>
          </p:cNvPr>
          <p:cNvSpPr txBox="1">
            <a:spLocks/>
          </p:cNvSpPr>
          <p:nvPr/>
        </p:nvSpPr>
        <p:spPr>
          <a:xfrm>
            <a:off x="510988" y="1733982"/>
            <a:ext cx="6122894" cy="46130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with </a:t>
            </a:r>
            <a:r>
              <a:rPr lang="en-US" b="1" dirty="0" err="1">
                <a:latin typeface="Arial Narrow" panose="020B0606020202030204" pitchFamily="34" charset="0"/>
              </a:rPr>
              <a:t>abc</a:t>
            </a:r>
            <a:r>
              <a:rPr lang="en-US" b="1" dirty="0">
                <a:latin typeface="Arial Narrow" panose="020B0606020202030204" pitchFamily="34" charset="0"/>
              </a:rPr>
              <a:t> as (Select </a:t>
            </a:r>
            <a:r>
              <a:rPr lang="en-US" b="1" dirty="0" err="1">
                <a:latin typeface="Arial Narrow" panose="020B0606020202030204" pitchFamily="34" charset="0"/>
              </a:rPr>
              <a:t>e.EMPLOYEE_ID,d.DEPARTMENT_NAME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From </a:t>
            </a:r>
            <a:r>
              <a:rPr lang="en-US" b="1" dirty="0" err="1">
                <a:latin typeface="Arial Narrow" panose="020B0606020202030204" pitchFamily="34" charset="0"/>
              </a:rPr>
              <a:t>department_data</a:t>
            </a:r>
            <a:r>
              <a:rPr lang="en-US" b="1" dirty="0">
                <a:latin typeface="Arial Narrow" panose="020B0606020202030204" pitchFamily="34" charset="0"/>
              </a:rPr>
              <a:t> d 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join </a:t>
            </a:r>
            <a:r>
              <a:rPr lang="en-US" b="1" dirty="0" err="1">
                <a:latin typeface="Arial Narrow" panose="020B0606020202030204" pitchFamily="34" charset="0"/>
              </a:rPr>
              <a:t>employees_data</a:t>
            </a:r>
            <a:r>
              <a:rPr lang="en-US" b="1" dirty="0">
                <a:latin typeface="Arial Narrow" panose="020B0606020202030204" pitchFamily="34" charset="0"/>
              </a:rPr>
              <a:t> e 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on </a:t>
            </a:r>
            <a:r>
              <a:rPr lang="en-US" b="1" dirty="0" err="1">
                <a:latin typeface="Arial Narrow" panose="020B0606020202030204" pitchFamily="34" charset="0"/>
              </a:rPr>
              <a:t>d.DEPARTMENT_ID</a:t>
            </a:r>
            <a:r>
              <a:rPr lang="en-US" b="1" dirty="0">
                <a:latin typeface="Arial Narrow" panose="020B0606020202030204" pitchFamily="34" charset="0"/>
              </a:rPr>
              <a:t> = </a:t>
            </a:r>
            <a:r>
              <a:rPr lang="en-US" b="1" dirty="0" err="1">
                <a:latin typeface="Arial Narrow" panose="020B0606020202030204" pitchFamily="34" charset="0"/>
              </a:rPr>
              <a:t>e.DEPARTMENT_ID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endParaRPr lang="en-US" b="1" dirty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select EMPLOYEE_ID,DEPARTMENT_NAME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from </a:t>
            </a:r>
            <a:r>
              <a:rPr lang="en-US" b="1" dirty="0" err="1">
                <a:latin typeface="Arial Narrow" panose="020B0606020202030204" pitchFamily="34" charset="0"/>
              </a:rPr>
              <a:t>abc</a:t>
            </a:r>
            <a:endParaRPr lang="en-US" b="1" dirty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latin typeface="Arial Narrow" panose="020B0606020202030204" pitchFamily="34" charset="0"/>
              </a:rPr>
              <a:t>where DEPARTMENT_NAME= 'Sales';</a:t>
            </a:r>
          </a:p>
        </p:txBody>
      </p:sp>
    </p:spTree>
    <p:extLst>
      <p:ext uri="{BB962C8B-B14F-4D97-AF65-F5344CB8AC3E}">
        <p14:creationId xmlns:p14="http://schemas.microsoft.com/office/powerpoint/2010/main" val="24623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2FCAA-33CE-4B1F-A65D-2415B1923A5A}"/>
              </a:ext>
            </a:extLst>
          </p:cNvPr>
          <p:cNvSpPr txBox="1"/>
          <p:nvPr/>
        </p:nvSpPr>
        <p:spPr>
          <a:xfrm>
            <a:off x="89647" y="237129"/>
            <a:ext cx="11815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trike="noStrike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2.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Join the 3 tables and find the country-id wise count of employees and the </a:t>
            </a:r>
            <a:r>
              <a:rPr lang="en-IN" sz="2400" b="1" u="none" strike="noStrike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avg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salary. Which country has the maximum number of employees and which country has the maximum average salary?</a:t>
            </a:r>
          </a:p>
          <a:p>
            <a:endParaRPr lang="en-IN" sz="2400" b="1" i="1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E58F8-BA97-4ACC-AC7C-10883035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694" y="2926373"/>
            <a:ext cx="4116433" cy="1569660"/>
          </a:xfrm>
          <a:prstGeom prst="rect">
            <a:avLst/>
          </a:prstGeom>
        </p:spPr>
      </p:pic>
      <p:sp>
        <p:nvSpPr>
          <p:cNvPr id="7" name="Google Shape;355;p36">
            <a:extLst>
              <a:ext uri="{FF2B5EF4-FFF2-40B4-BE49-F238E27FC236}">
                <a16:creationId xmlns:a16="http://schemas.microsoft.com/office/drawing/2014/main" id="{1269CDC3-BA84-4D8D-A6D4-70078ADB5944}"/>
              </a:ext>
            </a:extLst>
          </p:cNvPr>
          <p:cNvSpPr txBox="1">
            <a:spLocks/>
          </p:cNvSpPr>
          <p:nvPr/>
        </p:nvSpPr>
        <p:spPr>
          <a:xfrm>
            <a:off x="430475" y="2057801"/>
            <a:ext cx="6454420" cy="3984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with a as(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e.EMPLOYEE_ID,avg(e.SALARY)  avg_salary,l.COUNTRY_ID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department_data d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employees_data e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d.DEPARTMENT_ID=e.DEPARTMENT_ID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locations_data_u l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d.LOCATION_ID=l.LOCATION_ID)  </a:t>
            </a:r>
          </a:p>
          <a:p>
            <a:pPr>
              <a:buClr>
                <a:schemeClr val="hlink"/>
              </a:buClr>
              <a:buSzPts val="1100"/>
            </a:pPr>
            <a:endParaRPr lang="en-US" sz="2000" b="1" dirty="0">
              <a:latin typeface="Arial Narrow" panose="020B0606020202030204" pitchFamily="34" charset="0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COUNTRY_ID , max(EMPLOYEE_ID) , max(avg_salary)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a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COUNTRY_ID;</a:t>
            </a:r>
          </a:p>
        </p:txBody>
      </p:sp>
    </p:spTree>
    <p:extLst>
      <p:ext uri="{BB962C8B-B14F-4D97-AF65-F5344CB8AC3E}">
        <p14:creationId xmlns:p14="http://schemas.microsoft.com/office/powerpoint/2010/main" val="416633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89DB1-D3C4-40EB-B766-7D2BADA5541D}"/>
              </a:ext>
            </a:extLst>
          </p:cNvPr>
          <p:cNvSpPr txBox="1"/>
          <p:nvPr/>
        </p:nvSpPr>
        <p:spPr>
          <a:xfrm>
            <a:off x="89647" y="237129"/>
            <a:ext cx="1181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3.Find the top 5 managers according to their salary.</a:t>
            </a:r>
          </a:p>
        </p:txBody>
      </p:sp>
      <p:sp>
        <p:nvSpPr>
          <p:cNvPr id="3" name="Google Shape;355;p36">
            <a:extLst>
              <a:ext uri="{FF2B5EF4-FFF2-40B4-BE49-F238E27FC236}">
                <a16:creationId xmlns:a16="http://schemas.microsoft.com/office/drawing/2014/main" id="{EE633F4B-8524-490D-B2D8-2D116496B058}"/>
              </a:ext>
            </a:extLst>
          </p:cNvPr>
          <p:cNvSpPr txBox="1">
            <a:spLocks/>
          </p:cNvSpPr>
          <p:nvPr/>
        </p:nvSpPr>
        <p:spPr>
          <a:xfrm>
            <a:off x="385482" y="2113758"/>
            <a:ext cx="6087036" cy="30928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e.FIRST_NAME,e.LAST_NAME,d.MANAGER_ID,e.SALARY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department_data d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employees_data e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d.DEPARTMENT_ID=e.DEPARTMENT_ID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1,2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having max(SALARY)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order by SALARY desc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limit 5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8F292-D300-4D40-BA55-E4479157E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08" r="33680"/>
          <a:stretch/>
        </p:blipFill>
        <p:spPr>
          <a:xfrm>
            <a:off x="7306236" y="2183564"/>
            <a:ext cx="4428564" cy="29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A0049-99CD-44EA-A149-1B811BD0301A}"/>
              </a:ext>
            </a:extLst>
          </p:cNvPr>
          <p:cNvSpPr txBox="1"/>
          <p:nvPr/>
        </p:nvSpPr>
        <p:spPr>
          <a:xfrm>
            <a:off x="89647" y="237129"/>
            <a:ext cx="11815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Bahnschrift Light" panose="020B0502040204020203" pitchFamily="34" charset="0"/>
                <a:ea typeface="Arial" panose="020B0604020202020204" pitchFamily="34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.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Find the department name-wise percentage of employees working under each department. Which department is having the maximum percentage of employees? </a:t>
            </a:r>
          </a:p>
        </p:txBody>
      </p:sp>
      <p:sp>
        <p:nvSpPr>
          <p:cNvPr id="5" name="Google Shape;355;p36">
            <a:extLst>
              <a:ext uri="{FF2B5EF4-FFF2-40B4-BE49-F238E27FC236}">
                <a16:creationId xmlns:a16="http://schemas.microsoft.com/office/drawing/2014/main" id="{EB7425A7-D511-4F1F-AD61-EDA7FC09F7F3}"/>
              </a:ext>
            </a:extLst>
          </p:cNvPr>
          <p:cNvSpPr txBox="1">
            <a:spLocks/>
          </p:cNvSpPr>
          <p:nvPr/>
        </p:nvSpPr>
        <p:spPr>
          <a:xfrm>
            <a:off x="204426" y="2138431"/>
            <a:ext cx="7790329" cy="39665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with employee as (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b.DEPARTMENT_NAME as dept_name , count(a.EMPLOYEE_ID)as num_emp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employees_data as a 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department_data as b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a.DEPARTMENT_ID=b.DEPARTMENT_ID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b.DEPARTMENT_NAME)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dept_name,round(num_emp / sum(num_emp) over() * 100,2) as per_emp_dept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employee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dept_name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order by per_emp_dept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28807-7035-4447-90B4-ED8B84AF5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7" t="394" r="50022" b="1324"/>
          <a:stretch/>
        </p:blipFill>
        <p:spPr>
          <a:xfrm>
            <a:off x="8453718" y="2348754"/>
            <a:ext cx="3533856" cy="31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2C6BA-A37B-43AA-BE07-82630FDF4F91}"/>
              </a:ext>
            </a:extLst>
          </p:cNvPr>
          <p:cNvSpPr txBox="1"/>
          <p:nvPr/>
        </p:nvSpPr>
        <p:spPr>
          <a:xfrm>
            <a:off x="89647" y="237129"/>
            <a:ext cx="1181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Bahnschrift Light" panose="020B0502040204020203" pitchFamily="34" charset="0"/>
                <a:ea typeface="Arial" panose="020B0604020202020204" pitchFamily="34" charset="0"/>
              </a:rPr>
              <a:t>5</a:t>
            </a:r>
            <a:r>
              <a:rPr lang="en-IN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.</a:t>
            </a:r>
            <a:r>
              <a:rPr lang="en-US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Find the number of people working under each manager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?</a:t>
            </a:r>
          </a:p>
        </p:txBody>
      </p:sp>
      <p:sp>
        <p:nvSpPr>
          <p:cNvPr id="6" name="Google Shape;355;p36">
            <a:extLst>
              <a:ext uri="{FF2B5EF4-FFF2-40B4-BE49-F238E27FC236}">
                <a16:creationId xmlns:a16="http://schemas.microsoft.com/office/drawing/2014/main" id="{4A7CE355-C414-42C9-BF4F-6F6A6F99F9F3}"/>
              </a:ext>
            </a:extLst>
          </p:cNvPr>
          <p:cNvSpPr txBox="1">
            <a:spLocks/>
          </p:cNvSpPr>
          <p:nvPr/>
        </p:nvSpPr>
        <p:spPr>
          <a:xfrm>
            <a:off x="618565" y="2683099"/>
            <a:ext cx="5800164" cy="1467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MANAGER_ID ,count(EMPLOYEE_ID) as cnt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employees_data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MANAGER_ID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order by cnt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73098-90D4-4A6E-94A0-DB086A1B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08" y="1893401"/>
            <a:ext cx="3882457" cy="28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E0FAB-A162-47F3-A1E2-4A377C84987C}"/>
              </a:ext>
            </a:extLst>
          </p:cNvPr>
          <p:cNvSpPr txBox="1"/>
          <p:nvPr/>
        </p:nvSpPr>
        <p:spPr>
          <a:xfrm>
            <a:off x="103093" y="154666"/>
            <a:ext cx="11815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6.</a:t>
            </a:r>
            <a:r>
              <a:rPr lang="en-US" sz="2400" b="1" u="none" strike="noStrike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Find the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eomployees</a:t>
            </a:r>
            <a:r>
              <a:rPr lang="en-US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First_name</a:t>
            </a:r>
            <a:r>
              <a:rPr lang="en-US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,DEPARTMENT, and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country_id</a:t>
            </a:r>
            <a:r>
              <a:rPr lang="en-US" sz="2400" b="1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of employees whose salary is greater than equal to 12000</a:t>
            </a:r>
            <a:endParaRPr lang="en-IN" sz="2400" b="1" i="1" dirty="0">
              <a:latin typeface="Bahnschrift Light" panose="020B0502040204020203" pitchFamily="34" charset="0"/>
            </a:endParaRPr>
          </a:p>
        </p:txBody>
      </p:sp>
      <p:sp>
        <p:nvSpPr>
          <p:cNvPr id="3" name="Google Shape;355;p36">
            <a:extLst>
              <a:ext uri="{FF2B5EF4-FFF2-40B4-BE49-F238E27FC236}">
                <a16:creationId xmlns:a16="http://schemas.microsoft.com/office/drawing/2014/main" id="{06783745-32FE-47F5-A8B8-D161110ABBAB}"/>
              </a:ext>
            </a:extLst>
          </p:cNvPr>
          <p:cNvSpPr txBox="1">
            <a:spLocks/>
          </p:cNvSpPr>
          <p:nvPr/>
        </p:nvSpPr>
        <p:spPr>
          <a:xfrm>
            <a:off x="160945" y="2088110"/>
            <a:ext cx="6813596" cy="3487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select e.First_NAME,d.DEPARTMENT_NAME,l.COUNTRY_ID,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e.SALARY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from employees_data as e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department_data as d	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d.DEPARTMENT_ID=e.DEPARTMENT_ID	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join locations_data_u l		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on d.LOCATION_ID=l.LOCATION_ID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where SALARY &gt;=12000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group by 1,2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2000" b="1" dirty="0">
                <a:latin typeface="Arial Narrow" panose="020B0606020202030204" pitchFamily="34" charset="0"/>
              </a:rPr>
              <a:t>order by SALARY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DA41A-249C-4D0A-A2A2-B3510F4D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6" y="2445209"/>
            <a:ext cx="4493419" cy="22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6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FBA-897A-8BBA-FC5B-B8C39269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6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C02-C5E3-1904-463B-5BC2C7D24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2041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INTRODUCTION-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C7DB2-1990-2781-F780-28F643196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20417"/>
            <a:ext cx="12191999" cy="572494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i="1" dirty="0"/>
              <a:t>We have raw dataset based on the sales of AI  Dubai fragrances for a particular year.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i="1" dirty="0"/>
              <a:t>We will be relating and analysing some problems based upon this.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i="1" dirty="0"/>
              <a:t>Source of data : </a:t>
            </a:r>
            <a:r>
              <a:rPr lang="en-IN" i="1" dirty="0">
                <a:hlinkClick r:id="rId2"/>
              </a:rPr>
              <a:t>https://www.Kaggle.com/datasets</a:t>
            </a:r>
            <a:r>
              <a:rPr lang="en-IN" i="1" dirty="0"/>
              <a:t> 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i="1" dirty="0"/>
              <a:t>We will be solving following statements: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Ratio of male and females in total customers of app/non-app users..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Top and worst performing gender in sales.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Top and worst performing users(app &amp; non-app)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Top 5 customers contributing to sales of fragrance.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Top 10 sales transactions.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Month wise sales of total product in USD.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AE5-E732-54E9-F97D-2F1960E10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939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COLUMN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C7CE-0A56-68CD-18B4-88A47160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52938"/>
            <a:ext cx="12192000" cy="570506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is the description of columns in data 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36C7DF-832D-B864-42E8-62CA634F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11203"/>
              </p:ext>
            </p:extLst>
          </p:nvPr>
        </p:nvGraphicFramePr>
        <p:xfrm>
          <a:off x="0" y="1908313"/>
          <a:ext cx="12192000" cy="4949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3567">
                  <a:extLst>
                    <a:ext uri="{9D8B030D-6E8A-4147-A177-3AD203B41FA5}">
                      <a16:colId xmlns:a16="http://schemas.microsoft.com/office/drawing/2014/main" val="652272825"/>
                    </a:ext>
                  </a:extLst>
                </a:gridCol>
                <a:gridCol w="8358433">
                  <a:extLst>
                    <a:ext uri="{9D8B030D-6E8A-4147-A177-3AD203B41FA5}">
                      <a16:colId xmlns:a16="http://schemas.microsoft.com/office/drawing/2014/main" val="651883269"/>
                    </a:ext>
                  </a:extLst>
                </a:gridCol>
              </a:tblGrid>
              <a:tr h="39825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Column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Definition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0625765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Unique Key to identify a 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4028485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 User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Flag to identify if the Member uses the 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0453937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BEAUTY Sales USD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Member Sales in Beauty Brands in $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2459784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FASHION Sales USD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Member Sales in Fashion Brands in $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3242572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Sales USD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Member Sales in $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7740543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Redeemed points Flag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Flag to identify if the Member has redeemed any points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6188267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Transactions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 of Purchases made by the 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7276154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Last Transaction date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 Purchase date made by the 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4390887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DOB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Member date of birth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6824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EMAIL Flag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Flag to show if we have the Member email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336053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Gender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Member 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707511"/>
                  </a:ext>
                </a:extLst>
              </a:tr>
              <a:tr h="37928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708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B91-5044-F6A4-D26B-E2B10025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685"/>
            <a:ext cx="12192000" cy="86546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RATIO OF MALE AND FEMALE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D3DA-559F-3AD4-FAD6-E6A32B447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901147"/>
            <a:ext cx="12191999" cy="592116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shows the distribution of total customers who are using apps classified by gender.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that shows the distribution of total customers who are not using apps classified by gender.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205111-0619-4CF1-BF81-F2B8170AB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80664"/>
              </p:ext>
            </p:extLst>
          </p:nvPr>
        </p:nvGraphicFramePr>
        <p:xfrm>
          <a:off x="8229600" y="2157206"/>
          <a:ext cx="3828056" cy="207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65BA6-1481-4286-A026-8D1B6117F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134221"/>
              </p:ext>
            </p:extLst>
          </p:nvPr>
        </p:nvGraphicFramePr>
        <p:xfrm>
          <a:off x="8229598" y="4338596"/>
          <a:ext cx="3828057" cy="228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D79209-F37D-4819-B768-E5CB22CD2F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686394"/>
              </p:ext>
            </p:extLst>
          </p:nvPr>
        </p:nvGraphicFramePr>
        <p:xfrm>
          <a:off x="3962400" y="2157206"/>
          <a:ext cx="4267195" cy="207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C674FE-A016-4942-B580-5A7817F0F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685660"/>
              </p:ext>
            </p:extLst>
          </p:nvPr>
        </p:nvGraphicFramePr>
        <p:xfrm>
          <a:off x="3962400" y="4334786"/>
          <a:ext cx="4267196" cy="229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5C0B79-61A8-2015-2242-C389F2888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8095"/>
              </p:ext>
            </p:extLst>
          </p:nvPr>
        </p:nvGraphicFramePr>
        <p:xfrm>
          <a:off x="1060450" y="2427701"/>
          <a:ext cx="2106820" cy="126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966">
                  <a:extLst>
                    <a:ext uri="{9D8B030D-6E8A-4147-A177-3AD203B41FA5}">
                      <a16:colId xmlns:a16="http://schemas.microsoft.com/office/drawing/2014/main" val="3267781970"/>
                    </a:ext>
                  </a:extLst>
                </a:gridCol>
                <a:gridCol w="1147854">
                  <a:extLst>
                    <a:ext uri="{9D8B030D-6E8A-4147-A177-3AD203B41FA5}">
                      <a16:colId xmlns:a16="http://schemas.microsoft.com/office/drawing/2014/main" val="158877673"/>
                    </a:ext>
                  </a:extLst>
                </a:gridCol>
              </a:tblGrid>
              <a:tr h="3174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Gender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7690811"/>
                  </a:ext>
                </a:extLst>
              </a:tr>
              <a:tr h="3174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80.54%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5926429"/>
                  </a:ext>
                </a:extLst>
              </a:tr>
              <a:tr h="3174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19.46%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3318169"/>
                  </a:ext>
                </a:extLst>
              </a:tr>
              <a:tr h="3174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34296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CF387C-9885-5CD4-9040-8914D493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30564"/>
              </p:ext>
            </p:extLst>
          </p:nvPr>
        </p:nvGraphicFramePr>
        <p:xfrm>
          <a:off x="1060450" y="4611755"/>
          <a:ext cx="2106820" cy="1550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966">
                  <a:extLst>
                    <a:ext uri="{9D8B030D-6E8A-4147-A177-3AD203B41FA5}">
                      <a16:colId xmlns:a16="http://schemas.microsoft.com/office/drawing/2014/main" val="3213883741"/>
                    </a:ext>
                  </a:extLst>
                </a:gridCol>
                <a:gridCol w="1147854">
                  <a:extLst>
                    <a:ext uri="{9D8B030D-6E8A-4147-A177-3AD203B41FA5}">
                      <a16:colId xmlns:a16="http://schemas.microsoft.com/office/drawing/2014/main" val="2657552481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Gender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6946003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74.25%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0083121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25.75%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4924574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47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52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C2E7-522C-E192-484B-3FE62FEA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433"/>
            <a:ext cx="12192000" cy="106424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TOP / WORST PERFORMING SALES AS PER GENDER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1569B-47BF-311C-53BA-A30E345E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6678"/>
            <a:ext cx="12192000" cy="577132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shows top performing gender which is contributing most to the sales, male is contributing more than female.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that shows worst performing gender according to sales.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2A0A18-5C66-47C1-A59E-847DF22E5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292297"/>
              </p:ext>
            </p:extLst>
          </p:nvPr>
        </p:nvGraphicFramePr>
        <p:xfrm>
          <a:off x="8630480" y="2382575"/>
          <a:ext cx="3428670" cy="209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016C8D-D084-4BF4-B040-157334130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207165"/>
              </p:ext>
            </p:extLst>
          </p:nvPr>
        </p:nvGraphicFramePr>
        <p:xfrm>
          <a:off x="4157540" y="2382575"/>
          <a:ext cx="4472940" cy="2092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4094A4-E43E-380F-6F26-B6CB8FDD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17260"/>
              </p:ext>
            </p:extLst>
          </p:nvPr>
        </p:nvGraphicFramePr>
        <p:xfrm>
          <a:off x="728870" y="2480141"/>
          <a:ext cx="2501900" cy="155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138">
                  <a:extLst>
                    <a:ext uri="{9D8B030D-6E8A-4147-A177-3AD203B41FA5}">
                      <a16:colId xmlns:a16="http://schemas.microsoft.com/office/drawing/2014/main" val="405826788"/>
                    </a:ext>
                  </a:extLst>
                </a:gridCol>
                <a:gridCol w="1664762">
                  <a:extLst>
                    <a:ext uri="{9D8B030D-6E8A-4147-A177-3AD203B41FA5}">
                      <a16:colId xmlns:a16="http://schemas.microsoft.com/office/drawing/2014/main" val="637274387"/>
                    </a:ext>
                  </a:extLst>
                </a:gridCol>
              </a:tblGrid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TOTAL Sales USD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3695909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4285.497013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465147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4992.388452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9563767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4423.0525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151017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930B34-9BB0-4CA3-B605-B27CC9AC5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775910"/>
              </p:ext>
            </p:extLst>
          </p:nvPr>
        </p:nvGraphicFramePr>
        <p:xfrm>
          <a:off x="8630480" y="4586412"/>
          <a:ext cx="3428670" cy="209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235CD9-EBE1-41F8-8463-64B047A50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777691"/>
              </p:ext>
            </p:extLst>
          </p:nvPr>
        </p:nvGraphicFramePr>
        <p:xfrm>
          <a:off x="4180400" y="4586411"/>
          <a:ext cx="4450080" cy="209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CD43D3-2FD1-0304-2D2B-4F877F39E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87539"/>
              </p:ext>
            </p:extLst>
          </p:nvPr>
        </p:nvGraphicFramePr>
        <p:xfrm>
          <a:off x="704410" y="4871162"/>
          <a:ext cx="2501900" cy="155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138">
                  <a:extLst>
                    <a:ext uri="{9D8B030D-6E8A-4147-A177-3AD203B41FA5}">
                      <a16:colId xmlns:a16="http://schemas.microsoft.com/office/drawing/2014/main" val="2485972727"/>
                    </a:ext>
                  </a:extLst>
                </a:gridCol>
                <a:gridCol w="1664762">
                  <a:extLst>
                    <a:ext uri="{9D8B030D-6E8A-4147-A177-3AD203B41FA5}">
                      <a16:colId xmlns:a16="http://schemas.microsoft.com/office/drawing/2014/main" val="4255361238"/>
                    </a:ext>
                  </a:extLst>
                </a:gridCol>
              </a:tblGrid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Average of TOTAL Sales USD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3079268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182.9762346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4157783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195.3239683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1997085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186.1553153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759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6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2F04-38E7-AB3A-E9CD-B4321D180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7652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TOP/ WORST PERFORMING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3D6E-E736-7BDF-46E6-FC707C63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7652"/>
            <a:ext cx="12192000" cy="593034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shows the users who are top in performance classified by app and non app users.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that shows the worst performing app users .</a:t>
            </a:r>
          </a:p>
          <a:p>
            <a:pPr algn="l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B9251A-9DE9-4EA5-B184-818C2D375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773585"/>
              </p:ext>
            </p:extLst>
          </p:nvPr>
        </p:nvGraphicFramePr>
        <p:xfrm>
          <a:off x="8240866" y="1931007"/>
          <a:ext cx="3497247" cy="228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0DB20E-3E08-4424-A591-9D1265894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49462"/>
              </p:ext>
            </p:extLst>
          </p:nvPr>
        </p:nvGraphicFramePr>
        <p:xfrm>
          <a:off x="3684106" y="1931007"/>
          <a:ext cx="4556760" cy="228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13E310-9CC1-6CDE-2531-F85D182C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580"/>
              </p:ext>
            </p:extLst>
          </p:nvPr>
        </p:nvGraphicFramePr>
        <p:xfrm>
          <a:off x="1032509" y="2196546"/>
          <a:ext cx="1943100" cy="1636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24943709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105991131"/>
                    </a:ext>
                  </a:extLst>
                </a:gridCol>
              </a:tblGrid>
              <a:tr h="3273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App User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0216362"/>
                  </a:ext>
                </a:extLst>
              </a:tr>
              <a:tr h="3273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953180"/>
                  </a:ext>
                </a:extLst>
              </a:tr>
              <a:tr h="3273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148769"/>
                  </a:ext>
                </a:extLst>
              </a:tr>
              <a:tr h="3273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701288"/>
                  </a:ext>
                </a:extLst>
              </a:tr>
              <a:tr h="3273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33086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5F6701-5EC1-44F2-986F-2F1946E6B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065983"/>
              </p:ext>
            </p:extLst>
          </p:nvPr>
        </p:nvGraphicFramePr>
        <p:xfrm>
          <a:off x="8240866" y="4501846"/>
          <a:ext cx="3497248" cy="228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35B8D3-4F9A-4FFF-9E8D-3F7D6A696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88272"/>
              </p:ext>
            </p:extLst>
          </p:nvPr>
        </p:nvGraphicFramePr>
        <p:xfrm>
          <a:off x="3668866" y="4501846"/>
          <a:ext cx="4572000" cy="228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7E962D-6480-E92B-16C4-D8615164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66412"/>
              </p:ext>
            </p:extLst>
          </p:nvPr>
        </p:nvGraphicFramePr>
        <p:xfrm>
          <a:off x="1032509" y="5102085"/>
          <a:ext cx="1943100" cy="144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13676016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69151326"/>
                    </a:ext>
                  </a:extLst>
                </a:gridCol>
              </a:tblGrid>
              <a:tr h="361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App User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8211545"/>
                  </a:ext>
                </a:extLst>
              </a:tr>
              <a:tr h="361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5353076"/>
                  </a:ext>
                </a:extLst>
              </a:tr>
              <a:tr h="361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7782102"/>
                  </a:ext>
                </a:extLst>
              </a:tr>
              <a:tr h="361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13114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030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7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917B-CB25-B9E1-A46A-0D88BBA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2192000" cy="99391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TOP 5 CUSTOMERS ACCORDING TO THEIR CONTRIBUTION IN SALES.</a:t>
            </a:r>
            <a:b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b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endParaRPr lang="en-IN" sz="31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B5541D-9877-4487-8E5D-6603D09B1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66007"/>
              </p:ext>
            </p:extLst>
          </p:nvPr>
        </p:nvGraphicFramePr>
        <p:xfrm>
          <a:off x="4161183" y="2040835"/>
          <a:ext cx="7792277" cy="454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89348B-8C6B-998E-2568-8E1D0306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666"/>
              </p:ext>
            </p:extLst>
          </p:nvPr>
        </p:nvGraphicFramePr>
        <p:xfrm>
          <a:off x="768626" y="2657061"/>
          <a:ext cx="2752862" cy="2869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806">
                  <a:extLst>
                    <a:ext uri="{9D8B030D-6E8A-4147-A177-3AD203B41FA5}">
                      <a16:colId xmlns:a16="http://schemas.microsoft.com/office/drawing/2014/main" val="978501242"/>
                    </a:ext>
                  </a:extLst>
                </a:gridCol>
                <a:gridCol w="1749056">
                  <a:extLst>
                    <a:ext uri="{9D8B030D-6E8A-4147-A177-3AD203B41FA5}">
                      <a16:colId xmlns:a16="http://schemas.microsoft.com/office/drawing/2014/main" val="3821291609"/>
                    </a:ext>
                  </a:extLst>
                </a:gridCol>
              </a:tblGrid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TOTAL Sales USD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4127311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58583079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30.49%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3027573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288867385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16.65%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2350224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326868858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14.56%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691201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785179211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23.21%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2278491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790144670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15.09%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125500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892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1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7A7-850C-9926-8E17-B9C55738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4887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TOP 10 TRANSACTIONS WITH RESPECT TO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488C-5494-7CB2-E06D-1DC560B2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34886"/>
            <a:ext cx="12191999" cy="602311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shows the top 10 transactions for the desired sale.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35814-7FEB-4B0F-BAA1-38D932075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286978"/>
              </p:ext>
            </p:extLst>
          </p:nvPr>
        </p:nvGraphicFramePr>
        <p:xfrm>
          <a:off x="4752895" y="3429000"/>
          <a:ext cx="6979920" cy="318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5651BC-644C-08DE-46CF-4D743A5DA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6364"/>
              </p:ext>
            </p:extLst>
          </p:nvPr>
        </p:nvGraphicFramePr>
        <p:xfrm>
          <a:off x="1126434" y="3525077"/>
          <a:ext cx="2822713" cy="279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994">
                  <a:extLst>
                    <a:ext uri="{9D8B030D-6E8A-4147-A177-3AD203B41FA5}">
                      <a16:colId xmlns:a16="http://schemas.microsoft.com/office/drawing/2014/main" val="926106293"/>
                    </a:ext>
                  </a:extLst>
                </a:gridCol>
                <a:gridCol w="1672719">
                  <a:extLst>
                    <a:ext uri="{9D8B030D-6E8A-4147-A177-3AD203B41FA5}">
                      <a16:colId xmlns:a16="http://schemas.microsoft.com/office/drawing/2014/main" val="3265816272"/>
                    </a:ext>
                  </a:extLst>
                </a:gridCol>
              </a:tblGrid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Transactions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047030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58583079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175199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112543542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747493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132289856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850915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383553221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760327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490752998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644567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560615311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5508572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790144670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150541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859450131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58032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943543431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883789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999439698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471474"/>
                  </a:ext>
                </a:extLst>
              </a:tr>
              <a:tr h="233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49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3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F8A-83C0-BD56-A26A-054283ABB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64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MONTH WISE SPENT TOTAL USD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36C09-DCA2-D845-A018-B6292C9F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74642"/>
            <a:ext cx="12191999" cy="59833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Below graph shows the distribution of total spent dollars in sales for each month in a year.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From the graph it is clear that maximum sale has occurred in the month of November 2019 and least in April 2020.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7F4DB0-0C19-451D-8F60-48673F257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308480"/>
              </p:ext>
            </p:extLst>
          </p:nvPr>
        </p:nvGraphicFramePr>
        <p:xfrm>
          <a:off x="6096000" y="2874231"/>
          <a:ext cx="6095998" cy="352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7532B8-7BD9-E0C3-EC3F-41B0EB9E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68057"/>
              </p:ext>
            </p:extLst>
          </p:nvPr>
        </p:nvGraphicFramePr>
        <p:xfrm>
          <a:off x="1033670" y="2821222"/>
          <a:ext cx="3771900" cy="3869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57583088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53985986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730347368"/>
                    </a:ext>
                  </a:extLst>
                </a:gridCol>
              </a:tblGrid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TOTAL Sales USD</a:t>
                      </a:r>
                      <a:endParaRPr lang="en-IN" sz="1100" b="1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 Wise Total Spend</a:t>
                      </a:r>
                      <a:endParaRPr lang="en-IN" sz="1100" b="1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337998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340574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166405.254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0.22%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430248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572262.5592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0.77%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177983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788245.0907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1.07%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235858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942424.572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1.27%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268165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1657631.579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2.24%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8945622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100419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1933782.441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2.61%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720820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1814360.457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2.45%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003521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1140198.039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1.54%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885825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74221.35939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384311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1076785.649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1.46%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063354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2479183.461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3.35%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689614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5789602.066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7.83%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41428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7041908.99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9.52%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082969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7961607.586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10.76%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167444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13130778.97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17.75%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297991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27404621.7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37.05%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23602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73974019.77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581262"/>
                  </a:ext>
                </a:extLst>
              </a:tr>
              <a:tr h="1842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55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41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1407</Words>
  <Application>Microsoft Office PowerPoint</Application>
  <PresentationFormat>Widescreen</PresentationFormat>
  <Paragraphs>271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Narrow</vt:lpstr>
      <vt:lpstr>Bahnschrift</vt:lpstr>
      <vt:lpstr>Bahnschrift Light</vt:lpstr>
      <vt:lpstr>Calibri</vt:lpstr>
      <vt:lpstr>Calibri Light</vt:lpstr>
      <vt:lpstr>Wingdings</vt:lpstr>
      <vt:lpstr>Office Theme</vt:lpstr>
      <vt:lpstr>     EXCEL   PROJECT/ SQL PROJECT   [AI DUBAI FRAGRANCE SALE]                                                   Presented by:                                                                                                                    Prathmesh Pawan Mhatre                     </vt:lpstr>
      <vt:lpstr>INTRODUCTION- EXCEL</vt:lpstr>
      <vt:lpstr>COLUMN DESCRIPTION</vt:lpstr>
      <vt:lpstr>RATIO OF MALE AND FEMALE CUSTOMERS</vt:lpstr>
      <vt:lpstr>TOP / WORST PERFORMING SALES AS PER GENDER</vt:lpstr>
      <vt:lpstr>TOP/ WORST PERFORMING USERS</vt:lpstr>
      <vt:lpstr>  TOP 5 CUSTOMERS ACCORDING TO THEIR CONTRIBUTION IN SALES.  </vt:lpstr>
      <vt:lpstr>TOP 10 TRANSACTIONS WITH RESPECT TO SALES</vt:lpstr>
      <vt:lpstr>MONTH WISE SPENT TOTAL USD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  PROJECT   [AI DUBAI FRAGRANCE SALE]                                                   Presented by:                                                                                                                    Prathmesh Pawan Mahatre</dc:title>
  <dc:creator>Prateush Bhatt</dc:creator>
  <cp:lastModifiedBy>Prathmesh Mhatre</cp:lastModifiedBy>
  <cp:revision>6</cp:revision>
  <dcterms:created xsi:type="dcterms:W3CDTF">2022-12-04T19:45:14Z</dcterms:created>
  <dcterms:modified xsi:type="dcterms:W3CDTF">2022-12-11T19:56:14Z</dcterms:modified>
</cp:coreProperties>
</file>