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0.xml" ContentType="application/vnd.openxmlformats-officedocument.presentationml.notesSlide+xml"/>
  <Override PartName="/ppt/charts/chart8.xml" ContentType="application/vnd.openxmlformats-officedocument.drawingml.chart+xml"/>
  <Override PartName="/ppt/notesSlides/notesSlide11.xml" ContentType="application/vnd.openxmlformats-officedocument.presentationml.notesSlide+xml"/>
  <Override PartName="/ppt/charts/chart9.xml" ContentType="application/vnd.openxmlformats-officedocument.drawingml.chart+xml"/>
  <Override PartName="/ppt/notesSlides/notesSlide12.xml" ContentType="application/vnd.openxmlformats-officedocument.presentationml.notesSlide+xml"/>
  <Override PartName="/ppt/charts/chart10.xml" ContentType="application/vnd.openxmlformats-officedocument.drawingml.chart+xml"/>
  <Override PartName="/ppt/notesSlides/notesSlide13.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14.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A8E9C1-A352-4F65-8AD0-E1338AEE0F25}">
  <a:tblStyle styleId="{5CA8E9C1-A352-4F65-8AD0-E1338AEE0F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153" autoAdjust="0"/>
  </p:normalViewPr>
  <p:slideViewPr>
    <p:cSldViewPr>
      <p:cViewPr>
        <p:scale>
          <a:sx n="106" d="100"/>
          <a:sy n="106" d="100"/>
        </p:scale>
        <p:origin x="-33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Ketan\Desktop\Data%20science%20Project%2012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science Project 123.xlsx]Problems and pivots1!PivotTable1</c:name>
    <c:fmtId val="8"/>
  </c:pivotSource>
  <c:chart>
    <c:autoTitleDeleted val="1"/>
    <c:pivotFmts>
      <c:pivotFmt>
        <c:idx val="0"/>
        <c:marker>
          <c:symbol val="none"/>
        </c:marker>
      </c:pivotFmt>
      <c:pivotFmt>
        <c:idx val="1"/>
        <c:spPr>
          <a:solidFill>
            <a:schemeClr val="accent2">
              <a:lumMod val="75000"/>
            </a:schemeClr>
          </a:solidFill>
        </c:spPr>
      </c:pivotFmt>
      <c:pivotFmt>
        <c:idx val="2"/>
        <c:spPr>
          <a:solidFill>
            <a:srgbClr val="92D050"/>
          </a:solidFill>
        </c:spPr>
      </c:pivotFmt>
      <c:pivotFmt>
        <c:idx val="3"/>
        <c:spPr>
          <a:solidFill>
            <a:schemeClr val="accent4">
              <a:lumMod val="75000"/>
            </a:schemeClr>
          </a:solidFill>
        </c:spPr>
      </c:pivotFmt>
      <c:pivotFmt>
        <c:idx val="4"/>
        <c:marker>
          <c:symbol val="none"/>
        </c:marker>
      </c:pivotFmt>
      <c:pivotFmt>
        <c:idx val="5"/>
        <c:spPr>
          <a:solidFill>
            <a:schemeClr val="accent2">
              <a:lumMod val="75000"/>
            </a:schemeClr>
          </a:solidFill>
        </c:spPr>
      </c:pivotFmt>
      <c:pivotFmt>
        <c:idx val="6"/>
        <c:spPr>
          <a:solidFill>
            <a:srgbClr val="92D050"/>
          </a:solidFill>
        </c:spPr>
      </c:pivotFmt>
      <c:pivotFmt>
        <c:idx val="7"/>
        <c:spPr>
          <a:solidFill>
            <a:schemeClr val="accent4">
              <a:lumMod val="75000"/>
            </a:schemeClr>
          </a:solidFill>
        </c:spP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s>
    <c:plotArea>
      <c:layout>
        <c:manualLayout>
          <c:layoutTarget val="inner"/>
          <c:xMode val="edge"/>
          <c:yMode val="edge"/>
          <c:x val="3.7601125127511084E-2"/>
          <c:y val="0"/>
          <c:w val="0.94409315353232626"/>
          <c:h val="0.79092273267510804"/>
        </c:manualLayout>
      </c:layout>
      <c:barChart>
        <c:barDir val="col"/>
        <c:grouping val="clustered"/>
        <c:varyColors val="0"/>
        <c:ser>
          <c:idx val="0"/>
          <c:order val="0"/>
          <c:tx>
            <c:strRef>
              <c:f>'Problems and pivots1'!$B$3:$B$4</c:f>
              <c:strCache>
                <c:ptCount val="1"/>
                <c:pt idx="0">
                  <c:v>2013</c:v>
                </c:pt>
              </c:strCache>
            </c:strRef>
          </c:tx>
          <c:invertIfNegative val="0"/>
          <c:dPt>
            <c:idx val="1"/>
            <c:invertIfNegative val="0"/>
            <c:bubble3D val="0"/>
          </c:dPt>
          <c:dPt>
            <c:idx val="2"/>
            <c:invertIfNegative val="0"/>
            <c:bubble3D val="0"/>
          </c:dPt>
          <c:dPt>
            <c:idx val="3"/>
            <c:invertIfNegative val="0"/>
            <c:bubble3D val="0"/>
          </c:dPt>
          <c:cat>
            <c:strRef>
              <c:f>'Problems and pivots1'!$A$5:$A$9</c:f>
              <c:strCache>
                <c:ptCount val="4"/>
                <c:pt idx="0">
                  <c:v>All-Rounder</c:v>
                </c:pt>
                <c:pt idx="1">
                  <c:v>Batsman</c:v>
                </c:pt>
                <c:pt idx="2">
                  <c:v>Bowler</c:v>
                </c:pt>
                <c:pt idx="3">
                  <c:v>Wicket Keeper</c:v>
                </c:pt>
              </c:strCache>
            </c:strRef>
          </c:cat>
          <c:val>
            <c:numRef>
              <c:f>'Problems and pivots1'!$B$5:$B$9</c:f>
              <c:numCache>
                <c:formatCode>"₹"\ #,##0</c:formatCode>
                <c:ptCount val="4"/>
                <c:pt idx="0">
                  <c:v>6495000</c:v>
                </c:pt>
                <c:pt idx="1">
                  <c:v>2920000</c:v>
                </c:pt>
                <c:pt idx="2">
                  <c:v>6370000</c:v>
                </c:pt>
                <c:pt idx="3">
                  <c:v>780000</c:v>
                </c:pt>
              </c:numCache>
            </c:numRef>
          </c:val>
        </c:ser>
        <c:ser>
          <c:idx val="1"/>
          <c:order val="1"/>
          <c:tx>
            <c:strRef>
              <c:f>'Problems and pivots1'!$C$3:$C$4</c:f>
              <c:strCache>
                <c:ptCount val="1"/>
                <c:pt idx="0">
                  <c:v>2014</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pivots1'!$C$5:$C$9</c:f>
              <c:numCache>
                <c:formatCode>"₹"\ #,##0</c:formatCode>
                <c:ptCount val="4"/>
                <c:pt idx="0">
                  <c:v>1018000000</c:v>
                </c:pt>
                <c:pt idx="1">
                  <c:v>1144500000</c:v>
                </c:pt>
                <c:pt idx="2">
                  <c:v>1320000000</c:v>
                </c:pt>
                <c:pt idx="3">
                  <c:v>357500000</c:v>
                </c:pt>
              </c:numCache>
            </c:numRef>
          </c:val>
        </c:ser>
        <c:ser>
          <c:idx val="2"/>
          <c:order val="2"/>
          <c:tx>
            <c:strRef>
              <c:f>'Problems and pivots1'!$D$3:$D$4</c:f>
              <c:strCache>
                <c:ptCount val="1"/>
                <c:pt idx="0">
                  <c:v>2015</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pivots1'!$D$5:$D$9</c:f>
              <c:numCache>
                <c:formatCode>"₹"\ #,##0</c:formatCode>
                <c:ptCount val="4"/>
                <c:pt idx="0">
                  <c:v>450000000</c:v>
                </c:pt>
                <c:pt idx="1">
                  <c:v>483500000</c:v>
                </c:pt>
                <c:pt idx="2">
                  <c:v>443500000</c:v>
                </c:pt>
                <c:pt idx="3">
                  <c:v>177000000</c:v>
                </c:pt>
              </c:numCache>
            </c:numRef>
          </c:val>
        </c:ser>
        <c:ser>
          <c:idx val="3"/>
          <c:order val="3"/>
          <c:tx>
            <c:strRef>
              <c:f>'Problems and pivots1'!$E$3:$E$4</c:f>
              <c:strCache>
                <c:ptCount val="1"/>
                <c:pt idx="0">
                  <c:v>2016</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pivots1'!$E$5:$E$9</c:f>
              <c:numCache>
                <c:formatCode>"₹"\ #,##0</c:formatCode>
                <c:ptCount val="4"/>
                <c:pt idx="0">
                  <c:v>836500000</c:v>
                </c:pt>
                <c:pt idx="1">
                  <c:v>322000000</c:v>
                </c:pt>
                <c:pt idx="2">
                  <c:v>687000000</c:v>
                </c:pt>
                <c:pt idx="3">
                  <c:v>210500000</c:v>
                </c:pt>
              </c:numCache>
            </c:numRef>
          </c:val>
        </c:ser>
        <c:ser>
          <c:idx val="4"/>
          <c:order val="4"/>
          <c:tx>
            <c:strRef>
              <c:f>'Problems and pivots1'!$F$3:$F$4</c:f>
              <c:strCache>
                <c:ptCount val="1"/>
                <c:pt idx="0">
                  <c:v>2017</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pivots1'!$F$5:$F$9</c:f>
              <c:numCache>
                <c:formatCode>"₹"\ #,##0</c:formatCode>
                <c:ptCount val="4"/>
                <c:pt idx="0">
                  <c:v>573000000</c:v>
                </c:pt>
                <c:pt idx="1">
                  <c:v>175000000</c:v>
                </c:pt>
                <c:pt idx="2">
                  <c:v>723500000</c:v>
                </c:pt>
                <c:pt idx="3">
                  <c:v>94000000</c:v>
                </c:pt>
              </c:numCache>
            </c:numRef>
          </c:val>
        </c:ser>
        <c:ser>
          <c:idx val="5"/>
          <c:order val="5"/>
          <c:tx>
            <c:strRef>
              <c:f>'Problems and pivots1'!$G$3:$G$4</c:f>
              <c:strCache>
                <c:ptCount val="1"/>
                <c:pt idx="0">
                  <c:v>2018</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pivots1'!$G$5:$G$9</c:f>
              <c:numCache>
                <c:formatCode>"₹"\ #,##0</c:formatCode>
                <c:ptCount val="4"/>
                <c:pt idx="0">
                  <c:v>2005000000</c:v>
                </c:pt>
                <c:pt idx="1">
                  <c:v>1270500000</c:v>
                </c:pt>
                <c:pt idx="2">
                  <c:v>2103500000</c:v>
                </c:pt>
                <c:pt idx="3">
                  <c:v>635000000</c:v>
                </c:pt>
              </c:numCache>
            </c:numRef>
          </c:val>
        </c:ser>
        <c:ser>
          <c:idx val="6"/>
          <c:order val="6"/>
          <c:tx>
            <c:strRef>
              <c:f>'Problems and pivots1'!$H$3:$H$4</c:f>
              <c:strCache>
                <c:ptCount val="1"/>
                <c:pt idx="0">
                  <c:v>2019</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pivots1'!$H$5:$H$9</c:f>
              <c:numCache>
                <c:formatCode>"₹"\ #,##0</c:formatCode>
                <c:ptCount val="4"/>
                <c:pt idx="0">
                  <c:v>888000000</c:v>
                </c:pt>
                <c:pt idx="1">
                  <c:v>425500000</c:v>
                </c:pt>
                <c:pt idx="2">
                  <c:v>682500000</c:v>
                </c:pt>
                <c:pt idx="3">
                  <c:v>255500000</c:v>
                </c:pt>
              </c:numCache>
            </c:numRef>
          </c:val>
        </c:ser>
        <c:ser>
          <c:idx val="7"/>
          <c:order val="7"/>
          <c:tx>
            <c:strRef>
              <c:f>'Problems and pivots1'!$I$3:$I$4</c:f>
              <c:strCache>
                <c:ptCount val="1"/>
                <c:pt idx="0">
                  <c:v>2020</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pivots1'!$I$5:$I$9</c:f>
              <c:numCache>
                <c:formatCode>"₹"\ #,##0</c:formatCode>
                <c:ptCount val="4"/>
                <c:pt idx="0">
                  <c:v>1056500000</c:v>
                </c:pt>
                <c:pt idx="1">
                  <c:v>508000000</c:v>
                </c:pt>
                <c:pt idx="2">
                  <c:v>752500000</c:v>
                </c:pt>
                <c:pt idx="3">
                  <c:v>145000000</c:v>
                </c:pt>
              </c:numCache>
            </c:numRef>
          </c:val>
        </c:ser>
        <c:ser>
          <c:idx val="8"/>
          <c:order val="8"/>
          <c:tx>
            <c:strRef>
              <c:f>'Problems and pivots1'!$J$3:$J$4</c:f>
              <c:strCache>
                <c:ptCount val="1"/>
                <c:pt idx="0">
                  <c:v>2021</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pivots1'!$J$5:$J$9</c:f>
              <c:numCache>
                <c:formatCode>"₹"\ #,##0</c:formatCode>
                <c:ptCount val="4"/>
                <c:pt idx="0">
                  <c:v>1323500000</c:v>
                </c:pt>
                <c:pt idx="1">
                  <c:v>197000000</c:v>
                </c:pt>
                <c:pt idx="2">
                  <c:v>739000000</c:v>
                </c:pt>
                <c:pt idx="3">
                  <c:v>112000000</c:v>
                </c:pt>
              </c:numCache>
            </c:numRef>
          </c:val>
        </c:ser>
        <c:ser>
          <c:idx val="9"/>
          <c:order val="9"/>
          <c:tx>
            <c:strRef>
              <c:f>'Problems and pivots1'!$K$3:$K$4</c:f>
              <c:strCache>
                <c:ptCount val="1"/>
                <c:pt idx="0">
                  <c:v>2022</c:v>
                </c:pt>
              </c:strCache>
            </c:strRef>
          </c:tx>
          <c:invertIfNegative val="0"/>
          <c:cat>
            <c:strRef>
              <c:f>'Problems and pivots1'!$A$5:$A$9</c:f>
              <c:strCache>
                <c:ptCount val="4"/>
                <c:pt idx="0">
                  <c:v>All-Rounder</c:v>
                </c:pt>
                <c:pt idx="1">
                  <c:v>Batsman</c:v>
                </c:pt>
                <c:pt idx="2">
                  <c:v>Bowler</c:v>
                </c:pt>
                <c:pt idx="3">
                  <c:v>Wicket Keeper</c:v>
                </c:pt>
              </c:strCache>
            </c:strRef>
          </c:cat>
          <c:val>
            <c:numRef>
              <c:f>'Problems and pivots1'!$K$5:$K$9</c:f>
              <c:numCache>
                <c:formatCode>"₹"\ #,##0</c:formatCode>
                <c:ptCount val="4"/>
                <c:pt idx="0">
                  <c:v>2668500000</c:v>
                </c:pt>
                <c:pt idx="1">
                  <c:v>1274500000</c:v>
                </c:pt>
                <c:pt idx="2">
                  <c:v>2328000000</c:v>
                </c:pt>
                <c:pt idx="3">
                  <c:v>796500000</c:v>
                </c:pt>
              </c:numCache>
            </c:numRef>
          </c:val>
        </c:ser>
        <c:dLbls>
          <c:showLegendKey val="0"/>
          <c:showVal val="0"/>
          <c:showCatName val="0"/>
          <c:showSerName val="0"/>
          <c:showPercent val="0"/>
          <c:showBubbleSize val="0"/>
        </c:dLbls>
        <c:gapWidth val="150"/>
        <c:axId val="24934272"/>
        <c:axId val="24935808"/>
      </c:barChart>
      <c:catAx>
        <c:axId val="24934272"/>
        <c:scaling>
          <c:orientation val="minMax"/>
        </c:scaling>
        <c:delete val="0"/>
        <c:axPos val="b"/>
        <c:majorTickMark val="out"/>
        <c:minorTickMark val="none"/>
        <c:tickLblPos val="nextTo"/>
        <c:crossAx val="24935808"/>
        <c:crosses val="autoZero"/>
        <c:auto val="1"/>
        <c:lblAlgn val="ctr"/>
        <c:lblOffset val="100"/>
        <c:noMultiLvlLbl val="0"/>
      </c:catAx>
      <c:valAx>
        <c:axId val="24935808"/>
        <c:scaling>
          <c:orientation val="minMax"/>
        </c:scaling>
        <c:delete val="1"/>
        <c:axPos val="l"/>
        <c:numFmt formatCode="&quot;₹&quot;\ #,##0" sourceLinked="1"/>
        <c:majorTickMark val="out"/>
        <c:minorTickMark val="none"/>
        <c:tickLblPos val="nextTo"/>
        <c:crossAx val="24934272"/>
        <c:crosses val="autoZero"/>
        <c:crossBetween val="between"/>
      </c:valAx>
      <c:spPr>
        <a:gradFill rotWithShape="1">
          <a:gsLst>
            <a:gs pos="0">
              <a:schemeClr val="dk1">
                <a:tint val="100000"/>
                <a:shade val="100000"/>
                <a:satMod val="130000"/>
              </a:schemeClr>
            </a:gs>
            <a:gs pos="100000">
              <a:schemeClr val="dk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34"/>
    </mc:Choice>
    <mc:Fallback>
      <c:style val="34"/>
    </mc:Fallback>
  </mc:AlternateContent>
  <c:pivotSource>
    <c:name>[Data science Project 123.xlsx]4!PivotTable2</c:name>
    <c:fmtId val="7"/>
  </c:pivotSource>
  <c:chart>
    <c:title>
      <c:tx>
        <c:rich>
          <a:bodyPr/>
          <a:lstStyle/>
          <a:p>
            <a:pPr>
              <a:defRPr/>
            </a:pPr>
            <a:r>
              <a:rPr lang="en-IN" sz="1200" dirty="0" smtClean="0"/>
              <a:t>Total Player in</a:t>
            </a:r>
            <a:r>
              <a:rPr lang="en-IN" sz="1200" baseline="0" dirty="0" smtClean="0"/>
              <a:t> IPL</a:t>
            </a:r>
            <a:endParaRPr lang="en-IN" sz="1200" dirty="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s>
    <c:plotArea>
      <c:layout/>
      <c:barChart>
        <c:barDir val="col"/>
        <c:grouping val="clustered"/>
        <c:varyColors val="0"/>
        <c:ser>
          <c:idx val="0"/>
          <c:order val="0"/>
          <c:tx>
            <c:strRef>
              <c:f>'4'!$B$12:$B$13</c:f>
              <c:strCache>
                <c:ptCount val="1"/>
                <c:pt idx="0">
                  <c:v>SOLD</c:v>
                </c:pt>
              </c:strCache>
            </c:strRef>
          </c:tx>
          <c:invertIfNegative val="0"/>
          <c:cat>
            <c:strRef>
              <c:f>'4'!$A$14</c:f>
              <c:strCache>
                <c:ptCount val="1"/>
                <c:pt idx="0">
                  <c:v>Total</c:v>
                </c:pt>
              </c:strCache>
            </c:strRef>
          </c:cat>
          <c:val>
            <c:numRef>
              <c:f>'4'!$B$14</c:f>
              <c:numCache>
                <c:formatCode>General</c:formatCode>
                <c:ptCount val="1"/>
                <c:pt idx="0">
                  <c:v>970</c:v>
                </c:pt>
              </c:numCache>
            </c:numRef>
          </c:val>
        </c:ser>
        <c:ser>
          <c:idx val="1"/>
          <c:order val="1"/>
          <c:tx>
            <c:strRef>
              <c:f>'4'!$C$12:$C$13</c:f>
              <c:strCache>
                <c:ptCount val="1"/>
                <c:pt idx="0">
                  <c:v>UNSOLD</c:v>
                </c:pt>
              </c:strCache>
            </c:strRef>
          </c:tx>
          <c:invertIfNegative val="0"/>
          <c:cat>
            <c:strRef>
              <c:f>'4'!$A$14</c:f>
              <c:strCache>
                <c:ptCount val="1"/>
                <c:pt idx="0">
                  <c:v>Total</c:v>
                </c:pt>
              </c:strCache>
            </c:strRef>
          </c:cat>
          <c:val>
            <c:numRef>
              <c:f>'4'!$C$14</c:f>
              <c:numCache>
                <c:formatCode>General</c:formatCode>
                <c:ptCount val="1"/>
                <c:pt idx="0">
                  <c:v>2892</c:v>
                </c:pt>
              </c:numCache>
            </c:numRef>
          </c:val>
        </c:ser>
        <c:ser>
          <c:idx val="2"/>
          <c:order val="2"/>
          <c:tx>
            <c:strRef>
              <c:f>'4'!$D$12:$D$13</c:f>
              <c:strCache>
                <c:ptCount val="1"/>
                <c:pt idx="0">
                  <c:v>(blank)</c:v>
                </c:pt>
              </c:strCache>
            </c:strRef>
          </c:tx>
          <c:invertIfNegative val="0"/>
          <c:cat>
            <c:strRef>
              <c:f>'4'!$A$14</c:f>
              <c:strCache>
                <c:ptCount val="1"/>
                <c:pt idx="0">
                  <c:v>Total</c:v>
                </c:pt>
              </c:strCache>
            </c:strRef>
          </c:cat>
          <c:val>
            <c:numRef>
              <c:f>'4'!$D$14</c:f>
              <c:numCache>
                <c:formatCode>General</c:formatCode>
                <c:ptCount val="1"/>
              </c:numCache>
            </c:numRef>
          </c:val>
        </c:ser>
        <c:dLbls>
          <c:showLegendKey val="0"/>
          <c:showVal val="1"/>
          <c:showCatName val="0"/>
          <c:showSerName val="0"/>
          <c:showPercent val="0"/>
          <c:showBubbleSize val="0"/>
        </c:dLbls>
        <c:gapWidth val="150"/>
        <c:overlap val="-25"/>
        <c:axId val="140754304"/>
        <c:axId val="140768384"/>
      </c:barChart>
      <c:catAx>
        <c:axId val="140754304"/>
        <c:scaling>
          <c:orientation val="minMax"/>
        </c:scaling>
        <c:delete val="0"/>
        <c:axPos val="b"/>
        <c:majorTickMark val="none"/>
        <c:minorTickMark val="none"/>
        <c:tickLblPos val="nextTo"/>
        <c:crossAx val="140768384"/>
        <c:crosses val="autoZero"/>
        <c:auto val="1"/>
        <c:lblAlgn val="ctr"/>
        <c:lblOffset val="100"/>
        <c:noMultiLvlLbl val="0"/>
      </c:catAx>
      <c:valAx>
        <c:axId val="140768384"/>
        <c:scaling>
          <c:orientation val="minMax"/>
        </c:scaling>
        <c:delete val="1"/>
        <c:axPos val="l"/>
        <c:numFmt formatCode="General" sourceLinked="1"/>
        <c:majorTickMark val="none"/>
        <c:minorTickMark val="none"/>
        <c:tickLblPos val="nextTo"/>
        <c:crossAx val="140754304"/>
        <c:crosses val="autoZero"/>
        <c:crossBetween val="between"/>
      </c:valAx>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plotArea>
    <c:legend>
      <c:legendPos val="t"/>
      <c:legendEntry>
        <c:idx val="2"/>
        <c:delete val="1"/>
      </c:legendEntry>
      <c:layout/>
      <c:overlay val="0"/>
    </c:legend>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22"/>
    </mc:Choice>
    <mc:Fallback>
      <c:style val="22"/>
    </mc:Fallback>
  </mc:AlternateContent>
  <c:pivotSource>
    <c:name>[Data science Project 123.xlsx]4!PivotTable5</c:name>
    <c:fmtId val="5"/>
  </c:pivotSource>
  <c:chart>
    <c:title>
      <c:tx>
        <c:rich>
          <a:bodyPr/>
          <a:lstStyle/>
          <a:p>
            <a:pPr>
              <a:defRPr sz="1000" u="sng"/>
            </a:pPr>
            <a:r>
              <a:rPr lang="en-US" sz="1000" u="sng" dirty="0"/>
              <a:t>AVERAGE PRICE OF 2013-2022 </a:t>
            </a:r>
          </a:p>
        </c:rich>
      </c:tx>
      <c:layout>
        <c:manualLayout>
          <c:xMode val="edge"/>
          <c:yMode val="edge"/>
          <c:x val="0.50753609762974006"/>
          <c:y val="2.6089013551417663E-2"/>
        </c:manualLayout>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'4'!$H$15</c:f>
              <c:strCache>
                <c:ptCount val="1"/>
                <c:pt idx="0">
                  <c:v>Total</c:v>
                </c:pt>
              </c:strCache>
            </c:strRef>
          </c:tx>
          <c:invertIfNegative val="0"/>
          <c:cat>
            <c:strRef>
              <c:f>'4'!$G$16:$G$27</c:f>
              <c:strCache>
                <c:ptCount val="11"/>
                <c:pt idx="0">
                  <c:v>2013</c:v>
                </c:pt>
                <c:pt idx="1">
                  <c:v>2014</c:v>
                </c:pt>
                <c:pt idx="2">
                  <c:v>2015</c:v>
                </c:pt>
                <c:pt idx="3">
                  <c:v>2016</c:v>
                </c:pt>
                <c:pt idx="4">
                  <c:v>2017</c:v>
                </c:pt>
                <c:pt idx="5">
                  <c:v>2018</c:v>
                </c:pt>
                <c:pt idx="6">
                  <c:v>2019</c:v>
                </c:pt>
                <c:pt idx="7">
                  <c:v>2020</c:v>
                </c:pt>
                <c:pt idx="8">
                  <c:v>2021</c:v>
                </c:pt>
                <c:pt idx="9">
                  <c:v>2022</c:v>
                </c:pt>
                <c:pt idx="10">
                  <c:v>(blank)</c:v>
                </c:pt>
              </c:strCache>
            </c:strRef>
          </c:cat>
          <c:val>
            <c:numRef>
              <c:f>'4'!$H$16:$H$27</c:f>
              <c:numCache>
                <c:formatCode>General</c:formatCode>
                <c:ptCount val="11"/>
                <c:pt idx="0">
                  <c:v>153379.62962962964</c:v>
                </c:pt>
                <c:pt idx="1">
                  <c:v>7470817.1206225678</c:v>
                </c:pt>
                <c:pt idx="2">
                  <c:v>4427350.427350427</c:v>
                </c:pt>
                <c:pt idx="3">
                  <c:v>5840909.0909090908</c:v>
                </c:pt>
                <c:pt idx="4">
                  <c:v>4360724.2339832867</c:v>
                </c:pt>
                <c:pt idx="5">
                  <c:v>10351118.760757316</c:v>
                </c:pt>
                <c:pt idx="6">
                  <c:v>6219613.2596685085</c:v>
                </c:pt>
                <c:pt idx="7">
                  <c:v>7284023.6686390536</c:v>
                </c:pt>
                <c:pt idx="8">
                  <c:v>7984848.4848484844</c:v>
                </c:pt>
                <c:pt idx="9">
                  <c:v>11779166.666666666</c:v>
                </c:pt>
              </c:numCache>
            </c:numRef>
          </c:val>
        </c:ser>
        <c:dLbls>
          <c:showLegendKey val="0"/>
          <c:showVal val="0"/>
          <c:showCatName val="0"/>
          <c:showSerName val="0"/>
          <c:showPercent val="0"/>
          <c:showBubbleSize val="0"/>
        </c:dLbls>
        <c:gapWidth val="150"/>
        <c:axId val="140824576"/>
        <c:axId val="140826112"/>
      </c:barChart>
      <c:catAx>
        <c:axId val="140824576"/>
        <c:scaling>
          <c:orientation val="minMax"/>
        </c:scaling>
        <c:delete val="0"/>
        <c:axPos val="b"/>
        <c:majorTickMark val="out"/>
        <c:minorTickMark val="none"/>
        <c:tickLblPos val="nextTo"/>
        <c:crossAx val="140826112"/>
        <c:crosses val="autoZero"/>
        <c:auto val="1"/>
        <c:lblAlgn val="ctr"/>
        <c:lblOffset val="100"/>
        <c:noMultiLvlLbl val="0"/>
      </c:catAx>
      <c:valAx>
        <c:axId val="140826112"/>
        <c:scaling>
          <c:orientation val="minMax"/>
        </c:scaling>
        <c:delete val="1"/>
        <c:axPos val="l"/>
        <c:numFmt formatCode="General" sourceLinked="1"/>
        <c:majorTickMark val="out"/>
        <c:minorTickMark val="none"/>
        <c:tickLblPos val="nextTo"/>
        <c:crossAx val="140824576"/>
        <c:crosses val="autoZero"/>
        <c:crossBetween val="between"/>
      </c:valAx>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plotArea>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10"/>
    </mc:Choice>
    <mc:Fallback>
      <c:style val="10"/>
    </mc:Fallback>
  </mc:AlternateContent>
  <c:pivotSource>
    <c:name>[Data science Project 123.xlsx]4!PivotTable5</c:name>
    <c:fmtId val="8"/>
  </c:pivotSource>
  <c:chart>
    <c:title>
      <c:tx>
        <c:rich>
          <a:bodyPr/>
          <a:lstStyle/>
          <a:p>
            <a:pPr>
              <a:defRPr sz="900"/>
            </a:pPr>
            <a:r>
              <a:rPr lang="en-US" sz="900" dirty="0"/>
              <a:t>AVERAGE PRICE OF 2013-2022 </a:t>
            </a:r>
          </a:p>
        </c:rich>
      </c:tx>
      <c:layout>
        <c:manualLayout>
          <c:xMode val="edge"/>
          <c:yMode val="edge"/>
          <c:x val="0.50465428041967197"/>
          <c:y val="4.1647686601158335E-2"/>
        </c:manualLayout>
      </c:layout>
      <c:overlay val="0"/>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itle>
    <c:autoTitleDeleted val="0"/>
    <c:pivotFmts>
      <c:pivotFmt>
        <c:idx val="0"/>
        <c:marker>
          <c:symbol val="none"/>
        </c:marker>
        <c:dLbl>
          <c:idx val="0"/>
          <c:showLegendKey val="0"/>
          <c:showVal val="0"/>
          <c:showCatName val="1"/>
          <c:showSerName val="0"/>
          <c:showPercent val="1"/>
          <c:showBubbleSize val="0"/>
        </c:dLbl>
      </c:pivotFmt>
      <c:pivotFmt>
        <c:idx val="1"/>
        <c:marker>
          <c:symbol val="none"/>
        </c:marker>
        <c:dLbl>
          <c:idx val="0"/>
          <c:spPr/>
          <c:txPr>
            <a:bodyPr/>
            <a:lstStyle/>
            <a:p>
              <a:pPr>
                <a:defRPr/>
              </a:pPr>
              <a:endParaRPr lang="en-US"/>
            </a:p>
          </c:txPr>
          <c:showLegendKey val="0"/>
          <c:showVal val="0"/>
          <c:showCatName val="1"/>
          <c:showSerName val="0"/>
          <c:showPercent val="1"/>
          <c:showBubbleSize val="0"/>
        </c:dLbl>
      </c:pivotFmt>
      <c:pivotFmt>
        <c:idx val="2"/>
        <c:marker>
          <c:symbol val="none"/>
        </c:marker>
        <c:dLbl>
          <c:idx val="0"/>
          <c:spPr/>
          <c:txPr>
            <a:bodyPr/>
            <a:lstStyle/>
            <a:p>
              <a:pPr>
                <a:defRPr/>
              </a:pPr>
              <a:endParaRPr lang="en-US"/>
            </a:p>
          </c:txPr>
          <c:showLegendKey val="0"/>
          <c:showVal val="0"/>
          <c:showCatName val="1"/>
          <c:showSerName val="0"/>
          <c:showPercent val="1"/>
          <c:showBubbleSize val="0"/>
        </c:dLbl>
      </c:pivotFmt>
    </c:pivotFmts>
    <c:plotArea>
      <c:layout/>
      <c:pieChart>
        <c:varyColors val="1"/>
        <c:ser>
          <c:idx val="0"/>
          <c:order val="0"/>
          <c:tx>
            <c:strRef>
              <c:f>'4'!$H$15</c:f>
              <c:strCache>
                <c:ptCount val="1"/>
                <c:pt idx="0">
                  <c:v>Total</c:v>
                </c:pt>
              </c:strCache>
            </c:strRef>
          </c:tx>
          <c:dLbls>
            <c:showLegendKey val="0"/>
            <c:showVal val="0"/>
            <c:showCatName val="1"/>
            <c:showSerName val="0"/>
            <c:showPercent val="1"/>
            <c:showBubbleSize val="0"/>
            <c:showLeaderLines val="1"/>
          </c:dLbls>
          <c:cat>
            <c:strRef>
              <c:f>'4'!$G$16:$G$27</c:f>
              <c:strCache>
                <c:ptCount val="11"/>
                <c:pt idx="0">
                  <c:v>2013</c:v>
                </c:pt>
                <c:pt idx="1">
                  <c:v>2014</c:v>
                </c:pt>
                <c:pt idx="2">
                  <c:v>2015</c:v>
                </c:pt>
                <c:pt idx="3">
                  <c:v>2016</c:v>
                </c:pt>
                <c:pt idx="4">
                  <c:v>2017</c:v>
                </c:pt>
                <c:pt idx="5">
                  <c:v>2018</c:v>
                </c:pt>
                <c:pt idx="6">
                  <c:v>2019</c:v>
                </c:pt>
                <c:pt idx="7">
                  <c:v>2020</c:v>
                </c:pt>
                <c:pt idx="8">
                  <c:v>2021</c:v>
                </c:pt>
                <c:pt idx="9">
                  <c:v>2022</c:v>
                </c:pt>
                <c:pt idx="10">
                  <c:v>(blank)</c:v>
                </c:pt>
              </c:strCache>
            </c:strRef>
          </c:cat>
          <c:val>
            <c:numRef>
              <c:f>'4'!$H$16:$H$27</c:f>
              <c:numCache>
                <c:formatCode>General</c:formatCode>
                <c:ptCount val="11"/>
                <c:pt idx="0">
                  <c:v>153379.62962962964</c:v>
                </c:pt>
                <c:pt idx="1">
                  <c:v>7470817.1206225678</c:v>
                </c:pt>
                <c:pt idx="2">
                  <c:v>4427350.427350427</c:v>
                </c:pt>
                <c:pt idx="3">
                  <c:v>5840909.0909090908</c:v>
                </c:pt>
                <c:pt idx="4">
                  <c:v>4360724.2339832867</c:v>
                </c:pt>
                <c:pt idx="5">
                  <c:v>10351118.760757316</c:v>
                </c:pt>
                <c:pt idx="6">
                  <c:v>6219613.2596685085</c:v>
                </c:pt>
                <c:pt idx="7">
                  <c:v>7284023.6686390536</c:v>
                </c:pt>
                <c:pt idx="8">
                  <c:v>7984848.4848484844</c:v>
                </c:pt>
                <c:pt idx="9">
                  <c:v>11779166.666666666</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spPr>
    <a:gradFill rotWithShape="1">
      <a:gsLst>
        <a:gs pos="0">
          <a:schemeClr val="dk1">
            <a:tint val="100000"/>
            <a:shade val="100000"/>
            <a:satMod val="130000"/>
          </a:schemeClr>
        </a:gs>
        <a:gs pos="100000">
          <a:schemeClr val="dk1">
            <a:tint val="50000"/>
            <a:shade val="100000"/>
            <a:satMod val="350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science Project 123.xlsx]4!PivotTable1</c:name>
    <c:fmtId val="11"/>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barChart>
        <c:barDir val="bar"/>
        <c:grouping val="clustered"/>
        <c:varyColors val="0"/>
        <c:ser>
          <c:idx val="0"/>
          <c:order val="0"/>
          <c:tx>
            <c:strRef>
              <c:f>'4'!$B$3</c:f>
              <c:strCache>
                <c:ptCount val="1"/>
                <c:pt idx="0">
                  <c:v>Total</c:v>
                </c:pt>
              </c:strCache>
            </c:strRef>
          </c:tx>
          <c:invertIfNegative val="0"/>
          <c:cat>
            <c:strRef>
              <c:f>'4'!$A$4:$A$9</c:f>
              <c:strCache>
                <c:ptCount val="5"/>
                <c:pt idx="0">
                  <c:v>Kings XI Punjab</c:v>
                </c:pt>
                <c:pt idx="1">
                  <c:v>Kolkata Knight Riders</c:v>
                </c:pt>
                <c:pt idx="2">
                  <c:v>Rajasthan Royals</c:v>
                </c:pt>
                <c:pt idx="3">
                  <c:v>Royal Challengers Bangalore</c:v>
                </c:pt>
                <c:pt idx="4">
                  <c:v>Sunrisers Hyderabad</c:v>
                </c:pt>
              </c:strCache>
            </c:strRef>
          </c:cat>
          <c:val>
            <c:numRef>
              <c:f>'4'!$B$4:$B$9</c:f>
              <c:numCache>
                <c:formatCode>"₹"\ #,##0.00</c:formatCode>
                <c:ptCount val="5"/>
                <c:pt idx="0">
                  <c:v>1889800000</c:v>
                </c:pt>
                <c:pt idx="1">
                  <c:v>2115175000</c:v>
                </c:pt>
                <c:pt idx="2">
                  <c:v>1981630000</c:v>
                </c:pt>
                <c:pt idx="3">
                  <c:v>2575315000</c:v>
                </c:pt>
                <c:pt idx="4">
                  <c:v>2205920000</c:v>
                </c:pt>
              </c:numCache>
            </c:numRef>
          </c:val>
        </c:ser>
        <c:dLbls>
          <c:showLegendKey val="0"/>
          <c:showVal val="0"/>
          <c:showCatName val="0"/>
          <c:showSerName val="0"/>
          <c:showPercent val="0"/>
          <c:showBubbleSize val="0"/>
        </c:dLbls>
        <c:gapWidth val="100"/>
        <c:axId val="141185024"/>
        <c:axId val="141175040"/>
      </c:barChart>
      <c:valAx>
        <c:axId val="141175040"/>
        <c:scaling>
          <c:orientation val="minMax"/>
        </c:scaling>
        <c:delete val="1"/>
        <c:axPos val="b"/>
        <c:majorGridlines/>
        <c:numFmt formatCode="&quot;₹&quot;\ #,##0.00" sourceLinked="1"/>
        <c:majorTickMark val="out"/>
        <c:minorTickMark val="none"/>
        <c:tickLblPos val="nextTo"/>
        <c:crossAx val="141185024"/>
        <c:crosses val="autoZero"/>
        <c:crossBetween val="between"/>
      </c:valAx>
      <c:catAx>
        <c:axId val="141185024"/>
        <c:scaling>
          <c:orientation val="minMax"/>
        </c:scaling>
        <c:delete val="0"/>
        <c:axPos val="l"/>
        <c:majorTickMark val="out"/>
        <c:minorTickMark val="none"/>
        <c:tickLblPos val="nextTo"/>
        <c:crossAx val="141175040"/>
        <c:crosses val="autoZero"/>
        <c:auto val="1"/>
        <c:lblAlgn val="ctr"/>
        <c:lblOffset val="100"/>
        <c:noMultiLvlLbl val="0"/>
      </c:catAx>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plotArea>
    <c:plotVisOnly val="1"/>
    <c:dispBlanksAs val="zero"/>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6"/>
    </mc:Choice>
    <mc:Fallback>
      <c:style val="6"/>
    </mc:Fallback>
  </mc:AlternateContent>
  <c:pivotSource>
    <c:name>[Data science Project 123.xlsx]5!PivotTable1</c:name>
    <c:fmtId val="-1"/>
  </c:pivotSource>
  <c:chart>
    <c:autoTitleDeleted val="1"/>
    <c:pivotFmts>
      <c:pivotFmt>
        <c:idx val="0"/>
      </c:pivotFmt>
      <c:pivotFmt>
        <c:idx val="1"/>
      </c:pivotFmt>
      <c:pivotFmt>
        <c:idx val="2"/>
      </c:pivotFmt>
    </c:pivotFmts>
    <c:plotArea>
      <c:layout/>
      <c:lineChart>
        <c:grouping val="standard"/>
        <c:varyColors val="0"/>
        <c:ser>
          <c:idx val="0"/>
          <c:order val="0"/>
          <c:tx>
            <c:strRef>
              <c:f>'5'!$B$3</c:f>
              <c:strCache>
                <c:ptCount val="1"/>
                <c:pt idx="0">
                  <c:v>Total</c:v>
                </c:pt>
              </c:strCache>
            </c:strRef>
          </c:tx>
          <c:cat>
            <c:multiLvlStrRef>
              <c:f>'5'!$A$4:$A$38</c:f>
              <c:multiLvlStrCache>
                <c:ptCount val="32"/>
                <c:lvl>
                  <c:pt idx="0">
                    <c:v>Chennai Super Kings</c:v>
                  </c:pt>
                  <c:pt idx="1">
                    <c:v>Delhi Capitals</c:v>
                  </c:pt>
                  <c:pt idx="2">
                    <c:v>Delhi Daredevils</c:v>
                  </c:pt>
                  <c:pt idx="3">
                    <c:v>Gujarat Lions</c:v>
                  </c:pt>
                  <c:pt idx="4">
                    <c:v>Gujarat Titans</c:v>
                  </c:pt>
                  <c:pt idx="5">
                    <c:v>Kings XI Punjab</c:v>
                  </c:pt>
                  <c:pt idx="6">
                    <c:v>Kolkata Knight Riders</c:v>
                  </c:pt>
                  <c:pt idx="7">
                    <c:v>Lucknow Super Giants</c:v>
                  </c:pt>
                  <c:pt idx="8">
                    <c:v>Mumbai Indians</c:v>
                  </c:pt>
                  <c:pt idx="9">
                    <c:v>NONE</c:v>
                  </c:pt>
                  <c:pt idx="10">
                    <c:v>Pune Warriors India</c:v>
                  </c:pt>
                  <c:pt idx="11">
                    <c:v>Punjab Kings</c:v>
                  </c:pt>
                  <c:pt idx="12">
                    <c:v>Rajasthan Royals</c:v>
                  </c:pt>
                  <c:pt idx="13">
                    <c:v>Rising Pune Supergiant</c:v>
                  </c:pt>
                  <c:pt idx="14">
                    <c:v>Royal Challengers Bangalore</c:v>
                  </c:pt>
                  <c:pt idx="15">
                    <c:v>Sunrisers Hyderabad</c:v>
                  </c:pt>
                  <c:pt idx="16">
                    <c:v>Chennai Super Kings</c:v>
                  </c:pt>
                  <c:pt idx="17">
                    <c:v>Delhi Capitals</c:v>
                  </c:pt>
                  <c:pt idx="18">
                    <c:v>Delhi Daredevils</c:v>
                  </c:pt>
                  <c:pt idx="19">
                    <c:v>Gujarat Lions</c:v>
                  </c:pt>
                  <c:pt idx="20">
                    <c:v>Gujarat Titans</c:v>
                  </c:pt>
                  <c:pt idx="21">
                    <c:v>Kings XI Punjab</c:v>
                  </c:pt>
                  <c:pt idx="22">
                    <c:v>Kolkata Knight Riders</c:v>
                  </c:pt>
                  <c:pt idx="23">
                    <c:v>Lucknow Super Giants</c:v>
                  </c:pt>
                  <c:pt idx="24">
                    <c:v>Mumbai Indians</c:v>
                  </c:pt>
                  <c:pt idx="25">
                    <c:v>NONE</c:v>
                  </c:pt>
                  <c:pt idx="26">
                    <c:v>Pune Warriors India</c:v>
                  </c:pt>
                  <c:pt idx="27">
                    <c:v>Punjab Kings</c:v>
                  </c:pt>
                  <c:pt idx="28">
                    <c:v>Rajasthan Royals</c:v>
                  </c:pt>
                  <c:pt idx="29">
                    <c:v>Rising Pune Supergiant</c:v>
                  </c:pt>
                  <c:pt idx="30">
                    <c:v>Royal Challengers Bangalore</c:v>
                  </c:pt>
                  <c:pt idx="31">
                    <c:v>Sunrisers Hyderabad</c:v>
                  </c:pt>
                </c:lvl>
                <c:lvl>
                  <c:pt idx="0">
                    <c:v>Indian</c:v>
                  </c:pt>
                  <c:pt idx="16">
                    <c:v>Overseas</c:v>
                  </c:pt>
                </c:lvl>
              </c:multiLvlStrCache>
            </c:multiLvlStrRef>
          </c:cat>
          <c:val>
            <c:numRef>
              <c:f>'5'!$B$4:$B$38</c:f>
              <c:numCache>
                <c:formatCode>"₹"\ #,##0.00</c:formatCode>
                <c:ptCount val="32"/>
                <c:pt idx="0">
                  <c:v>858500000</c:v>
                </c:pt>
                <c:pt idx="1">
                  <c:v>394500000</c:v>
                </c:pt>
                <c:pt idx="2">
                  <c:v>1110500000</c:v>
                </c:pt>
                <c:pt idx="3">
                  <c:v>134000000</c:v>
                </c:pt>
                <c:pt idx="4">
                  <c:v>306500000</c:v>
                </c:pt>
                <c:pt idx="5">
                  <c:v>896500000</c:v>
                </c:pt>
                <c:pt idx="6">
                  <c:v>1054000000</c:v>
                </c:pt>
                <c:pt idx="7">
                  <c:v>315000000</c:v>
                </c:pt>
                <c:pt idx="8">
                  <c:v>808000000</c:v>
                </c:pt>
                <c:pt idx="9">
                  <c:v>3264570000</c:v>
                </c:pt>
                <c:pt idx="10">
                  <c:v>675000</c:v>
                </c:pt>
                <c:pt idx="11">
                  <c:v>391500000</c:v>
                </c:pt>
                <c:pt idx="12">
                  <c:v>1082500000</c:v>
                </c:pt>
                <c:pt idx="13">
                  <c:v>126000000</c:v>
                </c:pt>
                <c:pt idx="14">
                  <c:v>965575000</c:v>
                </c:pt>
                <c:pt idx="15">
                  <c:v>1341100000</c:v>
                </c:pt>
                <c:pt idx="16">
                  <c:v>617285000</c:v>
                </c:pt>
                <c:pt idx="17">
                  <c:v>558500000</c:v>
                </c:pt>
                <c:pt idx="18">
                  <c:v>778760000</c:v>
                </c:pt>
                <c:pt idx="19">
                  <c:v>71000000</c:v>
                </c:pt>
                <c:pt idx="20">
                  <c:v>212000000</c:v>
                </c:pt>
                <c:pt idx="21">
                  <c:v>993300000</c:v>
                </c:pt>
                <c:pt idx="22">
                  <c:v>1061175000</c:v>
                </c:pt>
                <c:pt idx="23">
                  <c:v>275000000</c:v>
                </c:pt>
                <c:pt idx="24">
                  <c:v>914000000</c:v>
                </c:pt>
                <c:pt idx="25">
                  <c:v>6390610000</c:v>
                </c:pt>
                <c:pt idx="26">
                  <c:v>1825000</c:v>
                </c:pt>
                <c:pt idx="27">
                  <c:v>638000000</c:v>
                </c:pt>
                <c:pt idx="28">
                  <c:v>899130000</c:v>
                </c:pt>
                <c:pt idx="29">
                  <c:v>264000000</c:v>
                </c:pt>
                <c:pt idx="30">
                  <c:v>1609740000</c:v>
                </c:pt>
                <c:pt idx="31">
                  <c:v>864820000</c:v>
                </c:pt>
              </c:numCache>
            </c:numRef>
          </c:val>
          <c:smooth val="0"/>
        </c:ser>
        <c:dLbls>
          <c:showLegendKey val="0"/>
          <c:showVal val="0"/>
          <c:showCatName val="0"/>
          <c:showSerName val="0"/>
          <c:showPercent val="0"/>
          <c:showBubbleSize val="0"/>
        </c:dLbls>
        <c:marker val="1"/>
        <c:smooth val="0"/>
        <c:axId val="141192192"/>
        <c:axId val="141222656"/>
      </c:lineChart>
      <c:catAx>
        <c:axId val="141192192"/>
        <c:scaling>
          <c:orientation val="minMax"/>
        </c:scaling>
        <c:delete val="0"/>
        <c:axPos val="b"/>
        <c:majorTickMark val="out"/>
        <c:minorTickMark val="none"/>
        <c:tickLblPos val="nextTo"/>
        <c:crossAx val="141222656"/>
        <c:crosses val="autoZero"/>
        <c:auto val="1"/>
        <c:lblAlgn val="ctr"/>
        <c:lblOffset val="100"/>
        <c:noMultiLvlLbl val="0"/>
      </c:catAx>
      <c:valAx>
        <c:axId val="141222656"/>
        <c:scaling>
          <c:orientation val="minMax"/>
        </c:scaling>
        <c:delete val="1"/>
        <c:axPos val="l"/>
        <c:numFmt formatCode="&quot;₹&quot;\ #,##0.00" sourceLinked="1"/>
        <c:majorTickMark val="out"/>
        <c:minorTickMark val="none"/>
        <c:tickLblPos val="nextTo"/>
        <c:crossAx val="141192192"/>
        <c:crosses val="autoZero"/>
        <c:crossBetween val="between"/>
      </c:valAx>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lotArea>
    <c:legend>
      <c:legendPos val="r"/>
      <c:layout/>
      <c:overlay val="0"/>
    </c:legend>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10"/>
    </mc:Choice>
    <mc:Fallback>
      <c:style val="10"/>
    </mc:Fallback>
  </mc:AlternateContent>
  <c:pivotSource>
    <c:name>[Data science Project 123.xlsx]Problems and pivots1!PivotTable1</c:name>
    <c:fmtId val="12"/>
  </c:pivotSource>
  <c:chart>
    <c:autoTitleDeleted val="1"/>
    <c:pivotFmts>
      <c:pivotFmt>
        <c:idx val="0"/>
        <c:marker>
          <c:symbol val="none"/>
        </c:marker>
        <c:dLbl>
          <c:idx val="0"/>
          <c:spPr/>
          <c:txPr>
            <a:bodyPr/>
            <a:lstStyle/>
            <a:p>
              <a:pPr>
                <a:defRPr sz="1200">
                  <a:latin typeface="Bahnschrift" pitchFamily="34" charset="0"/>
                  <a:cs typeface="Times New Roman" pitchFamily="18" charset="0"/>
                </a:defRPr>
              </a:pPr>
              <a:endParaRPr lang="en-US"/>
            </a:p>
          </c:txPr>
          <c:showLegendKey val="0"/>
          <c:showVal val="0"/>
          <c:showCatName val="1"/>
          <c:showSerName val="0"/>
          <c:showPercent val="1"/>
          <c:showBubbleSize val="0"/>
        </c:dLbl>
      </c:pivotFmt>
      <c:pivotFmt>
        <c:idx val="1"/>
        <c:marker>
          <c:symbol val="none"/>
        </c:marker>
        <c:dLbl>
          <c:idx val="0"/>
          <c:spPr/>
          <c:txPr>
            <a:bodyPr/>
            <a:lstStyle/>
            <a:p>
              <a:pPr>
                <a:defRPr/>
              </a:pPr>
              <a:endParaRPr lang="en-US"/>
            </a:p>
          </c:txPr>
          <c:showLegendKey val="0"/>
          <c:showVal val="0"/>
          <c:showCatName val="1"/>
          <c:showSerName val="0"/>
          <c:showPercent val="1"/>
          <c:showBubbleSize val="0"/>
        </c:dLbl>
      </c:pivotFmt>
      <c:pivotFmt>
        <c:idx val="2"/>
        <c:marker>
          <c:symbol val="none"/>
        </c:marker>
        <c:dLbl>
          <c:idx val="0"/>
          <c:spPr/>
          <c:txPr>
            <a:bodyPr/>
            <a:lstStyle/>
            <a:p>
              <a:pPr>
                <a:defRPr/>
              </a:pPr>
              <a:endParaRPr lang="en-US"/>
            </a:p>
          </c:txPr>
          <c:showLegendKey val="0"/>
          <c:showVal val="0"/>
          <c:showCatName val="1"/>
          <c:showSerName val="0"/>
          <c:showPercent val="1"/>
          <c:showBubbleSize val="0"/>
        </c:dLbl>
      </c:pivotFmt>
      <c:pivotFmt>
        <c:idx val="3"/>
        <c:marker>
          <c:symbol val="none"/>
        </c:marker>
        <c:dLbl>
          <c:idx val="0"/>
          <c:spPr/>
          <c:txPr>
            <a:bodyPr/>
            <a:lstStyle/>
            <a:p>
              <a:pPr>
                <a:defRPr/>
              </a:pPr>
              <a:endParaRPr lang="en-US"/>
            </a:p>
          </c:txPr>
          <c:showLegendKey val="0"/>
          <c:showVal val="0"/>
          <c:showCatName val="1"/>
          <c:showSerName val="0"/>
          <c:showPercent val="1"/>
          <c:showBubbleSize val="0"/>
        </c:dLbl>
      </c:pivotFmt>
      <c:pivotFmt>
        <c:idx val="4"/>
        <c:marker>
          <c:symbol val="none"/>
        </c:marker>
        <c:dLbl>
          <c:idx val="0"/>
          <c:spPr/>
          <c:txPr>
            <a:bodyPr/>
            <a:lstStyle/>
            <a:p>
              <a:pPr>
                <a:defRPr/>
              </a:pPr>
              <a:endParaRPr lang="en-US"/>
            </a:p>
          </c:txPr>
          <c:showLegendKey val="0"/>
          <c:showVal val="0"/>
          <c:showCatName val="1"/>
          <c:showSerName val="0"/>
          <c:showPercent val="1"/>
          <c:showBubbleSize val="0"/>
        </c:dLbl>
      </c:pivotFmt>
      <c:pivotFmt>
        <c:idx val="5"/>
        <c:marker>
          <c:symbol val="none"/>
        </c:marker>
        <c:dLbl>
          <c:idx val="0"/>
          <c:spPr/>
          <c:txPr>
            <a:bodyPr/>
            <a:lstStyle/>
            <a:p>
              <a:pPr>
                <a:defRPr/>
              </a:pPr>
              <a:endParaRPr lang="en-US"/>
            </a:p>
          </c:txPr>
          <c:showLegendKey val="0"/>
          <c:showVal val="0"/>
          <c:showCatName val="1"/>
          <c:showSerName val="0"/>
          <c:showPercent val="1"/>
          <c:showBubbleSize val="0"/>
        </c:dLbl>
      </c:pivotFmt>
      <c:pivotFmt>
        <c:idx val="6"/>
        <c:marker>
          <c:symbol val="none"/>
        </c:marker>
        <c:dLbl>
          <c:idx val="0"/>
          <c:spPr/>
          <c:txPr>
            <a:bodyPr/>
            <a:lstStyle/>
            <a:p>
              <a:pPr>
                <a:defRPr/>
              </a:pPr>
              <a:endParaRPr lang="en-US"/>
            </a:p>
          </c:txPr>
          <c:showLegendKey val="0"/>
          <c:showVal val="0"/>
          <c:showCatName val="1"/>
          <c:showSerName val="0"/>
          <c:showPercent val="1"/>
          <c:showBubbleSize val="0"/>
        </c:dLbl>
      </c:pivotFmt>
      <c:pivotFmt>
        <c:idx val="7"/>
        <c:marker>
          <c:symbol val="none"/>
        </c:marker>
        <c:dLbl>
          <c:idx val="0"/>
          <c:spPr/>
          <c:txPr>
            <a:bodyPr/>
            <a:lstStyle/>
            <a:p>
              <a:pPr>
                <a:defRPr/>
              </a:pPr>
              <a:endParaRPr lang="en-US"/>
            </a:p>
          </c:txPr>
          <c:showLegendKey val="0"/>
          <c:showVal val="0"/>
          <c:showCatName val="1"/>
          <c:showSerName val="0"/>
          <c:showPercent val="1"/>
          <c:showBubbleSize val="0"/>
        </c:dLbl>
      </c:pivotFmt>
      <c:pivotFmt>
        <c:idx val="8"/>
        <c:marker>
          <c:symbol val="none"/>
        </c:marker>
        <c:dLbl>
          <c:idx val="0"/>
          <c:spPr/>
          <c:txPr>
            <a:bodyPr/>
            <a:lstStyle/>
            <a:p>
              <a:pPr>
                <a:defRPr/>
              </a:pPr>
              <a:endParaRPr lang="en-US"/>
            </a:p>
          </c:txPr>
          <c:showLegendKey val="0"/>
          <c:showVal val="0"/>
          <c:showCatName val="1"/>
          <c:showSerName val="0"/>
          <c:showPercent val="1"/>
          <c:showBubbleSize val="0"/>
        </c:dLbl>
      </c:pivotFmt>
      <c:pivotFmt>
        <c:idx val="9"/>
        <c:marker>
          <c:symbol val="none"/>
        </c:marker>
        <c:dLbl>
          <c:idx val="0"/>
          <c:spPr/>
          <c:txPr>
            <a:bodyPr/>
            <a:lstStyle/>
            <a:p>
              <a:pPr>
                <a:defRPr/>
              </a:pPr>
              <a:endParaRPr lang="en-US"/>
            </a:p>
          </c:txPr>
          <c:showLegendKey val="0"/>
          <c:showVal val="0"/>
          <c:showCatName val="1"/>
          <c:showSerName val="0"/>
          <c:showPercent val="1"/>
          <c:showBubbleSize val="0"/>
        </c:dLbl>
      </c:pivotFmt>
      <c:pivotFmt>
        <c:idx val="10"/>
        <c:marker>
          <c:symbol val="none"/>
        </c:marker>
        <c:dLbl>
          <c:idx val="0"/>
          <c:spPr/>
          <c:txPr>
            <a:bodyPr/>
            <a:lstStyle/>
            <a:p>
              <a:pPr>
                <a:defRPr sz="1200">
                  <a:latin typeface="Bahnschrift" pitchFamily="34" charset="0"/>
                  <a:cs typeface="Times New Roman" pitchFamily="18" charset="0"/>
                </a:defRPr>
              </a:pPr>
              <a:endParaRPr lang="en-US"/>
            </a:p>
          </c:txPr>
          <c:showLegendKey val="0"/>
          <c:showVal val="0"/>
          <c:showCatName val="1"/>
          <c:showSerName val="0"/>
          <c:showPercent val="1"/>
          <c:showBubbleSize val="0"/>
        </c:dLbl>
      </c:pivotFmt>
      <c:pivotFmt>
        <c:idx val="11"/>
        <c:marker>
          <c:symbol val="none"/>
        </c:marker>
        <c:dLbl>
          <c:idx val="0"/>
          <c:spPr/>
          <c:txPr>
            <a:bodyPr/>
            <a:lstStyle/>
            <a:p>
              <a:pPr>
                <a:defRPr/>
              </a:pPr>
              <a:endParaRPr lang="en-US"/>
            </a:p>
          </c:txPr>
          <c:showLegendKey val="0"/>
          <c:showVal val="0"/>
          <c:showCatName val="1"/>
          <c:showSerName val="0"/>
          <c:showPercent val="1"/>
          <c:showBubbleSize val="0"/>
        </c:dLbl>
      </c:pivotFmt>
      <c:pivotFmt>
        <c:idx val="12"/>
        <c:marker>
          <c:symbol val="none"/>
        </c:marker>
        <c:dLbl>
          <c:idx val="0"/>
          <c:spPr/>
          <c:txPr>
            <a:bodyPr/>
            <a:lstStyle/>
            <a:p>
              <a:pPr>
                <a:defRPr/>
              </a:pPr>
              <a:endParaRPr lang="en-US"/>
            </a:p>
          </c:txPr>
          <c:showLegendKey val="0"/>
          <c:showVal val="0"/>
          <c:showCatName val="1"/>
          <c:showSerName val="0"/>
          <c:showPercent val="1"/>
          <c:showBubbleSize val="0"/>
        </c:dLbl>
      </c:pivotFmt>
      <c:pivotFmt>
        <c:idx val="13"/>
        <c:marker>
          <c:symbol val="none"/>
        </c:marker>
        <c:dLbl>
          <c:idx val="0"/>
          <c:spPr/>
          <c:txPr>
            <a:bodyPr/>
            <a:lstStyle/>
            <a:p>
              <a:pPr>
                <a:defRPr/>
              </a:pPr>
              <a:endParaRPr lang="en-US"/>
            </a:p>
          </c:txPr>
          <c:showLegendKey val="0"/>
          <c:showVal val="0"/>
          <c:showCatName val="1"/>
          <c:showSerName val="0"/>
          <c:showPercent val="1"/>
          <c:showBubbleSize val="0"/>
        </c:dLbl>
      </c:pivotFmt>
      <c:pivotFmt>
        <c:idx val="14"/>
        <c:marker>
          <c:symbol val="none"/>
        </c:marker>
        <c:dLbl>
          <c:idx val="0"/>
          <c:spPr/>
          <c:txPr>
            <a:bodyPr/>
            <a:lstStyle/>
            <a:p>
              <a:pPr>
                <a:defRPr/>
              </a:pPr>
              <a:endParaRPr lang="en-US"/>
            </a:p>
          </c:txPr>
          <c:showLegendKey val="0"/>
          <c:showVal val="0"/>
          <c:showCatName val="1"/>
          <c:showSerName val="0"/>
          <c:showPercent val="1"/>
          <c:showBubbleSize val="0"/>
        </c:dLbl>
      </c:pivotFmt>
      <c:pivotFmt>
        <c:idx val="15"/>
        <c:marker>
          <c:symbol val="none"/>
        </c:marker>
        <c:dLbl>
          <c:idx val="0"/>
          <c:spPr/>
          <c:txPr>
            <a:bodyPr/>
            <a:lstStyle/>
            <a:p>
              <a:pPr>
                <a:defRPr/>
              </a:pPr>
              <a:endParaRPr lang="en-US"/>
            </a:p>
          </c:txPr>
          <c:showLegendKey val="0"/>
          <c:showVal val="0"/>
          <c:showCatName val="1"/>
          <c:showSerName val="0"/>
          <c:showPercent val="1"/>
          <c:showBubbleSize val="0"/>
        </c:dLbl>
      </c:pivotFmt>
      <c:pivotFmt>
        <c:idx val="16"/>
        <c:marker>
          <c:symbol val="none"/>
        </c:marker>
        <c:dLbl>
          <c:idx val="0"/>
          <c:spPr/>
          <c:txPr>
            <a:bodyPr/>
            <a:lstStyle/>
            <a:p>
              <a:pPr>
                <a:defRPr/>
              </a:pPr>
              <a:endParaRPr lang="en-US"/>
            </a:p>
          </c:txPr>
          <c:showLegendKey val="0"/>
          <c:showVal val="0"/>
          <c:showCatName val="1"/>
          <c:showSerName val="0"/>
          <c:showPercent val="1"/>
          <c:showBubbleSize val="0"/>
        </c:dLbl>
      </c:pivotFmt>
      <c:pivotFmt>
        <c:idx val="17"/>
        <c:marker>
          <c:symbol val="none"/>
        </c:marker>
        <c:dLbl>
          <c:idx val="0"/>
          <c:spPr/>
          <c:txPr>
            <a:bodyPr/>
            <a:lstStyle/>
            <a:p>
              <a:pPr>
                <a:defRPr/>
              </a:pPr>
              <a:endParaRPr lang="en-US"/>
            </a:p>
          </c:txPr>
          <c:showLegendKey val="0"/>
          <c:showVal val="0"/>
          <c:showCatName val="1"/>
          <c:showSerName val="0"/>
          <c:showPercent val="1"/>
          <c:showBubbleSize val="0"/>
        </c:dLbl>
      </c:pivotFmt>
      <c:pivotFmt>
        <c:idx val="18"/>
        <c:marker>
          <c:symbol val="none"/>
        </c:marker>
        <c:dLbl>
          <c:idx val="0"/>
          <c:spPr/>
          <c:txPr>
            <a:bodyPr/>
            <a:lstStyle/>
            <a:p>
              <a:pPr>
                <a:defRPr/>
              </a:pPr>
              <a:endParaRPr lang="en-US"/>
            </a:p>
          </c:txPr>
          <c:showLegendKey val="0"/>
          <c:showVal val="0"/>
          <c:showCatName val="1"/>
          <c:showSerName val="0"/>
          <c:showPercent val="1"/>
          <c:showBubbleSize val="0"/>
        </c:dLbl>
      </c:pivotFmt>
      <c:pivotFmt>
        <c:idx val="19"/>
        <c:marker>
          <c:symbol val="none"/>
        </c:marker>
        <c:dLbl>
          <c:idx val="0"/>
          <c:spPr/>
          <c:txPr>
            <a:bodyPr/>
            <a:lstStyle/>
            <a:p>
              <a:pPr>
                <a:defRPr/>
              </a:pPr>
              <a:endParaRPr lang="en-US"/>
            </a:p>
          </c:txPr>
          <c:showLegendKey val="0"/>
          <c:showVal val="0"/>
          <c:showCatName val="1"/>
          <c:showSerName val="0"/>
          <c:showPercent val="1"/>
          <c:showBubbleSize val="0"/>
        </c:dLbl>
      </c:pivotFmt>
      <c:pivotFmt>
        <c:idx val="20"/>
        <c:marker>
          <c:symbol val="none"/>
        </c:marker>
        <c:dLbl>
          <c:idx val="0"/>
          <c:spPr/>
          <c:txPr>
            <a:bodyPr/>
            <a:lstStyle/>
            <a:p>
              <a:pPr>
                <a:defRPr sz="1200">
                  <a:latin typeface="Bahnschrift" pitchFamily="34" charset="0"/>
                  <a:cs typeface="Times New Roman" pitchFamily="18" charset="0"/>
                </a:defRPr>
              </a:pPr>
              <a:endParaRPr lang="en-US"/>
            </a:p>
          </c:txPr>
          <c:showLegendKey val="0"/>
          <c:showVal val="0"/>
          <c:showCatName val="1"/>
          <c:showSerName val="0"/>
          <c:showPercent val="1"/>
          <c:showBubbleSize val="0"/>
        </c:dLbl>
      </c:pivotFmt>
      <c:pivotFmt>
        <c:idx val="21"/>
        <c:marker>
          <c:symbol val="none"/>
        </c:marker>
        <c:dLbl>
          <c:idx val="0"/>
          <c:spPr/>
          <c:txPr>
            <a:bodyPr/>
            <a:lstStyle/>
            <a:p>
              <a:pPr>
                <a:defRPr/>
              </a:pPr>
              <a:endParaRPr lang="en-US"/>
            </a:p>
          </c:txPr>
          <c:showLegendKey val="0"/>
          <c:showVal val="0"/>
          <c:showCatName val="1"/>
          <c:showSerName val="0"/>
          <c:showPercent val="1"/>
          <c:showBubbleSize val="0"/>
        </c:dLbl>
      </c:pivotFmt>
      <c:pivotFmt>
        <c:idx val="22"/>
        <c:marker>
          <c:symbol val="none"/>
        </c:marker>
        <c:dLbl>
          <c:idx val="0"/>
          <c:spPr/>
          <c:txPr>
            <a:bodyPr/>
            <a:lstStyle/>
            <a:p>
              <a:pPr>
                <a:defRPr/>
              </a:pPr>
              <a:endParaRPr lang="en-US"/>
            </a:p>
          </c:txPr>
          <c:showLegendKey val="0"/>
          <c:showVal val="0"/>
          <c:showCatName val="1"/>
          <c:showSerName val="0"/>
          <c:showPercent val="1"/>
          <c:showBubbleSize val="0"/>
        </c:dLbl>
      </c:pivotFmt>
      <c:pivotFmt>
        <c:idx val="23"/>
        <c:marker>
          <c:symbol val="none"/>
        </c:marker>
        <c:dLbl>
          <c:idx val="0"/>
          <c:spPr/>
          <c:txPr>
            <a:bodyPr/>
            <a:lstStyle/>
            <a:p>
              <a:pPr>
                <a:defRPr/>
              </a:pPr>
              <a:endParaRPr lang="en-US"/>
            </a:p>
          </c:txPr>
          <c:showLegendKey val="0"/>
          <c:showVal val="0"/>
          <c:showCatName val="1"/>
          <c:showSerName val="0"/>
          <c:showPercent val="1"/>
          <c:showBubbleSize val="0"/>
        </c:dLbl>
      </c:pivotFmt>
      <c:pivotFmt>
        <c:idx val="24"/>
        <c:marker>
          <c:symbol val="none"/>
        </c:marker>
        <c:dLbl>
          <c:idx val="0"/>
          <c:spPr/>
          <c:txPr>
            <a:bodyPr/>
            <a:lstStyle/>
            <a:p>
              <a:pPr>
                <a:defRPr/>
              </a:pPr>
              <a:endParaRPr lang="en-US"/>
            </a:p>
          </c:txPr>
          <c:showLegendKey val="0"/>
          <c:showVal val="0"/>
          <c:showCatName val="1"/>
          <c:showSerName val="0"/>
          <c:showPercent val="1"/>
          <c:showBubbleSize val="0"/>
        </c:dLbl>
      </c:pivotFmt>
      <c:pivotFmt>
        <c:idx val="25"/>
        <c:marker>
          <c:symbol val="none"/>
        </c:marker>
        <c:dLbl>
          <c:idx val="0"/>
          <c:spPr/>
          <c:txPr>
            <a:bodyPr/>
            <a:lstStyle/>
            <a:p>
              <a:pPr>
                <a:defRPr/>
              </a:pPr>
              <a:endParaRPr lang="en-US"/>
            </a:p>
          </c:txPr>
          <c:showLegendKey val="0"/>
          <c:showVal val="0"/>
          <c:showCatName val="1"/>
          <c:showSerName val="0"/>
          <c:showPercent val="1"/>
          <c:showBubbleSize val="0"/>
        </c:dLbl>
      </c:pivotFmt>
      <c:pivotFmt>
        <c:idx val="26"/>
        <c:marker>
          <c:symbol val="none"/>
        </c:marker>
        <c:dLbl>
          <c:idx val="0"/>
          <c:spPr/>
          <c:txPr>
            <a:bodyPr/>
            <a:lstStyle/>
            <a:p>
              <a:pPr>
                <a:defRPr/>
              </a:pPr>
              <a:endParaRPr lang="en-US"/>
            </a:p>
          </c:txPr>
          <c:showLegendKey val="0"/>
          <c:showVal val="0"/>
          <c:showCatName val="1"/>
          <c:showSerName val="0"/>
          <c:showPercent val="1"/>
          <c:showBubbleSize val="0"/>
        </c:dLbl>
      </c:pivotFmt>
      <c:pivotFmt>
        <c:idx val="27"/>
        <c:marker>
          <c:symbol val="none"/>
        </c:marker>
        <c:dLbl>
          <c:idx val="0"/>
          <c:spPr/>
          <c:txPr>
            <a:bodyPr/>
            <a:lstStyle/>
            <a:p>
              <a:pPr>
                <a:defRPr/>
              </a:pPr>
              <a:endParaRPr lang="en-US"/>
            </a:p>
          </c:txPr>
          <c:showLegendKey val="0"/>
          <c:showVal val="0"/>
          <c:showCatName val="1"/>
          <c:showSerName val="0"/>
          <c:showPercent val="1"/>
          <c:showBubbleSize val="0"/>
        </c:dLbl>
      </c:pivotFmt>
      <c:pivotFmt>
        <c:idx val="28"/>
        <c:marker>
          <c:symbol val="none"/>
        </c:marker>
        <c:dLbl>
          <c:idx val="0"/>
          <c:spPr/>
          <c:txPr>
            <a:bodyPr/>
            <a:lstStyle/>
            <a:p>
              <a:pPr>
                <a:defRPr/>
              </a:pPr>
              <a:endParaRPr lang="en-US"/>
            </a:p>
          </c:txPr>
          <c:showLegendKey val="0"/>
          <c:showVal val="0"/>
          <c:showCatName val="1"/>
          <c:showSerName val="0"/>
          <c:showPercent val="1"/>
          <c:showBubbleSize val="0"/>
        </c:dLbl>
      </c:pivotFmt>
      <c:pivotFmt>
        <c:idx val="29"/>
        <c:marker>
          <c:symbol val="none"/>
        </c:marker>
        <c:dLbl>
          <c:idx val="0"/>
          <c:spPr/>
          <c:txPr>
            <a:bodyPr/>
            <a:lstStyle/>
            <a:p>
              <a:pPr>
                <a:defRPr/>
              </a:pPr>
              <a:endParaRPr lang="en-US"/>
            </a:p>
          </c:txPr>
          <c:showLegendKey val="0"/>
          <c:showVal val="0"/>
          <c:showCatName val="1"/>
          <c:showSerName val="0"/>
          <c:showPercent val="1"/>
          <c:showBubbleSize val="0"/>
        </c:dLbl>
      </c:pivotFmt>
    </c:pivotFmts>
    <c:plotArea>
      <c:layout/>
      <c:pieChart>
        <c:varyColors val="1"/>
        <c:ser>
          <c:idx val="0"/>
          <c:order val="0"/>
          <c:tx>
            <c:strRef>
              <c:f>'Problems and pivots1'!$B$3:$B$4</c:f>
              <c:strCache>
                <c:ptCount val="1"/>
                <c:pt idx="0">
                  <c:v>2013</c:v>
                </c:pt>
              </c:strCache>
            </c:strRef>
          </c:tx>
          <c:dLbls>
            <c:txPr>
              <a:bodyPr/>
              <a:lstStyle/>
              <a:p>
                <a:pPr>
                  <a:defRPr sz="1200">
                    <a:latin typeface="Bahnschrift" pitchFamily="34" charset="0"/>
                    <a:cs typeface="Times New Roman" pitchFamily="18" charset="0"/>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pivots1'!$B$5:$B$9</c:f>
              <c:numCache>
                <c:formatCode>"₹"\ #,##0</c:formatCode>
                <c:ptCount val="4"/>
                <c:pt idx="0">
                  <c:v>6495000</c:v>
                </c:pt>
                <c:pt idx="1">
                  <c:v>2920000</c:v>
                </c:pt>
                <c:pt idx="2">
                  <c:v>6370000</c:v>
                </c:pt>
                <c:pt idx="3">
                  <c:v>780000</c:v>
                </c:pt>
              </c:numCache>
            </c:numRef>
          </c:val>
        </c:ser>
        <c:ser>
          <c:idx val="1"/>
          <c:order val="1"/>
          <c:tx>
            <c:strRef>
              <c:f>'Problems and pivots1'!$C$3:$C$4</c:f>
              <c:strCache>
                <c:ptCount val="1"/>
                <c:pt idx="0">
                  <c:v>2014</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pivots1'!$C$5:$C$9</c:f>
              <c:numCache>
                <c:formatCode>"₹"\ #,##0</c:formatCode>
                <c:ptCount val="4"/>
                <c:pt idx="0">
                  <c:v>1018000000</c:v>
                </c:pt>
                <c:pt idx="1">
                  <c:v>1144500000</c:v>
                </c:pt>
                <c:pt idx="2">
                  <c:v>1320000000</c:v>
                </c:pt>
                <c:pt idx="3">
                  <c:v>357500000</c:v>
                </c:pt>
              </c:numCache>
            </c:numRef>
          </c:val>
        </c:ser>
        <c:ser>
          <c:idx val="2"/>
          <c:order val="2"/>
          <c:tx>
            <c:strRef>
              <c:f>'Problems and pivots1'!$D$3:$D$4</c:f>
              <c:strCache>
                <c:ptCount val="1"/>
                <c:pt idx="0">
                  <c:v>2015</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pivots1'!$D$5:$D$9</c:f>
              <c:numCache>
                <c:formatCode>"₹"\ #,##0</c:formatCode>
                <c:ptCount val="4"/>
                <c:pt idx="0">
                  <c:v>450000000</c:v>
                </c:pt>
                <c:pt idx="1">
                  <c:v>483500000</c:v>
                </c:pt>
                <c:pt idx="2">
                  <c:v>443500000</c:v>
                </c:pt>
                <c:pt idx="3">
                  <c:v>177000000</c:v>
                </c:pt>
              </c:numCache>
            </c:numRef>
          </c:val>
        </c:ser>
        <c:ser>
          <c:idx val="3"/>
          <c:order val="3"/>
          <c:tx>
            <c:strRef>
              <c:f>'Problems and pivots1'!$E$3:$E$4</c:f>
              <c:strCache>
                <c:ptCount val="1"/>
                <c:pt idx="0">
                  <c:v>2016</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pivots1'!$E$5:$E$9</c:f>
              <c:numCache>
                <c:formatCode>"₹"\ #,##0</c:formatCode>
                <c:ptCount val="4"/>
                <c:pt idx="0">
                  <c:v>836500000</c:v>
                </c:pt>
                <c:pt idx="1">
                  <c:v>322000000</c:v>
                </c:pt>
                <c:pt idx="2">
                  <c:v>687000000</c:v>
                </c:pt>
                <c:pt idx="3">
                  <c:v>210500000</c:v>
                </c:pt>
              </c:numCache>
            </c:numRef>
          </c:val>
        </c:ser>
        <c:ser>
          <c:idx val="4"/>
          <c:order val="4"/>
          <c:tx>
            <c:strRef>
              <c:f>'Problems and pivots1'!$F$3:$F$4</c:f>
              <c:strCache>
                <c:ptCount val="1"/>
                <c:pt idx="0">
                  <c:v>2017</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pivots1'!$F$5:$F$9</c:f>
              <c:numCache>
                <c:formatCode>"₹"\ #,##0</c:formatCode>
                <c:ptCount val="4"/>
                <c:pt idx="0">
                  <c:v>573000000</c:v>
                </c:pt>
                <c:pt idx="1">
                  <c:v>175000000</c:v>
                </c:pt>
                <c:pt idx="2">
                  <c:v>723500000</c:v>
                </c:pt>
                <c:pt idx="3">
                  <c:v>94000000</c:v>
                </c:pt>
              </c:numCache>
            </c:numRef>
          </c:val>
        </c:ser>
        <c:ser>
          <c:idx val="5"/>
          <c:order val="5"/>
          <c:tx>
            <c:strRef>
              <c:f>'Problems and pivots1'!$G$3:$G$4</c:f>
              <c:strCache>
                <c:ptCount val="1"/>
                <c:pt idx="0">
                  <c:v>2018</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pivots1'!$G$5:$G$9</c:f>
              <c:numCache>
                <c:formatCode>"₹"\ #,##0</c:formatCode>
                <c:ptCount val="4"/>
                <c:pt idx="0">
                  <c:v>2005000000</c:v>
                </c:pt>
                <c:pt idx="1">
                  <c:v>1270500000</c:v>
                </c:pt>
                <c:pt idx="2">
                  <c:v>2103500000</c:v>
                </c:pt>
                <c:pt idx="3">
                  <c:v>635000000</c:v>
                </c:pt>
              </c:numCache>
            </c:numRef>
          </c:val>
        </c:ser>
        <c:ser>
          <c:idx val="6"/>
          <c:order val="6"/>
          <c:tx>
            <c:strRef>
              <c:f>'Problems and pivots1'!$H$3:$H$4</c:f>
              <c:strCache>
                <c:ptCount val="1"/>
                <c:pt idx="0">
                  <c:v>2019</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pivots1'!$H$5:$H$9</c:f>
              <c:numCache>
                <c:formatCode>"₹"\ #,##0</c:formatCode>
                <c:ptCount val="4"/>
                <c:pt idx="0">
                  <c:v>888000000</c:v>
                </c:pt>
                <c:pt idx="1">
                  <c:v>425500000</c:v>
                </c:pt>
                <c:pt idx="2">
                  <c:v>682500000</c:v>
                </c:pt>
                <c:pt idx="3">
                  <c:v>255500000</c:v>
                </c:pt>
              </c:numCache>
            </c:numRef>
          </c:val>
        </c:ser>
        <c:ser>
          <c:idx val="7"/>
          <c:order val="7"/>
          <c:tx>
            <c:strRef>
              <c:f>'Problems and pivots1'!$I$3:$I$4</c:f>
              <c:strCache>
                <c:ptCount val="1"/>
                <c:pt idx="0">
                  <c:v>2020</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pivots1'!$I$5:$I$9</c:f>
              <c:numCache>
                <c:formatCode>"₹"\ #,##0</c:formatCode>
                <c:ptCount val="4"/>
                <c:pt idx="0">
                  <c:v>1056500000</c:v>
                </c:pt>
                <c:pt idx="1">
                  <c:v>508000000</c:v>
                </c:pt>
                <c:pt idx="2">
                  <c:v>752500000</c:v>
                </c:pt>
                <c:pt idx="3">
                  <c:v>145000000</c:v>
                </c:pt>
              </c:numCache>
            </c:numRef>
          </c:val>
        </c:ser>
        <c:ser>
          <c:idx val="8"/>
          <c:order val="8"/>
          <c:tx>
            <c:strRef>
              <c:f>'Problems and pivots1'!$J$3:$J$4</c:f>
              <c:strCache>
                <c:ptCount val="1"/>
                <c:pt idx="0">
                  <c:v>2021</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pivots1'!$J$5:$J$9</c:f>
              <c:numCache>
                <c:formatCode>"₹"\ #,##0</c:formatCode>
                <c:ptCount val="4"/>
                <c:pt idx="0">
                  <c:v>1323500000</c:v>
                </c:pt>
                <c:pt idx="1">
                  <c:v>197000000</c:v>
                </c:pt>
                <c:pt idx="2">
                  <c:v>739000000</c:v>
                </c:pt>
                <c:pt idx="3">
                  <c:v>112000000</c:v>
                </c:pt>
              </c:numCache>
            </c:numRef>
          </c:val>
        </c:ser>
        <c:ser>
          <c:idx val="9"/>
          <c:order val="9"/>
          <c:tx>
            <c:strRef>
              <c:f>'Problems and pivots1'!$K$3:$K$4</c:f>
              <c:strCache>
                <c:ptCount val="1"/>
                <c:pt idx="0">
                  <c:v>2022</c:v>
                </c:pt>
              </c:strCache>
            </c:strRef>
          </c:tx>
          <c:dLbls>
            <c:txPr>
              <a:bodyPr/>
              <a:lstStyle/>
              <a:p>
                <a:pPr>
                  <a:defRPr/>
                </a:pPr>
                <a:endParaRPr lang="en-US"/>
              </a:p>
            </c:txPr>
            <c:showLegendKey val="0"/>
            <c:showVal val="0"/>
            <c:showCatName val="1"/>
            <c:showSerName val="0"/>
            <c:showPercent val="1"/>
            <c:showBubbleSize val="0"/>
            <c:showLeaderLines val="1"/>
          </c:dLbls>
          <c:cat>
            <c:strRef>
              <c:f>'Problems and pivots1'!$A$5:$A$9</c:f>
              <c:strCache>
                <c:ptCount val="4"/>
                <c:pt idx="0">
                  <c:v>All-Rounder</c:v>
                </c:pt>
                <c:pt idx="1">
                  <c:v>Batsman</c:v>
                </c:pt>
                <c:pt idx="2">
                  <c:v>Bowler</c:v>
                </c:pt>
                <c:pt idx="3">
                  <c:v>Wicket Keeper</c:v>
                </c:pt>
              </c:strCache>
            </c:strRef>
          </c:cat>
          <c:val>
            <c:numRef>
              <c:f>'Problems and pivots1'!$K$5:$K$9</c:f>
              <c:numCache>
                <c:formatCode>"₹"\ #,##0</c:formatCode>
                <c:ptCount val="4"/>
                <c:pt idx="0">
                  <c:v>2668500000</c:v>
                </c:pt>
                <c:pt idx="1">
                  <c:v>1274500000</c:v>
                </c:pt>
                <c:pt idx="2">
                  <c:v>2328000000</c:v>
                </c:pt>
                <c:pt idx="3">
                  <c:v>796500000</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science Project 123.xlsx]2!PivotTable2</c:name>
    <c:fmtId val="15"/>
  </c:pivotSource>
  <c:chart>
    <c:title>
      <c:tx>
        <c:rich>
          <a:bodyPr/>
          <a:lstStyle/>
          <a:p>
            <a:pPr>
              <a:defRPr sz="1100"/>
            </a:pPr>
            <a:r>
              <a:rPr lang="en-US" sz="1100" b="1" i="0" u="sng" strike="noStrike" baseline="0" dirty="0" smtClean="0">
                <a:effectLst/>
              </a:rPr>
              <a:t>Total of Indian and overseas Player</a:t>
            </a:r>
            <a:endParaRPr lang="en-IN" sz="1100" dirty="0"/>
          </a:p>
        </c:rich>
      </c:tx>
      <c:layout>
        <c:manualLayout>
          <c:xMode val="edge"/>
          <c:yMode val="edge"/>
          <c:x val="0.3566298592214191"/>
          <c:y val="1.996633497745533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'2'!$B$3:$B$4</c:f>
              <c:strCache>
                <c:ptCount val="1"/>
                <c:pt idx="0">
                  <c:v>Indian</c:v>
                </c:pt>
              </c:strCache>
            </c:strRef>
          </c:tx>
          <c:invertIfNegative val="0"/>
          <c:cat>
            <c:strRef>
              <c:f>'2'!$A$5</c:f>
              <c:strCache>
                <c:ptCount val="1"/>
                <c:pt idx="0">
                  <c:v>Total</c:v>
                </c:pt>
              </c:strCache>
            </c:strRef>
          </c:cat>
          <c:val>
            <c:numRef>
              <c:f>'2'!$B$5</c:f>
              <c:numCache>
                <c:formatCode>General</c:formatCode>
                <c:ptCount val="1"/>
                <c:pt idx="0">
                  <c:v>2325</c:v>
                </c:pt>
              </c:numCache>
            </c:numRef>
          </c:val>
        </c:ser>
        <c:ser>
          <c:idx val="1"/>
          <c:order val="1"/>
          <c:tx>
            <c:strRef>
              <c:f>'2'!$C$3:$C$4</c:f>
              <c:strCache>
                <c:ptCount val="1"/>
                <c:pt idx="0">
                  <c:v>Overseas</c:v>
                </c:pt>
              </c:strCache>
            </c:strRef>
          </c:tx>
          <c:invertIfNegative val="0"/>
          <c:cat>
            <c:strRef>
              <c:f>'2'!$A$5</c:f>
              <c:strCache>
                <c:ptCount val="1"/>
                <c:pt idx="0">
                  <c:v>Total</c:v>
                </c:pt>
              </c:strCache>
            </c:strRef>
          </c:cat>
          <c:val>
            <c:numRef>
              <c:f>'2'!$C$5</c:f>
              <c:numCache>
                <c:formatCode>General</c:formatCode>
                <c:ptCount val="1"/>
                <c:pt idx="0">
                  <c:v>1537</c:v>
                </c:pt>
              </c:numCache>
            </c:numRef>
          </c:val>
        </c:ser>
        <c:dLbls>
          <c:showLegendKey val="0"/>
          <c:showVal val="0"/>
          <c:showCatName val="0"/>
          <c:showSerName val="0"/>
          <c:showPercent val="0"/>
          <c:showBubbleSize val="0"/>
        </c:dLbls>
        <c:gapWidth val="150"/>
        <c:axId val="133381120"/>
        <c:axId val="133395200"/>
      </c:barChart>
      <c:catAx>
        <c:axId val="133381120"/>
        <c:scaling>
          <c:orientation val="minMax"/>
        </c:scaling>
        <c:delete val="0"/>
        <c:axPos val="b"/>
        <c:majorTickMark val="none"/>
        <c:minorTickMark val="none"/>
        <c:tickLblPos val="nextTo"/>
        <c:crossAx val="133395200"/>
        <c:crosses val="autoZero"/>
        <c:auto val="1"/>
        <c:lblAlgn val="ctr"/>
        <c:lblOffset val="100"/>
        <c:noMultiLvlLbl val="0"/>
      </c:catAx>
      <c:valAx>
        <c:axId val="133395200"/>
        <c:scaling>
          <c:orientation val="minMax"/>
        </c:scaling>
        <c:delete val="0"/>
        <c:axPos val="l"/>
        <c:majorGridlines/>
        <c:numFmt formatCode="General" sourceLinked="1"/>
        <c:majorTickMark val="none"/>
        <c:minorTickMark val="none"/>
        <c:tickLblPos val="nextTo"/>
        <c:crossAx val="133381120"/>
        <c:crosses val="autoZero"/>
        <c:crossBetween val="between"/>
      </c:valAx>
      <c:spPr>
        <a:noFill/>
        <a:ln w="25400">
          <a:noFill/>
        </a:ln>
      </c:spPr>
    </c:plotArea>
    <c:legend>
      <c:legendPos val="r"/>
      <c:layout/>
      <c:overlay val="0"/>
    </c:legend>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science Project 123.xlsx]2!PivotTable4</c:name>
    <c:fmtId val="3"/>
  </c:pivotSource>
  <c:chart>
    <c:title>
      <c:tx>
        <c:rich>
          <a:bodyPr/>
          <a:lstStyle/>
          <a:p>
            <a:pPr>
              <a:defRPr/>
            </a:pPr>
            <a:r>
              <a:rPr lang="en-US" dirty="0"/>
              <a:t>Top</a:t>
            </a:r>
            <a:r>
              <a:rPr lang="en-US" baseline="0" dirty="0"/>
              <a:t> 10 Player sold in IPL</a:t>
            </a:r>
            <a:endParaRPr lang="en-US" dirty="0"/>
          </a:p>
        </c:rich>
      </c:tx>
      <c:layout/>
      <c:overlay val="0"/>
    </c:title>
    <c:autoTitleDeleted val="0"/>
    <c:pivotFmts>
      <c:pivotFmt>
        <c:idx val="0"/>
      </c:pivotFmt>
      <c:pivotFmt>
        <c:idx val="1"/>
      </c:pivotFmt>
      <c:pivotFmt>
        <c:idx val="2"/>
      </c:pivotFmt>
    </c:pivotFmts>
    <c:plotArea>
      <c:layout/>
      <c:lineChart>
        <c:grouping val="standard"/>
        <c:varyColors val="0"/>
        <c:ser>
          <c:idx val="0"/>
          <c:order val="0"/>
          <c:tx>
            <c:strRef>
              <c:f>'2'!$G$2</c:f>
              <c:strCache>
                <c:ptCount val="1"/>
                <c:pt idx="0">
                  <c:v>Total</c:v>
                </c:pt>
              </c:strCache>
            </c:strRef>
          </c:tx>
          <c:cat>
            <c:strRef>
              <c:f>'2'!$F$3:$F$13</c:f>
              <c:strCache>
                <c:ptCount val="10"/>
                <c:pt idx="0">
                  <c:v>Yuvraj Singh</c:v>
                </c:pt>
                <c:pt idx="1">
                  <c:v>Pat Cummins</c:v>
                </c:pt>
                <c:pt idx="2">
                  <c:v>Nathan Coulter-Nile</c:v>
                </c:pt>
                <c:pt idx="3">
                  <c:v>Jaydev Unadkat</c:v>
                </c:pt>
                <c:pt idx="4">
                  <c:v>Ishan Kishan</c:v>
                </c:pt>
                <c:pt idx="5">
                  <c:v>Glenn Maxwell</c:v>
                </c:pt>
                <c:pt idx="6">
                  <c:v>Dinesh Karthik</c:v>
                </c:pt>
                <c:pt idx="7">
                  <c:v>Christopher Morris</c:v>
                </c:pt>
                <c:pt idx="8">
                  <c:v>Benjamin Stokes</c:v>
                </c:pt>
                <c:pt idx="9">
                  <c:v>Aaron Finch</c:v>
                </c:pt>
              </c:strCache>
            </c:strRef>
          </c:cat>
          <c:val>
            <c:numRef>
              <c:f>'2'!$G$3:$G$13</c:f>
              <c:numCache>
                <c:formatCode>"₹"\ #,##0.00</c:formatCode>
                <c:ptCount val="10"/>
                <c:pt idx="0">
                  <c:v>400000000</c:v>
                </c:pt>
                <c:pt idx="1">
                  <c:v>281500000</c:v>
                </c:pt>
                <c:pt idx="2">
                  <c:v>249950000</c:v>
                </c:pt>
                <c:pt idx="3">
                  <c:v>300525000</c:v>
                </c:pt>
                <c:pt idx="4">
                  <c:v>218000000</c:v>
                </c:pt>
                <c:pt idx="5">
                  <c:v>401000000</c:v>
                </c:pt>
                <c:pt idx="6">
                  <c:v>382000000</c:v>
                </c:pt>
                <c:pt idx="7">
                  <c:v>347125000</c:v>
                </c:pt>
                <c:pt idx="8">
                  <c:v>270000000</c:v>
                </c:pt>
                <c:pt idx="9">
                  <c:v>213200000</c:v>
                </c:pt>
              </c:numCache>
            </c:numRef>
          </c:val>
          <c:smooth val="0"/>
        </c:ser>
        <c:dLbls>
          <c:showLegendKey val="0"/>
          <c:showVal val="0"/>
          <c:showCatName val="0"/>
          <c:showSerName val="0"/>
          <c:showPercent val="0"/>
          <c:showBubbleSize val="0"/>
        </c:dLbls>
        <c:marker val="1"/>
        <c:smooth val="0"/>
        <c:axId val="190201856"/>
        <c:axId val="190203776"/>
      </c:lineChart>
      <c:catAx>
        <c:axId val="190201856"/>
        <c:scaling>
          <c:orientation val="minMax"/>
        </c:scaling>
        <c:delete val="0"/>
        <c:axPos val="b"/>
        <c:majorTickMark val="none"/>
        <c:minorTickMark val="none"/>
        <c:tickLblPos val="nextTo"/>
        <c:crossAx val="190203776"/>
        <c:crosses val="autoZero"/>
        <c:auto val="1"/>
        <c:lblAlgn val="ctr"/>
        <c:lblOffset val="100"/>
        <c:noMultiLvlLbl val="0"/>
      </c:catAx>
      <c:valAx>
        <c:axId val="190203776"/>
        <c:scaling>
          <c:orientation val="minMax"/>
        </c:scaling>
        <c:delete val="0"/>
        <c:axPos val="l"/>
        <c:title>
          <c:layout/>
          <c:overlay val="0"/>
        </c:title>
        <c:numFmt formatCode="&quot;₹&quot;\ #,##0.00" sourceLinked="1"/>
        <c:majorTickMark val="none"/>
        <c:minorTickMark val="none"/>
        <c:tickLblPos val="nextTo"/>
        <c:crossAx val="190201856"/>
        <c:crosses val="autoZero"/>
        <c:crossBetween val="between"/>
      </c:valAx>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lotArea>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science Project 123.xlsx]2!PivotTable7</c:name>
    <c:fmtId val="9"/>
  </c:pivotSource>
  <c:chart>
    <c:title>
      <c:tx>
        <c:rich>
          <a:bodyPr/>
          <a:lstStyle/>
          <a:p>
            <a:pPr>
              <a:defRPr/>
            </a:pPr>
            <a:r>
              <a:rPr lang="en-US" dirty="0"/>
              <a:t>Which Players are more in IPL</a:t>
            </a:r>
          </a:p>
          <a:p>
            <a:pPr>
              <a:defRPr/>
            </a:pPr>
            <a:r>
              <a:rPr lang="en-US" dirty="0"/>
              <a:t>India or Overseas</a:t>
            </a:r>
          </a:p>
        </c:rich>
      </c:tx>
      <c:layout/>
      <c:overlay val="0"/>
    </c:title>
    <c:autoTitleDeleted val="0"/>
    <c:pivotFmts>
      <c:pivotFmt>
        <c:idx val="0"/>
        <c:marker>
          <c:symbol val="none"/>
        </c:marker>
        <c:dLbl>
          <c:idx val="0"/>
          <c:spPr/>
          <c:txPr>
            <a:bodyPr/>
            <a:lstStyle/>
            <a:p>
              <a:pPr>
                <a:defRPr/>
              </a:pPr>
              <a:endParaRPr lang="en-US"/>
            </a:p>
          </c:txPr>
          <c:showLegendKey val="0"/>
          <c:showVal val="0"/>
          <c:showCatName val="1"/>
          <c:showSerName val="0"/>
          <c:showPercent val="1"/>
          <c:showBubbleSize val="0"/>
        </c:dLbl>
      </c:pivotFmt>
      <c:pivotFmt>
        <c:idx val="1"/>
        <c:marker>
          <c:symbol val="none"/>
        </c:marker>
        <c:dLbl>
          <c:idx val="0"/>
          <c:spPr/>
          <c:txPr>
            <a:bodyPr/>
            <a:lstStyle/>
            <a:p>
              <a:pPr>
                <a:defRPr/>
              </a:pPr>
              <a:endParaRPr lang="en-US"/>
            </a:p>
          </c:txPr>
          <c:showLegendKey val="0"/>
          <c:showVal val="0"/>
          <c:showCatName val="1"/>
          <c:showSerName val="0"/>
          <c:showPercent val="1"/>
          <c:showBubbleSize val="0"/>
        </c:dLbl>
      </c:pivotFmt>
      <c:pivotFmt>
        <c:idx val="2"/>
        <c:marker>
          <c:symbol val="none"/>
        </c:marker>
        <c:dLbl>
          <c:idx val="0"/>
          <c:spPr/>
          <c:txPr>
            <a:bodyPr/>
            <a:lstStyle/>
            <a:p>
              <a:pPr>
                <a:defRPr/>
              </a:pPr>
              <a:endParaRPr lang="en-US"/>
            </a:p>
          </c:txPr>
          <c:showLegendKey val="0"/>
          <c:showVal val="0"/>
          <c:showCatName val="1"/>
          <c:showSerName val="0"/>
          <c:showPercent val="1"/>
          <c:showBubbleSize val="0"/>
        </c:dLbl>
      </c:pivotFmt>
    </c:pivotFmts>
    <c:plotArea>
      <c:layout/>
      <c:doughnutChart>
        <c:varyColors val="1"/>
        <c:ser>
          <c:idx val="0"/>
          <c:order val="0"/>
          <c:tx>
            <c:strRef>
              <c:f>'2'!$L$2</c:f>
              <c:strCache>
                <c:ptCount val="1"/>
                <c:pt idx="0">
                  <c:v>Total</c:v>
                </c:pt>
              </c:strCache>
            </c:strRef>
          </c:tx>
          <c:dLbls>
            <c:txPr>
              <a:bodyPr/>
              <a:lstStyle/>
              <a:p>
                <a:pPr>
                  <a:defRPr/>
                </a:pPr>
                <a:endParaRPr lang="en-US"/>
              </a:p>
            </c:txPr>
            <c:showLegendKey val="0"/>
            <c:showVal val="0"/>
            <c:showCatName val="1"/>
            <c:showSerName val="0"/>
            <c:showPercent val="1"/>
            <c:showBubbleSize val="0"/>
            <c:showLeaderLines val="1"/>
          </c:dLbls>
          <c:cat>
            <c:strRef>
              <c:f>'2'!$K$3:$K$5</c:f>
              <c:strCache>
                <c:ptCount val="2"/>
                <c:pt idx="0">
                  <c:v>Indian</c:v>
                </c:pt>
                <c:pt idx="1">
                  <c:v>Overseas</c:v>
                </c:pt>
              </c:strCache>
            </c:strRef>
          </c:cat>
          <c:val>
            <c:numRef>
              <c:f>'2'!$L$3:$L$5</c:f>
              <c:numCache>
                <c:formatCode>0.00%</c:formatCode>
                <c:ptCount val="2"/>
                <c:pt idx="0">
                  <c:v>0.44691990856399966</c:v>
                </c:pt>
                <c:pt idx="1">
                  <c:v>0.55308009143600034</c:v>
                </c:pt>
              </c:numCache>
            </c:numRef>
          </c:val>
        </c:ser>
        <c:dLbls>
          <c:showLegendKey val="0"/>
          <c:showVal val="0"/>
          <c:showCatName val="1"/>
          <c:showSerName val="0"/>
          <c:showPercent val="1"/>
          <c:showBubbleSize val="0"/>
          <c:showLeaderLines val="1"/>
        </c:dLbls>
        <c:firstSliceAng val="0"/>
        <c:holeSize val="50"/>
      </c:doughnut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plotArea>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34"/>
    </mc:Choice>
    <mc:Fallback>
      <c:style val="34"/>
    </mc:Fallback>
  </mc:AlternateContent>
  <c:pivotSource>
    <c:name>[Data science Project 123.xlsx]3!PivotTable8</c:name>
    <c:fmtId val="21"/>
  </c:pivotSource>
  <c:chart>
    <c:title>
      <c:tx>
        <c:rich>
          <a:bodyPr/>
          <a:lstStyle/>
          <a:p>
            <a:pPr>
              <a:defRPr/>
            </a:pPr>
            <a:r>
              <a:rPr lang="en-US" sz="1200" dirty="0"/>
              <a:t>Which  team Bought the most Players</a:t>
            </a:r>
          </a:p>
        </c:rich>
      </c:tx>
      <c:layout>
        <c:manualLayout>
          <c:xMode val="edge"/>
          <c:yMode val="edge"/>
          <c:x val="0.45076707924913412"/>
          <c:y val="3.0688471633353524E-2"/>
        </c:manualLayout>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manualLayout>
          <c:layoutTarget val="inner"/>
          <c:xMode val="edge"/>
          <c:yMode val="edge"/>
          <c:x val="4.8105077163747192E-2"/>
          <c:y val="0.10961872369504108"/>
          <c:w val="0.88727852787975747"/>
          <c:h val="0.65022938700709743"/>
        </c:manualLayout>
      </c:layout>
      <c:barChart>
        <c:barDir val="col"/>
        <c:grouping val="clustered"/>
        <c:varyColors val="0"/>
        <c:ser>
          <c:idx val="0"/>
          <c:order val="0"/>
          <c:tx>
            <c:strRef>
              <c:f>'3'!$B$3</c:f>
              <c:strCache>
                <c:ptCount val="1"/>
                <c:pt idx="0">
                  <c:v>Total</c:v>
                </c:pt>
              </c:strCache>
            </c:strRef>
          </c:tx>
          <c:invertIfNegative val="0"/>
          <c:cat>
            <c:strRef>
              <c:f>'3'!$A$4:$A$19</c:f>
              <c:strCache>
                <c:ptCount val="15"/>
                <c:pt idx="0">
                  <c:v>Sunrisers Hyderabad</c:v>
                </c:pt>
                <c:pt idx="1">
                  <c:v>Royal Challengers Bangalore</c:v>
                </c:pt>
                <c:pt idx="2">
                  <c:v>Rising Pune Supergiant</c:v>
                </c:pt>
                <c:pt idx="3">
                  <c:v>Rajasthan Royals</c:v>
                </c:pt>
                <c:pt idx="4">
                  <c:v>Punjab Kings</c:v>
                </c:pt>
                <c:pt idx="5">
                  <c:v>Pune Warriors India</c:v>
                </c:pt>
                <c:pt idx="6">
                  <c:v>Mumbai Indians</c:v>
                </c:pt>
                <c:pt idx="7">
                  <c:v>Lucknow Super Giants</c:v>
                </c:pt>
                <c:pt idx="8">
                  <c:v>Kolkata Knight Riders</c:v>
                </c:pt>
                <c:pt idx="9">
                  <c:v>Kings XI Punjab</c:v>
                </c:pt>
                <c:pt idx="10">
                  <c:v>Gujarat Titans</c:v>
                </c:pt>
                <c:pt idx="11">
                  <c:v>Gujarat Lions</c:v>
                </c:pt>
                <c:pt idx="12">
                  <c:v>Delhi Daredevils</c:v>
                </c:pt>
                <c:pt idx="13">
                  <c:v>Delhi Capitals</c:v>
                </c:pt>
                <c:pt idx="14">
                  <c:v>Chennai Super Kings</c:v>
                </c:pt>
              </c:strCache>
            </c:strRef>
          </c:cat>
          <c:val>
            <c:numRef>
              <c:f>'3'!$B$4:$B$19</c:f>
              <c:numCache>
                <c:formatCode>General</c:formatCode>
                <c:ptCount val="15"/>
                <c:pt idx="0">
                  <c:v>112</c:v>
                </c:pt>
                <c:pt idx="1">
                  <c:v>115</c:v>
                </c:pt>
                <c:pt idx="2">
                  <c:v>27</c:v>
                </c:pt>
                <c:pt idx="3">
                  <c:v>100</c:v>
                </c:pt>
                <c:pt idx="4">
                  <c:v>32</c:v>
                </c:pt>
                <c:pt idx="5">
                  <c:v>4</c:v>
                </c:pt>
                <c:pt idx="6">
                  <c:v>107</c:v>
                </c:pt>
                <c:pt idx="7">
                  <c:v>18</c:v>
                </c:pt>
                <c:pt idx="8">
                  <c:v>107</c:v>
                </c:pt>
                <c:pt idx="9">
                  <c:v>84</c:v>
                </c:pt>
                <c:pt idx="10">
                  <c:v>20</c:v>
                </c:pt>
                <c:pt idx="11">
                  <c:v>30</c:v>
                </c:pt>
                <c:pt idx="12">
                  <c:v>85</c:v>
                </c:pt>
                <c:pt idx="13">
                  <c:v>46</c:v>
                </c:pt>
                <c:pt idx="14">
                  <c:v>83</c:v>
                </c:pt>
              </c:numCache>
            </c:numRef>
          </c:val>
        </c:ser>
        <c:dLbls>
          <c:showLegendKey val="0"/>
          <c:showVal val="0"/>
          <c:showCatName val="0"/>
          <c:showSerName val="0"/>
          <c:showPercent val="0"/>
          <c:showBubbleSize val="0"/>
        </c:dLbls>
        <c:gapWidth val="150"/>
        <c:axId val="192598016"/>
        <c:axId val="192599552"/>
      </c:barChart>
      <c:catAx>
        <c:axId val="192598016"/>
        <c:scaling>
          <c:orientation val="minMax"/>
        </c:scaling>
        <c:delete val="0"/>
        <c:axPos val="b"/>
        <c:majorTickMark val="out"/>
        <c:minorTickMark val="none"/>
        <c:tickLblPos val="nextTo"/>
        <c:crossAx val="192599552"/>
        <c:crosses val="autoZero"/>
        <c:auto val="1"/>
        <c:lblAlgn val="ctr"/>
        <c:lblOffset val="100"/>
        <c:noMultiLvlLbl val="0"/>
      </c:catAx>
      <c:valAx>
        <c:axId val="192599552"/>
        <c:scaling>
          <c:orientation val="minMax"/>
        </c:scaling>
        <c:delete val="1"/>
        <c:axPos val="l"/>
        <c:numFmt formatCode="General" sourceLinked="1"/>
        <c:majorTickMark val="out"/>
        <c:minorTickMark val="none"/>
        <c:tickLblPos val="nextTo"/>
        <c:crossAx val="192598016"/>
        <c:crosses val="autoZero"/>
        <c:crossBetween val="between"/>
      </c:valAx>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plotArea>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science Project 123.xlsx]3!PivotTable1</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s>
    <c:plotArea>
      <c:layout/>
      <c:barChart>
        <c:barDir val="col"/>
        <c:grouping val="clustered"/>
        <c:varyColors val="0"/>
        <c:ser>
          <c:idx val="0"/>
          <c:order val="0"/>
          <c:tx>
            <c:strRef>
              <c:f>'3'!$C$23:$C$24</c:f>
              <c:strCache>
                <c:ptCount val="1"/>
                <c:pt idx="0">
                  <c:v>2013</c:v>
                </c:pt>
              </c:strCache>
            </c:strRef>
          </c:tx>
          <c:invertIfNegative val="0"/>
          <c:cat>
            <c:strRef>
              <c:f>'3'!$B$25:$B$27</c:f>
              <c:strCache>
                <c:ptCount val="2"/>
                <c:pt idx="0">
                  <c:v>SOLD</c:v>
                </c:pt>
                <c:pt idx="1">
                  <c:v>UNSOLD</c:v>
                </c:pt>
              </c:strCache>
            </c:strRef>
          </c:cat>
          <c:val>
            <c:numRef>
              <c:f>'3'!$C$25:$C$27</c:f>
              <c:numCache>
                <c:formatCode>0.00%</c:formatCode>
                <c:ptCount val="2"/>
                <c:pt idx="0">
                  <c:v>0.34259259259259262</c:v>
                </c:pt>
                <c:pt idx="1">
                  <c:v>0.65740740740740744</c:v>
                </c:pt>
              </c:numCache>
            </c:numRef>
          </c:val>
        </c:ser>
        <c:ser>
          <c:idx val="1"/>
          <c:order val="1"/>
          <c:tx>
            <c:strRef>
              <c:f>'3'!$D$23:$D$24</c:f>
              <c:strCache>
                <c:ptCount val="1"/>
                <c:pt idx="0">
                  <c:v>2014</c:v>
                </c:pt>
              </c:strCache>
            </c:strRef>
          </c:tx>
          <c:invertIfNegative val="0"/>
          <c:cat>
            <c:strRef>
              <c:f>'3'!$B$25:$B$27</c:f>
              <c:strCache>
                <c:ptCount val="2"/>
                <c:pt idx="0">
                  <c:v>SOLD</c:v>
                </c:pt>
                <c:pt idx="1">
                  <c:v>UNSOLD</c:v>
                </c:pt>
              </c:strCache>
            </c:strRef>
          </c:cat>
          <c:val>
            <c:numRef>
              <c:f>'3'!$D$25:$D$27</c:f>
              <c:numCache>
                <c:formatCode>0.00%</c:formatCode>
                <c:ptCount val="2"/>
                <c:pt idx="0">
                  <c:v>0.29961089494163423</c:v>
                </c:pt>
                <c:pt idx="1">
                  <c:v>0.70038910505836571</c:v>
                </c:pt>
              </c:numCache>
            </c:numRef>
          </c:val>
        </c:ser>
        <c:ser>
          <c:idx val="2"/>
          <c:order val="2"/>
          <c:tx>
            <c:strRef>
              <c:f>'3'!$E$23:$E$24</c:f>
              <c:strCache>
                <c:ptCount val="1"/>
                <c:pt idx="0">
                  <c:v>2015</c:v>
                </c:pt>
              </c:strCache>
            </c:strRef>
          </c:tx>
          <c:invertIfNegative val="0"/>
          <c:cat>
            <c:strRef>
              <c:f>'3'!$B$25:$B$27</c:f>
              <c:strCache>
                <c:ptCount val="2"/>
                <c:pt idx="0">
                  <c:v>SOLD</c:v>
                </c:pt>
                <c:pt idx="1">
                  <c:v>UNSOLD</c:v>
                </c:pt>
              </c:strCache>
            </c:strRef>
          </c:cat>
          <c:val>
            <c:numRef>
              <c:f>'3'!$E$25:$E$27</c:f>
              <c:numCache>
                <c:formatCode>0.00%</c:formatCode>
                <c:ptCount val="2"/>
                <c:pt idx="0">
                  <c:v>0.19088319088319089</c:v>
                </c:pt>
                <c:pt idx="1">
                  <c:v>0.80911680911680917</c:v>
                </c:pt>
              </c:numCache>
            </c:numRef>
          </c:val>
        </c:ser>
        <c:ser>
          <c:idx val="3"/>
          <c:order val="3"/>
          <c:tx>
            <c:strRef>
              <c:f>'3'!$F$23:$F$24</c:f>
              <c:strCache>
                <c:ptCount val="1"/>
                <c:pt idx="0">
                  <c:v>2016</c:v>
                </c:pt>
              </c:strCache>
            </c:strRef>
          </c:tx>
          <c:invertIfNegative val="0"/>
          <c:cat>
            <c:strRef>
              <c:f>'3'!$B$25:$B$27</c:f>
              <c:strCache>
                <c:ptCount val="2"/>
                <c:pt idx="0">
                  <c:v>SOLD</c:v>
                </c:pt>
                <c:pt idx="1">
                  <c:v>UNSOLD</c:v>
                </c:pt>
              </c:strCache>
            </c:strRef>
          </c:cat>
          <c:val>
            <c:numRef>
              <c:f>'3'!$F$25:$F$27</c:f>
              <c:numCache>
                <c:formatCode>0.00%</c:formatCode>
                <c:ptCount val="2"/>
                <c:pt idx="0">
                  <c:v>0.26704545454545453</c:v>
                </c:pt>
                <c:pt idx="1">
                  <c:v>0.73295454545454541</c:v>
                </c:pt>
              </c:numCache>
            </c:numRef>
          </c:val>
        </c:ser>
        <c:ser>
          <c:idx val="4"/>
          <c:order val="4"/>
          <c:tx>
            <c:strRef>
              <c:f>'3'!$G$23:$G$24</c:f>
              <c:strCache>
                <c:ptCount val="1"/>
                <c:pt idx="0">
                  <c:v>2017</c:v>
                </c:pt>
              </c:strCache>
            </c:strRef>
          </c:tx>
          <c:invertIfNegative val="0"/>
          <c:cat>
            <c:strRef>
              <c:f>'3'!$B$25:$B$27</c:f>
              <c:strCache>
                <c:ptCount val="2"/>
                <c:pt idx="0">
                  <c:v>SOLD</c:v>
                </c:pt>
                <c:pt idx="1">
                  <c:v>UNSOLD</c:v>
                </c:pt>
              </c:strCache>
            </c:strRef>
          </c:cat>
          <c:val>
            <c:numRef>
              <c:f>'3'!$G$25:$G$27</c:f>
              <c:numCache>
                <c:formatCode>0.00%</c:formatCode>
                <c:ptCount val="2"/>
                <c:pt idx="0">
                  <c:v>0.18384401114206128</c:v>
                </c:pt>
                <c:pt idx="1">
                  <c:v>0.81615598885793872</c:v>
                </c:pt>
              </c:numCache>
            </c:numRef>
          </c:val>
        </c:ser>
        <c:ser>
          <c:idx val="5"/>
          <c:order val="5"/>
          <c:tx>
            <c:strRef>
              <c:f>'3'!$H$23:$H$24</c:f>
              <c:strCache>
                <c:ptCount val="1"/>
                <c:pt idx="0">
                  <c:v>2018</c:v>
                </c:pt>
              </c:strCache>
            </c:strRef>
          </c:tx>
          <c:invertIfNegative val="0"/>
          <c:cat>
            <c:strRef>
              <c:f>'3'!$B$25:$B$27</c:f>
              <c:strCache>
                <c:ptCount val="2"/>
                <c:pt idx="0">
                  <c:v>SOLD</c:v>
                </c:pt>
                <c:pt idx="1">
                  <c:v>UNSOLD</c:v>
                </c:pt>
              </c:strCache>
            </c:strRef>
          </c:cat>
          <c:val>
            <c:numRef>
              <c:f>'3'!$H$25:$H$27</c:f>
              <c:numCache>
                <c:formatCode>0.00%</c:formatCode>
                <c:ptCount val="2"/>
                <c:pt idx="0">
                  <c:v>0.2908777969018933</c:v>
                </c:pt>
                <c:pt idx="1">
                  <c:v>0.7091222030981067</c:v>
                </c:pt>
              </c:numCache>
            </c:numRef>
          </c:val>
        </c:ser>
        <c:ser>
          <c:idx val="6"/>
          <c:order val="6"/>
          <c:tx>
            <c:strRef>
              <c:f>'3'!$I$23:$I$24</c:f>
              <c:strCache>
                <c:ptCount val="1"/>
                <c:pt idx="0">
                  <c:v>2019</c:v>
                </c:pt>
              </c:strCache>
            </c:strRef>
          </c:tx>
          <c:invertIfNegative val="0"/>
          <c:cat>
            <c:strRef>
              <c:f>'3'!$B$25:$B$27</c:f>
              <c:strCache>
                <c:ptCount val="2"/>
                <c:pt idx="0">
                  <c:v>SOLD</c:v>
                </c:pt>
                <c:pt idx="1">
                  <c:v>UNSOLD</c:v>
                </c:pt>
              </c:strCache>
            </c:strRef>
          </c:cat>
          <c:val>
            <c:numRef>
              <c:f>'3'!$I$25:$I$27</c:f>
              <c:numCache>
                <c:formatCode>0.00%</c:formatCode>
                <c:ptCount val="2"/>
                <c:pt idx="0">
                  <c:v>0.16574585635359115</c:v>
                </c:pt>
                <c:pt idx="1">
                  <c:v>0.83425414364640882</c:v>
                </c:pt>
              </c:numCache>
            </c:numRef>
          </c:val>
        </c:ser>
        <c:ser>
          <c:idx val="7"/>
          <c:order val="7"/>
          <c:tx>
            <c:strRef>
              <c:f>'3'!$J$23:$J$24</c:f>
              <c:strCache>
                <c:ptCount val="1"/>
                <c:pt idx="0">
                  <c:v>2020</c:v>
                </c:pt>
              </c:strCache>
            </c:strRef>
          </c:tx>
          <c:invertIfNegative val="0"/>
          <c:cat>
            <c:strRef>
              <c:f>'3'!$B$25:$B$27</c:f>
              <c:strCache>
                <c:ptCount val="2"/>
                <c:pt idx="0">
                  <c:v>SOLD</c:v>
                </c:pt>
                <c:pt idx="1">
                  <c:v>UNSOLD</c:v>
                </c:pt>
              </c:strCache>
            </c:strRef>
          </c:cat>
          <c:val>
            <c:numRef>
              <c:f>'3'!$J$25:$J$27</c:f>
              <c:numCache>
                <c:formatCode>0.00%</c:formatCode>
                <c:ptCount val="2"/>
                <c:pt idx="0">
                  <c:v>0.18343195266272189</c:v>
                </c:pt>
                <c:pt idx="1">
                  <c:v>0.81656804733727806</c:v>
                </c:pt>
              </c:numCache>
            </c:numRef>
          </c:val>
        </c:ser>
        <c:ser>
          <c:idx val="8"/>
          <c:order val="8"/>
          <c:tx>
            <c:strRef>
              <c:f>'3'!$K$23:$K$24</c:f>
              <c:strCache>
                <c:ptCount val="1"/>
                <c:pt idx="0">
                  <c:v>2021</c:v>
                </c:pt>
              </c:strCache>
            </c:strRef>
          </c:tx>
          <c:invertIfNegative val="0"/>
          <c:cat>
            <c:strRef>
              <c:f>'3'!$B$25:$B$27</c:f>
              <c:strCache>
                <c:ptCount val="2"/>
                <c:pt idx="0">
                  <c:v>SOLD</c:v>
                </c:pt>
                <c:pt idx="1">
                  <c:v>UNSOLD</c:v>
                </c:pt>
              </c:strCache>
            </c:strRef>
          </c:cat>
          <c:val>
            <c:numRef>
              <c:f>'3'!$K$25:$K$27</c:f>
              <c:numCache>
                <c:formatCode>0.00%</c:formatCode>
                <c:ptCount val="2"/>
                <c:pt idx="0">
                  <c:v>0.19191919191919191</c:v>
                </c:pt>
                <c:pt idx="1">
                  <c:v>0.80808080808080807</c:v>
                </c:pt>
              </c:numCache>
            </c:numRef>
          </c:val>
        </c:ser>
        <c:ser>
          <c:idx val="9"/>
          <c:order val="9"/>
          <c:tx>
            <c:strRef>
              <c:f>'3'!$L$23:$L$24</c:f>
              <c:strCache>
                <c:ptCount val="1"/>
                <c:pt idx="0">
                  <c:v>2022</c:v>
                </c:pt>
              </c:strCache>
            </c:strRef>
          </c:tx>
          <c:invertIfNegative val="0"/>
          <c:cat>
            <c:strRef>
              <c:f>'3'!$B$25:$B$27</c:f>
              <c:strCache>
                <c:ptCount val="2"/>
                <c:pt idx="0">
                  <c:v>SOLD</c:v>
                </c:pt>
                <c:pt idx="1">
                  <c:v>UNSOLD</c:v>
                </c:pt>
              </c:strCache>
            </c:strRef>
          </c:cat>
          <c:val>
            <c:numRef>
              <c:f>'3'!$L$25:$L$27</c:f>
              <c:numCache>
                <c:formatCode>0.00%</c:formatCode>
                <c:ptCount val="2"/>
                <c:pt idx="0">
                  <c:v>0.34</c:v>
                </c:pt>
                <c:pt idx="1">
                  <c:v>0.66</c:v>
                </c:pt>
              </c:numCache>
            </c:numRef>
          </c:val>
        </c:ser>
        <c:dLbls>
          <c:showLegendKey val="0"/>
          <c:showVal val="0"/>
          <c:showCatName val="0"/>
          <c:showSerName val="0"/>
          <c:showPercent val="0"/>
          <c:showBubbleSize val="0"/>
        </c:dLbls>
        <c:gapWidth val="150"/>
        <c:axId val="140585600"/>
        <c:axId val="140607872"/>
      </c:barChart>
      <c:catAx>
        <c:axId val="140585600"/>
        <c:scaling>
          <c:orientation val="minMax"/>
        </c:scaling>
        <c:delete val="0"/>
        <c:axPos val="b"/>
        <c:majorTickMark val="out"/>
        <c:minorTickMark val="none"/>
        <c:tickLblPos val="nextTo"/>
        <c:crossAx val="140607872"/>
        <c:crosses val="autoZero"/>
        <c:auto val="1"/>
        <c:lblAlgn val="ctr"/>
        <c:lblOffset val="100"/>
        <c:noMultiLvlLbl val="0"/>
      </c:catAx>
      <c:valAx>
        <c:axId val="140607872"/>
        <c:scaling>
          <c:orientation val="minMax"/>
        </c:scaling>
        <c:delete val="0"/>
        <c:axPos val="l"/>
        <c:numFmt formatCode="0.00%" sourceLinked="1"/>
        <c:majorTickMark val="out"/>
        <c:minorTickMark val="none"/>
        <c:tickLblPos val="nextTo"/>
        <c:crossAx val="140585600"/>
        <c:crosses val="autoZero"/>
        <c:crossBetween val="between"/>
      </c:valAx>
      <c:spPr>
        <a:noFill/>
        <a:ln w="25400">
          <a:noFill/>
        </a:ln>
      </c:spPr>
    </c:plotArea>
    <c:legend>
      <c:legendPos val="r"/>
      <c:layout/>
      <c:overlay val="0"/>
    </c:legend>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science Project 123.xlsx]4!PivotTable1</c:name>
    <c:fmtId val="5"/>
  </c:pivotSource>
  <c:chart>
    <c:title>
      <c:tx>
        <c:rich>
          <a:bodyPr/>
          <a:lstStyle/>
          <a:p>
            <a:pPr>
              <a:defRPr sz="1200"/>
            </a:pPr>
            <a:r>
              <a:rPr lang="en-US" sz="1200" dirty="0"/>
              <a:t>Top 5 Team</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tx>
            <c:strRef>
              <c:f>'4'!$B$3</c:f>
              <c:strCache>
                <c:ptCount val="1"/>
                <c:pt idx="0">
                  <c:v>Total</c:v>
                </c:pt>
              </c:strCache>
            </c:strRef>
          </c:tx>
          <c:invertIfNegative val="0"/>
          <c:cat>
            <c:strRef>
              <c:f>'4'!$A$4:$A$9</c:f>
              <c:strCache>
                <c:ptCount val="5"/>
                <c:pt idx="0">
                  <c:v>Kings XI Punjab</c:v>
                </c:pt>
                <c:pt idx="1">
                  <c:v>Kolkata Knight Riders</c:v>
                </c:pt>
                <c:pt idx="2">
                  <c:v>Rajasthan Royals</c:v>
                </c:pt>
                <c:pt idx="3">
                  <c:v>Royal Challengers Bangalore</c:v>
                </c:pt>
                <c:pt idx="4">
                  <c:v>Sunrisers Hyderabad</c:v>
                </c:pt>
              </c:strCache>
            </c:strRef>
          </c:cat>
          <c:val>
            <c:numRef>
              <c:f>'4'!$B$4:$B$9</c:f>
              <c:numCache>
                <c:formatCode>"₹"\ #,##0.00</c:formatCode>
                <c:ptCount val="5"/>
                <c:pt idx="0">
                  <c:v>1889800000</c:v>
                </c:pt>
                <c:pt idx="1">
                  <c:v>2115175000</c:v>
                </c:pt>
                <c:pt idx="2">
                  <c:v>1981630000</c:v>
                </c:pt>
                <c:pt idx="3">
                  <c:v>2575315000</c:v>
                </c:pt>
                <c:pt idx="4">
                  <c:v>2205920000</c:v>
                </c:pt>
              </c:numCache>
            </c:numRef>
          </c:val>
        </c:ser>
        <c:dLbls>
          <c:showLegendKey val="0"/>
          <c:showVal val="1"/>
          <c:showCatName val="0"/>
          <c:showSerName val="0"/>
          <c:showPercent val="0"/>
          <c:showBubbleSize val="0"/>
        </c:dLbls>
        <c:gapWidth val="150"/>
        <c:overlap val="-25"/>
        <c:axId val="140626560"/>
        <c:axId val="140632448"/>
      </c:barChart>
      <c:catAx>
        <c:axId val="140626560"/>
        <c:scaling>
          <c:orientation val="minMax"/>
        </c:scaling>
        <c:delete val="0"/>
        <c:axPos val="b"/>
        <c:majorTickMark val="none"/>
        <c:minorTickMark val="none"/>
        <c:tickLblPos val="nextTo"/>
        <c:crossAx val="140632448"/>
        <c:crosses val="autoZero"/>
        <c:auto val="1"/>
        <c:lblAlgn val="ctr"/>
        <c:lblOffset val="100"/>
        <c:noMultiLvlLbl val="0"/>
      </c:catAx>
      <c:valAx>
        <c:axId val="140632448"/>
        <c:scaling>
          <c:orientation val="minMax"/>
        </c:scaling>
        <c:delete val="1"/>
        <c:axPos val="l"/>
        <c:numFmt formatCode="&quot;₹&quot;\ #,##0.00" sourceLinked="1"/>
        <c:majorTickMark val="none"/>
        <c:minorTickMark val="none"/>
        <c:tickLblPos val="nextTo"/>
        <c:crossAx val="140626560"/>
        <c:crosses val="autoZero"/>
        <c:crossBetween val="between"/>
      </c:valAx>
      <c:spPr>
        <a:noFill/>
        <a:ln w="25400">
          <a:noFill/>
        </a:ln>
      </c:spPr>
    </c:plotArea>
    <c:legend>
      <c:legendPos val="t"/>
      <c:layout/>
      <c:overlay val="0"/>
    </c:legend>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science Project 123.xlsx]4!PivotTable3</c:name>
    <c:fmtId val="8"/>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percentStacked"/>
        <c:varyColors val="0"/>
        <c:ser>
          <c:idx val="0"/>
          <c:order val="0"/>
          <c:tx>
            <c:strRef>
              <c:f>'4'!$K$2</c:f>
              <c:strCache>
                <c:ptCount val="1"/>
                <c:pt idx="0">
                  <c:v>Sum of PRICE</c:v>
                </c:pt>
              </c:strCache>
            </c:strRef>
          </c:tx>
          <c:invertIfNegative val="0"/>
          <c:cat>
            <c:strRef>
              <c:f>'4'!$J$3:$J$5</c:f>
              <c:strCache>
                <c:ptCount val="2"/>
                <c:pt idx="0">
                  <c:v>Indian</c:v>
                </c:pt>
                <c:pt idx="1">
                  <c:v>Overseas</c:v>
                </c:pt>
              </c:strCache>
            </c:strRef>
          </c:cat>
          <c:val>
            <c:numRef>
              <c:f>'4'!$K$3:$K$5</c:f>
              <c:numCache>
                <c:formatCode>"₹"\ #,##0</c:formatCode>
                <c:ptCount val="2"/>
                <c:pt idx="0">
                  <c:v>13049420000</c:v>
                </c:pt>
                <c:pt idx="1">
                  <c:v>16149145000</c:v>
                </c:pt>
              </c:numCache>
            </c:numRef>
          </c:val>
        </c:ser>
        <c:ser>
          <c:idx val="1"/>
          <c:order val="1"/>
          <c:tx>
            <c:strRef>
              <c:f>'4'!$L$2</c:f>
              <c:strCache>
                <c:ptCount val="1"/>
                <c:pt idx="0">
                  <c:v>Average of PRICE2</c:v>
                </c:pt>
              </c:strCache>
            </c:strRef>
          </c:tx>
          <c:invertIfNegative val="0"/>
          <c:cat>
            <c:strRef>
              <c:f>'4'!$J$3:$J$5</c:f>
              <c:strCache>
                <c:ptCount val="2"/>
                <c:pt idx="0">
                  <c:v>Indian</c:v>
                </c:pt>
                <c:pt idx="1">
                  <c:v>Overseas</c:v>
                </c:pt>
              </c:strCache>
            </c:strRef>
          </c:cat>
          <c:val>
            <c:numRef>
              <c:f>'4'!$L$3:$L$5</c:f>
              <c:numCache>
                <c:formatCode>General</c:formatCode>
                <c:ptCount val="2"/>
                <c:pt idx="0">
                  <c:v>5612653.7634408604</c:v>
                </c:pt>
                <c:pt idx="1">
                  <c:v>10506925.82953806</c:v>
                </c:pt>
              </c:numCache>
            </c:numRef>
          </c:val>
        </c:ser>
        <c:dLbls>
          <c:showLegendKey val="0"/>
          <c:showVal val="1"/>
          <c:showCatName val="0"/>
          <c:showSerName val="0"/>
          <c:showPercent val="0"/>
          <c:showBubbleSize val="0"/>
        </c:dLbls>
        <c:gapWidth val="95"/>
        <c:overlap val="100"/>
        <c:axId val="186290560"/>
        <c:axId val="186292096"/>
      </c:barChart>
      <c:catAx>
        <c:axId val="186290560"/>
        <c:scaling>
          <c:orientation val="minMax"/>
        </c:scaling>
        <c:delete val="0"/>
        <c:axPos val="b"/>
        <c:majorTickMark val="none"/>
        <c:minorTickMark val="none"/>
        <c:tickLblPos val="nextTo"/>
        <c:crossAx val="186292096"/>
        <c:crosses val="autoZero"/>
        <c:auto val="1"/>
        <c:lblAlgn val="ctr"/>
        <c:lblOffset val="100"/>
        <c:noMultiLvlLbl val="0"/>
      </c:catAx>
      <c:valAx>
        <c:axId val="186292096"/>
        <c:scaling>
          <c:orientation val="minMax"/>
        </c:scaling>
        <c:delete val="1"/>
        <c:axPos val="l"/>
        <c:numFmt formatCode="0%" sourceLinked="1"/>
        <c:majorTickMark val="none"/>
        <c:minorTickMark val="none"/>
        <c:tickLblPos val="nextTo"/>
        <c:crossAx val="186290560"/>
        <c:crosses val="autoZero"/>
        <c:crossBetween val="between"/>
      </c:valAx>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plotArea>
    <c:legend>
      <c:legendPos val="t"/>
      <c:layout/>
      <c:overlay val="0"/>
    </c:legend>
    <c:plotVisOnly val="1"/>
    <c:dispBlanksAs val="gap"/>
    <c:showDLblsOverMax val="0"/>
  </c:chart>
  <c:spPr>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256476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80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643758"/>
            <a:ext cx="3308064" cy="1052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Bahnschrift SemiBold SemiConden" pitchFamily="34" charset="0"/>
              </a:rPr>
              <a:t>IPL AUCTION DASHBOARD</a:t>
            </a:r>
          </a:p>
          <a:p>
            <a:pPr marL="0" lvl="0" indent="0" algn="ctr" rtl="0">
              <a:spcBef>
                <a:spcPts val="0"/>
              </a:spcBef>
              <a:spcAft>
                <a:spcPts val="0"/>
              </a:spcAft>
              <a:buNone/>
            </a:pPr>
            <a:r>
              <a:rPr lang="en" dirty="0" smtClean="0">
                <a:latin typeface="Bahnschrift SemiBold SemiConden" pitchFamily="34" charset="0"/>
              </a:rPr>
              <a:t>USING EXCEL</a:t>
            </a:r>
            <a:endParaRPr dirty="0">
              <a:latin typeface="Bahnschrift SemiBold SemiConden" pitchFamily="34" charset="0"/>
            </a:endParaRPr>
          </a:p>
        </p:txBody>
      </p:sp>
      <p:sp>
        <p:nvSpPr>
          <p:cNvPr id="435" name="Google Shape;435;p25"/>
          <p:cNvSpPr txBox="1">
            <a:spLocks noGrp="1"/>
          </p:cNvSpPr>
          <p:nvPr>
            <p:ph type="ctrTitle"/>
          </p:nvPr>
        </p:nvSpPr>
        <p:spPr>
          <a:xfrm>
            <a:off x="1561650" y="751888"/>
            <a:ext cx="6020700" cy="1675846"/>
          </a:xfrm>
          <a:prstGeom prst="rect">
            <a:avLst/>
          </a:prstGeom>
        </p:spPr>
        <p:txBody>
          <a:bodyPr spcFirstLastPara="1" wrap="square" lIns="91425" tIns="91425" rIns="91425" bIns="91425" anchor="b" anchorCtr="0">
            <a:noAutofit/>
          </a:bodyPr>
          <a:lstStyle/>
          <a:p>
            <a:pPr lvl="0"/>
            <a:r>
              <a:rPr lang="en" dirty="0" smtClean="0"/>
              <a:t> </a:t>
            </a:r>
            <a:r>
              <a:rPr lang="en" dirty="0"/>
              <a:t>EXCEL </a:t>
            </a:r>
            <a:r>
              <a:rPr lang="en" dirty="0" smtClean="0">
                <a:solidFill>
                  <a:schemeClr val="accent2"/>
                </a:solidFill>
              </a:rPr>
              <a:t>PROJECT</a:t>
            </a:r>
            <a:r>
              <a:rPr lang="en" dirty="0" smtClean="0"/>
              <a:t> </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 name="Google Shape;434;p25"/>
          <p:cNvSpPr txBox="1">
            <a:spLocks/>
          </p:cNvSpPr>
          <p:nvPr/>
        </p:nvSpPr>
        <p:spPr>
          <a:xfrm>
            <a:off x="5199159" y="4049705"/>
            <a:ext cx="3304496" cy="3870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600" b="1" u="sng" dirty="0" smtClean="0">
                <a:solidFill>
                  <a:schemeClr val="bg1"/>
                </a:solidFill>
                <a:latin typeface="Bahnschrift SemiBold SemiConden" pitchFamily="34" charset="0"/>
              </a:rPr>
              <a:t>By-</a:t>
            </a:r>
            <a:r>
              <a:rPr lang="en-US" sz="1600" b="1" u="sng" dirty="0" smtClean="0">
                <a:solidFill>
                  <a:schemeClr val="bg1"/>
                </a:solidFill>
                <a:effectLst>
                  <a:outerShdw blurRad="38100" dist="38100" dir="2700000" algn="tl">
                    <a:srgbClr val="000000">
                      <a:alpha val="43137"/>
                    </a:srgbClr>
                  </a:outerShdw>
                </a:effectLst>
                <a:latin typeface="Bahnschrift SemiBold SemiConden" pitchFamily="34" charset="0"/>
              </a:rPr>
              <a:t> Prathmesh Pawan Mhatre</a:t>
            </a:r>
            <a:endParaRPr lang="en-US" sz="1600" b="1" u="sng" dirty="0">
              <a:solidFill>
                <a:schemeClr val="bg1"/>
              </a:solidFill>
              <a:effectLst>
                <a:outerShdw blurRad="38100" dist="38100" dir="2700000" algn="tl">
                  <a:srgbClr val="000000">
                    <a:alpha val="43137"/>
                  </a:srgbClr>
                </a:outerShdw>
              </a:effectLst>
              <a:latin typeface="Bahnschrift SemiBold SemiConden"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5242604" cy="144016"/>
          </a:xfrm>
        </p:spPr>
        <p:txBody>
          <a:bodyPr/>
          <a:lstStyle/>
          <a:p>
            <a:pPr marL="114300" algn="l"/>
            <a:r>
              <a:rPr lang="en-US" sz="1800" b="1" u="sng" dirty="0">
                <a:solidFill>
                  <a:srgbClr val="FFC000"/>
                </a:solidFill>
                <a:latin typeface="Times New Roman" pitchFamily="18" charset="0"/>
                <a:cs typeface="Times New Roman" pitchFamily="18" charset="0"/>
              </a:rPr>
              <a:t>Top 5 </a:t>
            </a:r>
            <a:r>
              <a:rPr lang="en-US" sz="1800" b="1" u="sng" dirty="0" smtClean="0">
                <a:solidFill>
                  <a:srgbClr val="FFC000"/>
                </a:solidFill>
                <a:latin typeface="Times New Roman" pitchFamily="18" charset="0"/>
                <a:cs typeface="Times New Roman" pitchFamily="18" charset="0"/>
              </a:rPr>
              <a:t>Team </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endParaRPr lang="en-US" sz="1800" b="1" u="sng"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179512" y="1059582"/>
            <a:ext cx="3888432" cy="2448272"/>
          </a:xfrm>
        </p:spPr>
        <p:txBody>
          <a:bodyPr/>
          <a:lstStyle/>
          <a:p>
            <a:pPr marL="400050" indent="-285750" algn="l">
              <a:buFontTx/>
              <a:buChar char="-"/>
            </a:pPr>
            <a:r>
              <a:rPr lang="en-US" sz="1400" dirty="0" smtClean="0">
                <a:latin typeface="Times New Roman" pitchFamily="18" charset="0"/>
                <a:cs typeface="Times New Roman" pitchFamily="18" charset="0"/>
              </a:rPr>
              <a:t>This chart indicate top 5 team. The above chart indicate 5 teams and their sum price to spend in IPL</a:t>
            </a:r>
          </a:p>
          <a:p>
            <a:pPr marL="400050" indent="-285750" algn="l">
              <a:buFontTx/>
              <a:buChar char="-"/>
            </a:pPr>
            <a:r>
              <a:rPr lang="en-US" sz="1400" dirty="0" smtClean="0">
                <a:latin typeface="Times New Roman" pitchFamily="18" charset="0"/>
                <a:cs typeface="Times New Roman" pitchFamily="18" charset="0"/>
              </a:rPr>
              <a:t>The higher money spend in IPL team is RCB</a:t>
            </a:r>
            <a:r>
              <a:rPr lang="en-IN" sz="1400" dirty="0">
                <a:latin typeface="Times New Roman" pitchFamily="18" charset="0"/>
                <a:cs typeface="Times New Roman" pitchFamily="18" charset="0"/>
              </a:rPr>
              <a:t> </a:t>
            </a:r>
            <a:r>
              <a:rPr lang="en-IN" sz="1400" dirty="0" smtClean="0">
                <a:latin typeface="Times New Roman" pitchFamily="18" charset="0"/>
                <a:cs typeface="Times New Roman" pitchFamily="18" charset="0"/>
              </a:rPr>
              <a:t>and lower money spend in IPL team is KXIP</a:t>
            </a:r>
          </a:p>
          <a:p>
            <a:pPr marL="400050" indent="-285750" algn="l">
              <a:buFontTx/>
              <a:buChar char="-"/>
            </a:pPr>
            <a:r>
              <a:rPr lang="en-US" sz="1400" dirty="0" smtClean="0">
                <a:latin typeface="Times New Roman" pitchFamily="18" charset="0"/>
                <a:cs typeface="Times New Roman" pitchFamily="18" charset="0"/>
              </a:rPr>
              <a:t>Top 2 team is RCB and SRH</a:t>
            </a:r>
          </a:p>
          <a:p>
            <a:pPr marL="400050" indent="-285750" algn="l">
              <a:buFontTx/>
              <a:buChar char="-"/>
            </a:pPr>
            <a:r>
              <a:rPr lang="en-US" sz="1400" dirty="0" smtClean="0">
                <a:latin typeface="Times New Roman" pitchFamily="18" charset="0"/>
                <a:cs typeface="Times New Roman" pitchFamily="18" charset="0"/>
              </a:rPr>
              <a:t>Top 5 teams and their full details are shown above column chart</a:t>
            </a:r>
          </a:p>
        </p:txBody>
      </p:sp>
      <p:graphicFrame>
        <p:nvGraphicFramePr>
          <p:cNvPr id="6" name="Chart 5"/>
          <p:cNvGraphicFramePr>
            <a:graphicFrameLocks/>
          </p:cNvGraphicFramePr>
          <p:nvPr>
            <p:extLst>
              <p:ext uri="{D42A27DB-BD31-4B8C-83A1-F6EECF244321}">
                <p14:modId xmlns:p14="http://schemas.microsoft.com/office/powerpoint/2010/main" val="491241978"/>
              </p:ext>
            </p:extLst>
          </p:nvPr>
        </p:nvGraphicFramePr>
        <p:xfrm>
          <a:off x="4355976" y="1275606"/>
          <a:ext cx="4529667" cy="28803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436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9502"/>
            <a:ext cx="5242604" cy="360040"/>
          </a:xfrm>
        </p:spPr>
        <p:txBody>
          <a:bodyPr/>
          <a:lstStyle/>
          <a:p>
            <a:pPr marL="114300" algn="l"/>
            <a:r>
              <a:rPr lang="en-US" sz="1800" b="1" u="sng" dirty="0">
                <a:solidFill>
                  <a:srgbClr val="FFC000"/>
                </a:solidFill>
                <a:latin typeface="Times New Roman" pitchFamily="18" charset="0"/>
                <a:cs typeface="Times New Roman" pitchFamily="18" charset="0"/>
              </a:rPr>
              <a:t>Average Price of Indian and Overseas </a:t>
            </a:r>
            <a:r>
              <a:rPr lang="en-US" sz="1800" b="1" u="sng" dirty="0" smtClean="0">
                <a:solidFill>
                  <a:srgbClr val="FFC000"/>
                </a:solidFill>
                <a:latin typeface="Times New Roman" pitchFamily="18" charset="0"/>
                <a:cs typeface="Times New Roman" pitchFamily="18" charset="0"/>
              </a:rPr>
              <a:t>Player </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endParaRPr lang="en-US" sz="1800" b="1" u="sng" dirty="0">
              <a:latin typeface="Times New Roman" pitchFamily="18" charset="0"/>
              <a:cs typeface="Times New Roman"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887366741"/>
              </p:ext>
            </p:extLst>
          </p:nvPr>
        </p:nvGraphicFramePr>
        <p:xfrm>
          <a:off x="4860032" y="1203598"/>
          <a:ext cx="3854903" cy="3312368"/>
        </p:xfrm>
        <a:graphic>
          <a:graphicData uri="http://schemas.openxmlformats.org/drawingml/2006/chart">
            <c:chart xmlns:c="http://schemas.openxmlformats.org/drawingml/2006/chart" xmlns:r="http://schemas.openxmlformats.org/officeDocument/2006/relationships" r:id="rId3"/>
          </a:graphicData>
        </a:graphic>
      </p:graphicFrame>
      <p:sp>
        <p:nvSpPr>
          <p:cNvPr id="3" name="Subtitle 2"/>
          <p:cNvSpPr>
            <a:spLocks noGrp="1"/>
          </p:cNvSpPr>
          <p:nvPr>
            <p:ph type="subTitle" idx="1"/>
          </p:nvPr>
        </p:nvSpPr>
        <p:spPr>
          <a:xfrm>
            <a:off x="683568" y="1347614"/>
            <a:ext cx="3168352" cy="1800200"/>
          </a:xfrm>
        </p:spPr>
        <p:txBody>
          <a:bodyPr/>
          <a:lstStyle/>
          <a:p>
            <a:r>
              <a:rPr lang="en-US" sz="1400" dirty="0" smtClean="0">
                <a:latin typeface="Times New Roman" pitchFamily="18" charset="0"/>
                <a:cs typeface="Times New Roman" pitchFamily="18" charset="0"/>
              </a:rPr>
              <a:t>- This chart indicate average price of Indian player and overseas player by using column chart      </a:t>
            </a:r>
          </a:p>
          <a:p>
            <a:r>
              <a:rPr lang="en-US" sz="1400" dirty="0" smtClean="0">
                <a:latin typeface="Times New Roman" pitchFamily="18" charset="0"/>
                <a:cs typeface="Times New Roman" pitchFamily="18" charset="0"/>
              </a:rPr>
              <a:t>- It shows there is huge average increase in overseas player  </a:t>
            </a:r>
          </a:p>
          <a:p>
            <a:r>
              <a:rPr lang="en-US"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59883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5242604" cy="144016"/>
          </a:xfrm>
        </p:spPr>
        <p:txBody>
          <a:bodyPr/>
          <a:lstStyle/>
          <a:p>
            <a:pPr marL="114300" algn="l"/>
            <a:r>
              <a:rPr lang="en-US" sz="1800" b="1" u="sng" dirty="0">
                <a:solidFill>
                  <a:srgbClr val="FFC000"/>
                </a:solidFill>
                <a:latin typeface="Times New Roman" pitchFamily="18" charset="0"/>
                <a:cs typeface="Times New Roman" pitchFamily="18" charset="0"/>
              </a:rPr>
              <a:t>TOTAL Player In IPL </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endParaRPr lang="en-US" sz="1800" b="1" u="sng"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755576" y="1419622"/>
            <a:ext cx="3024336" cy="1656184"/>
          </a:xfrm>
        </p:spPr>
        <p:txBody>
          <a:bodyPr/>
          <a:lstStyle/>
          <a:p>
            <a:pPr marL="400050" indent="-285750" algn="l">
              <a:buFontTx/>
              <a:buChar char="-"/>
            </a:pPr>
            <a:r>
              <a:rPr lang="en-US" sz="1400" dirty="0" smtClean="0">
                <a:latin typeface="Times New Roman" pitchFamily="18" charset="0"/>
                <a:cs typeface="Times New Roman" pitchFamily="18" charset="0"/>
              </a:rPr>
              <a:t>This chart  indicate total player in IPL(2013-2022)</a:t>
            </a:r>
          </a:p>
          <a:p>
            <a:pPr marL="400050" indent="-285750" algn="l">
              <a:buFontTx/>
              <a:buChar char="-"/>
            </a:pPr>
            <a:r>
              <a:rPr lang="en-US" sz="1400" dirty="0" smtClean="0">
                <a:latin typeface="Times New Roman" pitchFamily="18" charset="0"/>
                <a:cs typeface="Times New Roman" pitchFamily="18" charset="0"/>
              </a:rPr>
              <a:t>In above chart sold player is less than unsold player in IPL</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and all information indicate with the help of column chart</a:t>
            </a:r>
          </a:p>
        </p:txBody>
      </p:sp>
      <p:graphicFrame>
        <p:nvGraphicFramePr>
          <p:cNvPr id="4" name="Chart 3"/>
          <p:cNvGraphicFramePr>
            <a:graphicFrameLocks/>
          </p:cNvGraphicFramePr>
          <p:nvPr>
            <p:extLst>
              <p:ext uri="{D42A27DB-BD31-4B8C-83A1-F6EECF244321}">
                <p14:modId xmlns:p14="http://schemas.microsoft.com/office/powerpoint/2010/main" val="283314071"/>
              </p:ext>
            </p:extLst>
          </p:nvPr>
        </p:nvGraphicFramePr>
        <p:xfrm>
          <a:off x="5436096" y="843558"/>
          <a:ext cx="3168352" cy="3888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09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5242604" cy="360040"/>
          </a:xfrm>
        </p:spPr>
        <p:txBody>
          <a:bodyPr/>
          <a:lstStyle/>
          <a:p>
            <a:pPr marL="114300" algn="l"/>
            <a:r>
              <a:rPr lang="en-US" sz="1800" b="1" u="sng" dirty="0">
                <a:solidFill>
                  <a:srgbClr val="FFC000"/>
                </a:solidFill>
                <a:latin typeface="Times New Roman" pitchFamily="18" charset="0"/>
                <a:cs typeface="Times New Roman" pitchFamily="18" charset="0"/>
              </a:rPr>
              <a:t>AVERAGE PRICE OF </a:t>
            </a:r>
            <a:r>
              <a:rPr lang="en-US" sz="1800" b="1" u="sng" dirty="0" smtClean="0">
                <a:solidFill>
                  <a:srgbClr val="FFC000"/>
                </a:solidFill>
                <a:latin typeface="Times New Roman" pitchFamily="18" charset="0"/>
                <a:cs typeface="Times New Roman" pitchFamily="18" charset="0"/>
              </a:rPr>
              <a:t>2013-2022</a:t>
            </a:r>
            <a:endParaRPr lang="en-US" sz="1800" b="1" u="sng"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251520" y="1275606"/>
            <a:ext cx="3312368" cy="2304256"/>
          </a:xfrm>
        </p:spPr>
        <p:txBody>
          <a:bodyPr/>
          <a:lstStyle/>
          <a:p>
            <a:pPr marL="114300" indent="0" algn="l"/>
            <a:r>
              <a:rPr lang="en-US" sz="1400" dirty="0" smtClean="0">
                <a:latin typeface="Times New Roman" pitchFamily="18" charset="0"/>
                <a:cs typeface="Times New Roman" pitchFamily="18" charset="0"/>
              </a:rPr>
              <a:t>This chart indicate average price of 2013 to 2022 IPL and the combo chart and pie chart easily finds the highest number of average price is 2022 year and lowest  number of average price is year 2013</a:t>
            </a:r>
            <a:endParaRPr lang="en-IN" sz="1400" dirty="0">
              <a:latin typeface="Times New Roman" pitchFamily="18" charset="0"/>
              <a:cs typeface="Times New Roman"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1963045461"/>
              </p:ext>
            </p:extLst>
          </p:nvPr>
        </p:nvGraphicFramePr>
        <p:xfrm>
          <a:off x="5004048" y="555526"/>
          <a:ext cx="3765550" cy="22193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790189352"/>
              </p:ext>
            </p:extLst>
          </p:nvPr>
        </p:nvGraphicFramePr>
        <p:xfrm>
          <a:off x="5004048" y="2787774"/>
          <a:ext cx="3816424" cy="21663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7493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5242604" cy="144016"/>
          </a:xfrm>
        </p:spPr>
        <p:txBody>
          <a:bodyPr/>
          <a:lstStyle/>
          <a:p>
            <a:pPr marL="114300" algn="l"/>
            <a:r>
              <a:rPr lang="en-US" sz="1800" b="1" u="sng" dirty="0">
                <a:latin typeface="Times New Roman" pitchFamily="18" charset="0"/>
                <a:cs typeface="Times New Roman" pitchFamily="18" charset="0"/>
              </a:rPr>
              <a:t>Which player brought which team in which </a:t>
            </a:r>
            <a:r>
              <a:rPr lang="en-US" sz="1800" b="1" u="sng" dirty="0" smtClean="0">
                <a:latin typeface="Times New Roman" pitchFamily="18" charset="0"/>
                <a:cs typeface="Times New Roman" pitchFamily="18" charset="0"/>
              </a:rPr>
              <a:t>price</a:t>
            </a:r>
            <a:r>
              <a:rPr lang="en-US" sz="1800"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endParaRPr lang="en-US" sz="1800" b="1"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179512" y="1347614"/>
            <a:ext cx="3816424" cy="1512168"/>
          </a:xfrm>
        </p:spPr>
        <p:txBody>
          <a:bodyPr/>
          <a:lstStyle/>
          <a:p>
            <a:pPr marL="114300" indent="0" algn="l"/>
            <a:r>
              <a:rPr lang="en-US" sz="1400" dirty="0" smtClean="0">
                <a:latin typeface="Times New Roman" pitchFamily="18" charset="0"/>
                <a:cs typeface="Times New Roman" pitchFamily="18" charset="0"/>
              </a:rPr>
              <a:t>This chart indicate which player brought which team is which price the all information indicate the shown above line chart and bar chart</a:t>
            </a:r>
            <a:endParaRPr lang="en-IN" sz="1400" dirty="0">
              <a:latin typeface="Times New Roman" pitchFamily="18" charset="0"/>
              <a:cs typeface="Times New Roman" pitchFamily="18" charset="0"/>
            </a:endParaRPr>
          </a:p>
        </p:txBody>
      </p:sp>
      <p:graphicFrame>
        <p:nvGraphicFramePr>
          <p:cNvPr id="8" name="Chart 7"/>
          <p:cNvGraphicFramePr>
            <a:graphicFrameLocks/>
          </p:cNvGraphicFramePr>
          <p:nvPr>
            <p:extLst>
              <p:ext uri="{D42A27DB-BD31-4B8C-83A1-F6EECF244321}">
                <p14:modId xmlns:p14="http://schemas.microsoft.com/office/powerpoint/2010/main" val="1235886512"/>
              </p:ext>
            </p:extLst>
          </p:nvPr>
        </p:nvGraphicFramePr>
        <p:xfrm>
          <a:off x="4427984" y="3075806"/>
          <a:ext cx="4464496" cy="1880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1306083326"/>
              </p:ext>
            </p:extLst>
          </p:nvPr>
        </p:nvGraphicFramePr>
        <p:xfrm>
          <a:off x="4355976" y="483518"/>
          <a:ext cx="4551809" cy="25202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8852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83568" y="843558"/>
            <a:ext cx="5544616" cy="2520279"/>
          </a:xfrm>
        </p:spPr>
        <p:txBody>
          <a:bodyPr/>
          <a:lstStyle/>
          <a:p>
            <a:endParaRPr lang="en-US" sz="1400" b="1" dirty="0" smtClean="0">
              <a:latin typeface="Times New Roman" pitchFamily="18" charset="0"/>
              <a:cs typeface="Times New Roman" pitchFamily="18" charset="0"/>
            </a:endParaRPr>
          </a:p>
          <a:p>
            <a:endParaRPr lang="en-US" sz="1400" b="1" dirty="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Total Revenue generated is of RS. 29,198,565,000</a:t>
            </a:r>
          </a:p>
          <a:p>
            <a:r>
              <a:rPr lang="en-US" sz="1400" b="1" dirty="0" smtClean="0">
                <a:latin typeface="Times New Roman" pitchFamily="18" charset="0"/>
                <a:cs typeface="Times New Roman" pitchFamily="18" charset="0"/>
              </a:rPr>
              <a:t>Highest player buyer team is RCB and lowest player buyer team is Pune warriors India</a:t>
            </a:r>
          </a:p>
          <a:p>
            <a:r>
              <a:rPr lang="en-US" sz="1400" b="1" dirty="0" smtClean="0">
                <a:latin typeface="Times New Roman" pitchFamily="18" charset="0"/>
                <a:cs typeface="Times New Roman" pitchFamily="18" charset="0"/>
              </a:rPr>
              <a:t>In all IPL season overseas Player quantity is more than Indian player</a:t>
            </a:r>
          </a:p>
          <a:p>
            <a:r>
              <a:rPr lang="en-US" sz="1400" b="1" dirty="0" smtClean="0">
                <a:latin typeface="Times New Roman" pitchFamily="18" charset="0"/>
                <a:cs typeface="Times New Roman" pitchFamily="18" charset="0"/>
              </a:rPr>
              <a:t>Cost of the team increasing year by year</a:t>
            </a:r>
          </a:p>
          <a:p>
            <a:pPr marL="165100" indent="0">
              <a:buNone/>
            </a:pPr>
            <a:endParaRPr lang="en-US" sz="1400" b="1" dirty="0" smtClean="0">
              <a:latin typeface="Times New Roman" pitchFamily="18" charset="0"/>
              <a:cs typeface="Times New Roman" pitchFamily="18" charset="0"/>
            </a:endParaRPr>
          </a:p>
          <a:p>
            <a:endParaRPr lang="en-IN" sz="1400" b="1" dirty="0">
              <a:latin typeface="Times New Roman" pitchFamily="18" charset="0"/>
              <a:cs typeface="Times New Roman" pitchFamily="18" charset="0"/>
            </a:endParaRPr>
          </a:p>
        </p:txBody>
      </p:sp>
      <p:sp>
        <p:nvSpPr>
          <p:cNvPr id="3" name="Title 2"/>
          <p:cNvSpPr>
            <a:spLocks noGrp="1"/>
          </p:cNvSpPr>
          <p:nvPr>
            <p:ph type="ctrTitle"/>
          </p:nvPr>
        </p:nvSpPr>
        <p:spPr>
          <a:xfrm>
            <a:off x="611560" y="123478"/>
            <a:ext cx="7776864" cy="503891"/>
          </a:xfrm>
        </p:spPr>
        <p:txBody>
          <a:bodyPr/>
          <a:lstStyle/>
          <a:p>
            <a:pPr algn="ctr"/>
            <a:r>
              <a:rPr lang="en-US" sz="2800" b="1" u="sng" dirty="0" smtClean="0">
                <a:ln w="10541" cmpd="sng">
                  <a:solidFill>
                    <a:schemeClr val="accent1">
                      <a:shade val="88000"/>
                      <a:satMod val="110000"/>
                    </a:schemeClr>
                  </a:solidFill>
                  <a:prstDash val="solid"/>
                </a:ln>
                <a:solidFill>
                  <a:srgbClr val="FFC000"/>
                </a:solidFill>
              </a:rPr>
              <a:t>CONCLUSION</a:t>
            </a:r>
            <a:r>
              <a:rPr lang="en-US" sz="2800" b="1" dirty="0" smtClean="0">
                <a:ln w="10541" cmpd="sng">
                  <a:solidFill>
                    <a:schemeClr val="accent1">
                      <a:shade val="88000"/>
                      <a:satMod val="110000"/>
                    </a:schemeClr>
                  </a:solidFill>
                  <a:prstDash val="solid"/>
                </a:ln>
                <a:solidFill>
                  <a:srgbClr val="FFC000"/>
                </a:solidFill>
              </a:rPr>
              <a:t> :</a:t>
            </a:r>
            <a:endParaRPr lang="en-IN" dirty="0"/>
          </a:p>
        </p:txBody>
      </p:sp>
    </p:spTree>
    <p:extLst>
      <p:ext uri="{BB962C8B-B14F-4D97-AF65-F5344CB8AC3E}">
        <p14:creationId xmlns:p14="http://schemas.microsoft.com/office/powerpoint/2010/main" val="36674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5486793" cy="3524449"/>
          </a:xfrm>
          <a:prstGeom prst="rect">
            <a:avLst/>
          </a:prstGeom>
        </p:spPr>
        <p:txBody>
          <a:bodyPr spcFirstLastPara="1" wrap="square" lIns="91425" tIns="91425" rIns="91425" bIns="91425" anchor="t" anchorCtr="0">
            <a:noAutofit/>
          </a:bodyPr>
          <a:lstStyle/>
          <a:p>
            <a:pPr marL="171450" lvl="0" indent="-171450">
              <a:buFont typeface="Wingdings" pitchFamily="2" charset="2"/>
              <a:buChar char="v"/>
            </a:pPr>
            <a:r>
              <a:rPr lang="en" sz="1400" dirty="0" smtClean="0">
                <a:latin typeface="Times New Roman" pitchFamily="18" charset="0"/>
                <a:ea typeface="Meiryo UI" pitchFamily="34" charset="-128"/>
                <a:cs typeface="Times New Roman" pitchFamily="18" charset="0"/>
              </a:rPr>
              <a:t>The data consists of </a:t>
            </a:r>
            <a:r>
              <a:rPr lang="en-US" sz="1400" dirty="0" smtClean="0">
                <a:latin typeface="Times New Roman" pitchFamily="18" charset="0"/>
                <a:ea typeface="Meiryo UI" pitchFamily="34" charset="-128"/>
                <a:cs typeface="Times New Roman" pitchFamily="18" charset="0"/>
              </a:rPr>
              <a:t>Sr.no, Player, Nationality, Type, Price, Sold / Unsold</a:t>
            </a:r>
            <a:r>
              <a:rPr lang="en-US" sz="1400" dirty="0">
                <a:latin typeface="Times New Roman" pitchFamily="18" charset="0"/>
                <a:ea typeface="Meiryo UI" pitchFamily="34" charset="-128"/>
                <a:cs typeface="Times New Roman" pitchFamily="18" charset="0"/>
              </a:rPr>
              <a:t>, </a:t>
            </a:r>
            <a:r>
              <a:rPr lang="en-US" sz="1400" dirty="0" smtClean="0">
                <a:latin typeface="Times New Roman" pitchFamily="18" charset="0"/>
                <a:ea typeface="Meiryo UI" pitchFamily="34" charset="-128"/>
                <a:cs typeface="Times New Roman" pitchFamily="18" charset="0"/>
              </a:rPr>
              <a:t>Team and Year</a:t>
            </a:r>
            <a:endParaRPr lang="en" sz="1400" dirty="0" smtClean="0">
              <a:latin typeface="Times New Roman" pitchFamily="18" charset="0"/>
              <a:ea typeface="Meiryo UI" pitchFamily="34" charset="-128"/>
              <a:cs typeface="Times New Roman" pitchFamily="18" charset="0"/>
            </a:endParaRPr>
          </a:p>
          <a:p>
            <a:pPr marL="171450" lvl="0" indent="-171450" algn="l" rtl="0">
              <a:lnSpc>
                <a:spcPct val="100000"/>
              </a:lnSpc>
              <a:spcBef>
                <a:spcPts val="0"/>
              </a:spcBef>
              <a:spcAft>
                <a:spcPts val="0"/>
              </a:spcAft>
              <a:buFont typeface="Wingdings" pitchFamily="2" charset="2"/>
              <a:buChar char="v"/>
            </a:pPr>
            <a:r>
              <a:rPr lang="en" sz="1400" dirty="0" smtClean="0">
                <a:latin typeface="Times New Roman" pitchFamily="18" charset="0"/>
                <a:ea typeface="Meiryo UI" pitchFamily="34" charset="-128"/>
                <a:cs typeface="Times New Roman" pitchFamily="18" charset="0"/>
              </a:rPr>
              <a:t>Data set is having  3862 rows and 8 columns </a:t>
            </a:r>
          </a:p>
          <a:p>
            <a:pPr marL="171450" lvl="0" indent="-171450" algn="l" rtl="0">
              <a:lnSpc>
                <a:spcPct val="100000"/>
              </a:lnSpc>
              <a:spcBef>
                <a:spcPts val="0"/>
              </a:spcBef>
              <a:spcAft>
                <a:spcPts val="0"/>
              </a:spcAft>
              <a:buFont typeface="Wingdings" pitchFamily="2" charset="2"/>
              <a:buChar char="v"/>
            </a:pPr>
            <a:r>
              <a:rPr lang="en-US" sz="1400" dirty="0" smtClean="0">
                <a:latin typeface="Times New Roman" pitchFamily="18" charset="0"/>
                <a:ea typeface="Meiryo UI" pitchFamily="34" charset="-128"/>
                <a:cs typeface="Times New Roman" pitchFamily="18" charset="0"/>
              </a:rPr>
              <a:t>The project is made by pivot table, pivot chart, offsets function of conditional formatting</a:t>
            </a:r>
          </a:p>
          <a:p>
            <a:pPr marL="171450" lvl="0" indent="-171450" algn="l" rtl="0">
              <a:lnSpc>
                <a:spcPct val="100000"/>
              </a:lnSpc>
              <a:spcBef>
                <a:spcPts val="0"/>
              </a:spcBef>
              <a:spcAft>
                <a:spcPts val="0"/>
              </a:spcAft>
              <a:buFont typeface="Wingdings" pitchFamily="2" charset="2"/>
              <a:buChar char="v"/>
            </a:pPr>
            <a:r>
              <a:rPr lang="en-US" sz="1400" dirty="0" smtClean="0">
                <a:latin typeface="Times New Roman" pitchFamily="18" charset="0"/>
                <a:ea typeface="Meiryo UI" pitchFamily="34" charset="-128"/>
                <a:cs typeface="Times New Roman" pitchFamily="18" charset="0"/>
              </a:rPr>
              <a:t>By using above raw data and applying formulas we get a clear view </a:t>
            </a:r>
            <a:r>
              <a:rPr lang="en-US" sz="1400" dirty="0" smtClean="0">
                <a:latin typeface="Times New Roman" pitchFamily="18" charset="0"/>
                <a:ea typeface="Meiryo UI" pitchFamily="34" charset="-128"/>
                <a:cs typeface="Times New Roman" pitchFamily="18" charset="0"/>
              </a:rPr>
              <a:t>of tournament data</a:t>
            </a:r>
            <a:endParaRPr lang="en-US" sz="1400" dirty="0">
              <a:latin typeface="Times New Roman" pitchFamily="18" charset="0"/>
              <a:cs typeface="Times New Roman" pitchFamily="18" charset="0"/>
            </a:endParaRPr>
          </a:p>
          <a:p>
            <a:pPr marL="171450" lvl="0" indent="-171450" algn="l" rtl="0">
              <a:lnSpc>
                <a:spcPct val="100000"/>
              </a:lnSpc>
              <a:spcBef>
                <a:spcPts val="0"/>
              </a:spcBef>
              <a:spcAft>
                <a:spcPts val="0"/>
              </a:spcAft>
              <a:buFont typeface="Wingdings" pitchFamily="2" charset="2"/>
              <a:buChar char="v"/>
            </a:pPr>
            <a:endParaRPr lang="en-US" sz="1400" dirty="0" smtClean="0">
              <a:latin typeface="Times New Roman" pitchFamily="18" charset="0"/>
              <a:cs typeface="Times New Roman" pitchFamily="18" charset="0"/>
            </a:endParaRPr>
          </a:p>
          <a:p>
            <a:pPr marL="171450" lvl="0" indent="-171450" algn="l" rtl="0">
              <a:lnSpc>
                <a:spcPct val="100000"/>
              </a:lnSpc>
              <a:spcBef>
                <a:spcPts val="0"/>
              </a:spcBef>
              <a:spcAft>
                <a:spcPts val="0"/>
              </a:spcAft>
              <a:buFont typeface="Wingdings" pitchFamily="2" charset="2"/>
              <a:buChar char="v"/>
            </a:pPr>
            <a:r>
              <a:rPr lang="en-US" sz="1400" b="1" u="sng" dirty="0" smtClean="0">
                <a:latin typeface="Sitka Subheading" pitchFamily="2" charset="0"/>
                <a:cs typeface="Times New Roman" pitchFamily="18" charset="0"/>
              </a:rPr>
              <a:t>Dataset download  :www.kaggle.com</a:t>
            </a:r>
            <a:endParaRPr sz="1400" b="1" u="sng" dirty="0">
              <a:latin typeface="Sitka Subheading" pitchFamily="2" charset="0"/>
              <a:cs typeface="Times New Roman" pitchFamily="18" charset="0"/>
            </a:endParaRPr>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u="sng" dirty="0" smtClean="0">
                <a:ln w="10541" cmpd="sng">
                  <a:solidFill>
                    <a:schemeClr val="accent1">
                      <a:shade val="88000"/>
                      <a:satMod val="110000"/>
                    </a:schemeClr>
                  </a:solidFill>
                  <a:prstDash val="solid"/>
                </a:ln>
                <a:solidFill>
                  <a:srgbClr val="FFC000"/>
                </a:solidFill>
              </a:rPr>
              <a:t>EXECUTION SUMMARY</a:t>
            </a:r>
            <a:endParaRPr sz="2800" b="1" u="sng" dirty="0">
              <a:ln w="10541" cmpd="sng">
                <a:solidFill>
                  <a:schemeClr val="accent1">
                    <a:shade val="88000"/>
                    <a:satMod val="110000"/>
                  </a:schemeClr>
                </a:solidFill>
                <a:prstDash val="solid"/>
              </a:ln>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00" y="195486"/>
            <a:ext cx="8698988" cy="504056"/>
          </a:xfrm>
        </p:spPr>
        <p:txBody>
          <a:bodyPr/>
          <a:lstStyle/>
          <a:p>
            <a:r>
              <a:rPr lang="en-US" sz="3200" b="1" u="sng" dirty="0" smtClean="0">
                <a:ln w="10541" cmpd="sng">
                  <a:solidFill>
                    <a:schemeClr val="accent1">
                      <a:shade val="88000"/>
                      <a:satMod val="110000"/>
                    </a:schemeClr>
                  </a:solidFill>
                  <a:prstDash val="solid"/>
                </a:ln>
                <a:solidFill>
                  <a:srgbClr val="FFC000"/>
                </a:solidFill>
              </a:rPr>
              <a:t>Problem Statement </a:t>
            </a:r>
            <a:endParaRPr lang="en-IN" sz="3200" b="1" u="sng" dirty="0">
              <a:ln w="10541" cmpd="sng">
                <a:solidFill>
                  <a:schemeClr val="accent1">
                    <a:shade val="88000"/>
                    <a:satMod val="110000"/>
                  </a:schemeClr>
                </a:solidFill>
                <a:prstDash val="solid"/>
              </a:ln>
              <a:solidFill>
                <a:srgbClr val="FFC000"/>
              </a:solidFill>
            </a:endParaRPr>
          </a:p>
        </p:txBody>
      </p:sp>
      <p:sp>
        <p:nvSpPr>
          <p:cNvPr id="5" name="Text Placeholder 3"/>
          <p:cNvSpPr>
            <a:spLocks noGrp="1"/>
          </p:cNvSpPr>
          <p:nvPr>
            <p:ph type="subTitle" idx="1"/>
          </p:nvPr>
        </p:nvSpPr>
        <p:spPr>
          <a:xfrm>
            <a:off x="107504" y="771550"/>
            <a:ext cx="8928992" cy="4371950"/>
          </a:xfrm>
        </p:spPr>
        <p:txBody>
          <a:bodyPr/>
          <a:lstStyle/>
          <a:p>
            <a:pPr marL="114300" indent="0" algn="l"/>
            <a:r>
              <a:rPr lang="en-US" sz="1200" dirty="0">
                <a:latin typeface="Times New Roman" pitchFamily="18" charset="0"/>
                <a:cs typeface="Times New Roman" pitchFamily="18" charset="0"/>
              </a:rPr>
              <a:t>1. </a:t>
            </a:r>
            <a:r>
              <a:rPr lang="en-US" sz="1200" dirty="0" smtClean="0">
                <a:latin typeface="Times New Roman" pitchFamily="18" charset="0"/>
                <a:cs typeface="Times New Roman" pitchFamily="18" charset="0"/>
              </a:rPr>
              <a:t>Total Price of </a:t>
            </a:r>
            <a:r>
              <a:rPr lang="en-US" sz="1200" dirty="0">
                <a:latin typeface="Times New Roman" pitchFamily="18" charset="0"/>
                <a:cs typeface="Times New Roman" pitchFamily="18" charset="0"/>
              </a:rPr>
              <a:t>4 Type of player</a:t>
            </a:r>
          </a:p>
          <a:p>
            <a:pPr marL="114300" indent="0" algn="l"/>
            <a:endParaRPr lang="en-US" sz="1200" dirty="0">
              <a:latin typeface="Times New Roman" pitchFamily="18" charset="0"/>
              <a:cs typeface="Times New Roman" pitchFamily="18" charset="0"/>
            </a:endParaRPr>
          </a:p>
          <a:p>
            <a:pPr marL="114300" indent="0" algn="l"/>
            <a:r>
              <a:rPr lang="en-US" sz="1200" dirty="0">
                <a:latin typeface="Times New Roman" pitchFamily="18" charset="0"/>
                <a:cs typeface="Times New Roman" pitchFamily="18" charset="0"/>
              </a:rPr>
              <a:t>2. Total of Indian and overseas Player</a:t>
            </a:r>
          </a:p>
          <a:p>
            <a:pPr marL="114300" indent="0" algn="l"/>
            <a:endParaRPr lang="en-US" sz="1200" dirty="0">
              <a:latin typeface="Times New Roman" pitchFamily="18" charset="0"/>
              <a:cs typeface="Times New Roman" pitchFamily="18" charset="0"/>
            </a:endParaRPr>
          </a:p>
          <a:p>
            <a:pPr marL="114300" indent="0" algn="l"/>
            <a:r>
              <a:rPr lang="en-US" sz="1200" dirty="0">
                <a:latin typeface="Times New Roman" pitchFamily="18" charset="0"/>
                <a:cs typeface="Times New Roman" pitchFamily="18" charset="0"/>
              </a:rPr>
              <a:t>3. Top 10 Player sold in IPL</a:t>
            </a:r>
          </a:p>
          <a:p>
            <a:pPr marL="114300" indent="0" algn="l"/>
            <a:endParaRPr lang="en-US" sz="1200" dirty="0">
              <a:latin typeface="Times New Roman" pitchFamily="18" charset="0"/>
              <a:cs typeface="Times New Roman" pitchFamily="18" charset="0"/>
            </a:endParaRPr>
          </a:p>
          <a:p>
            <a:pPr marL="114300" indent="0" algn="l"/>
            <a:r>
              <a:rPr lang="en-US" sz="1200" dirty="0">
                <a:latin typeface="Times New Roman" pitchFamily="18" charset="0"/>
                <a:cs typeface="Times New Roman" pitchFamily="18" charset="0"/>
              </a:rPr>
              <a:t>4. Which Players are more in </a:t>
            </a:r>
            <a:r>
              <a:rPr lang="en-US" sz="1200" dirty="0" smtClean="0">
                <a:latin typeface="Times New Roman" pitchFamily="18" charset="0"/>
                <a:cs typeface="Times New Roman" pitchFamily="18" charset="0"/>
              </a:rPr>
              <a:t>IPL</a:t>
            </a:r>
            <a:endParaRPr lang="en-US" sz="1200" dirty="0">
              <a:latin typeface="Times New Roman" pitchFamily="18" charset="0"/>
              <a:cs typeface="Times New Roman" pitchFamily="18" charset="0"/>
            </a:endParaRPr>
          </a:p>
          <a:p>
            <a:pPr marL="114300" indent="0" algn="l"/>
            <a:endParaRPr lang="en-US" sz="1200" dirty="0">
              <a:latin typeface="Times New Roman" pitchFamily="18" charset="0"/>
              <a:cs typeface="Times New Roman" pitchFamily="18" charset="0"/>
            </a:endParaRPr>
          </a:p>
          <a:p>
            <a:pPr marL="114300" indent="0" algn="l"/>
            <a:r>
              <a:rPr lang="en-US" sz="1200" dirty="0">
                <a:latin typeface="Times New Roman" pitchFamily="18" charset="0"/>
                <a:cs typeface="Times New Roman" pitchFamily="18" charset="0"/>
              </a:rPr>
              <a:t>5. Which  team Bought the most Players</a:t>
            </a:r>
          </a:p>
          <a:p>
            <a:pPr marL="114300" indent="0" algn="l"/>
            <a:endParaRPr lang="en-US" sz="1200" dirty="0">
              <a:latin typeface="Times New Roman" pitchFamily="18" charset="0"/>
              <a:cs typeface="Times New Roman" pitchFamily="18" charset="0"/>
            </a:endParaRPr>
          </a:p>
          <a:p>
            <a:pPr marL="114300" indent="0" algn="l"/>
            <a:r>
              <a:rPr lang="en-US" sz="1200" dirty="0">
                <a:latin typeface="Times New Roman" pitchFamily="18" charset="0"/>
                <a:cs typeface="Times New Roman" pitchFamily="18" charset="0"/>
              </a:rPr>
              <a:t>6. Ratio of sold and unsold Player</a:t>
            </a:r>
          </a:p>
          <a:p>
            <a:pPr marL="114300" indent="0" algn="l"/>
            <a:endParaRPr lang="en-US" sz="1200" dirty="0">
              <a:latin typeface="Times New Roman" pitchFamily="18" charset="0"/>
              <a:cs typeface="Times New Roman" pitchFamily="18" charset="0"/>
            </a:endParaRPr>
          </a:p>
          <a:p>
            <a:pPr marL="114300" indent="0" algn="l"/>
            <a:r>
              <a:rPr lang="en-US" sz="1200" dirty="0">
                <a:latin typeface="Times New Roman" pitchFamily="18" charset="0"/>
                <a:cs typeface="Times New Roman" pitchFamily="18" charset="0"/>
              </a:rPr>
              <a:t>7. Top 5 </a:t>
            </a:r>
            <a:r>
              <a:rPr lang="en-US" sz="1200" dirty="0" smtClean="0">
                <a:latin typeface="Times New Roman" pitchFamily="18" charset="0"/>
                <a:cs typeface="Times New Roman" pitchFamily="18" charset="0"/>
              </a:rPr>
              <a:t>Team</a:t>
            </a:r>
          </a:p>
          <a:p>
            <a:pPr marL="114300" indent="0" algn="l"/>
            <a:endParaRPr lang="en-US" sz="1200" dirty="0">
              <a:latin typeface="Times New Roman" pitchFamily="18" charset="0"/>
              <a:cs typeface="Times New Roman" pitchFamily="18" charset="0"/>
            </a:endParaRPr>
          </a:p>
          <a:p>
            <a:pPr marL="114300" indent="0" algn="l"/>
            <a:r>
              <a:rPr lang="en-US" sz="1200" dirty="0" smtClean="0">
                <a:latin typeface="Times New Roman" pitchFamily="18" charset="0"/>
                <a:cs typeface="Times New Roman" pitchFamily="18" charset="0"/>
              </a:rPr>
              <a:t>8.TOTAL </a:t>
            </a:r>
            <a:r>
              <a:rPr lang="en-US" sz="1200" dirty="0">
                <a:latin typeface="Times New Roman" pitchFamily="18" charset="0"/>
                <a:cs typeface="Times New Roman" pitchFamily="18" charset="0"/>
              </a:rPr>
              <a:t>Player In IPL</a:t>
            </a:r>
            <a:endParaRPr lang="en-IN" sz="1200" dirty="0">
              <a:latin typeface="Times New Roman" pitchFamily="18" charset="0"/>
              <a:cs typeface="Times New Roman" pitchFamily="18" charset="0"/>
            </a:endParaRPr>
          </a:p>
          <a:p>
            <a:pPr marL="114300" indent="0" algn="l"/>
            <a:endParaRPr lang="en-US" sz="1200" dirty="0">
              <a:latin typeface="Times New Roman" pitchFamily="18" charset="0"/>
              <a:cs typeface="Times New Roman" pitchFamily="18" charset="0"/>
            </a:endParaRPr>
          </a:p>
          <a:p>
            <a:pPr marL="114300" indent="0" algn="l"/>
            <a:r>
              <a:rPr lang="en-US" sz="1200" dirty="0">
                <a:latin typeface="Times New Roman" pitchFamily="18" charset="0"/>
                <a:cs typeface="Times New Roman" pitchFamily="18" charset="0"/>
              </a:rPr>
              <a:t>9</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Average Price of Indian and Overseas Player</a:t>
            </a:r>
          </a:p>
          <a:p>
            <a:pPr marL="114300" indent="0" algn="l"/>
            <a:endParaRPr lang="en-US" sz="1200" dirty="0">
              <a:latin typeface="Times New Roman" pitchFamily="18" charset="0"/>
              <a:cs typeface="Times New Roman" pitchFamily="18" charset="0"/>
            </a:endParaRPr>
          </a:p>
          <a:p>
            <a:pPr marL="114300" indent="0" algn="l"/>
            <a:r>
              <a:rPr lang="en-US" sz="1200" dirty="0" smtClean="0">
                <a:latin typeface="Times New Roman" pitchFamily="18" charset="0"/>
                <a:cs typeface="Times New Roman" pitchFamily="18" charset="0"/>
              </a:rPr>
              <a:t>10.AVERAGE </a:t>
            </a:r>
            <a:r>
              <a:rPr lang="en-US" sz="1200" dirty="0">
                <a:latin typeface="Times New Roman" pitchFamily="18" charset="0"/>
                <a:cs typeface="Times New Roman" pitchFamily="18" charset="0"/>
              </a:rPr>
              <a:t>PRICE OF 2013-2022 </a:t>
            </a:r>
          </a:p>
          <a:p>
            <a:pPr marL="114300" indent="0" algn="l"/>
            <a:endParaRPr lang="en-US" sz="1200" dirty="0">
              <a:latin typeface="Times New Roman" pitchFamily="18" charset="0"/>
              <a:cs typeface="Times New Roman" pitchFamily="18" charset="0"/>
            </a:endParaRPr>
          </a:p>
          <a:p>
            <a:pPr marL="114300" indent="0" algn="l"/>
            <a:r>
              <a:rPr lang="en-US" sz="1200" dirty="0" smtClean="0">
                <a:latin typeface="Times New Roman" pitchFamily="18" charset="0"/>
                <a:cs typeface="Times New Roman" pitchFamily="18" charset="0"/>
              </a:rPr>
              <a:t>11. Which </a:t>
            </a:r>
            <a:r>
              <a:rPr lang="en-US" sz="1200" dirty="0">
                <a:latin typeface="Times New Roman" pitchFamily="18" charset="0"/>
                <a:cs typeface="Times New Roman" pitchFamily="18" charset="0"/>
              </a:rPr>
              <a:t>player brought which team in which price</a:t>
            </a:r>
            <a:r>
              <a:rPr lang="en-US" sz="1200" dirty="0" smtClean="0">
                <a:latin typeface="Times New Roman" pitchFamily="18" charset="0"/>
                <a:cs typeface="Times New Roman" pitchFamily="18" charset="0"/>
              </a:rPr>
              <a:t>?</a:t>
            </a:r>
          </a:p>
          <a:p>
            <a:pPr marL="114300" indent="0" algn="l"/>
            <a:endParaRPr lang="en-US" sz="1200" dirty="0" smtClean="0">
              <a:latin typeface="Times New Roman" pitchFamily="18" charset="0"/>
              <a:cs typeface="Times New Roman" pitchFamily="18" charset="0"/>
            </a:endParaRPr>
          </a:p>
          <a:p>
            <a:pPr marL="114300" indent="0" algn="l"/>
            <a:r>
              <a:rPr lang="en-US" sz="1200" dirty="0" smtClean="0">
                <a:latin typeface="Times New Roman" pitchFamily="18" charset="0"/>
                <a:cs typeface="Times New Roman" pitchFamily="18" charset="0"/>
              </a:rPr>
              <a:t> </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5251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00" y="195486"/>
            <a:ext cx="6394732" cy="288032"/>
          </a:xfrm>
        </p:spPr>
        <p:txBody>
          <a:bodyPr/>
          <a:lstStyle/>
          <a:p>
            <a:pPr marL="114300" indent="0" algn="l"/>
            <a:r>
              <a:rPr lang="en-US" sz="1800" b="1" u="sng" dirty="0" smtClean="0">
                <a:solidFill>
                  <a:srgbClr val="FFC000"/>
                </a:solidFill>
                <a:latin typeface="Times New Roman" pitchFamily="18" charset="0"/>
                <a:cs typeface="Times New Roman" pitchFamily="18" charset="0"/>
              </a:rPr>
              <a:t>Total Price  </a:t>
            </a:r>
            <a:r>
              <a:rPr lang="en-US" sz="1800" b="1" u="sng" dirty="0">
                <a:solidFill>
                  <a:srgbClr val="FFC000"/>
                </a:solidFill>
                <a:latin typeface="Times New Roman" pitchFamily="18" charset="0"/>
                <a:cs typeface="Times New Roman" pitchFamily="18" charset="0"/>
              </a:rPr>
              <a:t>of 4 Type of </a:t>
            </a:r>
            <a:r>
              <a:rPr lang="en-US" sz="1800" b="1" u="sng" dirty="0" smtClean="0">
                <a:solidFill>
                  <a:srgbClr val="FFC000"/>
                </a:solidFill>
                <a:latin typeface="Times New Roman" pitchFamily="18" charset="0"/>
                <a:cs typeface="Times New Roman" pitchFamily="18" charset="0"/>
              </a:rPr>
              <a:t>player </a:t>
            </a:r>
            <a:r>
              <a:rPr lang="en-US" sz="1800" b="1" u="sng" dirty="0" smtClean="0">
                <a:latin typeface="Times New Roman" pitchFamily="18" charset="0"/>
                <a:cs typeface="Times New Roman" pitchFamily="18" charset="0"/>
              </a:rPr>
              <a:t>:</a:t>
            </a:r>
            <a:endParaRPr lang="en-US" sz="1800" b="1" u="sng"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395536" y="771550"/>
            <a:ext cx="3672408" cy="3672408"/>
          </a:xfrm>
        </p:spPr>
        <p:txBody>
          <a:bodyPr/>
          <a:lstStyle/>
          <a:p>
            <a:pPr marL="114300" indent="0" algn="l"/>
            <a:endParaRPr lang="en-US" sz="1400" dirty="0" smtClean="0">
              <a:latin typeface="Times New Roman" pitchFamily="18" charset="0"/>
              <a:cs typeface="Times New Roman" pitchFamily="18" charset="0"/>
            </a:endParaRPr>
          </a:p>
          <a:p>
            <a:pPr marL="114300" indent="0" algn="l"/>
            <a:endParaRPr lang="en-US" sz="1400" dirty="0">
              <a:latin typeface="Times New Roman" pitchFamily="18" charset="0"/>
              <a:cs typeface="Times New Roman" pitchFamily="18" charset="0"/>
            </a:endParaRPr>
          </a:p>
          <a:p>
            <a:pPr marL="114300" indent="0" algn="l"/>
            <a:endParaRPr lang="en-US" sz="1400" dirty="0" smtClean="0">
              <a:latin typeface="Times New Roman" pitchFamily="18" charset="0"/>
              <a:cs typeface="Times New Roman" pitchFamily="18" charset="0"/>
            </a:endParaRPr>
          </a:p>
          <a:p>
            <a:pPr marL="114300" indent="0" algn="l"/>
            <a:endParaRPr lang="en-US" sz="1400" dirty="0">
              <a:latin typeface="Times New Roman" pitchFamily="18" charset="0"/>
              <a:cs typeface="Times New Roman" pitchFamily="18" charset="0"/>
            </a:endParaRPr>
          </a:p>
          <a:p>
            <a:pPr marL="114300" indent="0" algn="l"/>
            <a:r>
              <a:rPr lang="en-US" sz="1400" b="1" dirty="0" smtClean="0">
                <a:latin typeface="Times New Roman" pitchFamily="18" charset="0"/>
                <a:cs typeface="Times New Roman" pitchFamily="18" charset="0"/>
              </a:rPr>
              <a:t>This chart consist of 4 type of player </a:t>
            </a:r>
          </a:p>
          <a:p>
            <a:pPr marL="114300" indent="0" algn="l"/>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All-rounder, Batsman, Bowler and</a:t>
            </a:r>
          </a:p>
          <a:p>
            <a:pPr marL="114300" indent="0" algn="l"/>
            <a:r>
              <a:rPr lang="en-US" sz="1400" b="1" dirty="0" smtClean="0">
                <a:latin typeface="Times New Roman" pitchFamily="18" charset="0"/>
                <a:cs typeface="Times New Roman" pitchFamily="18" charset="0"/>
              </a:rPr>
              <a:t>Wicket keeper. According to above </a:t>
            </a:r>
          </a:p>
          <a:p>
            <a:pPr marL="114300" indent="0" algn="l"/>
            <a:r>
              <a:rPr lang="en-US" sz="1400" b="1" dirty="0" smtClean="0">
                <a:latin typeface="Times New Roman" pitchFamily="18" charset="0"/>
                <a:cs typeface="Times New Roman" pitchFamily="18" charset="0"/>
              </a:rPr>
              <a:t>Chart  all-rounder indicates the highest </a:t>
            </a:r>
          </a:p>
          <a:p>
            <a:pPr marL="114300" indent="0" algn="l"/>
            <a:r>
              <a:rPr lang="en-US" sz="1400" b="1" dirty="0" smtClean="0">
                <a:latin typeface="Times New Roman" pitchFamily="18" charset="0"/>
                <a:cs typeface="Times New Roman" pitchFamily="18" charset="0"/>
              </a:rPr>
              <a:t>Price in IPL and wicket keeper indicate </a:t>
            </a:r>
          </a:p>
          <a:p>
            <a:pPr marL="114300" indent="0" algn="l"/>
            <a:r>
              <a:rPr lang="en-US" sz="1400" b="1" dirty="0" smtClean="0">
                <a:latin typeface="Times New Roman" pitchFamily="18" charset="0"/>
                <a:cs typeface="Times New Roman" pitchFamily="18" charset="0"/>
              </a:rPr>
              <a:t>Lowest price in IPL. So we can easily </a:t>
            </a:r>
          </a:p>
          <a:p>
            <a:pPr marL="114300" indent="0" algn="l"/>
            <a:r>
              <a:rPr lang="en-US" sz="1400" b="1" dirty="0" smtClean="0">
                <a:latin typeface="Times New Roman" pitchFamily="18" charset="0"/>
                <a:cs typeface="Times New Roman" pitchFamily="18" charset="0"/>
              </a:rPr>
              <a:t>Analyze with the help of column chart</a:t>
            </a:r>
            <a:r>
              <a:rPr lang="en-US"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3966872207"/>
              </p:ext>
            </p:extLst>
          </p:nvPr>
        </p:nvGraphicFramePr>
        <p:xfrm>
          <a:off x="4427984" y="915566"/>
          <a:ext cx="4104456" cy="20162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934095385"/>
              </p:ext>
            </p:extLst>
          </p:nvPr>
        </p:nvGraphicFramePr>
        <p:xfrm>
          <a:off x="5148064" y="2643758"/>
          <a:ext cx="3456384" cy="23499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9170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00" y="195486"/>
            <a:ext cx="6394732" cy="288032"/>
          </a:xfrm>
        </p:spPr>
        <p:txBody>
          <a:bodyPr/>
          <a:lstStyle/>
          <a:p>
            <a:pPr marL="114300" indent="0" algn="l"/>
            <a:r>
              <a:rPr lang="en-US" sz="1800" b="1" u="sng" dirty="0">
                <a:solidFill>
                  <a:srgbClr val="FFC000"/>
                </a:solidFill>
                <a:latin typeface="Times New Roman" pitchFamily="18" charset="0"/>
                <a:cs typeface="Times New Roman" pitchFamily="18" charset="0"/>
              </a:rPr>
              <a:t>Total of Indian and overseas Player</a:t>
            </a:r>
          </a:p>
        </p:txBody>
      </p:sp>
      <p:sp>
        <p:nvSpPr>
          <p:cNvPr id="5" name="Text Placeholder 3"/>
          <p:cNvSpPr>
            <a:spLocks noGrp="1"/>
          </p:cNvSpPr>
          <p:nvPr>
            <p:ph type="subTitle" idx="1"/>
          </p:nvPr>
        </p:nvSpPr>
        <p:spPr>
          <a:xfrm>
            <a:off x="467544" y="1203598"/>
            <a:ext cx="3312368" cy="2016224"/>
          </a:xfrm>
        </p:spPr>
        <p:txBody>
          <a:bodyPr/>
          <a:lstStyle/>
          <a:p>
            <a:pPr marL="400050" indent="-285750" algn="l">
              <a:buFont typeface="Arial" pitchFamily="34" charset="0"/>
              <a:buChar char="•"/>
            </a:pPr>
            <a:r>
              <a:rPr lang="en-US" sz="1400" b="1" dirty="0" smtClean="0">
                <a:latin typeface="Times New Roman" pitchFamily="18" charset="0"/>
                <a:cs typeface="Times New Roman" pitchFamily="18" charset="0"/>
              </a:rPr>
              <a:t>This chart indicate the total player and their country from the </a:t>
            </a:r>
          </a:p>
          <a:p>
            <a:pPr marL="114300" indent="0" algn="l"/>
            <a:r>
              <a:rPr lang="en-US" sz="1400" b="1" dirty="0" smtClean="0">
                <a:latin typeface="Times New Roman" pitchFamily="18" charset="0"/>
                <a:cs typeface="Times New Roman" pitchFamily="18" charset="0"/>
              </a:rPr>
              <a:t>	Indian </a:t>
            </a:r>
            <a:r>
              <a:rPr lang="en-US" sz="1400" b="1" dirty="0">
                <a:latin typeface="Times New Roman" pitchFamily="18" charset="0"/>
                <a:cs typeface="Times New Roman" pitchFamily="18" charset="0"/>
              </a:rPr>
              <a:t>Player and Overseas </a:t>
            </a:r>
            <a:r>
              <a:rPr lang="en-US" sz="1400" b="1" dirty="0" smtClean="0">
                <a:latin typeface="Times New Roman" pitchFamily="18" charset="0"/>
                <a:cs typeface="Times New Roman" pitchFamily="18" charset="0"/>
              </a:rPr>
              <a:t>	Player</a:t>
            </a:r>
          </a:p>
          <a:p>
            <a:pPr marL="400050" indent="-285750" algn="l">
              <a:buFont typeface="Arial" pitchFamily="34" charset="0"/>
              <a:buChar char="•"/>
            </a:pPr>
            <a:r>
              <a:rPr lang="en-US" sz="1400" b="1" dirty="0">
                <a:latin typeface="Times New Roman" pitchFamily="18" charset="0"/>
                <a:cs typeface="Times New Roman" pitchFamily="18" charset="0"/>
              </a:rPr>
              <a:t>Here we are using clustered column chart  </a:t>
            </a:r>
            <a:r>
              <a:rPr lang="en-US" sz="1400" b="1" dirty="0" smtClean="0">
                <a:latin typeface="Times New Roman" pitchFamily="18" charset="0"/>
                <a:cs typeface="Times New Roman" pitchFamily="18" charset="0"/>
              </a:rPr>
              <a:t> </a:t>
            </a:r>
            <a:endParaRPr lang="en-US" sz="1400" b="1" dirty="0">
              <a:latin typeface="Times New Roman" pitchFamily="18" charset="0"/>
              <a:cs typeface="Times New Roman" pitchFamily="18" charset="0"/>
            </a:endParaRPr>
          </a:p>
          <a:p>
            <a:pPr marL="400050" indent="-285750" algn="l">
              <a:buFont typeface="Arial" pitchFamily="34" charset="0"/>
              <a:buChar char="•"/>
            </a:pPr>
            <a:endParaRPr lang="en-US" sz="1400" dirty="0" smtClean="0">
              <a:latin typeface="Times New Roman" pitchFamily="18" charset="0"/>
              <a:cs typeface="Times New Roman" pitchFamily="18" charset="0"/>
            </a:endParaRPr>
          </a:p>
          <a:p>
            <a:pPr marL="114300" indent="0" algn="l"/>
            <a:r>
              <a:rPr lang="en-US"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1837715874"/>
              </p:ext>
            </p:extLst>
          </p:nvPr>
        </p:nvGraphicFramePr>
        <p:xfrm>
          <a:off x="4427984" y="1059582"/>
          <a:ext cx="4016307" cy="38164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86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27534"/>
            <a:ext cx="5242604" cy="144016"/>
          </a:xfrm>
        </p:spPr>
        <p:txBody>
          <a:bodyPr/>
          <a:lstStyle/>
          <a:p>
            <a:pPr marL="114300" algn="l"/>
            <a:r>
              <a:rPr lang="en-US" sz="1800" b="1" dirty="0">
                <a:solidFill>
                  <a:srgbClr val="FFC000"/>
                </a:solidFill>
                <a:latin typeface="Times New Roman" pitchFamily="18" charset="0"/>
                <a:cs typeface="Times New Roman" pitchFamily="18" charset="0"/>
              </a:rPr>
              <a:t>Top 10 Player sold </a:t>
            </a:r>
            <a:r>
              <a:rPr lang="en-US" sz="1800" b="1" dirty="0" smtClean="0">
                <a:solidFill>
                  <a:srgbClr val="FFC000"/>
                </a:solidFill>
                <a:latin typeface="Times New Roman" pitchFamily="18" charset="0"/>
                <a:cs typeface="Times New Roman" pitchFamily="18" charset="0"/>
              </a:rPr>
              <a:t>in IPL </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endParaRPr lang="en-US" sz="1800" b="1" u="sng"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251520" y="987574"/>
            <a:ext cx="3168352" cy="1512168"/>
          </a:xfrm>
        </p:spPr>
        <p:txBody>
          <a:bodyPr/>
          <a:lstStyle/>
          <a:p>
            <a:pPr marL="114300" indent="0" algn="l"/>
            <a:r>
              <a:rPr lang="en-US" sz="1400" b="1" dirty="0" smtClean="0">
                <a:latin typeface="Times New Roman" pitchFamily="18" charset="0"/>
                <a:cs typeface="Times New Roman" pitchFamily="18" charset="0"/>
              </a:rPr>
              <a:t>The chart Indicate Top 10 Player sold</a:t>
            </a:r>
          </a:p>
          <a:p>
            <a:pPr marL="114300" indent="0" algn="l"/>
            <a:r>
              <a:rPr lang="en-US" sz="1400" b="1" dirty="0" smtClean="0">
                <a:latin typeface="Times New Roman" pitchFamily="18" charset="0"/>
                <a:cs typeface="Times New Roman" pitchFamily="18" charset="0"/>
              </a:rPr>
              <a:t>In IPL. The shown above top 10 player chart Yuvraj </a:t>
            </a:r>
            <a:r>
              <a:rPr lang="en-US" sz="1400" b="1" dirty="0">
                <a:latin typeface="Times New Roman" pitchFamily="18" charset="0"/>
                <a:cs typeface="Times New Roman" pitchFamily="18" charset="0"/>
              </a:rPr>
              <a:t>S</a:t>
            </a:r>
            <a:r>
              <a:rPr lang="en-US" sz="1400" b="1" dirty="0" smtClean="0">
                <a:latin typeface="Times New Roman" pitchFamily="18" charset="0"/>
                <a:cs typeface="Times New Roman" pitchFamily="18" charset="0"/>
              </a:rPr>
              <a:t>ingh has taken the most money and Aaron Finch has taken the least money. The top 10 player indicate with the help of line chart</a:t>
            </a:r>
          </a:p>
          <a:p>
            <a:pPr marL="114300" indent="0" algn="l"/>
            <a:endParaRPr lang="en-IN" sz="1400" dirty="0">
              <a:latin typeface="Times New Roman" pitchFamily="18" charset="0"/>
              <a:cs typeface="Times New Roman"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1515134157"/>
              </p:ext>
            </p:extLst>
          </p:nvPr>
        </p:nvGraphicFramePr>
        <p:xfrm>
          <a:off x="3563888" y="987574"/>
          <a:ext cx="5105201" cy="37392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65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5242604" cy="144016"/>
          </a:xfrm>
        </p:spPr>
        <p:txBody>
          <a:bodyPr/>
          <a:lstStyle/>
          <a:p>
            <a:pPr marL="114300" algn="l"/>
            <a:r>
              <a:rPr lang="en-US" sz="1800" b="1" u="sng" dirty="0">
                <a:solidFill>
                  <a:srgbClr val="FFC000"/>
                </a:solidFill>
                <a:latin typeface="Times New Roman" pitchFamily="18" charset="0"/>
                <a:cs typeface="Times New Roman" pitchFamily="18" charset="0"/>
              </a:rPr>
              <a:t>Which Players are more in </a:t>
            </a:r>
            <a:r>
              <a:rPr lang="en-US" sz="1800" b="1" u="sng" dirty="0" smtClean="0">
                <a:solidFill>
                  <a:srgbClr val="FFC000"/>
                </a:solidFill>
                <a:latin typeface="Times New Roman" pitchFamily="18" charset="0"/>
                <a:cs typeface="Times New Roman" pitchFamily="18" charset="0"/>
              </a:rPr>
              <a:t>IPL</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endParaRPr lang="en-US" sz="1800" b="1" u="sng"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179512" y="699542"/>
            <a:ext cx="3960440" cy="4248472"/>
          </a:xfrm>
        </p:spPr>
        <p:txBody>
          <a:bodyPr/>
          <a:lstStyle/>
          <a:p>
            <a:pPr marL="114300" indent="0" algn="l"/>
            <a:r>
              <a:rPr lang="en-US" sz="1400" dirty="0" smtClean="0">
                <a:latin typeface="Times New Roman" pitchFamily="18" charset="0"/>
                <a:cs typeface="Times New Roman" pitchFamily="18" charset="0"/>
              </a:rPr>
              <a:t>This chart indicate which players are more in IPL</a:t>
            </a:r>
          </a:p>
          <a:p>
            <a:pPr marL="114300" indent="0" algn="l"/>
            <a:r>
              <a:rPr lang="en-US" sz="1400" dirty="0" smtClean="0">
                <a:latin typeface="Times New Roman" pitchFamily="18" charset="0"/>
                <a:cs typeface="Times New Roman" pitchFamily="18" charset="0"/>
              </a:rPr>
              <a:t>In 2 parts overseas and indian.</a:t>
            </a:r>
          </a:p>
          <a:p>
            <a:pPr marL="114300" indent="0" algn="l"/>
            <a:endParaRPr lang="en-US" sz="1400" dirty="0" smtClean="0">
              <a:latin typeface="Times New Roman" pitchFamily="18" charset="0"/>
              <a:cs typeface="Times New Roman" pitchFamily="18" charset="0"/>
            </a:endParaRPr>
          </a:p>
          <a:p>
            <a:pPr marL="114300" indent="0" algn="l"/>
            <a:r>
              <a:rPr lang="en-US" sz="1400" dirty="0" smtClean="0">
                <a:latin typeface="Times New Roman" pitchFamily="18" charset="0"/>
                <a:cs typeface="Times New Roman" pitchFamily="18" charset="0"/>
              </a:rPr>
              <a:t>In IPL Overseas Player is more quantity and </a:t>
            </a:r>
            <a:r>
              <a:rPr lang="en-US" sz="1400" dirty="0" smtClean="0">
                <a:latin typeface="Times New Roman" pitchFamily="18" charset="0"/>
                <a:cs typeface="Times New Roman" pitchFamily="18" charset="0"/>
              </a:rPr>
              <a:t>Indian player </a:t>
            </a:r>
            <a:r>
              <a:rPr lang="en-US" sz="1400" dirty="0" smtClean="0">
                <a:latin typeface="Times New Roman" pitchFamily="18" charset="0"/>
                <a:cs typeface="Times New Roman" pitchFamily="18" charset="0"/>
              </a:rPr>
              <a:t>less </a:t>
            </a:r>
            <a:r>
              <a:rPr lang="en-US" sz="1400" dirty="0" smtClean="0">
                <a:latin typeface="Times New Roman" pitchFamily="18" charset="0"/>
                <a:cs typeface="Times New Roman" pitchFamily="18" charset="0"/>
              </a:rPr>
              <a:t>quantity, the all information denoted with the help of doughnut chart.</a:t>
            </a:r>
          </a:p>
          <a:p>
            <a:pPr marL="114300" indent="0" algn="l"/>
            <a:endParaRPr lang="en-US" sz="1400" dirty="0" smtClean="0">
              <a:latin typeface="Times New Roman" pitchFamily="18" charset="0"/>
              <a:cs typeface="Times New Roman" pitchFamily="18" charset="0"/>
            </a:endParaRPr>
          </a:p>
          <a:p>
            <a:pPr marL="114300" indent="0" algn="l"/>
            <a:r>
              <a:rPr lang="en-US" sz="14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3875809138"/>
              </p:ext>
            </p:extLst>
          </p:nvPr>
        </p:nvGraphicFramePr>
        <p:xfrm>
          <a:off x="4355976" y="915566"/>
          <a:ext cx="4502348" cy="3888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088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5242604" cy="144016"/>
          </a:xfrm>
        </p:spPr>
        <p:txBody>
          <a:bodyPr/>
          <a:lstStyle/>
          <a:p>
            <a:pPr marL="114300" algn="l"/>
            <a:r>
              <a:rPr lang="en-US" sz="1800" b="1" u="sng" dirty="0">
                <a:solidFill>
                  <a:srgbClr val="FFC000"/>
                </a:solidFill>
                <a:latin typeface="Times New Roman" pitchFamily="18" charset="0"/>
                <a:cs typeface="Times New Roman" pitchFamily="18" charset="0"/>
              </a:rPr>
              <a:t>Which  team Bought the most </a:t>
            </a:r>
            <a:r>
              <a:rPr lang="en-US" sz="1800" b="1" u="sng" dirty="0" smtClean="0">
                <a:solidFill>
                  <a:srgbClr val="FFC000"/>
                </a:solidFill>
                <a:latin typeface="Times New Roman" pitchFamily="18" charset="0"/>
                <a:cs typeface="Times New Roman" pitchFamily="18" charset="0"/>
              </a:rPr>
              <a:t>Players</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endParaRPr lang="en-US" sz="1800" b="1" u="sng"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179512" y="771550"/>
            <a:ext cx="2664296" cy="4176464"/>
          </a:xfrm>
        </p:spPr>
        <p:txBody>
          <a:bodyPr/>
          <a:lstStyle/>
          <a:p>
            <a:pPr marL="114300" indent="0" algn="l"/>
            <a:endParaRPr lang="en-IN" sz="1400" dirty="0">
              <a:latin typeface="Times New Roman" pitchFamily="18" charset="0"/>
              <a:cs typeface="Times New Roman" pitchFamily="18" charset="0"/>
            </a:endParaRPr>
          </a:p>
          <a:p>
            <a:pPr marL="114300" indent="0" algn="l"/>
            <a:endParaRPr lang="en-IN" sz="1400" dirty="0">
              <a:latin typeface="Times New Roman" pitchFamily="18" charset="0"/>
              <a:cs typeface="Times New Roman"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1172977616"/>
              </p:ext>
            </p:extLst>
          </p:nvPr>
        </p:nvGraphicFramePr>
        <p:xfrm>
          <a:off x="2915816" y="915566"/>
          <a:ext cx="6048672" cy="3384376"/>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251520" y="987574"/>
            <a:ext cx="2592288" cy="3323987"/>
          </a:xfrm>
          <a:prstGeom prst="rect">
            <a:avLst/>
          </a:prstGeom>
        </p:spPr>
        <p:txBody>
          <a:bodyPr wrap="square">
            <a:spAutoFit/>
          </a:bodyPr>
          <a:lstStyle/>
          <a:p>
            <a:pPr marL="114300"/>
            <a:r>
              <a:rPr lang="en-US" b="1" dirty="0" smtClean="0">
                <a:solidFill>
                  <a:schemeClr val="bg1"/>
                </a:solidFill>
                <a:latin typeface="Times New Roman" pitchFamily="18" charset="0"/>
                <a:cs typeface="Times New Roman" pitchFamily="18" charset="0"/>
              </a:rPr>
              <a:t>-This graph gives us team wise</a:t>
            </a:r>
          </a:p>
          <a:p>
            <a:pPr marL="114300"/>
            <a:r>
              <a:rPr lang="en-US" b="1" dirty="0" smtClean="0">
                <a:solidFill>
                  <a:schemeClr val="bg1"/>
                </a:solidFill>
                <a:latin typeface="Times New Roman" pitchFamily="18" charset="0"/>
                <a:cs typeface="Times New Roman" pitchFamily="18" charset="0"/>
              </a:rPr>
              <a:t>All information on the basis of different measurement</a:t>
            </a:r>
          </a:p>
          <a:p>
            <a:pPr marL="114300"/>
            <a:endParaRPr lang="en-US" b="1" dirty="0">
              <a:solidFill>
                <a:schemeClr val="bg1"/>
              </a:solidFill>
              <a:latin typeface="Times New Roman" pitchFamily="18" charset="0"/>
              <a:cs typeface="Times New Roman" pitchFamily="18" charset="0"/>
            </a:endParaRPr>
          </a:p>
          <a:p>
            <a:pPr marL="114300"/>
            <a:r>
              <a:rPr lang="en-US" b="1" dirty="0" smtClean="0">
                <a:solidFill>
                  <a:schemeClr val="bg1"/>
                </a:solidFill>
                <a:latin typeface="Times New Roman" pitchFamily="18" charset="0"/>
                <a:cs typeface="Times New Roman" pitchFamily="18" charset="0"/>
              </a:rPr>
              <a:t>-The above chart give us which team bought the most player and no 1 team is Royal Challenger </a:t>
            </a:r>
            <a:r>
              <a:rPr lang="en-US" b="1" dirty="0">
                <a:solidFill>
                  <a:schemeClr val="bg1"/>
                </a:solidFill>
                <a:latin typeface="Times New Roman" pitchFamily="18" charset="0"/>
                <a:cs typeface="Times New Roman" pitchFamily="18" charset="0"/>
              </a:rPr>
              <a:t>B</a:t>
            </a:r>
            <a:r>
              <a:rPr lang="en-US" b="1" dirty="0" smtClean="0">
                <a:solidFill>
                  <a:schemeClr val="bg1"/>
                </a:solidFill>
                <a:latin typeface="Times New Roman" pitchFamily="18" charset="0"/>
                <a:cs typeface="Times New Roman" pitchFamily="18" charset="0"/>
              </a:rPr>
              <a:t>angalore in all over IPL </a:t>
            </a:r>
          </a:p>
          <a:p>
            <a:pPr marL="114300"/>
            <a:endParaRPr lang="en-US" b="1" dirty="0" smtClean="0">
              <a:solidFill>
                <a:schemeClr val="bg1"/>
              </a:solidFill>
              <a:latin typeface="Times New Roman" pitchFamily="18" charset="0"/>
              <a:cs typeface="Times New Roman" pitchFamily="18" charset="0"/>
            </a:endParaRPr>
          </a:p>
          <a:p>
            <a:pPr marL="114300"/>
            <a:r>
              <a:rPr lang="en-US" b="1" dirty="0" smtClean="0">
                <a:solidFill>
                  <a:schemeClr val="bg1"/>
                </a:solidFill>
                <a:latin typeface="Times New Roman" pitchFamily="18" charset="0"/>
                <a:cs typeface="Times New Roman" pitchFamily="18" charset="0"/>
              </a:rPr>
              <a:t>- The two team RCB and SRH, have bought the most players </a:t>
            </a:r>
          </a:p>
          <a:p>
            <a:pPr marL="114300"/>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4723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5242604" cy="144016"/>
          </a:xfrm>
        </p:spPr>
        <p:txBody>
          <a:bodyPr/>
          <a:lstStyle/>
          <a:p>
            <a:pPr marL="114300" algn="l"/>
            <a:r>
              <a:rPr lang="en-US" sz="1800" b="1" u="sng" dirty="0" smtClean="0">
                <a:latin typeface="Times New Roman" pitchFamily="18" charset="0"/>
                <a:cs typeface="Times New Roman" pitchFamily="18" charset="0"/>
              </a:rPr>
              <a:t> </a:t>
            </a:r>
            <a:r>
              <a:rPr lang="en-US" sz="1800" b="1" u="sng" dirty="0">
                <a:solidFill>
                  <a:srgbClr val="FFC000"/>
                </a:solidFill>
                <a:latin typeface="Times New Roman" pitchFamily="18" charset="0"/>
                <a:cs typeface="Times New Roman" pitchFamily="18" charset="0"/>
              </a:rPr>
              <a:t>Ratio of sold and unsold </a:t>
            </a:r>
            <a:r>
              <a:rPr lang="en-US" sz="1800" b="1" u="sng" dirty="0" smtClean="0">
                <a:solidFill>
                  <a:srgbClr val="FFC000"/>
                </a:solidFill>
                <a:latin typeface="Times New Roman" pitchFamily="18" charset="0"/>
                <a:cs typeface="Times New Roman" pitchFamily="18" charset="0"/>
              </a:rPr>
              <a:t>Player</a:t>
            </a:r>
            <a:r>
              <a:rPr lang="en-US" sz="1800" b="1" u="sng" dirty="0" smtClean="0">
                <a:latin typeface="Times New Roman" pitchFamily="18" charset="0"/>
                <a:cs typeface="Times New Roman" pitchFamily="18" charset="0"/>
              </a:rPr>
              <a:t>:</a:t>
            </a:r>
            <a:r>
              <a:rPr lang="en-US" sz="1800" b="1" u="sng" dirty="0">
                <a:latin typeface="Times New Roman" pitchFamily="18" charset="0"/>
                <a:cs typeface="Times New Roman" pitchFamily="18" charset="0"/>
              </a:rPr>
              <a:t/>
            </a:r>
            <a:br>
              <a:rPr lang="en-US" sz="1800" b="1" u="sng" dirty="0">
                <a:latin typeface="Times New Roman" pitchFamily="18" charset="0"/>
                <a:cs typeface="Times New Roman" pitchFamily="18" charset="0"/>
              </a:rPr>
            </a:br>
            <a:endParaRPr lang="en-US" sz="1800" b="1" u="sng" dirty="0">
              <a:latin typeface="Times New Roman" pitchFamily="18" charset="0"/>
              <a:cs typeface="Times New Roman" pitchFamily="18" charset="0"/>
            </a:endParaRPr>
          </a:p>
        </p:txBody>
      </p:sp>
      <p:sp>
        <p:nvSpPr>
          <p:cNvPr id="5" name="Text Placeholder 3"/>
          <p:cNvSpPr>
            <a:spLocks noGrp="1"/>
          </p:cNvSpPr>
          <p:nvPr>
            <p:ph type="subTitle" idx="1"/>
          </p:nvPr>
        </p:nvSpPr>
        <p:spPr>
          <a:xfrm>
            <a:off x="179512" y="1131590"/>
            <a:ext cx="3960440" cy="2088232"/>
          </a:xfrm>
        </p:spPr>
        <p:txBody>
          <a:bodyPr/>
          <a:lstStyle/>
          <a:p>
            <a:pPr marL="400050" indent="-285750" algn="l">
              <a:buFontTx/>
              <a:buChar char="-"/>
            </a:pPr>
            <a:r>
              <a:rPr lang="en-US" sz="1400" dirty="0" smtClean="0">
                <a:latin typeface="Times New Roman" pitchFamily="18" charset="0"/>
                <a:cs typeface="Times New Roman" pitchFamily="18" charset="0"/>
              </a:rPr>
              <a:t>This chart indicates ratio of sold and unsold players according to the 2013-2022 IPL league</a:t>
            </a:r>
          </a:p>
          <a:p>
            <a:pPr marL="400050" indent="-285750" algn="l">
              <a:buFontTx/>
              <a:buChar char="-"/>
            </a:pPr>
            <a:endParaRPr lang="en-US" sz="1400" dirty="0" smtClean="0">
              <a:latin typeface="Times New Roman" pitchFamily="18" charset="0"/>
              <a:cs typeface="Times New Roman" pitchFamily="18" charset="0"/>
            </a:endParaRPr>
          </a:p>
          <a:p>
            <a:pPr marL="400050" indent="-285750" algn="l">
              <a:buFontTx/>
              <a:buChar char="-"/>
            </a:pPr>
            <a:r>
              <a:rPr lang="en-US" sz="1400" dirty="0" smtClean="0">
                <a:latin typeface="Times New Roman" pitchFamily="18" charset="0"/>
                <a:cs typeface="Times New Roman" pitchFamily="18" charset="0"/>
              </a:rPr>
              <a:t>The most sold player in 2013 and most unsold player in 2015. the above all information indicate by using column chart</a:t>
            </a:r>
          </a:p>
        </p:txBody>
      </p:sp>
      <p:graphicFrame>
        <p:nvGraphicFramePr>
          <p:cNvPr id="6" name="Chart 5"/>
          <p:cNvGraphicFramePr>
            <a:graphicFrameLocks/>
          </p:cNvGraphicFramePr>
          <p:nvPr>
            <p:extLst>
              <p:ext uri="{D42A27DB-BD31-4B8C-83A1-F6EECF244321}">
                <p14:modId xmlns:p14="http://schemas.microsoft.com/office/powerpoint/2010/main" val="739940195"/>
              </p:ext>
            </p:extLst>
          </p:nvPr>
        </p:nvGraphicFramePr>
        <p:xfrm>
          <a:off x="4283968" y="1131590"/>
          <a:ext cx="4454649" cy="3168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118640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740</Words>
  <Application>Microsoft Office PowerPoint</Application>
  <PresentationFormat>On-screen Show (16:9)</PresentationFormat>
  <Paragraphs>109</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Data Science Consulting by Slidesgo</vt:lpstr>
      <vt:lpstr> EXCEL PROJECT </vt:lpstr>
      <vt:lpstr>EXECUTION SUMMARY</vt:lpstr>
      <vt:lpstr>Problem Statement </vt:lpstr>
      <vt:lpstr>Total Price  of 4 Type of player :</vt:lpstr>
      <vt:lpstr>Total of Indian and overseas Player</vt:lpstr>
      <vt:lpstr>Top 10 Player sold in IPL : </vt:lpstr>
      <vt:lpstr>Which Players are more in IPL: </vt:lpstr>
      <vt:lpstr>Which  team Bought the most Players: </vt:lpstr>
      <vt:lpstr> Ratio of sold and unsold Player: </vt:lpstr>
      <vt:lpstr>Top 5 Team : </vt:lpstr>
      <vt:lpstr>Average Price of Indian and Overseas Player : </vt:lpstr>
      <vt:lpstr>TOTAL Player In IPL : </vt:lpstr>
      <vt:lpstr>AVERAGE PRICE OF 2013-2022</vt:lpstr>
      <vt:lpstr>Which player brought which team in which price?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ON EXCEL</dc:title>
  <cp:lastModifiedBy>Ketan</cp:lastModifiedBy>
  <cp:revision>50</cp:revision>
  <dcterms:modified xsi:type="dcterms:W3CDTF">2022-03-04T10:09:11Z</dcterms:modified>
</cp:coreProperties>
</file>