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58" r:id="rId4"/>
    <p:sldId id="259" r:id="rId5"/>
    <p:sldId id="260" r:id="rId6"/>
    <p:sldId id="262" r:id="rId7"/>
    <p:sldId id="264" r:id="rId8"/>
    <p:sldId id="265" r:id="rId9"/>
    <p:sldId id="266" r:id="rId10"/>
    <p:sldId id="263" r:id="rId11"/>
    <p:sldId id="267" r:id="rId12"/>
    <p:sldId id="268" r:id="rId13"/>
    <p:sldId id="269" r:id="rId14"/>
    <p:sldId id="271" r:id="rId15"/>
    <p:sldId id="270" r:id="rId16"/>
    <p:sldId id="272" r:id="rId17"/>
    <p:sldId id="273" r:id="rId18"/>
    <p:sldId id="275" r:id="rId19"/>
    <p:sldId id="276" r:id="rId20"/>
    <p:sldId id="274" r:id="rId21"/>
    <p:sldId id="277" r:id="rId22"/>
    <p:sldId id="278" r:id="rId23"/>
    <p:sldId id="279" r:id="rId24"/>
    <p:sldId id="281" r:id="rId25"/>
    <p:sldId id="280"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00" autoAdjust="0"/>
    <p:restoredTop sz="94660"/>
  </p:normalViewPr>
  <p:slideViewPr>
    <p:cSldViewPr snapToGrid="0">
      <p:cViewPr varScale="1">
        <p:scale>
          <a:sx n="69" d="100"/>
          <a:sy n="69" d="100"/>
        </p:scale>
        <p:origin x="10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D11425-AE08-4DDE-8ADB-814283F1FCDB}"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A7559-99DE-4037-B470-E93F09CBE6FC}" type="slidenum">
              <a:rPr lang="en-US" smtClean="0"/>
              <a:t>‹#›</a:t>
            </a:fld>
            <a:endParaRPr lang="en-US"/>
          </a:p>
        </p:txBody>
      </p:sp>
    </p:spTree>
    <p:extLst>
      <p:ext uri="{BB962C8B-B14F-4D97-AF65-F5344CB8AC3E}">
        <p14:creationId xmlns:p14="http://schemas.microsoft.com/office/powerpoint/2010/main" val="2574560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D11425-AE08-4DDE-8ADB-814283F1FCDB}"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A7559-99DE-4037-B470-E93F09CBE6FC}" type="slidenum">
              <a:rPr lang="en-US" smtClean="0"/>
              <a:t>‹#›</a:t>
            </a:fld>
            <a:endParaRPr lang="en-US"/>
          </a:p>
        </p:txBody>
      </p:sp>
    </p:spTree>
    <p:extLst>
      <p:ext uri="{BB962C8B-B14F-4D97-AF65-F5344CB8AC3E}">
        <p14:creationId xmlns:p14="http://schemas.microsoft.com/office/powerpoint/2010/main" val="329725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D11425-AE08-4DDE-8ADB-814283F1FCDB}"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A7559-99DE-4037-B470-E93F09CBE6FC}" type="slidenum">
              <a:rPr lang="en-US" smtClean="0"/>
              <a:t>‹#›</a:t>
            </a:fld>
            <a:endParaRPr lang="en-US"/>
          </a:p>
        </p:txBody>
      </p:sp>
    </p:spTree>
    <p:extLst>
      <p:ext uri="{BB962C8B-B14F-4D97-AF65-F5344CB8AC3E}">
        <p14:creationId xmlns:p14="http://schemas.microsoft.com/office/powerpoint/2010/main" val="3380057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D11425-AE08-4DDE-8ADB-814283F1FCDB}"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A7559-99DE-4037-B470-E93F09CBE6FC}" type="slidenum">
              <a:rPr lang="en-US" smtClean="0"/>
              <a:t>‹#›</a:t>
            </a:fld>
            <a:endParaRPr lang="en-US"/>
          </a:p>
        </p:txBody>
      </p:sp>
    </p:spTree>
    <p:extLst>
      <p:ext uri="{BB962C8B-B14F-4D97-AF65-F5344CB8AC3E}">
        <p14:creationId xmlns:p14="http://schemas.microsoft.com/office/powerpoint/2010/main" val="922068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D11425-AE08-4DDE-8ADB-814283F1FCDB}"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A7559-99DE-4037-B470-E93F09CBE6FC}" type="slidenum">
              <a:rPr lang="en-US" smtClean="0"/>
              <a:t>‹#›</a:t>
            </a:fld>
            <a:endParaRPr lang="en-US"/>
          </a:p>
        </p:txBody>
      </p:sp>
    </p:spTree>
    <p:extLst>
      <p:ext uri="{BB962C8B-B14F-4D97-AF65-F5344CB8AC3E}">
        <p14:creationId xmlns:p14="http://schemas.microsoft.com/office/powerpoint/2010/main" val="3834780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D11425-AE08-4DDE-8ADB-814283F1FCDB}"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A7559-99DE-4037-B470-E93F09CBE6FC}" type="slidenum">
              <a:rPr lang="en-US" smtClean="0"/>
              <a:t>‹#›</a:t>
            </a:fld>
            <a:endParaRPr lang="en-US"/>
          </a:p>
        </p:txBody>
      </p:sp>
    </p:spTree>
    <p:extLst>
      <p:ext uri="{BB962C8B-B14F-4D97-AF65-F5344CB8AC3E}">
        <p14:creationId xmlns:p14="http://schemas.microsoft.com/office/powerpoint/2010/main" val="3725569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D11425-AE08-4DDE-8ADB-814283F1FCDB}" type="datetimeFigureOut">
              <a:rPr lang="en-US" smtClean="0"/>
              <a:t>10/17/2022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5A7559-99DE-4037-B470-E93F09CBE6FC}" type="slidenum">
              <a:rPr lang="en-US" smtClean="0"/>
              <a:t>‹#›</a:t>
            </a:fld>
            <a:endParaRPr lang="en-US"/>
          </a:p>
        </p:txBody>
      </p:sp>
    </p:spTree>
    <p:extLst>
      <p:ext uri="{BB962C8B-B14F-4D97-AF65-F5344CB8AC3E}">
        <p14:creationId xmlns:p14="http://schemas.microsoft.com/office/powerpoint/2010/main" val="3411852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D11425-AE08-4DDE-8ADB-814283F1FCDB}" type="datetimeFigureOut">
              <a:rPr lang="en-US" smtClean="0"/>
              <a:t>10/17/2022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5A7559-99DE-4037-B470-E93F09CBE6FC}" type="slidenum">
              <a:rPr lang="en-US" smtClean="0"/>
              <a:t>‹#›</a:t>
            </a:fld>
            <a:endParaRPr lang="en-US"/>
          </a:p>
        </p:txBody>
      </p:sp>
    </p:spTree>
    <p:extLst>
      <p:ext uri="{BB962C8B-B14F-4D97-AF65-F5344CB8AC3E}">
        <p14:creationId xmlns:p14="http://schemas.microsoft.com/office/powerpoint/2010/main" val="30949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D11425-AE08-4DDE-8ADB-814283F1FCDB}" type="datetimeFigureOut">
              <a:rPr lang="en-US" smtClean="0"/>
              <a:t>10/17/2022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5A7559-99DE-4037-B470-E93F09CBE6FC}" type="slidenum">
              <a:rPr lang="en-US" smtClean="0"/>
              <a:t>‹#›</a:t>
            </a:fld>
            <a:endParaRPr lang="en-US"/>
          </a:p>
        </p:txBody>
      </p:sp>
    </p:spTree>
    <p:extLst>
      <p:ext uri="{BB962C8B-B14F-4D97-AF65-F5344CB8AC3E}">
        <p14:creationId xmlns:p14="http://schemas.microsoft.com/office/powerpoint/2010/main" val="2664043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D11425-AE08-4DDE-8ADB-814283F1FCDB}"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A7559-99DE-4037-B470-E93F09CBE6FC}" type="slidenum">
              <a:rPr lang="en-US" smtClean="0"/>
              <a:t>‹#›</a:t>
            </a:fld>
            <a:endParaRPr lang="en-US"/>
          </a:p>
        </p:txBody>
      </p:sp>
    </p:spTree>
    <p:extLst>
      <p:ext uri="{BB962C8B-B14F-4D97-AF65-F5344CB8AC3E}">
        <p14:creationId xmlns:p14="http://schemas.microsoft.com/office/powerpoint/2010/main" val="4090154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D11425-AE08-4DDE-8ADB-814283F1FCDB}"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A7559-99DE-4037-B470-E93F09CBE6FC}" type="slidenum">
              <a:rPr lang="en-US" smtClean="0"/>
              <a:t>‹#›</a:t>
            </a:fld>
            <a:endParaRPr lang="en-US"/>
          </a:p>
        </p:txBody>
      </p:sp>
    </p:spTree>
    <p:extLst>
      <p:ext uri="{BB962C8B-B14F-4D97-AF65-F5344CB8AC3E}">
        <p14:creationId xmlns:p14="http://schemas.microsoft.com/office/powerpoint/2010/main" val="1166038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D11425-AE08-4DDE-8ADB-814283F1FCDB}" type="datetimeFigureOut">
              <a:rPr lang="en-US" smtClean="0"/>
              <a:t>10/17/2022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5A7559-99DE-4037-B470-E93F09CBE6FC}" type="slidenum">
              <a:rPr lang="en-US" smtClean="0"/>
              <a:t>‹#›</a:t>
            </a:fld>
            <a:endParaRPr lang="en-US"/>
          </a:p>
        </p:txBody>
      </p:sp>
    </p:spTree>
    <p:extLst>
      <p:ext uri="{BB962C8B-B14F-4D97-AF65-F5344CB8AC3E}">
        <p14:creationId xmlns:p14="http://schemas.microsoft.com/office/powerpoint/2010/main" val="2849021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solidFill>
                  <a:schemeClr val="accent1"/>
                </a:solidFill>
              </a:rPr>
              <a:t>SEMINAR </a:t>
            </a:r>
            <a:r>
              <a:rPr lang="en-US" dirty="0" smtClean="0"/>
              <a:t/>
            </a:r>
            <a:br>
              <a:rPr lang="en-US" dirty="0" smtClean="0"/>
            </a:br>
            <a:r>
              <a:rPr lang="en-US" dirty="0" smtClean="0"/>
              <a:t>IMAGE DETECTION AND DEEP LEARNING</a:t>
            </a:r>
            <a:endParaRPr lang="en-US" dirty="0"/>
          </a:p>
        </p:txBody>
      </p:sp>
      <p:sp>
        <p:nvSpPr>
          <p:cNvPr id="3" name="Subtitle 2"/>
          <p:cNvSpPr>
            <a:spLocks noGrp="1"/>
          </p:cNvSpPr>
          <p:nvPr>
            <p:ph type="subTitle" idx="1"/>
          </p:nvPr>
        </p:nvSpPr>
        <p:spPr/>
        <p:txBody>
          <a:bodyPr>
            <a:normAutofit lnSpcReduction="10000"/>
          </a:bodyPr>
          <a:lstStyle/>
          <a:p>
            <a:r>
              <a:rPr lang="en-US" dirty="0" smtClean="0"/>
              <a:t>By</a:t>
            </a:r>
          </a:p>
          <a:p>
            <a:r>
              <a:rPr lang="en-US" dirty="0" err="1" smtClean="0"/>
              <a:t>Prathmesh</a:t>
            </a:r>
            <a:r>
              <a:rPr lang="en-US" dirty="0" smtClean="0"/>
              <a:t> N. </a:t>
            </a:r>
            <a:r>
              <a:rPr lang="en-US" dirty="0" err="1" smtClean="0"/>
              <a:t>Adsod</a:t>
            </a:r>
            <a:endParaRPr lang="en-US" dirty="0"/>
          </a:p>
          <a:p>
            <a:r>
              <a:rPr lang="en-US" dirty="0" smtClean="0"/>
              <a:t>Guided by</a:t>
            </a:r>
          </a:p>
          <a:p>
            <a:r>
              <a:rPr lang="en-US" dirty="0" smtClean="0"/>
              <a:t>Prof. A. B. </a:t>
            </a:r>
            <a:r>
              <a:rPr lang="en-US" dirty="0" err="1" smtClean="0"/>
              <a:t>Parandekar</a:t>
            </a:r>
            <a:endParaRPr lang="en-US" dirty="0"/>
          </a:p>
        </p:txBody>
      </p:sp>
    </p:spTree>
    <p:extLst>
      <p:ext uri="{BB962C8B-B14F-4D97-AF65-F5344CB8AC3E}">
        <p14:creationId xmlns:p14="http://schemas.microsoft.com/office/powerpoint/2010/main" val="12040284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880" y="304800"/>
            <a:ext cx="10134600" cy="942111"/>
          </a:xfrm>
        </p:spPr>
        <p:txBody>
          <a:bodyPr>
            <a:normAutofit fontScale="90000"/>
          </a:bodyPr>
          <a:lstStyle/>
          <a:p>
            <a:r>
              <a:rPr lang="en-US" b="1" dirty="0">
                <a:latin typeface="Times New Roman" panose="02020603050405020304" pitchFamily="18" charset="0"/>
                <a:cs typeface="Times New Roman" panose="02020603050405020304" pitchFamily="18" charset="0"/>
              </a:rPr>
              <a:t>Architecture flow chart</a:t>
            </a:r>
            <a:br>
              <a:rPr lang="en-US" b="1" dirty="0">
                <a:latin typeface="Times New Roman" panose="02020603050405020304" pitchFamily="18" charset="0"/>
                <a:cs typeface="Times New Roman" panose="02020603050405020304" pitchFamily="18" charset="0"/>
              </a:rPr>
            </a:br>
            <a:endParaRPr lang="en-US" dirty="0"/>
          </a:p>
        </p:txBody>
      </p:sp>
      <p:pic>
        <p:nvPicPr>
          <p:cNvPr id="4" name="Content Placeholder 3" descr="deeplearning architecture"/>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16726" y="1080655"/>
            <a:ext cx="7342909" cy="5611090"/>
          </a:xfrm>
          <a:prstGeom prst="rect">
            <a:avLst/>
          </a:prstGeom>
          <a:noFill/>
          <a:ln>
            <a:noFill/>
          </a:ln>
        </p:spPr>
      </p:pic>
    </p:spTree>
    <p:extLst>
      <p:ext uri="{BB962C8B-B14F-4D97-AF65-F5344CB8AC3E}">
        <p14:creationId xmlns:p14="http://schemas.microsoft.com/office/powerpoint/2010/main" val="1716054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9493"/>
          </a:xfrm>
        </p:spPr>
        <p:txBody>
          <a:bodyPr>
            <a:normAutofit fontScale="90000"/>
          </a:bodyPr>
          <a:lstStyle/>
          <a:p>
            <a:r>
              <a:rPr lang="en-US" b="1" dirty="0">
                <a:latin typeface="Times New Roman" panose="02020603050405020304" pitchFamily="18" charset="0"/>
                <a:cs typeface="Times New Roman" panose="02020603050405020304" pitchFamily="18" charset="0"/>
              </a:rPr>
              <a:t>How Deep Learning works</a:t>
            </a:r>
            <a:br>
              <a:rPr lang="en-US"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066800"/>
            <a:ext cx="10515600" cy="5110163"/>
          </a:xfrm>
        </p:spPr>
        <p:txBody>
          <a:bodyPr/>
          <a:lstStyle/>
          <a:p>
            <a:r>
              <a:rPr lang="en-US" dirty="0"/>
              <a:t>Deep neural networks consist of multiple layers of interconnected </a:t>
            </a:r>
            <a:r>
              <a:rPr lang="en-US" dirty="0" smtClean="0"/>
              <a:t>nodes</a:t>
            </a:r>
            <a:endParaRPr lang="en-US" dirty="0"/>
          </a:p>
          <a:p>
            <a:r>
              <a:rPr lang="en-US" dirty="0"/>
              <a:t>each building upon the previous layer to refine and optimize the prediction or </a:t>
            </a:r>
            <a:r>
              <a:rPr lang="en-US" dirty="0" smtClean="0"/>
              <a:t>categorization</a:t>
            </a:r>
          </a:p>
          <a:p>
            <a:r>
              <a:rPr lang="en-US" dirty="0"/>
              <a:t>The input and output layers of a deep neural network are called </a:t>
            </a:r>
            <a:r>
              <a:rPr lang="en-US" i="1" dirty="0"/>
              <a:t>visible </a:t>
            </a:r>
            <a:r>
              <a:rPr lang="en-US" dirty="0"/>
              <a:t>layers</a:t>
            </a:r>
            <a:r>
              <a:rPr lang="en-US" dirty="0" smtClean="0"/>
              <a:t>.</a:t>
            </a:r>
          </a:p>
          <a:p>
            <a:r>
              <a:rPr lang="en-US" dirty="0"/>
              <a:t>The input layer is where the deep learning model ingests the data for </a:t>
            </a:r>
            <a:r>
              <a:rPr lang="en-US" dirty="0" smtClean="0"/>
              <a:t>processing</a:t>
            </a:r>
          </a:p>
          <a:p>
            <a:r>
              <a:rPr lang="en-US" dirty="0"/>
              <a:t>the output layer is where the final prediction or classification is </a:t>
            </a:r>
            <a:r>
              <a:rPr lang="en-US" dirty="0" smtClean="0"/>
              <a:t>made</a:t>
            </a:r>
          </a:p>
          <a:p>
            <a:endParaRPr lang="en-US" dirty="0"/>
          </a:p>
        </p:txBody>
      </p:sp>
    </p:spTree>
    <p:extLst>
      <p:ext uri="{BB962C8B-B14F-4D97-AF65-F5344CB8AC3E}">
        <p14:creationId xmlns:p14="http://schemas.microsoft.com/office/powerpoint/2010/main" val="3516922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8655"/>
            <a:ext cx="10515600" cy="5858308"/>
          </a:xfrm>
        </p:spPr>
        <p:txBody>
          <a:bodyPr/>
          <a:lstStyle/>
          <a:p>
            <a:r>
              <a:rPr lang="en-US" dirty="0"/>
              <a:t> However, deep learning algorithms are incredibly complex, and there are different types of neural networks to address specific problems or </a:t>
            </a:r>
            <a:r>
              <a:rPr lang="en-US" dirty="0" smtClean="0"/>
              <a:t>datasets</a:t>
            </a:r>
          </a:p>
          <a:p>
            <a:endParaRPr lang="en-US" dirty="0" smtClean="0"/>
          </a:p>
          <a:p>
            <a:r>
              <a:rPr lang="en-US" dirty="0" smtClean="0"/>
              <a:t>There are hidden layer present between input layer and output layer</a:t>
            </a:r>
            <a:endParaRPr lang="en-US" dirty="0"/>
          </a:p>
          <a:p>
            <a:endParaRPr lang="en-US" dirty="0" smtClean="0"/>
          </a:p>
          <a:p>
            <a:r>
              <a:rPr lang="en-US" dirty="0"/>
              <a:t> </a:t>
            </a:r>
            <a:r>
              <a:rPr lang="en-US" dirty="0" smtClean="0"/>
              <a:t>CNN - </a:t>
            </a:r>
            <a:r>
              <a:rPr lang="en-US" dirty="0"/>
              <a:t>used primarily in computer vision and image classification applications, can detect features and patterns within an image, enabling tasks, like object detection or </a:t>
            </a:r>
            <a:r>
              <a:rPr lang="en-US" dirty="0" smtClean="0"/>
              <a:t>recognition.</a:t>
            </a:r>
          </a:p>
          <a:p>
            <a:r>
              <a:rPr lang="en-US" dirty="0"/>
              <a:t> </a:t>
            </a:r>
            <a:r>
              <a:rPr lang="en-US" dirty="0" smtClean="0"/>
              <a:t>RNN - </a:t>
            </a:r>
            <a:r>
              <a:rPr lang="en-US" dirty="0"/>
              <a:t>are typically used in natural language and speech recognition applications as it leverages sequential or times series data.</a:t>
            </a:r>
          </a:p>
          <a:p>
            <a:endParaRPr lang="en-US" dirty="0"/>
          </a:p>
        </p:txBody>
      </p:sp>
    </p:spTree>
    <p:extLst>
      <p:ext uri="{BB962C8B-B14F-4D97-AF65-F5344CB8AC3E}">
        <p14:creationId xmlns:p14="http://schemas.microsoft.com/office/powerpoint/2010/main" val="3940597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0218"/>
            <a:ext cx="10515600" cy="5816745"/>
          </a:xfrm>
        </p:spPr>
        <p:txBody>
          <a:bodyPr/>
          <a:lstStyle/>
          <a:p>
            <a:r>
              <a:rPr lang="en-US" dirty="0"/>
              <a:t>“Deep” refers to the many layers the neural network accumulates over time, with performance improving as the network gets deeper. </a:t>
            </a:r>
            <a:endParaRPr lang="en-US" dirty="0" smtClean="0"/>
          </a:p>
          <a:p>
            <a:r>
              <a:rPr lang="en-US" dirty="0"/>
              <a:t>Each level of the network processes its input data in a specific way, which then informs the next layer. </a:t>
            </a:r>
            <a:endParaRPr lang="en-US" dirty="0" smtClean="0"/>
          </a:p>
          <a:p>
            <a:r>
              <a:rPr lang="en-US" dirty="0"/>
              <a:t>So the output from one layer becomes the input for the next.</a:t>
            </a:r>
          </a:p>
          <a:p>
            <a:r>
              <a:rPr lang="en-US" dirty="0"/>
              <a:t>Training deep learning networks is time consuming and requires large amounts of data to be ingested and tested against as the system gradually refines its model</a:t>
            </a:r>
          </a:p>
        </p:txBody>
      </p:sp>
    </p:spTree>
    <p:extLst>
      <p:ext uri="{BB962C8B-B14F-4D97-AF65-F5344CB8AC3E}">
        <p14:creationId xmlns:p14="http://schemas.microsoft.com/office/powerpoint/2010/main" val="2431373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ep Learning vs. Machine Learning – What's The Difference?"/>
          <p:cNvPicPr/>
          <p:nvPr/>
        </p:nvPicPr>
        <p:blipFill>
          <a:blip r:embed="rId2">
            <a:extLst>
              <a:ext uri="{28A0092B-C50C-407E-A947-70E740481C1C}">
                <a14:useLocalDpi xmlns:a14="http://schemas.microsoft.com/office/drawing/2010/main" val="0"/>
              </a:ext>
            </a:extLst>
          </a:blip>
          <a:srcRect/>
          <a:stretch>
            <a:fillRect/>
          </a:stretch>
        </p:blipFill>
        <p:spPr bwMode="auto">
          <a:xfrm>
            <a:off x="181838" y="497898"/>
            <a:ext cx="4417870" cy="2744066"/>
          </a:xfrm>
          <a:prstGeom prst="rect">
            <a:avLst/>
          </a:prstGeom>
          <a:noFill/>
          <a:ln>
            <a:noFill/>
          </a:ln>
        </p:spPr>
      </p:pic>
      <p:pic>
        <p:nvPicPr>
          <p:cNvPr id="3" name="Picture 2" descr="Top 10 Deep Learning Algorithms in Machine Learning [2022]"/>
          <p:cNvPicPr/>
          <p:nvPr/>
        </p:nvPicPr>
        <p:blipFill>
          <a:blip r:embed="rId3">
            <a:extLst>
              <a:ext uri="{28A0092B-C50C-407E-A947-70E740481C1C}">
                <a14:useLocalDpi xmlns:a14="http://schemas.microsoft.com/office/drawing/2010/main" val="0"/>
              </a:ext>
            </a:extLst>
          </a:blip>
          <a:srcRect/>
          <a:stretch>
            <a:fillRect/>
          </a:stretch>
        </p:blipFill>
        <p:spPr bwMode="auto">
          <a:xfrm>
            <a:off x="5292435" y="3135974"/>
            <a:ext cx="5777346" cy="3098570"/>
          </a:xfrm>
          <a:prstGeom prst="rect">
            <a:avLst/>
          </a:prstGeom>
          <a:noFill/>
          <a:ln>
            <a:noFill/>
          </a:ln>
        </p:spPr>
      </p:pic>
    </p:spTree>
    <p:extLst>
      <p:ext uri="{BB962C8B-B14F-4D97-AF65-F5344CB8AC3E}">
        <p14:creationId xmlns:p14="http://schemas.microsoft.com/office/powerpoint/2010/main" val="4134274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Deep Learning in Image Detection </a:t>
            </a:r>
            <a:endParaRPr lang="en-US" dirty="0"/>
          </a:p>
        </p:txBody>
      </p:sp>
      <p:sp>
        <p:nvSpPr>
          <p:cNvPr id="3" name="Content Placeholder 2"/>
          <p:cNvSpPr>
            <a:spLocks noGrp="1"/>
          </p:cNvSpPr>
          <p:nvPr>
            <p:ph idx="1"/>
          </p:nvPr>
        </p:nvSpPr>
        <p:spPr/>
        <p:txBody>
          <a:bodyPr/>
          <a:lstStyle/>
          <a:p>
            <a:r>
              <a:rPr lang="en-US" dirty="0" smtClean="0"/>
              <a:t>Convolution Neural Network CNN is used for Image Detection.</a:t>
            </a:r>
          </a:p>
          <a:p>
            <a:r>
              <a:rPr lang="en-US" dirty="0"/>
              <a:t>So, to be able to recognize </a:t>
            </a:r>
            <a:r>
              <a:rPr lang="en-US" dirty="0" smtClean="0"/>
              <a:t>images, </a:t>
            </a:r>
            <a:r>
              <a:rPr lang="en-US" dirty="0"/>
              <a:t>a system must learn their features first. </a:t>
            </a:r>
            <a:endParaRPr lang="en-US" dirty="0" smtClean="0"/>
          </a:p>
          <a:p>
            <a:r>
              <a:rPr lang="en-US" dirty="0"/>
              <a:t>It must be trained to predict whether an object is X or Z</a:t>
            </a:r>
            <a:r>
              <a:rPr lang="en-US" dirty="0" smtClean="0"/>
              <a:t>.</a:t>
            </a:r>
          </a:p>
          <a:p>
            <a:r>
              <a:rPr lang="en-US" dirty="0"/>
              <a:t>Deep learning models learn these characteristics in a different way from machine learning (ML) models</a:t>
            </a:r>
            <a:r>
              <a:rPr lang="en-US" dirty="0" smtClean="0"/>
              <a:t>.</a:t>
            </a:r>
          </a:p>
          <a:p>
            <a:r>
              <a:rPr lang="en-US" dirty="0"/>
              <a:t> Each layer of nodes trains on the output (feature set) produced by the previous layer. </a:t>
            </a:r>
          </a:p>
        </p:txBody>
      </p:sp>
    </p:spTree>
    <p:extLst>
      <p:ext uri="{BB962C8B-B14F-4D97-AF65-F5344CB8AC3E}">
        <p14:creationId xmlns:p14="http://schemas.microsoft.com/office/powerpoint/2010/main" val="2441002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2782" y="401781"/>
            <a:ext cx="10799618" cy="6331528"/>
          </a:xfrm>
        </p:spPr>
        <p:txBody>
          <a:bodyPr>
            <a:normAutofit fontScale="77500" lnSpcReduction="20000"/>
          </a:bodyPr>
          <a:lstStyle/>
          <a:p>
            <a:r>
              <a:rPr lang="en-US" dirty="0"/>
              <a:t>So, nodes in each successive layer can recognize more complex, detailed features – visual </a:t>
            </a:r>
          </a:p>
          <a:p>
            <a:r>
              <a:rPr lang="en-US" dirty="0"/>
              <a:t>Such a </a:t>
            </a:r>
            <a:r>
              <a:rPr lang="en-US" dirty="0" err="1" smtClean="0"/>
              <a:t>heirarchy</a:t>
            </a:r>
            <a:r>
              <a:rPr lang="en-US" dirty="0"/>
              <a:t> of increasing complexity and abstraction” is known as </a:t>
            </a:r>
            <a:r>
              <a:rPr lang="en-US" i="1" dirty="0"/>
              <a:t>feature hierarchy</a:t>
            </a:r>
            <a:r>
              <a:rPr lang="en-US" dirty="0" smtClean="0"/>
              <a:t>.</a:t>
            </a:r>
          </a:p>
          <a:p>
            <a:endParaRPr lang="en-US" dirty="0" smtClean="0"/>
          </a:p>
          <a:p>
            <a:pPr marL="0" indent="0" fontAlgn="base">
              <a:buNone/>
            </a:pPr>
            <a:r>
              <a:rPr lang="en-US" b="1" dirty="0"/>
              <a:t>Layers used to build </a:t>
            </a:r>
            <a:r>
              <a:rPr lang="en-US" b="1" dirty="0" smtClean="0"/>
              <a:t>CNN</a:t>
            </a:r>
          </a:p>
          <a:p>
            <a:pPr marL="0" indent="0" fontAlgn="base">
              <a:buNone/>
            </a:pPr>
            <a:endParaRPr lang="en-US" dirty="0"/>
          </a:p>
          <a:p>
            <a:pPr marL="0" indent="0" fontAlgn="base">
              <a:buNone/>
            </a:pPr>
            <a:r>
              <a:rPr lang="en-US" dirty="0"/>
              <a:t>A CNN is a sequence of layers, and every layer transforms one volume to another through a differentiable function. </a:t>
            </a:r>
          </a:p>
          <a:p>
            <a:pPr marL="0" indent="0" fontAlgn="base">
              <a:buNone/>
            </a:pPr>
            <a:r>
              <a:rPr lang="en-US" dirty="0" smtClean="0"/>
              <a:t>   </a:t>
            </a:r>
            <a:r>
              <a:rPr lang="en-US" dirty="0"/>
              <a:t/>
            </a:r>
            <a:br>
              <a:rPr lang="en-US" dirty="0"/>
            </a:br>
            <a:r>
              <a:rPr lang="en-US" dirty="0" smtClean="0"/>
              <a:t>   </a:t>
            </a:r>
            <a:r>
              <a:rPr lang="en-US" b="1" dirty="0" smtClean="0"/>
              <a:t>Types </a:t>
            </a:r>
            <a:r>
              <a:rPr lang="en-US" b="1" dirty="0"/>
              <a:t>of layers:</a:t>
            </a:r>
            <a:r>
              <a:rPr lang="en-US" dirty="0"/>
              <a:t> </a:t>
            </a:r>
            <a:br>
              <a:rPr lang="en-US" dirty="0"/>
            </a:br>
            <a:r>
              <a:rPr lang="en-US" dirty="0" smtClean="0"/>
              <a:t>           Let’s </a:t>
            </a:r>
            <a:r>
              <a:rPr lang="en-US" dirty="0"/>
              <a:t>take an example by running a CNN on of image of dimension 32 x 32 x 3. </a:t>
            </a:r>
            <a:br>
              <a:rPr lang="en-US" dirty="0"/>
            </a:br>
            <a:r>
              <a:rPr lang="en-US" dirty="0"/>
              <a:t> </a:t>
            </a:r>
          </a:p>
          <a:p>
            <a:pPr marL="0" lvl="0" indent="0" fontAlgn="base">
              <a:buNone/>
            </a:pPr>
            <a:r>
              <a:rPr lang="en-US" b="1" dirty="0"/>
              <a:t>Input Layer:</a:t>
            </a:r>
            <a:endParaRPr lang="en-US" dirty="0"/>
          </a:p>
          <a:p>
            <a:pPr marL="0" indent="0" fontAlgn="base">
              <a:buNone/>
            </a:pPr>
            <a:r>
              <a:rPr lang="en-US" dirty="0"/>
              <a:t> </a:t>
            </a:r>
            <a:r>
              <a:rPr lang="en-US" dirty="0" smtClean="0"/>
              <a:t>     </a:t>
            </a:r>
            <a:r>
              <a:rPr lang="en-US" dirty="0"/>
              <a:t> This layer holds the raw input of the image with width 32, height 32, and depth 3.</a:t>
            </a:r>
          </a:p>
          <a:p>
            <a:pPr fontAlgn="base"/>
            <a:endParaRPr lang="en-US" dirty="0"/>
          </a:p>
          <a:p>
            <a:pPr marL="0" lvl="0" indent="0" fontAlgn="base">
              <a:buNone/>
            </a:pPr>
            <a:r>
              <a:rPr lang="en-US" b="1" dirty="0"/>
              <a:t>Convolution Layer</a:t>
            </a:r>
            <a:endParaRPr lang="en-US" dirty="0"/>
          </a:p>
          <a:p>
            <a:pPr marL="0" indent="0" fontAlgn="base">
              <a:buNone/>
            </a:pPr>
            <a:r>
              <a:rPr lang="en-US" dirty="0"/>
              <a:t> </a:t>
            </a:r>
            <a:r>
              <a:rPr lang="en-US" dirty="0" smtClean="0"/>
              <a:t>           </a:t>
            </a:r>
            <a:r>
              <a:rPr lang="en-US" dirty="0"/>
              <a:t>This layer computes the output volume by computing the dot product between all </a:t>
            </a:r>
            <a:r>
              <a:rPr lang="en-US" dirty="0" smtClean="0"/>
              <a:t>  filters </a:t>
            </a:r>
            <a:r>
              <a:rPr lang="en-US" dirty="0"/>
              <a:t>and image patches. Suppose we use a total of 12 filters for this layer we’ll get output volume of dimension 32 x 32 x 12.</a:t>
            </a:r>
          </a:p>
          <a:p>
            <a:pPr marL="0" indent="0" fontAlgn="base">
              <a:buNone/>
            </a:pPr>
            <a:r>
              <a:rPr lang="en-US" dirty="0"/>
              <a:t> </a:t>
            </a:r>
          </a:p>
          <a:p>
            <a:endParaRPr lang="en-US" dirty="0"/>
          </a:p>
          <a:p>
            <a:endParaRPr lang="en-US" dirty="0"/>
          </a:p>
        </p:txBody>
      </p:sp>
    </p:spTree>
    <p:extLst>
      <p:ext uri="{BB962C8B-B14F-4D97-AF65-F5344CB8AC3E}">
        <p14:creationId xmlns:p14="http://schemas.microsoft.com/office/powerpoint/2010/main" val="343474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9382"/>
            <a:ext cx="10515600" cy="5927581"/>
          </a:xfrm>
        </p:spPr>
        <p:txBody>
          <a:bodyPr>
            <a:normAutofit fontScale="92500" lnSpcReduction="10000"/>
          </a:bodyPr>
          <a:lstStyle/>
          <a:p>
            <a:pPr marL="0" lvl="0" indent="0" fontAlgn="base">
              <a:buNone/>
            </a:pPr>
            <a:r>
              <a:rPr lang="en-US" sz="2400" b="1" dirty="0"/>
              <a:t>Activation Function Layer</a:t>
            </a:r>
            <a:endParaRPr lang="en-US" sz="2400" dirty="0"/>
          </a:p>
          <a:p>
            <a:pPr marL="0" indent="0" fontAlgn="base">
              <a:buNone/>
            </a:pPr>
            <a:r>
              <a:rPr lang="en-US" dirty="0"/>
              <a:t>             </a:t>
            </a:r>
            <a:r>
              <a:rPr lang="en-US" sz="2400" dirty="0"/>
              <a:t>This layer will apply an element-wise activation function to the output of the convolution layer. Some common activation functions are RELU: max(0, x), Sigmoid: 1/(1+e^-x), </a:t>
            </a:r>
            <a:r>
              <a:rPr lang="en-US" sz="2400" dirty="0" err="1"/>
              <a:t>Tanh</a:t>
            </a:r>
            <a:r>
              <a:rPr lang="en-US" sz="2400" dirty="0"/>
              <a:t>, Leaky RELU, etc. The volume remains unchanged hence output volume will have dimension 32 x 32 x 12</a:t>
            </a:r>
            <a:r>
              <a:rPr lang="en-US" sz="2400" dirty="0" smtClean="0"/>
              <a:t>.</a:t>
            </a:r>
          </a:p>
          <a:p>
            <a:pPr marL="0" indent="0" fontAlgn="base">
              <a:buNone/>
            </a:pPr>
            <a:endParaRPr lang="en-US" sz="2400" dirty="0"/>
          </a:p>
          <a:p>
            <a:pPr marL="0" lvl="0" indent="0" fontAlgn="base">
              <a:buNone/>
            </a:pPr>
            <a:r>
              <a:rPr lang="en-US" sz="2400" b="1" dirty="0"/>
              <a:t>Pool </a:t>
            </a:r>
            <a:r>
              <a:rPr lang="en-US" sz="2400" b="1" dirty="0" smtClean="0"/>
              <a:t>Layer</a:t>
            </a:r>
            <a:endParaRPr lang="en-US" sz="2400" dirty="0"/>
          </a:p>
          <a:p>
            <a:pPr marL="0" lvl="0" indent="0" fontAlgn="base">
              <a:buNone/>
            </a:pPr>
            <a:r>
              <a:rPr lang="en-US" sz="2400" dirty="0" smtClean="0"/>
              <a:t>            </a:t>
            </a:r>
            <a:r>
              <a:rPr lang="en-US" sz="2400" dirty="0"/>
              <a:t> This layer is periodically inserted in the CNN and its main function is to reduce the size of volume which makes the computation fast reduces memory and also prevents </a:t>
            </a:r>
            <a:r>
              <a:rPr lang="en-US" sz="2400" dirty="0" err="1"/>
              <a:t>overfitting</a:t>
            </a:r>
            <a:r>
              <a:rPr lang="en-US" sz="2400" dirty="0"/>
              <a:t>. Two common types of pooling layers are </a:t>
            </a:r>
            <a:r>
              <a:rPr lang="en-US" sz="2400" b="1" dirty="0"/>
              <a:t>max pooling</a:t>
            </a:r>
            <a:r>
              <a:rPr lang="en-US" sz="2400" dirty="0"/>
              <a:t> and </a:t>
            </a:r>
            <a:r>
              <a:rPr lang="en-US" sz="2400" b="1" dirty="0"/>
              <a:t>average pooling</a:t>
            </a:r>
            <a:r>
              <a:rPr lang="en-US" sz="2400" dirty="0"/>
              <a:t>. If we use a max pool with 2 x 2 filters and stride 2, the resultant volume will be of dimension 16x16x12</a:t>
            </a:r>
            <a:r>
              <a:rPr lang="en-US" sz="2400" dirty="0" smtClean="0"/>
              <a:t>.</a:t>
            </a:r>
          </a:p>
          <a:p>
            <a:pPr marL="0" lvl="0" indent="0" fontAlgn="base">
              <a:buNone/>
            </a:pPr>
            <a:endParaRPr lang="en-US" sz="2400" dirty="0" smtClean="0"/>
          </a:p>
          <a:p>
            <a:pPr marL="0" lvl="0" indent="0" fontAlgn="base">
              <a:buNone/>
            </a:pPr>
            <a:r>
              <a:rPr lang="en-US" sz="2400" b="1" dirty="0"/>
              <a:t>Fully-Connected Layer </a:t>
            </a:r>
            <a:endParaRPr lang="en-US" sz="2400" b="1" dirty="0" smtClean="0"/>
          </a:p>
          <a:p>
            <a:pPr marL="0" lvl="0" indent="0" fontAlgn="base">
              <a:buNone/>
            </a:pPr>
            <a:r>
              <a:rPr lang="en-US" sz="2400" b="1" dirty="0"/>
              <a:t> </a:t>
            </a:r>
            <a:r>
              <a:rPr lang="en-US" sz="2400" b="1" dirty="0" smtClean="0"/>
              <a:t>            </a:t>
            </a:r>
            <a:r>
              <a:rPr lang="en-US" sz="2400" dirty="0"/>
              <a:t>This layer is a regular neural network layer that takes input from the previous layer and computes the class scores and outputs the </a:t>
            </a:r>
            <a:r>
              <a:rPr lang="en-US" sz="2400" dirty="0" smtClean="0"/>
              <a:t>equal </a:t>
            </a:r>
            <a:r>
              <a:rPr lang="en-US" sz="2400" dirty="0"/>
              <a:t>to the number of classes. </a:t>
            </a:r>
            <a:r>
              <a:rPr lang="en-US" sz="2400" b="1" dirty="0"/>
              <a:t> 1-D array of </a:t>
            </a:r>
            <a:r>
              <a:rPr lang="en-US" sz="2400" b="1" dirty="0" smtClean="0"/>
              <a:t>size.</a:t>
            </a:r>
            <a:r>
              <a:rPr lang="en-US" sz="2400" dirty="0"/>
              <a:t> </a:t>
            </a:r>
            <a:r>
              <a:rPr lang="en-US" sz="2400" dirty="0" smtClean="0"/>
              <a:t>They </a:t>
            </a:r>
            <a:r>
              <a:rPr lang="en-US" sz="2400" dirty="0"/>
              <a:t>will assign a</a:t>
            </a:r>
            <a:r>
              <a:rPr lang="en-US" sz="2400" b="1" dirty="0"/>
              <a:t> probability</a:t>
            </a:r>
            <a:r>
              <a:rPr lang="en-US" sz="2400" dirty="0"/>
              <a:t> for the object on the image being what the algorithm predicts it is.</a:t>
            </a:r>
            <a:endParaRPr lang="en-US" sz="2400" dirty="0"/>
          </a:p>
          <a:p>
            <a:pPr marL="0" indent="0" fontAlgn="base">
              <a:buNone/>
            </a:pPr>
            <a:endParaRPr lang="en-US" sz="2400" dirty="0"/>
          </a:p>
          <a:p>
            <a:endParaRPr lang="en-US" dirty="0"/>
          </a:p>
        </p:txBody>
      </p:sp>
    </p:spTree>
    <p:extLst>
      <p:ext uri="{BB962C8B-B14F-4D97-AF65-F5344CB8AC3E}">
        <p14:creationId xmlns:p14="http://schemas.microsoft.com/office/powerpoint/2010/main" val="1670448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miro.medium.com/max/700/1*uAeANQIOQPqWZnnuH-VEyw.jpeg"/>
          <p:cNvPicPr/>
          <p:nvPr/>
        </p:nvPicPr>
        <p:blipFill>
          <a:blip r:embed="rId2">
            <a:extLst>
              <a:ext uri="{28A0092B-C50C-407E-A947-70E740481C1C}">
                <a14:useLocalDpi xmlns:a14="http://schemas.microsoft.com/office/drawing/2010/main" val="0"/>
              </a:ext>
            </a:extLst>
          </a:blip>
          <a:srcRect/>
          <a:stretch>
            <a:fillRect/>
          </a:stretch>
        </p:blipFill>
        <p:spPr bwMode="auto">
          <a:xfrm>
            <a:off x="1226126" y="331353"/>
            <a:ext cx="10120746" cy="6221846"/>
          </a:xfrm>
          <a:prstGeom prst="rect">
            <a:avLst/>
          </a:prstGeom>
          <a:noFill/>
          <a:ln>
            <a:noFill/>
          </a:ln>
        </p:spPr>
      </p:pic>
    </p:spTree>
    <p:extLst>
      <p:ext uri="{BB962C8B-B14F-4D97-AF65-F5344CB8AC3E}">
        <p14:creationId xmlns:p14="http://schemas.microsoft.com/office/powerpoint/2010/main" val="3540615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miro.medium.com/max/550/1*15yDvGKV47a0nkf5qLKOOQ.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69778" y="541625"/>
            <a:ext cx="3375313" cy="3179619"/>
          </a:xfrm>
          <a:prstGeom prst="rect">
            <a:avLst/>
          </a:prstGeom>
          <a:noFill/>
          <a:ln>
            <a:noFill/>
          </a:ln>
        </p:spPr>
      </p:pic>
      <p:pic>
        <p:nvPicPr>
          <p:cNvPr id="3" name="Picture 2" descr="matrix multiplication in convolutional neural networ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3985" y="541625"/>
            <a:ext cx="3818342" cy="2603357"/>
          </a:xfrm>
          <a:prstGeom prst="rect">
            <a:avLst/>
          </a:prstGeom>
          <a:noFill/>
          <a:ln>
            <a:noFill/>
          </a:ln>
        </p:spPr>
      </p:pic>
      <p:pic>
        <p:nvPicPr>
          <p:cNvPr id="4" name="Picture 3" descr="Traffic-sign detection | ViCoS Lab"/>
          <p:cNvPicPr/>
          <p:nvPr/>
        </p:nvPicPr>
        <p:blipFill>
          <a:blip r:embed="rId4">
            <a:extLst>
              <a:ext uri="{28A0092B-C50C-407E-A947-70E740481C1C}">
                <a14:useLocalDpi xmlns:a14="http://schemas.microsoft.com/office/drawing/2010/main" val="0"/>
              </a:ext>
            </a:extLst>
          </a:blip>
          <a:srcRect/>
          <a:stretch>
            <a:fillRect/>
          </a:stretch>
        </p:blipFill>
        <p:spPr bwMode="auto">
          <a:xfrm>
            <a:off x="1293985" y="3721244"/>
            <a:ext cx="4402715" cy="2474335"/>
          </a:xfrm>
          <a:prstGeom prst="rect">
            <a:avLst/>
          </a:prstGeom>
          <a:noFill/>
          <a:ln>
            <a:noFill/>
          </a:ln>
        </p:spPr>
      </p:pic>
      <p:pic>
        <p:nvPicPr>
          <p:cNvPr id="1026" name="Picture 2" descr="Tt7D3r-a6nllpazQndXk2GibSjW2X6NOarO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8992" y="3965864"/>
            <a:ext cx="350520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058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3" name="Group 2"/>
          <p:cNvGrpSpPr>
            <a:grpSpLocks/>
          </p:cNvGrpSpPr>
          <p:nvPr/>
        </p:nvGrpSpPr>
        <p:grpSpPr bwMode="auto">
          <a:xfrm>
            <a:off x="608170" y="485459"/>
            <a:ext cx="10764902" cy="5024832"/>
            <a:chOff x="1450" y="850"/>
            <a:chExt cx="17408" cy="7639"/>
          </a:xfrm>
        </p:grpSpPr>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92" y="6618"/>
              <a:ext cx="1864" cy="18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9" y="850"/>
              <a:ext cx="2059" cy="155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0" y="850"/>
              <a:ext cx="1430" cy="1497"/>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Rectangle 6"/>
          <p:cNvSpPr>
            <a:spLocks noChangeArrowheads="1"/>
          </p:cNvSpPr>
          <p:nvPr/>
        </p:nvSpPr>
        <p:spPr bwMode="auto">
          <a:xfrm>
            <a:off x="152400" y="206236"/>
            <a:ext cx="12039600" cy="6432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895850" algn="l"/>
              </a:tabLst>
              <a:defRPr>
                <a:solidFill>
                  <a:schemeClr val="tx1"/>
                </a:solidFill>
                <a:latin typeface="Arial" panose="020B0604020202020204" pitchFamily="34" charset="0"/>
              </a:defRPr>
            </a:lvl1pPr>
            <a:lvl2pPr eaLnBrk="0" fontAlgn="base" hangingPunct="0">
              <a:spcBef>
                <a:spcPct val="0"/>
              </a:spcBef>
              <a:spcAft>
                <a:spcPct val="0"/>
              </a:spcAft>
              <a:tabLst>
                <a:tab pos="4895850" algn="l"/>
              </a:tabLst>
              <a:defRPr>
                <a:solidFill>
                  <a:schemeClr val="tx1"/>
                </a:solidFill>
                <a:latin typeface="Arial" panose="020B0604020202020204" pitchFamily="34" charset="0"/>
              </a:defRPr>
            </a:lvl2pPr>
            <a:lvl3pPr eaLnBrk="0" fontAlgn="base" hangingPunct="0">
              <a:spcBef>
                <a:spcPct val="0"/>
              </a:spcBef>
              <a:spcAft>
                <a:spcPct val="0"/>
              </a:spcAft>
              <a:tabLst>
                <a:tab pos="4895850" algn="l"/>
              </a:tabLst>
              <a:defRPr>
                <a:solidFill>
                  <a:schemeClr val="tx1"/>
                </a:solidFill>
                <a:latin typeface="Arial" panose="020B0604020202020204" pitchFamily="34" charset="0"/>
              </a:defRPr>
            </a:lvl3pPr>
            <a:lvl4pPr eaLnBrk="0" fontAlgn="base" hangingPunct="0">
              <a:spcBef>
                <a:spcPct val="0"/>
              </a:spcBef>
              <a:spcAft>
                <a:spcPct val="0"/>
              </a:spcAft>
              <a:tabLst>
                <a:tab pos="4895850" algn="l"/>
              </a:tabLst>
              <a:defRPr>
                <a:solidFill>
                  <a:schemeClr val="tx1"/>
                </a:solidFill>
                <a:latin typeface="Arial" panose="020B0604020202020204" pitchFamily="34" charset="0"/>
              </a:defRPr>
            </a:lvl4pPr>
            <a:lvl5pPr eaLnBrk="0" fontAlgn="base" hangingPunct="0">
              <a:spcBef>
                <a:spcPct val="0"/>
              </a:spcBef>
              <a:spcAft>
                <a:spcPct val="0"/>
              </a:spcAft>
              <a:tabLst>
                <a:tab pos="4895850" algn="l"/>
              </a:tabLst>
              <a:defRPr>
                <a:solidFill>
                  <a:schemeClr val="tx1"/>
                </a:solidFill>
                <a:latin typeface="Arial" panose="020B0604020202020204" pitchFamily="34" charset="0"/>
              </a:defRPr>
            </a:lvl5pPr>
            <a:lvl6pPr eaLnBrk="0" fontAlgn="base" hangingPunct="0">
              <a:spcBef>
                <a:spcPct val="0"/>
              </a:spcBef>
              <a:spcAft>
                <a:spcPct val="0"/>
              </a:spcAft>
              <a:tabLst>
                <a:tab pos="4895850" algn="l"/>
              </a:tabLst>
              <a:defRPr>
                <a:solidFill>
                  <a:schemeClr val="tx1"/>
                </a:solidFill>
                <a:latin typeface="Arial" panose="020B0604020202020204" pitchFamily="34" charset="0"/>
              </a:defRPr>
            </a:lvl6pPr>
            <a:lvl7pPr eaLnBrk="0" fontAlgn="base" hangingPunct="0">
              <a:spcBef>
                <a:spcPct val="0"/>
              </a:spcBef>
              <a:spcAft>
                <a:spcPct val="0"/>
              </a:spcAft>
              <a:tabLst>
                <a:tab pos="4895850" algn="l"/>
              </a:tabLst>
              <a:defRPr>
                <a:solidFill>
                  <a:schemeClr val="tx1"/>
                </a:solidFill>
                <a:latin typeface="Arial" panose="020B0604020202020204" pitchFamily="34" charset="0"/>
              </a:defRPr>
            </a:lvl7pPr>
            <a:lvl8pPr eaLnBrk="0" fontAlgn="base" hangingPunct="0">
              <a:spcBef>
                <a:spcPct val="0"/>
              </a:spcBef>
              <a:spcAft>
                <a:spcPct val="0"/>
              </a:spcAft>
              <a:tabLst>
                <a:tab pos="4895850" algn="l"/>
              </a:tabLst>
              <a:defRPr>
                <a:solidFill>
                  <a:schemeClr val="tx1"/>
                </a:solidFill>
                <a:latin typeface="Arial" panose="020B0604020202020204" pitchFamily="34" charset="0"/>
              </a:defRPr>
            </a:lvl8pPr>
            <a:lvl9pPr eaLnBrk="0" fontAlgn="base" hangingPunct="0">
              <a:spcBef>
                <a:spcPct val="0"/>
              </a:spcBef>
              <a:spcAft>
                <a:spcPct val="0"/>
              </a:spcAft>
              <a:tabLst>
                <a:tab pos="489585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4895850" algn="l"/>
              </a:tabLst>
            </a:pPr>
            <a:r>
              <a:rPr kumimoji="0" lang="en-US" sz="16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a:t>
            </a:r>
          </a:p>
          <a:p>
            <a:pPr marL="0" marR="0" lvl="0" indent="0" algn="ctr" defTabSz="914400" rtl="0" eaLnBrk="0" fontAlgn="base" latinLnBrk="0" hangingPunct="0">
              <a:lnSpc>
                <a:spcPct val="100000"/>
              </a:lnSpc>
              <a:spcBef>
                <a:spcPct val="0"/>
              </a:spcBef>
              <a:spcAft>
                <a:spcPct val="0"/>
              </a:spcAft>
              <a:buClrTx/>
              <a:buSzTx/>
              <a:buFontTx/>
              <a:buNone/>
              <a:tabLst>
                <a:tab pos="4895850" algn="l"/>
              </a:tabLst>
            </a:pPr>
            <a:endParaRPr lang="en-US" sz="1600" b="1" dirty="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895850" algn="l"/>
              </a:tabLst>
            </a:pPr>
            <a:endParaRPr kumimoji="0" lang="en-US" sz="16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895850" algn="l"/>
              </a:tabLst>
            </a:pPr>
            <a:r>
              <a:rPr kumimoji="0" lang="en-US" sz="24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Seminar</a:t>
            </a: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895850" algn="l"/>
              </a:tabLst>
            </a:pPr>
            <a:r>
              <a:rPr kumimoji="0" lang="en-US" sz="20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“Image Detection and Deep Learning”</a:t>
            </a: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895850" algn="l"/>
              </a:tabLst>
            </a:pPr>
            <a:r>
              <a:rPr kumimoji="0" lang="en-US" sz="12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IS SUBMITTED TO</a:t>
            </a:r>
            <a:endParaRPr kumimoji="0" lang="en-US" sz="1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895850" algn="l"/>
              </a:tabLst>
            </a:pPr>
            <a:endParaRPr lang="en-US" sz="1200" b="1"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895850" algn="l"/>
              </a:tabLst>
            </a:pPr>
            <a:r>
              <a:rPr kumimoji="0" lang="en-US" sz="1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SANT GADGE BABA AMRAVATI UNIVERSITY</a:t>
            </a:r>
            <a:endParaRPr kumimoji="0" 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895850" algn="l"/>
              </a:tabLst>
            </a:pPr>
            <a:r>
              <a:rPr kumimoji="0" lang="en-US" sz="12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THE PARTIAL FULFILLMENT OF THE DEGREE OF</a:t>
            </a:r>
            <a:endParaRPr kumimoji="0" 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895850" algn="l"/>
              </a:tabLst>
            </a:pPr>
            <a:r>
              <a:rPr kumimoji="0" lang="en-US" sz="1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BACHELORS OF ENGINEERING</a:t>
            </a:r>
            <a:endParaRPr kumimoji="0" 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895850" algn="l"/>
              </a:tabLst>
            </a:pPr>
            <a:r>
              <a:rPr kumimoji="0" lang="en-US" sz="14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a:t>
            </a:r>
            <a:endParaRPr kumimoji="0" 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895850" algn="l"/>
              </a:tabLst>
            </a:pPr>
            <a:r>
              <a:rPr kumimoji="0" lang="en-US" sz="14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INFORMATION TECHNOLOGY</a:t>
            </a:r>
            <a:endParaRPr kumimoji="0" 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895850" algn="l"/>
              </a:tabLst>
            </a:pPr>
            <a:r>
              <a:rPr kumimoji="0" lang="en-US" sz="12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BY</a:t>
            </a:r>
            <a:endParaRPr kumimoji="0" 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895850" algn="l"/>
              </a:tabLst>
            </a:pPr>
            <a:r>
              <a:rPr kumimoji="0" lang="en-US" sz="1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ctr" defTabSz="914400" rtl="0" eaLnBrk="0" fontAlgn="base" latinLnBrk="0" hangingPunct="0">
              <a:lnSpc>
                <a:spcPct val="100000"/>
              </a:lnSpc>
              <a:spcBef>
                <a:spcPct val="0"/>
              </a:spcBef>
              <a:spcAft>
                <a:spcPct val="0"/>
              </a:spcAft>
              <a:buClrTx/>
              <a:buSzTx/>
              <a:buFontTx/>
              <a:buNone/>
              <a:tabLst>
                <a:tab pos="4895850" algn="l"/>
              </a:tabLst>
            </a:pPr>
            <a:r>
              <a:rPr kumimoji="0" lang="en-US" sz="1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14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Mr. </a:t>
            </a:r>
            <a:r>
              <a:rPr kumimoji="0" lang="en-US" sz="1400" b="1"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Prathmesh</a:t>
            </a:r>
            <a:r>
              <a:rPr kumimoji="0" lang="en-US" sz="14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N. </a:t>
            </a:r>
            <a:r>
              <a:rPr kumimoji="0" lang="en-US" sz="1400" b="1"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Adsod</a:t>
            </a:r>
            <a:endParaRPr kumimoji="0" 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895850" algn="l"/>
              </a:tabLst>
            </a:pPr>
            <a:r>
              <a:rPr kumimoji="0" lang="en-US" sz="12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GUIDED BY</a:t>
            </a:r>
            <a:endParaRPr kumimoji="0" 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895850" algn="l"/>
              </a:tabLst>
            </a:pPr>
            <a:r>
              <a:rPr kumimoji="0" lang="en-US" sz="1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b="1"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895850" algn="l"/>
              </a:tabLst>
            </a:pPr>
            <a:r>
              <a:rPr kumimoji="0" lang="en-US" sz="14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Prof. A. B. </a:t>
            </a:r>
            <a:r>
              <a:rPr kumimoji="0" lang="en-US" sz="1400" b="1"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Parandekar</a:t>
            </a:r>
            <a:endParaRPr kumimoji="0" 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895850" algn="l"/>
              </a:tabLst>
            </a:pPr>
            <a:r>
              <a:rPr kumimoji="0" lang="en-US" sz="12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895850" algn="l"/>
              </a:tabLst>
            </a:pPr>
            <a:r>
              <a:rPr kumimoji="0" lang="en-US" sz="12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895850" algn="l"/>
              </a:tabLst>
            </a:pPr>
            <a:endParaRPr kumimoji="0" lang="en-US" sz="1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895850" algn="l"/>
              </a:tabLst>
            </a:pPr>
            <a:endParaRPr lang="en-US" sz="1200" b="1"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895850" algn="l"/>
              </a:tabLst>
            </a:pPr>
            <a:endParaRPr kumimoji="0" lang="en-US" sz="1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895850" algn="l"/>
              </a:tabLst>
            </a:pPr>
            <a:endParaRPr lang="en-US" sz="1200" b="1"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895850" algn="l"/>
              </a:tabLst>
            </a:pPr>
            <a:endParaRPr kumimoji="0" lang="en-US" sz="1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895850" algn="l"/>
              </a:tabLst>
            </a:pPr>
            <a:endParaRPr lang="en-US" sz="1200" b="1"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895850" algn="l"/>
              </a:tabLst>
            </a:pPr>
            <a:r>
              <a:rPr kumimoji="0" lang="en-US" sz="1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DEPARTMENT OF INFORMATION TECHNOLOGY</a:t>
            </a:r>
            <a:endParaRPr kumimoji="0" 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895850" algn="l"/>
              </a:tabLst>
            </a:pPr>
            <a:r>
              <a:rPr kumimoji="0" lang="en-US" sz="1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SIPNA COLLEGE OF ENGINEERING AND TECHNOLOGY, AMRAVATI</a:t>
            </a:r>
            <a:endParaRPr kumimoji="0" 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895850" algn="l"/>
              </a:tabLst>
            </a:pPr>
            <a:r>
              <a:rPr kumimoji="0" lang="en-US" sz="1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 ISO 9001:2015 CERTIFIED INSTITUTE)</a:t>
            </a:r>
            <a:endParaRPr kumimoji="0" 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895850" algn="l"/>
              </a:tabLst>
            </a:pPr>
            <a:r>
              <a:rPr kumimoji="0" lang="en-US" sz="1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SANT GADGE BABA AMRAVATI UNIVERSITY, AMRAVATI</a:t>
            </a:r>
            <a:endParaRPr kumimoji="0" 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895850" algn="l"/>
              </a:tabLst>
            </a:pPr>
            <a:r>
              <a:rPr kumimoji="0" lang="en-US" sz="1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2022-2023</a:t>
            </a: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1623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Hardware requirements</a:t>
            </a:r>
            <a:endParaRPr lang="en-US" dirty="0"/>
          </a:p>
        </p:txBody>
      </p:sp>
      <p:sp>
        <p:nvSpPr>
          <p:cNvPr id="3" name="Content Placeholder 2"/>
          <p:cNvSpPr>
            <a:spLocks noGrp="1"/>
          </p:cNvSpPr>
          <p:nvPr>
            <p:ph idx="1"/>
          </p:nvPr>
        </p:nvSpPr>
        <p:spPr/>
        <p:txBody>
          <a:bodyPr/>
          <a:lstStyle/>
          <a:p>
            <a:pPr marL="0" indent="0">
              <a:buNone/>
            </a:pPr>
            <a:r>
              <a:rPr lang="en-US" b="1" dirty="0"/>
              <a:t>Minimum Hardware Requirements – </a:t>
            </a:r>
            <a:endParaRPr lang="en-US" dirty="0"/>
          </a:p>
          <a:p>
            <a:pPr lvl="0"/>
            <a:r>
              <a:rPr lang="en-US" dirty="0"/>
              <a:t>GRAPHICS CARD:- 1650 or 1660TI</a:t>
            </a:r>
          </a:p>
          <a:p>
            <a:pPr lvl="0"/>
            <a:r>
              <a:rPr lang="en-US" dirty="0"/>
              <a:t>CPU:- i5 9th or 10th Gen.</a:t>
            </a:r>
          </a:p>
          <a:p>
            <a:pPr lvl="0"/>
            <a:r>
              <a:rPr lang="en-US" dirty="0"/>
              <a:t>RAM:- 16GB </a:t>
            </a:r>
            <a:endParaRPr lang="en-US" dirty="0" smtClean="0"/>
          </a:p>
          <a:p>
            <a:pPr lvl="0"/>
            <a:endParaRPr lang="en-US" dirty="0"/>
          </a:p>
          <a:p>
            <a:pPr lvl="0"/>
            <a:r>
              <a:rPr lang="en-US" dirty="0" smtClean="0"/>
              <a:t>Deep Learning do lot of computational tasks so we need good RAM , ROM , </a:t>
            </a:r>
            <a:r>
              <a:rPr lang="en-US" dirty="0" err="1" smtClean="0"/>
              <a:t>Procesors</a:t>
            </a:r>
            <a:r>
              <a:rPr lang="en-US" dirty="0" smtClean="0"/>
              <a:t> , CPU’s and </a:t>
            </a:r>
            <a:r>
              <a:rPr lang="en-US" dirty="0" smtClean="0"/>
              <a:t>GPU’s etc.</a:t>
            </a:r>
            <a:endParaRPr lang="en-US" dirty="0"/>
          </a:p>
          <a:p>
            <a:endParaRPr lang="en-US" dirty="0"/>
          </a:p>
          <a:p>
            <a:endParaRPr lang="en-US" dirty="0"/>
          </a:p>
        </p:txBody>
      </p:sp>
    </p:spTree>
    <p:extLst>
      <p:ext uri="{BB962C8B-B14F-4D97-AF65-F5344CB8AC3E}">
        <p14:creationId xmlns:p14="http://schemas.microsoft.com/office/powerpoint/2010/main" val="1395702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lstStyle/>
          <a:p>
            <a:r>
              <a:rPr lang="en-US" dirty="0" smtClean="0"/>
              <a:t>Traffic Sign Recognition</a:t>
            </a:r>
          </a:p>
          <a:p>
            <a:r>
              <a:rPr lang="en-US" dirty="0" smtClean="0"/>
              <a:t>Automation</a:t>
            </a:r>
          </a:p>
          <a:p>
            <a:r>
              <a:rPr lang="en-US" dirty="0" smtClean="0"/>
              <a:t>Law Enforcement</a:t>
            </a:r>
          </a:p>
          <a:p>
            <a:r>
              <a:rPr lang="en-US" dirty="0" smtClean="0"/>
              <a:t>Healthcare</a:t>
            </a:r>
          </a:p>
          <a:p>
            <a:r>
              <a:rPr lang="en-US" dirty="0" smtClean="0"/>
              <a:t>Translation</a:t>
            </a:r>
          </a:p>
          <a:p>
            <a:r>
              <a:rPr lang="en-US" dirty="0" smtClean="0"/>
              <a:t>Voice Assistance</a:t>
            </a:r>
          </a:p>
          <a:p>
            <a:r>
              <a:rPr lang="en-US" dirty="0" smtClean="0"/>
              <a:t>Image / Object Detection</a:t>
            </a:r>
          </a:p>
          <a:p>
            <a:r>
              <a:rPr lang="en-US" dirty="0" smtClean="0"/>
              <a:t>Autocomplete</a:t>
            </a:r>
          </a:p>
          <a:p>
            <a:endParaRPr lang="en-US" dirty="0"/>
          </a:p>
        </p:txBody>
      </p:sp>
    </p:spTree>
    <p:extLst>
      <p:ext uri="{BB962C8B-B14F-4D97-AF65-F5344CB8AC3E}">
        <p14:creationId xmlns:p14="http://schemas.microsoft.com/office/powerpoint/2010/main" val="752656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Create and Train Deep Learning Models</a:t>
            </a:r>
            <a:br>
              <a:rPr lang="en-US" b="1" dirty="0"/>
            </a:br>
            <a:endParaRPr lang="en-US" dirty="0"/>
          </a:p>
        </p:txBody>
      </p:sp>
      <p:sp>
        <p:nvSpPr>
          <p:cNvPr id="3" name="Content Placeholder 2"/>
          <p:cNvSpPr>
            <a:spLocks noGrp="1"/>
          </p:cNvSpPr>
          <p:nvPr>
            <p:ph idx="1"/>
          </p:nvPr>
        </p:nvSpPr>
        <p:spPr/>
        <p:txBody>
          <a:bodyPr/>
          <a:lstStyle/>
          <a:p>
            <a:r>
              <a:rPr lang="en-US" b="1" dirty="0"/>
              <a:t>Training from Scratch</a:t>
            </a:r>
            <a:endParaRPr lang="en-US" dirty="0"/>
          </a:p>
          <a:p>
            <a:endParaRPr lang="en-US" dirty="0" smtClean="0"/>
          </a:p>
          <a:p>
            <a:r>
              <a:rPr lang="en-US" b="1" dirty="0"/>
              <a:t>Transfer Learning</a:t>
            </a:r>
            <a:endParaRPr lang="en-US" dirty="0"/>
          </a:p>
          <a:p>
            <a:endParaRPr lang="en-US" dirty="0" smtClean="0"/>
          </a:p>
          <a:p>
            <a:r>
              <a:rPr lang="en-US" b="1" dirty="0"/>
              <a:t>Feature Extraction</a:t>
            </a:r>
            <a:endParaRPr lang="en-US" dirty="0"/>
          </a:p>
          <a:p>
            <a:endParaRPr lang="en-US" dirty="0"/>
          </a:p>
        </p:txBody>
      </p:sp>
    </p:spTree>
    <p:extLst>
      <p:ext uri="{BB962C8B-B14F-4D97-AF65-F5344CB8AC3E}">
        <p14:creationId xmlns:p14="http://schemas.microsoft.com/office/powerpoint/2010/main" val="4264013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Deep Learning with </a:t>
            </a:r>
            <a:r>
              <a:rPr lang="en-US" b="1" dirty="0" err="1"/>
              <a:t>Tensorflow</a:t>
            </a:r>
            <a:endParaRPr lang="en-US" dirty="0"/>
          </a:p>
        </p:txBody>
      </p:sp>
      <p:sp>
        <p:nvSpPr>
          <p:cNvPr id="3" name="Content Placeholder 2"/>
          <p:cNvSpPr>
            <a:spLocks noGrp="1"/>
          </p:cNvSpPr>
          <p:nvPr>
            <p:ph idx="1"/>
          </p:nvPr>
        </p:nvSpPr>
        <p:spPr/>
        <p:txBody>
          <a:bodyPr>
            <a:normAutofit lnSpcReduction="10000"/>
          </a:bodyPr>
          <a:lstStyle/>
          <a:p>
            <a:r>
              <a:rPr lang="en-US" dirty="0" err="1"/>
              <a:t>TensorFlow</a:t>
            </a:r>
            <a:r>
              <a:rPr lang="en-US" dirty="0"/>
              <a:t> is a framework created by Google for creating Deep Learning </a:t>
            </a:r>
            <a:r>
              <a:rPr lang="en-US" dirty="0" smtClean="0"/>
              <a:t>models</a:t>
            </a:r>
            <a:endParaRPr lang="en-US" dirty="0"/>
          </a:p>
          <a:p>
            <a:r>
              <a:rPr lang="en-US" dirty="0"/>
              <a:t>Machine Learning has enabled us to build complex applications with great accuracy. Whether it has to do with images, videos, text or even audio, Machine Learning can solve problems from a wide range. </a:t>
            </a:r>
            <a:r>
              <a:rPr lang="en-US" dirty="0" err="1"/>
              <a:t>Tensorflow</a:t>
            </a:r>
            <a:r>
              <a:rPr lang="en-US" dirty="0"/>
              <a:t> can be used to achieve all of these applications</a:t>
            </a:r>
            <a:r>
              <a:rPr lang="en-US" dirty="0" smtClean="0"/>
              <a:t>.</a:t>
            </a:r>
          </a:p>
          <a:p>
            <a:r>
              <a:rPr lang="en-US" dirty="0"/>
              <a:t> The human brain consists of billions of neurons which are interconnected by synapses. If “enough” synaptic inputs to the neuron fires, then the neuron will also fire. This process is called thinking. To replicate that process on computers, we need machine learning and neural networks. </a:t>
            </a:r>
          </a:p>
        </p:txBody>
      </p:sp>
    </p:spTree>
    <p:extLst>
      <p:ext uri="{BB962C8B-B14F-4D97-AF65-F5344CB8AC3E}">
        <p14:creationId xmlns:p14="http://schemas.microsoft.com/office/powerpoint/2010/main" val="2172461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6473"/>
            <a:ext cx="10515600" cy="5650490"/>
          </a:xfrm>
        </p:spPr>
        <p:txBody>
          <a:bodyPr/>
          <a:lstStyle/>
          <a:p>
            <a:r>
              <a:rPr lang="en-US" dirty="0" err="1"/>
              <a:t>Tensorflow</a:t>
            </a:r>
            <a:r>
              <a:rPr lang="en-US" dirty="0"/>
              <a:t> was created with processing power limitations in mind. </a:t>
            </a:r>
            <a:endParaRPr lang="en-US" dirty="0" smtClean="0"/>
          </a:p>
          <a:p>
            <a:endParaRPr lang="en-US" dirty="0" smtClean="0"/>
          </a:p>
          <a:p>
            <a:r>
              <a:rPr lang="en-US" b="1" dirty="0"/>
              <a:t>The </a:t>
            </a:r>
            <a:r>
              <a:rPr lang="en-US" b="1" dirty="0" smtClean="0"/>
              <a:t>framework can </a:t>
            </a:r>
            <a:r>
              <a:rPr lang="en-US" b="1" dirty="0"/>
              <a:t>be ran on computers of all kinds, even on smartphones (yes, even on that overpriced thing with half an apple on it). Working on a Intel Core i3 with 8 GB of RAM, you won’t have performance issues.</a:t>
            </a:r>
          </a:p>
          <a:p>
            <a:endParaRPr lang="en-US" dirty="0"/>
          </a:p>
        </p:txBody>
      </p:sp>
    </p:spTree>
    <p:extLst>
      <p:ext uri="{BB962C8B-B14F-4D97-AF65-F5344CB8AC3E}">
        <p14:creationId xmlns:p14="http://schemas.microsoft.com/office/powerpoint/2010/main" val="2866439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miro.medium.com/max/700/0*QGUYjCiBuJs53qIf.png"/>
          <p:cNvPicPr/>
          <p:nvPr/>
        </p:nvPicPr>
        <p:blipFill>
          <a:blip r:embed="rId2">
            <a:extLst>
              <a:ext uri="{28A0092B-C50C-407E-A947-70E740481C1C}">
                <a14:useLocalDpi xmlns:a14="http://schemas.microsoft.com/office/drawing/2010/main" val="0"/>
              </a:ext>
            </a:extLst>
          </a:blip>
          <a:srcRect/>
          <a:stretch>
            <a:fillRect/>
          </a:stretch>
        </p:blipFill>
        <p:spPr bwMode="auto">
          <a:xfrm>
            <a:off x="2030124" y="165157"/>
            <a:ext cx="8776422" cy="5806152"/>
          </a:xfrm>
          <a:prstGeom prst="rect">
            <a:avLst/>
          </a:prstGeom>
          <a:noFill/>
          <a:ln>
            <a:noFill/>
          </a:ln>
        </p:spPr>
      </p:pic>
    </p:spTree>
    <p:extLst>
      <p:ext uri="{BB962C8B-B14F-4D97-AF65-F5344CB8AC3E}">
        <p14:creationId xmlns:p14="http://schemas.microsoft.com/office/powerpoint/2010/main" val="3151931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p:txBody>
          <a:bodyPr>
            <a:normAutofit lnSpcReduction="10000"/>
          </a:bodyPr>
          <a:lstStyle/>
          <a:p>
            <a:r>
              <a:rPr lang="en-US" dirty="0"/>
              <a:t>By this way we got covered how we are using deep learning in our project . Traffic sign detection is one of the good way to study CNN and deep learning . By this way we learn how our  CNN algorithm will directly digest the images and we do not need to pre-process data. We have learnt how deep learning work internally and got idea about how our model will be working in this process .We also got idea about different layers in </a:t>
            </a:r>
            <a:r>
              <a:rPr lang="en-US" dirty="0" err="1"/>
              <a:t>cnn</a:t>
            </a:r>
            <a:r>
              <a:rPr lang="en-US" dirty="0"/>
              <a:t>.</a:t>
            </a:r>
          </a:p>
          <a:p>
            <a:r>
              <a:rPr lang="en-US" dirty="0"/>
              <a:t>              We have taken different </a:t>
            </a:r>
            <a:r>
              <a:rPr lang="en-US" dirty="0" err="1"/>
              <a:t>different</a:t>
            </a:r>
            <a:r>
              <a:rPr lang="en-US" dirty="0"/>
              <a:t> use cases to know more about Deep Learning and learnt about how layer by layer our model gets build . We also covered deep learning and machine learning difference.</a:t>
            </a:r>
          </a:p>
          <a:p>
            <a:endParaRPr lang="en-US" dirty="0"/>
          </a:p>
        </p:txBody>
      </p:sp>
    </p:spTree>
    <p:extLst>
      <p:ext uri="{BB962C8B-B14F-4D97-AF65-F5344CB8AC3E}">
        <p14:creationId xmlns:p14="http://schemas.microsoft.com/office/powerpoint/2010/main" val="1241486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782" y="2069234"/>
            <a:ext cx="10515600" cy="1325563"/>
          </a:xfrm>
        </p:spPr>
        <p:txBody>
          <a:bodyPr/>
          <a:lstStyle/>
          <a:p>
            <a:r>
              <a:rPr lang="en-US" b="1" dirty="0" smtClean="0">
                <a:solidFill>
                  <a:schemeClr val="accent1">
                    <a:lumMod val="50000"/>
                  </a:schemeClr>
                </a:solidFill>
              </a:rPr>
              <a:t>                           </a:t>
            </a:r>
            <a:r>
              <a:rPr lang="en-US" sz="5400" b="1" dirty="0" smtClean="0">
                <a:solidFill>
                  <a:schemeClr val="accent1">
                    <a:lumMod val="50000"/>
                  </a:schemeClr>
                </a:solidFill>
                <a:latin typeface="Algerian" panose="04020705040A02060702" pitchFamily="82" charset="0"/>
              </a:rPr>
              <a:t>Thank You</a:t>
            </a:r>
            <a:endParaRPr lang="en-US" sz="5400" b="1" dirty="0">
              <a:solidFill>
                <a:schemeClr val="accent1">
                  <a:lumMod val="50000"/>
                </a:schemeClr>
              </a:solidFill>
              <a:latin typeface="Algerian" panose="04020705040A02060702" pitchFamily="82" charset="0"/>
            </a:endParaRPr>
          </a:p>
        </p:txBody>
      </p:sp>
    </p:spTree>
    <p:extLst>
      <p:ext uri="{BB962C8B-B14F-4D97-AF65-F5344CB8AC3E}">
        <p14:creationId xmlns:p14="http://schemas.microsoft.com/office/powerpoint/2010/main" val="2074127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Topics to Cover - </a:t>
            </a:r>
            <a:endParaRPr lang="en-US" b="1" dirty="0"/>
          </a:p>
        </p:txBody>
      </p:sp>
      <p:sp>
        <p:nvSpPr>
          <p:cNvPr id="3" name="Content Placeholder 2"/>
          <p:cNvSpPr>
            <a:spLocks noGrp="1"/>
          </p:cNvSpPr>
          <p:nvPr>
            <p:ph idx="1"/>
          </p:nvPr>
        </p:nvSpPr>
        <p:spPr/>
        <p:txBody>
          <a:bodyPr>
            <a:normAutofit lnSpcReduction="10000"/>
          </a:bodyPr>
          <a:lstStyle/>
          <a:p>
            <a:r>
              <a:rPr lang="en-US" sz="2400" b="1" dirty="0" smtClean="0">
                <a:latin typeface="Times New Roman" panose="02020603050405020304" pitchFamily="18" charset="0"/>
                <a:cs typeface="Times New Roman" panose="02020603050405020304" pitchFamily="18" charset="0"/>
              </a:rPr>
              <a:t>Introduction</a:t>
            </a:r>
          </a:p>
          <a:p>
            <a:r>
              <a:rPr lang="en-US" sz="2400" b="1" dirty="0" smtClean="0">
                <a:latin typeface="Times New Roman" panose="02020603050405020304" pitchFamily="18" charset="0"/>
                <a:cs typeface="Times New Roman" panose="02020603050405020304" pitchFamily="18" charset="0"/>
              </a:rPr>
              <a:t>ML </a:t>
            </a:r>
            <a:r>
              <a:rPr lang="en-US" sz="2400" b="1" dirty="0" err="1" smtClean="0">
                <a:latin typeface="Times New Roman" panose="02020603050405020304" pitchFamily="18" charset="0"/>
                <a:cs typeface="Times New Roman" panose="02020603050405020304" pitchFamily="18" charset="0"/>
              </a:rPr>
              <a:t>vs</a:t>
            </a:r>
            <a:r>
              <a:rPr lang="en-US" sz="2400" b="1" dirty="0" smtClean="0">
                <a:latin typeface="Times New Roman" panose="02020603050405020304" pitchFamily="18" charset="0"/>
                <a:cs typeface="Times New Roman" panose="02020603050405020304" pitchFamily="18" charset="0"/>
              </a:rPr>
              <a:t> Deep Learning</a:t>
            </a:r>
          </a:p>
          <a:p>
            <a:r>
              <a:rPr lang="en-US" sz="2400" b="1" dirty="0" smtClean="0">
                <a:latin typeface="Times New Roman" panose="02020603050405020304" pitchFamily="18" charset="0"/>
                <a:cs typeface="Times New Roman" panose="02020603050405020304" pitchFamily="18" charset="0"/>
              </a:rPr>
              <a:t>Architecture flow chart</a:t>
            </a:r>
          </a:p>
          <a:p>
            <a:r>
              <a:rPr lang="en-US" sz="2400" b="1" dirty="0" smtClean="0">
                <a:latin typeface="Times New Roman" panose="02020603050405020304" pitchFamily="18" charset="0"/>
                <a:cs typeface="Times New Roman" panose="02020603050405020304" pitchFamily="18" charset="0"/>
              </a:rPr>
              <a:t>How Deep Learning works</a:t>
            </a:r>
          </a:p>
          <a:p>
            <a:r>
              <a:rPr lang="en-US" sz="2400" b="1" dirty="0" smtClean="0">
                <a:latin typeface="Times New Roman" panose="02020603050405020304" pitchFamily="18" charset="0"/>
                <a:cs typeface="Times New Roman" panose="02020603050405020304" pitchFamily="18" charset="0"/>
              </a:rPr>
              <a:t>Deep Learning in Image Detection</a:t>
            </a:r>
          </a:p>
          <a:p>
            <a:r>
              <a:rPr lang="en-US" sz="2400" b="1" dirty="0" smtClean="0">
                <a:latin typeface="Times New Roman" panose="02020603050405020304" pitchFamily="18" charset="0"/>
                <a:cs typeface="Times New Roman" panose="02020603050405020304" pitchFamily="18" charset="0"/>
              </a:rPr>
              <a:t>Hardware Requirements</a:t>
            </a:r>
          </a:p>
          <a:p>
            <a:r>
              <a:rPr lang="en-US" sz="2400" b="1" dirty="0" smtClean="0">
                <a:latin typeface="Times New Roman" panose="02020603050405020304" pitchFamily="18" charset="0"/>
                <a:cs typeface="Times New Roman" panose="02020603050405020304" pitchFamily="18" charset="0"/>
              </a:rPr>
              <a:t>Applications</a:t>
            </a:r>
          </a:p>
          <a:p>
            <a:r>
              <a:rPr lang="en-US" sz="2400" b="1" dirty="0" smtClean="0">
                <a:latin typeface="Times New Roman" panose="02020603050405020304" pitchFamily="18" charset="0"/>
                <a:cs typeface="Times New Roman" panose="02020603050405020304" pitchFamily="18" charset="0"/>
              </a:rPr>
              <a:t>How to create and train models</a:t>
            </a:r>
          </a:p>
          <a:p>
            <a:r>
              <a:rPr lang="en-US" sz="2400" b="1" dirty="0" err="1" smtClean="0">
                <a:latin typeface="Times New Roman" panose="02020603050405020304" pitchFamily="18" charset="0"/>
                <a:cs typeface="Times New Roman" panose="02020603050405020304" pitchFamily="18" charset="0"/>
              </a:rPr>
              <a:t>Tensorflow</a:t>
            </a:r>
            <a:r>
              <a:rPr lang="en-US" sz="2400" b="1" dirty="0" smtClean="0">
                <a:latin typeface="Times New Roman" panose="02020603050405020304" pitchFamily="18" charset="0"/>
                <a:cs typeface="Times New Roman" panose="02020603050405020304" pitchFamily="18" charset="0"/>
              </a:rPr>
              <a:t> for Deep Learning</a:t>
            </a:r>
          </a:p>
          <a:p>
            <a:r>
              <a:rPr lang="en-US" sz="2400" b="1" dirty="0" smtClean="0">
                <a:latin typeface="Times New Roman" panose="02020603050405020304" pitchFamily="18" charset="0"/>
                <a:cs typeface="Times New Roman" panose="02020603050405020304" pitchFamily="18" charset="0"/>
              </a:rPr>
              <a:t>Conclusion</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7592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AI is superset of ML , which is superset of Deep Learning</a:t>
            </a:r>
          </a:p>
          <a:p>
            <a:r>
              <a:rPr lang="en-US" dirty="0"/>
              <a:t>Deep learning goes beyond ML by creating more complex hierarchical models that are meant to mimic how humans learn new </a:t>
            </a:r>
            <a:r>
              <a:rPr lang="en-US" dirty="0" smtClean="0"/>
              <a:t>information</a:t>
            </a:r>
          </a:p>
          <a:p>
            <a:r>
              <a:rPr lang="en-US" dirty="0"/>
              <a:t>Deep learning is a </a:t>
            </a:r>
            <a:r>
              <a:rPr lang="en-US" b="1" dirty="0"/>
              <a:t>subset</a:t>
            </a:r>
            <a:r>
              <a:rPr lang="en-US" dirty="0"/>
              <a:t> of </a:t>
            </a:r>
            <a:r>
              <a:rPr lang="en-US" dirty="0" smtClean="0"/>
              <a:t>ML, </a:t>
            </a:r>
            <a:r>
              <a:rPr lang="en-US" dirty="0"/>
              <a:t>which is essentially a neural network with three or more </a:t>
            </a:r>
            <a:r>
              <a:rPr lang="en-US" dirty="0" smtClean="0"/>
              <a:t>layers</a:t>
            </a:r>
          </a:p>
          <a:p>
            <a:r>
              <a:rPr lang="en-US" dirty="0"/>
              <a:t>These neural networks attempt to simulate the behavior of the human brain—albeit far from matching its ability—allowing it to “learn” from large amounts of data </a:t>
            </a:r>
            <a:r>
              <a:rPr lang="en-US" dirty="0" smtClean="0"/>
              <a:t>.</a:t>
            </a:r>
          </a:p>
          <a:p>
            <a:endParaRPr lang="en-US" dirty="0"/>
          </a:p>
        </p:txBody>
      </p:sp>
    </p:spTree>
    <p:extLst>
      <p:ext uri="{BB962C8B-B14F-4D97-AF65-F5344CB8AC3E}">
        <p14:creationId xmlns:p14="http://schemas.microsoft.com/office/powerpoint/2010/main" val="4100594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872" y="207819"/>
            <a:ext cx="10806546" cy="6539345"/>
          </a:xfrm>
        </p:spPr>
        <p:txBody>
          <a:bodyPr>
            <a:normAutofit lnSpcReduction="10000"/>
          </a:bodyPr>
          <a:lstStyle/>
          <a:p>
            <a:r>
              <a:rPr lang="en-US" dirty="0"/>
              <a:t>While a neural network with a single layer can still make approximate predictions, additional hidden layers can help to optimize and refine for </a:t>
            </a:r>
            <a:r>
              <a:rPr lang="en-US" dirty="0" smtClean="0"/>
              <a:t>accuracy</a:t>
            </a:r>
          </a:p>
          <a:p>
            <a:r>
              <a:rPr lang="en-US" b="1" dirty="0" smtClean="0"/>
              <a:t>Where Deep Learning ?</a:t>
            </a:r>
          </a:p>
          <a:p>
            <a:pPr marL="0" indent="0">
              <a:buNone/>
            </a:pPr>
            <a:r>
              <a:rPr lang="en-US" dirty="0" smtClean="0"/>
              <a:t>       - Automation</a:t>
            </a:r>
          </a:p>
          <a:p>
            <a:pPr marL="0" indent="0">
              <a:buNone/>
            </a:pPr>
            <a:r>
              <a:rPr lang="en-US" dirty="0"/>
              <a:t> </a:t>
            </a:r>
            <a:r>
              <a:rPr lang="en-US" dirty="0" smtClean="0"/>
              <a:t>      - No need of Human Intervention</a:t>
            </a:r>
          </a:p>
          <a:p>
            <a:pPr marL="0" indent="0">
              <a:buNone/>
            </a:pPr>
            <a:r>
              <a:rPr lang="en-US" dirty="0"/>
              <a:t> </a:t>
            </a:r>
            <a:r>
              <a:rPr lang="en-US" dirty="0" smtClean="0"/>
              <a:t>      - Natural Language Processing</a:t>
            </a:r>
          </a:p>
          <a:p>
            <a:pPr marL="0" indent="0">
              <a:buNone/>
            </a:pPr>
            <a:r>
              <a:rPr lang="en-US" dirty="0"/>
              <a:t> </a:t>
            </a:r>
            <a:r>
              <a:rPr lang="en-US" dirty="0" smtClean="0"/>
              <a:t>      - Image Detection</a:t>
            </a:r>
          </a:p>
          <a:p>
            <a:pPr marL="0" indent="0">
              <a:buNone/>
            </a:pPr>
            <a:r>
              <a:rPr lang="en-US" b="1" dirty="0" smtClean="0"/>
              <a:t>. Examples – </a:t>
            </a:r>
          </a:p>
          <a:p>
            <a:pPr marL="0" indent="0">
              <a:buNone/>
            </a:pPr>
            <a:r>
              <a:rPr lang="en-US" b="1" dirty="0"/>
              <a:t> </a:t>
            </a:r>
            <a:r>
              <a:rPr lang="en-US" b="1" dirty="0" smtClean="0"/>
              <a:t>      - </a:t>
            </a:r>
            <a:r>
              <a:rPr lang="en-US" dirty="0" smtClean="0"/>
              <a:t>Amazon Alexa , Apples </a:t>
            </a:r>
            <a:r>
              <a:rPr lang="en-US" dirty="0" err="1" smtClean="0"/>
              <a:t>Siri</a:t>
            </a:r>
            <a:endParaRPr lang="en-US" dirty="0" smtClean="0"/>
          </a:p>
          <a:p>
            <a:pPr marL="0" indent="0">
              <a:buNone/>
            </a:pPr>
            <a:r>
              <a:rPr lang="en-US" dirty="0"/>
              <a:t> </a:t>
            </a:r>
            <a:r>
              <a:rPr lang="en-US" dirty="0" smtClean="0"/>
              <a:t>      - Self Driving Cars</a:t>
            </a:r>
          </a:p>
          <a:p>
            <a:pPr marL="0" indent="0">
              <a:buNone/>
            </a:pPr>
            <a:r>
              <a:rPr lang="en-US" dirty="0"/>
              <a:t> </a:t>
            </a:r>
            <a:r>
              <a:rPr lang="en-US" dirty="0" smtClean="0"/>
              <a:t>      - </a:t>
            </a:r>
            <a:r>
              <a:rPr lang="en-US" dirty="0" err="1" smtClean="0"/>
              <a:t>Chatbots</a:t>
            </a:r>
            <a:endParaRPr lang="en-US" dirty="0" smtClean="0"/>
          </a:p>
          <a:p>
            <a:pPr marL="0" indent="0">
              <a:buNone/>
            </a:pPr>
            <a:r>
              <a:rPr lang="en-US" dirty="0"/>
              <a:t> </a:t>
            </a:r>
            <a:r>
              <a:rPr lang="en-US" dirty="0" smtClean="0"/>
              <a:t>      - Google Translation</a:t>
            </a:r>
          </a:p>
          <a:p>
            <a:pPr marL="0" indent="0">
              <a:buNone/>
            </a:pPr>
            <a:r>
              <a:rPr lang="en-US" dirty="0" smtClean="0"/>
              <a:t>       - Auto-complete feature</a:t>
            </a:r>
            <a:endParaRPr lang="en-US" dirty="0"/>
          </a:p>
        </p:txBody>
      </p:sp>
    </p:spTree>
    <p:extLst>
      <p:ext uri="{BB962C8B-B14F-4D97-AF65-F5344CB8AC3E}">
        <p14:creationId xmlns:p14="http://schemas.microsoft.com/office/powerpoint/2010/main" val="1573844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636" y="509443"/>
            <a:ext cx="10785763" cy="5877502"/>
          </a:xfrm>
        </p:spPr>
        <p:txBody>
          <a:bodyPr/>
          <a:lstStyle/>
          <a:p>
            <a:r>
              <a:rPr lang="en-US" dirty="0">
                <a:solidFill>
                  <a:srgbClr val="212121"/>
                </a:solidFill>
                <a:latin typeface="Times New Roman" panose="02020603050405020304" pitchFamily="18" charset="0"/>
                <a:ea typeface="Times New Roman" panose="02020603050405020304" pitchFamily="18" charset="0"/>
              </a:rPr>
              <a:t>In deep learning, a computer model learns to perform classification tasks directly from images, text, or sound</a:t>
            </a:r>
            <a:r>
              <a:rPr lang="en-US" dirty="0" smtClean="0">
                <a:solidFill>
                  <a:srgbClr val="212121"/>
                </a:solidFill>
                <a:latin typeface="Times New Roman" panose="02020603050405020304" pitchFamily="18" charset="0"/>
                <a:ea typeface="Times New Roman" panose="02020603050405020304" pitchFamily="18" charset="0"/>
              </a:rPr>
              <a:t>.</a:t>
            </a:r>
          </a:p>
          <a:p>
            <a:r>
              <a:rPr lang="en-US" dirty="0"/>
              <a:t>RNN is used for Natural Language Processing and CNN is used for Image Detection</a:t>
            </a:r>
            <a:r>
              <a:rPr lang="en-US" dirty="0" smtClean="0"/>
              <a:t>.</a:t>
            </a:r>
          </a:p>
          <a:p>
            <a:r>
              <a:rPr lang="en-US" dirty="0">
                <a:solidFill>
                  <a:srgbClr val="212121"/>
                </a:solidFill>
                <a:latin typeface="Times New Roman" panose="02020603050405020304" pitchFamily="18" charset="0"/>
                <a:ea typeface="Times New Roman" panose="02020603050405020304" pitchFamily="18" charset="0"/>
              </a:rPr>
              <a:t>We have different tools for implementing deep learning like </a:t>
            </a:r>
            <a:r>
              <a:rPr lang="en-US" dirty="0" err="1">
                <a:solidFill>
                  <a:srgbClr val="212121"/>
                </a:solidFill>
                <a:latin typeface="Times New Roman" panose="02020603050405020304" pitchFamily="18" charset="0"/>
                <a:ea typeface="Times New Roman" panose="02020603050405020304" pitchFamily="18" charset="0"/>
              </a:rPr>
              <a:t>Tensorflow</a:t>
            </a:r>
            <a:r>
              <a:rPr lang="en-US" dirty="0">
                <a:solidFill>
                  <a:srgbClr val="212121"/>
                </a:solidFill>
                <a:latin typeface="Times New Roman" panose="02020603050405020304" pitchFamily="18" charset="0"/>
                <a:ea typeface="Times New Roman" panose="02020603050405020304" pitchFamily="18" charset="0"/>
              </a:rPr>
              <a:t> , </a:t>
            </a:r>
            <a:r>
              <a:rPr lang="en-US" dirty="0" err="1">
                <a:solidFill>
                  <a:srgbClr val="212121"/>
                </a:solidFill>
                <a:latin typeface="Times New Roman" panose="02020603050405020304" pitchFamily="18" charset="0"/>
                <a:ea typeface="Times New Roman" panose="02020603050405020304" pitchFamily="18" charset="0"/>
              </a:rPr>
              <a:t>Keras</a:t>
            </a:r>
            <a:r>
              <a:rPr lang="en-US" dirty="0">
                <a:solidFill>
                  <a:srgbClr val="212121"/>
                </a:solidFill>
                <a:latin typeface="Times New Roman" panose="02020603050405020304" pitchFamily="18" charset="0"/>
                <a:ea typeface="Times New Roman" panose="02020603050405020304" pitchFamily="18" charset="0"/>
              </a:rPr>
              <a:t> , </a:t>
            </a:r>
            <a:r>
              <a:rPr lang="en-US" dirty="0" err="1">
                <a:solidFill>
                  <a:srgbClr val="212121"/>
                </a:solidFill>
                <a:latin typeface="Times New Roman" panose="02020603050405020304" pitchFamily="18" charset="0"/>
                <a:ea typeface="Times New Roman" panose="02020603050405020304" pitchFamily="18" charset="0"/>
              </a:rPr>
              <a:t>Scikit</a:t>
            </a:r>
            <a:r>
              <a:rPr lang="en-US" dirty="0">
                <a:solidFill>
                  <a:srgbClr val="212121"/>
                </a:solidFill>
                <a:latin typeface="Times New Roman" panose="02020603050405020304" pitchFamily="18" charset="0"/>
                <a:ea typeface="Times New Roman" panose="02020603050405020304" pitchFamily="18" charset="0"/>
              </a:rPr>
              <a:t>-Learn , </a:t>
            </a:r>
            <a:r>
              <a:rPr lang="en-US" dirty="0" err="1">
                <a:solidFill>
                  <a:srgbClr val="212121"/>
                </a:solidFill>
                <a:latin typeface="Times New Roman" panose="02020603050405020304" pitchFamily="18" charset="0"/>
                <a:ea typeface="Times New Roman" panose="02020603050405020304" pitchFamily="18" charset="0"/>
              </a:rPr>
              <a:t>PyTorch</a:t>
            </a:r>
            <a:r>
              <a:rPr lang="en-US" dirty="0">
                <a:solidFill>
                  <a:srgbClr val="212121"/>
                </a:solidFill>
                <a:latin typeface="Times New Roman" panose="02020603050405020304" pitchFamily="18" charset="0"/>
                <a:ea typeface="Times New Roman" panose="02020603050405020304" pitchFamily="18" charset="0"/>
              </a:rPr>
              <a:t> </a:t>
            </a:r>
            <a:r>
              <a:rPr lang="en-US" dirty="0" smtClean="0">
                <a:solidFill>
                  <a:srgbClr val="212121"/>
                </a:solidFill>
                <a:latin typeface="Times New Roman" panose="02020603050405020304" pitchFamily="18" charset="0"/>
                <a:ea typeface="Times New Roman" panose="02020603050405020304" pitchFamily="18" charset="0"/>
              </a:rPr>
              <a:t>etc.</a:t>
            </a:r>
            <a:endParaRPr lang="en-US" dirty="0"/>
          </a:p>
        </p:txBody>
      </p:sp>
    </p:spTree>
    <p:extLst>
      <p:ext uri="{BB962C8B-B14F-4D97-AF65-F5344CB8AC3E}">
        <p14:creationId xmlns:p14="http://schemas.microsoft.com/office/powerpoint/2010/main" val="912321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VS Deep Learning</a:t>
            </a:r>
            <a:endParaRPr lang="en-US" dirty="0"/>
          </a:p>
        </p:txBody>
      </p:sp>
      <p:sp>
        <p:nvSpPr>
          <p:cNvPr id="3" name="Text Placeholder 2"/>
          <p:cNvSpPr>
            <a:spLocks noGrp="1"/>
          </p:cNvSpPr>
          <p:nvPr>
            <p:ph type="body" idx="1"/>
          </p:nvPr>
        </p:nvSpPr>
        <p:spPr/>
        <p:txBody>
          <a:bodyPr/>
          <a:lstStyle/>
          <a:p>
            <a:r>
              <a:rPr lang="en-US" dirty="0" smtClean="0"/>
              <a:t>Machine Learning</a:t>
            </a:r>
            <a:endParaRPr lang="en-US" dirty="0"/>
          </a:p>
        </p:txBody>
      </p:sp>
      <p:sp>
        <p:nvSpPr>
          <p:cNvPr id="4" name="Content Placeholder 3"/>
          <p:cNvSpPr>
            <a:spLocks noGrp="1"/>
          </p:cNvSpPr>
          <p:nvPr>
            <p:ph sz="half" idx="2"/>
          </p:nvPr>
        </p:nvSpPr>
        <p:spPr/>
        <p:txBody>
          <a:bodyPr/>
          <a:lstStyle/>
          <a:p>
            <a:r>
              <a:rPr lang="en-US" dirty="0"/>
              <a:t>The data </a:t>
            </a:r>
            <a:r>
              <a:rPr lang="en-US" dirty="0" smtClean="0"/>
              <a:t>is different </a:t>
            </a:r>
            <a:r>
              <a:rPr lang="en-US" dirty="0"/>
              <a:t>as compared to Deep Learning as it uses </a:t>
            </a:r>
            <a:r>
              <a:rPr lang="en-US" dirty="0" smtClean="0"/>
              <a:t>mostly structured data</a:t>
            </a:r>
          </a:p>
          <a:p>
            <a:r>
              <a:rPr lang="en-US" dirty="0" smtClean="0"/>
              <a:t>consists </a:t>
            </a:r>
            <a:r>
              <a:rPr lang="en-US" dirty="0"/>
              <a:t>of thousands of data points</a:t>
            </a:r>
            <a:r>
              <a:rPr lang="en-US" dirty="0" smtClean="0"/>
              <a:t>.</a:t>
            </a:r>
          </a:p>
          <a:p>
            <a:r>
              <a:rPr lang="en-US" dirty="0"/>
              <a:t>Outputs: Numerical Value, like classification of the score.</a:t>
            </a:r>
            <a:endParaRPr lang="en-US" dirty="0" smtClean="0"/>
          </a:p>
          <a:p>
            <a:endParaRPr lang="en-US" dirty="0"/>
          </a:p>
        </p:txBody>
      </p:sp>
      <p:sp>
        <p:nvSpPr>
          <p:cNvPr id="5" name="Text Placeholder 4"/>
          <p:cNvSpPr>
            <a:spLocks noGrp="1"/>
          </p:cNvSpPr>
          <p:nvPr>
            <p:ph type="body" sz="quarter" idx="3"/>
          </p:nvPr>
        </p:nvSpPr>
        <p:spPr/>
        <p:txBody>
          <a:bodyPr/>
          <a:lstStyle/>
          <a:p>
            <a:r>
              <a:rPr lang="en-US" dirty="0" smtClean="0"/>
              <a:t>Deep Learning</a:t>
            </a:r>
            <a:endParaRPr lang="en-US" dirty="0"/>
          </a:p>
        </p:txBody>
      </p:sp>
      <p:sp>
        <p:nvSpPr>
          <p:cNvPr id="6" name="Content Placeholder 5"/>
          <p:cNvSpPr>
            <a:spLocks noGrp="1"/>
          </p:cNvSpPr>
          <p:nvPr>
            <p:ph sz="quarter" idx="4"/>
          </p:nvPr>
        </p:nvSpPr>
        <p:spPr/>
        <p:txBody>
          <a:bodyPr/>
          <a:lstStyle/>
          <a:p>
            <a:r>
              <a:rPr lang="en-US" dirty="0"/>
              <a:t>The data </a:t>
            </a:r>
            <a:r>
              <a:rPr lang="en-US" dirty="0" smtClean="0"/>
              <a:t>is different </a:t>
            </a:r>
            <a:r>
              <a:rPr lang="en-US" dirty="0"/>
              <a:t>as it uses </a:t>
            </a:r>
            <a:r>
              <a:rPr lang="en-US" dirty="0" smtClean="0"/>
              <a:t>neural </a:t>
            </a:r>
            <a:r>
              <a:rPr lang="en-US" dirty="0"/>
              <a:t>networks(ANN</a:t>
            </a:r>
            <a:r>
              <a:rPr lang="en-US" dirty="0" smtClean="0"/>
              <a:t>).</a:t>
            </a:r>
          </a:p>
          <a:p>
            <a:endParaRPr lang="en-US" dirty="0"/>
          </a:p>
          <a:p>
            <a:r>
              <a:rPr lang="en-US" dirty="0"/>
              <a:t>Big </a:t>
            </a:r>
            <a:r>
              <a:rPr lang="en-US" dirty="0" smtClean="0"/>
              <a:t>Data</a:t>
            </a:r>
            <a:r>
              <a:rPr lang="en-US" dirty="0"/>
              <a:t>: Millions of data points</a:t>
            </a:r>
            <a:r>
              <a:rPr lang="en-US" dirty="0" smtClean="0"/>
              <a:t>.</a:t>
            </a:r>
          </a:p>
          <a:p>
            <a:r>
              <a:rPr lang="en-US" dirty="0"/>
              <a:t>Anything from numerical values to free-form elements, such as free text and sound.</a:t>
            </a:r>
          </a:p>
        </p:txBody>
      </p:sp>
    </p:spTree>
    <p:extLst>
      <p:ext uri="{BB962C8B-B14F-4D97-AF65-F5344CB8AC3E}">
        <p14:creationId xmlns:p14="http://schemas.microsoft.com/office/powerpoint/2010/main" val="3327207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9788" y="512618"/>
            <a:ext cx="5157787" cy="6165273"/>
          </a:xfrm>
        </p:spPr>
        <p:txBody>
          <a:bodyPr>
            <a:normAutofit/>
          </a:bodyPr>
          <a:lstStyle/>
          <a:p>
            <a:r>
              <a:rPr lang="en-US" dirty="0"/>
              <a:t>Training can be performed using the CPU (Central Processing Unit</a:t>
            </a:r>
            <a:r>
              <a:rPr lang="en-US" dirty="0" smtClean="0"/>
              <a:t>).</a:t>
            </a:r>
          </a:p>
          <a:p>
            <a:r>
              <a:rPr lang="en-US" dirty="0"/>
              <a:t>More human intervention is involved for getting results</a:t>
            </a:r>
            <a:r>
              <a:rPr lang="en-US" dirty="0" smtClean="0"/>
              <a:t>.</a:t>
            </a:r>
          </a:p>
          <a:p>
            <a:endParaRPr lang="en-US" dirty="0"/>
          </a:p>
          <a:p>
            <a:r>
              <a:rPr lang="en-US" dirty="0"/>
              <a:t>Its model takes less time in training due to its small size</a:t>
            </a:r>
            <a:r>
              <a:rPr lang="en-US" dirty="0" smtClean="0"/>
              <a:t>.</a:t>
            </a:r>
          </a:p>
          <a:p>
            <a:r>
              <a:rPr lang="en-US" dirty="0"/>
              <a:t>Humans explicitly do feature </a:t>
            </a:r>
            <a:r>
              <a:rPr lang="en-US" dirty="0" smtClean="0"/>
              <a:t>engineering.</a:t>
            </a:r>
            <a:endParaRPr lang="en-US" dirty="0"/>
          </a:p>
          <a:p>
            <a:endParaRPr lang="en-US" dirty="0" smtClean="0"/>
          </a:p>
          <a:p>
            <a:r>
              <a:rPr lang="en-US" dirty="0" smtClean="0"/>
              <a:t>Random Forest , KNN , K-Means , Naïve-Bayes </a:t>
            </a:r>
            <a:r>
              <a:rPr lang="en-US" dirty="0" err="1" smtClean="0"/>
              <a:t>Algo</a:t>
            </a:r>
            <a:endParaRPr lang="en-US" dirty="0"/>
          </a:p>
        </p:txBody>
      </p:sp>
      <p:sp>
        <p:nvSpPr>
          <p:cNvPr id="6" name="Content Placeholder 5"/>
          <p:cNvSpPr>
            <a:spLocks noGrp="1"/>
          </p:cNvSpPr>
          <p:nvPr>
            <p:ph sz="quarter" idx="4"/>
          </p:nvPr>
        </p:nvSpPr>
        <p:spPr>
          <a:xfrm>
            <a:off x="6172200" y="512618"/>
            <a:ext cx="5183188" cy="5677045"/>
          </a:xfrm>
        </p:spPr>
        <p:txBody>
          <a:bodyPr/>
          <a:lstStyle/>
          <a:p>
            <a:r>
              <a:rPr lang="en-US" dirty="0"/>
              <a:t>A dedicated GPU (Graphics Processing Unit) is required for training</a:t>
            </a:r>
            <a:r>
              <a:rPr lang="en-US" dirty="0" smtClean="0"/>
              <a:t>.</a:t>
            </a:r>
          </a:p>
          <a:p>
            <a:r>
              <a:rPr lang="en-US" dirty="0"/>
              <a:t>Although more difficult to set up, deep learning requires less </a:t>
            </a:r>
            <a:r>
              <a:rPr lang="en-US" dirty="0" smtClean="0"/>
              <a:t>intervention </a:t>
            </a:r>
            <a:r>
              <a:rPr lang="en-US" dirty="0"/>
              <a:t>once it is running</a:t>
            </a:r>
            <a:r>
              <a:rPr lang="en-US" dirty="0" smtClean="0"/>
              <a:t>.</a:t>
            </a:r>
          </a:p>
          <a:p>
            <a:r>
              <a:rPr lang="en-US" dirty="0"/>
              <a:t>A huge amount of time is taken </a:t>
            </a:r>
            <a:r>
              <a:rPr lang="en-US" dirty="0" err="1" smtClean="0"/>
              <a:t>becausee</a:t>
            </a:r>
            <a:r>
              <a:rPr lang="en-US" dirty="0" smtClean="0"/>
              <a:t> </a:t>
            </a:r>
            <a:r>
              <a:rPr lang="en-US" dirty="0"/>
              <a:t>of very big data points</a:t>
            </a:r>
            <a:r>
              <a:rPr lang="en-US" dirty="0" smtClean="0"/>
              <a:t>.</a:t>
            </a:r>
          </a:p>
          <a:p>
            <a:r>
              <a:rPr lang="en-US" dirty="0"/>
              <a:t>Feature engineering is not needed because important features are automatically detected by neural networks</a:t>
            </a:r>
            <a:r>
              <a:rPr lang="en-US" dirty="0" smtClean="0"/>
              <a:t>.</a:t>
            </a:r>
          </a:p>
          <a:p>
            <a:r>
              <a:rPr lang="en-US" dirty="0" smtClean="0"/>
              <a:t>ANN , RNN , CNN , LSTM</a:t>
            </a:r>
          </a:p>
          <a:p>
            <a:endParaRPr lang="en-US" dirty="0"/>
          </a:p>
        </p:txBody>
      </p:sp>
    </p:spTree>
    <p:extLst>
      <p:ext uri="{BB962C8B-B14F-4D97-AF65-F5344CB8AC3E}">
        <p14:creationId xmlns:p14="http://schemas.microsoft.com/office/powerpoint/2010/main" val="3310356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L vs Dl Vs AI | Know in-depth Difference - Analytics Vidhya"/>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8111" y="0"/>
            <a:ext cx="5717598" cy="3992534"/>
          </a:xfrm>
          <a:prstGeom prst="rect">
            <a:avLst/>
          </a:prstGeom>
          <a:noFill/>
          <a:ln>
            <a:noFill/>
          </a:ln>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5473412" y="3691370"/>
            <a:ext cx="5734050" cy="2800350"/>
          </a:xfrm>
          <a:prstGeom prst="rect">
            <a:avLst/>
          </a:prstGeom>
        </p:spPr>
      </p:pic>
    </p:spTree>
    <p:extLst>
      <p:ext uri="{BB962C8B-B14F-4D97-AF65-F5344CB8AC3E}">
        <p14:creationId xmlns:p14="http://schemas.microsoft.com/office/powerpoint/2010/main" val="4190614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TotalTime>
  <Words>1159</Words>
  <Application>Microsoft Office PowerPoint</Application>
  <PresentationFormat>Widescreen</PresentationFormat>
  <Paragraphs>166</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Algerian</vt:lpstr>
      <vt:lpstr>Arial</vt:lpstr>
      <vt:lpstr>Calibri</vt:lpstr>
      <vt:lpstr>Calibri Light</vt:lpstr>
      <vt:lpstr>Times New Roman</vt:lpstr>
      <vt:lpstr>Office Theme</vt:lpstr>
      <vt:lpstr>SEMINAR  IMAGE DETECTION AND DEEP LEARNING</vt:lpstr>
      <vt:lpstr>PowerPoint Presentation</vt:lpstr>
      <vt:lpstr>Topics to Cover - </vt:lpstr>
      <vt:lpstr>INTRODUCTION</vt:lpstr>
      <vt:lpstr>PowerPoint Presentation</vt:lpstr>
      <vt:lpstr>PowerPoint Presentation</vt:lpstr>
      <vt:lpstr>ML VS Deep Learning</vt:lpstr>
      <vt:lpstr>PowerPoint Presentation</vt:lpstr>
      <vt:lpstr>PowerPoint Presentation</vt:lpstr>
      <vt:lpstr>Architecture flow chart </vt:lpstr>
      <vt:lpstr>How Deep Learning works </vt:lpstr>
      <vt:lpstr>PowerPoint Presentation</vt:lpstr>
      <vt:lpstr>PowerPoint Presentation</vt:lpstr>
      <vt:lpstr>PowerPoint Presentation</vt:lpstr>
      <vt:lpstr>Deep Learning in Image Detection </vt:lpstr>
      <vt:lpstr>PowerPoint Presentation</vt:lpstr>
      <vt:lpstr>PowerPoint Presentation</vt:lpstr>
      <vt:lpstr>PowerPoint Presentation</vt:lpstr>
      <vt:lpstr>PowerPoint Presentation</vt:lpstr>
      <vt:lpstr>Hardware requirements</vt:lpstr>
      <vt:lpstr>Applications</vt:lpstr>
      <vt:lpstr>How to Create and Train Deep Learning Models </vt:lpstr>
      <vt:lpstr>Deep Learning with Tensorflow</vt:lpstr>
      <vt:lpstr>PowerPoint Presentation</vt:lpstr>
      <vt:lpstr>PowerPoint Presentation</vt:lpstr>
      <vt:lpstr>Conclusion</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IN TRAFFIC SIGN RECOGNITION</dc:title>
  <dc:creator>Windows User</dc:creator>
  <cp:lastModifiedBy>Windows User</cp:lastModifiedBy>
  <cp:revision>28</cp:revision>
  <dcterms:created xsi:type="dcterms:W3CDTF">2022-10-12T03:40:53Z</dcterms:created>
  <dcterms:modified xsi:type="dcterms:W3CDTF">2022-10-17T16:49:37Z</dcterms:modified>
</cp:coreProperties>
</file>