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2" r:id="rId3"/>
    <p:sldId id="261" r:id="rId4"/>
    <p:sldId id="262" r:id="rId5"/>
    <p:sldId id="287" r:id="rId6"/>
    <p:sldId id="281" r:id="rId7"/>
    <p:sldId id="288" r:id="rId8"/>
    <p:sldId id="289" r:id="rId9"/>
    <p:sldId id="267" r:id="rId10"/>
    <p:sldId id="290" r:id="rId11"/>
  </p:sldIdLst>
  <p:sldSz cx="9144000" cy="5143500" type="screen16x9"/>
  <p:notesSz cx="6858000" cy="9144000"/>
  <p:embeddedFontLst>
    <p:embeddedFont>
      <p:font typeface="Cambria" pitchFamily="18" charset="0"/>
      <p:regular r:id="rId13"/>
      <p:bold r:id="rId14"/>
      <p:italic r:id="rId15"/>
      <p:boldItalic r:id="rId16"/>
    </p:embeddedFont>
    <p:embeddedFont>
      <p:font typeface="Constantia" pitchFamily="18" charset="0"/>
      <p:regular r:id="rId17"/>
      <p:bold r:id="rId18"/>
      <p:italic r:id="rId19"/>
      <p:boldItalic r:id="rId20"/>
    </p:embeddedFont>
    <p:embeddedFont>
      <p:font typeface="Roboto" charset="0"/>
      <p:regular r:id="rId21"/>
      <p:bold r:id="rId22"/>
      <p:italic r:id="rId23"/>
      <p:boldItalic r:id="rId24"/>
    </p:embeddedFont>
    <p:embeddedFont>
      <p:font typeface="Poppins" charset="0"/>
      <p:regular r:id="rId25"/>
      <p:bold r:id="rId26"/>
      <p:italic r:id="rId27"/>
      <p:boldItalic r:id="rId28"/>
    </p:embeddedFont>
    <p:embeddedFont>
      <p:font typeface="Dosis" charset="0"/>
      <p:regular r:id="rId29"/>
      <p:bold r:id="rId30"/>
    </p:embeddedFont>
    <p:embeddedFont>
      <p:font typeface="Bahnschrift" pitchFamily="34" charset="0"/>
      <p:regular r:id="rId31"/>
      <p:bold r:id="rId32"/>
    </p:embeddedFont>
    <p:embeddedFont>
      <p:font typeface="Poppins Light" charset="0"/>
      <p:regular r:id="rId33"/>
      <p:bold r:id="rId34"/>
      <p:italic r:id="rId35"/>
      <p:boldItalic r:id="rId36"/>
    </p:embeddedFont>
    <p:embeddedFont>
      <p:font typeface="Bahnschrift SemiLight" pitchFamily="34" charset="0"/>
      <p:regular r:id="rId37"/>
    </p:embeddedFont>
    <p:embeddedFont>
      <p:font typeface="Arial Rounded MT Bold" pitchFamily="3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4376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prathmesh08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PrathmeshChavan/employee_promo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304800" y="133350"/>
            <a:ext cx="5238600" cy="2286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Arial Rounded MT Bold" pitchFamily="34" charset="0"/>
              </a:rPr>
              <a:t>EMPLOYEE PROMOTION CLASSIFICATION </a:t>
            </a:r>
            <a:br>
              <a:rPr lang="en" sz="3200" dirty="0" smtClean="0">
                <a:latin typeface="Arial Rounded MT Bold" pitchFamily="34" charset="0"/>
              </a:rPr>
            </a:br>
            <a:r>
              <a:rPr lang="en" sz="3200" dirty="0" smtClean="0">
                <a:latin typeface="Arial Rounded MT Bold" pitchFamily="34" charset="0"/>
              </a:rPr>
              <a:t>PROJECT</a:t>
            </a:r>
            <a:endParaRPr sz="320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8494" y="26479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lt1"/>
                </a:solidFill>
                <a:latin typeface="Constantia" pitchFamily="18" charset="0"/>
                <a:ea typeface="Dosis"/>
                <a:cs typeface="Dosis"/>
              </a:rPr>
              <a:t>By </a:t>
            </a:r>
            <a:r>
              <a:rPr lang="en-US" sz="1800" i="1" dirty="0" err="1">
                <a:solidFill>
                  <a:schemeClr val="lt1"/>
                </a:solidFill>
                <a:latin typeface="Constantia" pitchFamily="18" charset="0"/>
                <a:ea typeface="Dosis"/>
                <a:cs typeface="Dosis"/>
                <a:sym typeface="Dosis"/>
              </a:rPr>
              <a:t>Prathmesh</a:t>
            </a:r>
            <a:r>
              <a:rPr lang="en-US" sz="1800" i="1" dirty="0">
                <a:solidFill>
                  <a:schemeClr val="lt1"/>
                </a:solidFill>
                <a:latin typeface="Constantia" pitchFamily="18" charset="0"/>
                <a:ea typeface="Dosis"/>
                <a:cs typeface="Dosis"/>
              </a:rPr>
              <a:t> </a:t>
            </a:r>
            <a:r>
              <a:rPr lang="en-US" sz="1800" i="1" dirty="0" err="1" smtClean="0">
                <a:solidFill>
                  <a:schemeClr val="lt1"/>
                </a:solidFill>
                <a:latin typeface="Constantia" pitchFamily="18" charset="0"/>
                <a:ea typeface="Dosis"/>
                <a:cs typeface="Dosis"/>
              </a:rPr>
              <a:t>Chavan</a:t>
            </a:r>
            <a:endParaRPr lang="en-US" sz="1800" i="1" dirty="0" smtClean="0">
              <a:solidFill>
                <a:schemeClr val="lt1"/>
              </a:solidFill>
              <a:latin typeface="Constantia" pitchFamily="18" charset="0"/>
              <a:ea typeface="Dosis"/>
              <a:cs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295400" y="514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4294967295"/>
          </p:nvPr>
        </p:nvSpPr>
        <p:spPr>
          <a:xfrm>
            <a:off x="228600" y="1581150"/>
            <a:ext cx="8610600" cy="28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at </a:t>
            </a:r>
            <a:r>
              <a:rPr lang="en" sz="2400" dirty="0" smtClean="0">
                <a:solidFill>
                  <a:schemeClr val="lt1"/>
                </a:solidFill>
                <a:hlinkClick r:id="rId3"/>
              </a:rPr>
              <a:t>cprathmesh08@gmail.com</a:t>
            </a:r>
            <a:endParaRPr lang="en" sz="2400" dirty="0" smtClean="0">
              <a:solidFill>
                <a:schemeClr val="lt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400" b="1" dirty="0" smtClean="0">
              <a:solidFill>
                <a:schemeClr val="lt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 b="1" dirty="0" err="1" smtClean="0">
                <a:solidFill>
                  <a:schemeClr val="lt1"/>
                </a:solidFill>
              </a:rPr>
              <a:t>Github</a:t>
            </a:r>
            <a:r>
              <a:rPr lang="en-US" sz="2400" b="1" dirty="0" smtClean="0">
                <a:solidFill>
                  <a:schemeClr val="lt1"/>
                </a:solidFill>
              </a:rPr>
              <a:t> Repository </a:t>
            </a:r>
            <a:endParaRPr lang="en-US" sz="2400" dirty="0" smtClean="0">
              <a:solidFill>
                <a:schemeClr val="l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smtClean="0">
                <a:solidFill>
                  <a:schemeClr val="lt1"/>
                </a:solidFill>
                <a:hlinkClick r:id="rId4"/>
              </a:rPr>
              <a:t>https</a:t>
            </a:r>
            <a:r>
              <a:rPr lang="en-US" sz="2400" dirty="0">
                <a:solidFill>
                  <a:schemeClr val="lt1"/>
                </a:solidFill>
                <a:hlinkClick r:id="rId4"/>
              </a:rPr>
              <a:t>://</a:t>
            </a:r>
            <a:r>
              <a:rPr lang="en-US" sz="2400" dirty="0" smtClean="0">
                <a:solidFill>
                  <a:schemeClr val="lt1"/>
                </a:solidFill>
                <a:hlinkClick r:id="rId4"/>
              </a:rPr>
              <a:t>github.com/PrathmeshChavan/employee_promotion</a:t>
            </a:r>
            <a:endParaRPr lang="en-US" sz="2400" dirty="0" smtClean="0">
              <a:solidFill>
                <a:schemeClr val="l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" sz="2400" dirty="0" smtClean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dirty="0" smtClean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2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Arial Rounded MT Bold" pitchFamily="34" charset="0"/>
                <a:ea typeface="Roboto"/>
                <a:cs typeface="Roboto"/>
                <a:sym typeface="Arial"/>
              </a:rPr>
              <a:t>TABLE OF CONTENT</a:t>
            </a:r>
            <a:endParaRPr sz="1800" dirty="0">
              <a:solidFill>
                <a:schemeClr val="bg1"/>
              </a:solidFill>
              <a:latin typeface="Arial Rounded MT Bold" pitchFamily="34" charset="0"/>
              <a:ea typeface="Roboto"/>
              <a:cs typeface="Roboto"/>
              <a:sym typeface="Arial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-61250" y="2328691"/>
            <a:ext cx="2078077" cy="962973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Arial Rounded MT Bold" pitchFamily="34" charset="0"/>
                <a:ea typeface="Roboto"/>
                <a:cs typeface="Roboto"/>
                <a:sym typeface="Roboto"/>
              </a:rPr>
              <a:t>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Arial Rounded MT Bold" pitchFamily="34" charset="0"/>
                <a:ea typeface="Roboto"/>
                <a:cs typeface="Roboto"/>
                <a:sym typeface="Roboto"/>
              </a:rPr>
              <a:t>Overview</a:t>
            </a:r>
            <a:endParaRPr sz="1800" dirty="0">
              <a:solidFill>
                <a:schemeClr val="accent1"/>
              </a:solidFill>
              <a:latin typeface="Arial Rounded MT Bold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49;p29"/>
          <p:cNvSpPr/>
          <p:nvPr/>
        </p:nvSpPr>
        <p:spPr>
          <a:xfrm>
            <a:off x="1957452" y="2328691"/>
            <a:ext cx="1752600" cy="962972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rial Rounded MT Bold" pitchFamily="34" charset="0"/>
                <a:ea typeface="Roboto"/>
                <a:cs typeface="Roboto"/>
                <a:sym typeface="Roboto"/>
              </a:rPr>
              <a:t>Objectve</a:t>
            </a:r>
            <a:endParaRPr sz="1800" dirty="0">
              <a:solidFill>
                <a:schemeClr val="accent1"/>
              </a:solidFill>
              <a:latin typeface="Arial Rounded MT Bold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249;p29"/>
          <p:cNvSpPr/>
          <p:nvPr/>
        </p:nvSpPr>
        <p:spPr>
          <a:xfrm>
            <a:off x="3620000" y="2328690"/>
            <a:ext cx="1942058" cy="947031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rial Rounded MT Bold" pitchFamily="34" charset="0"/>
                <a:ea typeface="Roboto"/>
                <a:cs typeface="Roboto"/>
                <a:sym typeface="Roboto"/>
              </a:rPr>
              <a:t>Process</a:t>
            </a:r>
            <a:endParaRPr sz="1800" dirty="0">
              <a:solidFill>
                <a:schemeClr val="accent1"/>
              </a:solidFill>
              <a:latin typeface="Arial Rounded MT Bold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49;p29"/>
          <p:cNvSpPr/>
          <p:nvPr/>
        </p:nvSpPr>
        <p:spPr>
          <a:xfrm>
            <a:off x="5473983" y="2328691"/>
            <a:ext cx="1889161" cy="947031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rial Rounded MT Bold" pitchFamily="34" charset="0"/>
                <a:ea typeface="Roboto"/>
                <a:cs typeface="Roboto"/>
                <a:sym typeface="Roboto"/>
              </a:rPr>
              <a:t>Accuracy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rial Rounded MT Bold" pitchFamily="34" charset="0"/>
                <a:ea typeface="Roboto"/>
                <a:cs typeface="Roboto"/>
                <a:sym typeface="Roboto"/>
              </a:rPr>
              <a:t>Measure</a:t>
            </a:r>
            <a:endParaRPr sz="1800" dirty="0">
              <a:solidFill>
                <a:schemeClr val="accent1"/>
              </a:solidFill>
              <a:latin typeface="Arial Rounded MT Bold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49;p29"/>
          <p:cNvSpPr/>
          <p:nvPr/>
        </p:nvSpPr>
        <p:spPr>
          <a:xfrm>
            <a:off x="7256272" y="2328690"/>
            <a:ext cx="1927860" cy="920541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accent1"/>
                </a:solidFill>
                <a:latin typeface="Arial Rounded MT Bold" pitchFamily="34" charset="0"/>
                <a:ea typeface="Roboto"/>
                <a:cs typeface="Roboto"/>
                <a:sym typeface="Roboto"/>
              </a:rPr>
              <a:t>Conclusion</a:t>
            </a:r>
            <a:endParaRPr sz="1800" dirty="0">
              <a:solidFill>
                <a:schemeClr val="accent1"/>
              </a:solidFill>
              <a:latin typeface="Arial Rounded MT Bold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372590" y="3486150"/>
            <a:ext cx="385057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438400" y="1733550"/>
            <a:ext cx="385057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095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 Rounded MT Bold" pitchFamily="34" charset="0"/>
              </a:rPr>
              <a:t>Data Overview  &amp; Problem Statement</a:t>
            </a:r>
            <a:endParaRPr dirty="0">
              <a:latin typeface="Arial Rounded MT Bold" pitchFamily="34" charset="0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419594" y="1047750"/>
            <a:ext cx="86106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1600" u="sng" dirty="0" smtClean="0">
                <a:latin typeface="Arial Rounded MT Bold" pitchFamily="34" charset="0"/>
              </a:rPr>
              <a:t>Problem Statement:</a:t>
            </a:r>
          </a:p>
          <a:p>
            <a:pPr marL="38100" indent="0">
              <a:buNone/>
            </a:pPr>
            <a:r>
              <a:rPr lang="en-US" sz="1600" dirty="0" smtClean="0">
                <a:latin typeface="Cambria" pitchFamily="18" charset="0"/>
                <a:ea typeface="Cambria" pitchFamily="18" charset="0"/>
              </a:rPr>
              <a:t>Every year, around 5% of the employees are promoted in the company. Based</a:t>
            </a:r>
          </a:p>
          <a:p>
            <a:pPr marL="38100" indent="0">
              <a:buNone/>
            </a:pPr>
            <a:r>
              <a:rPr lang="en-US" sz="1600" dirty="0" smtClean="0">
                <a:latin typeface="Cambria" pitchFamily="18" charset="0"/>
                <a:ea typeface="Cambria" pitchFamily="18" charset="0"/>
              </a:rPr>
              <a:t>on the data of employee, find out the main variables that impact an employee’s promotion, </a:t>
            </a:r>
          </a:p>
          <a:p>
            <a:pPr marL="38100" indent="0">
              <a:buNone/>
            </a:pPr>
            <a:r>
              <a:rPr lang="en-US" sz="1600" dirty="0" smtClean="0">
                <a:latin typeface="Cambria" pitchFamily="18" charset="0"/>
                <a:ea typeface="Cambria" pitchFamily="18" charset="0"/>
              </a:rPr>
              <a:t>in turn contributing to more benefits to 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the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 Company.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334" y="2647950"/>
            <a:ext cx="86996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dk1"/>
                </a:solidFill>
                <a:latin typeface="Arial Rounded MT Bold" pitchFamily="34" charset="0"/>
                <a:ea typeface="Roboto"/>
                <a:cs typeface="Roboto"/>
              </a:rPr>
              <a:t>Data</a:t>
            </a:r>
            <a:r>
              <a:rPr lang="en-US" dirty="0" smtClean="0"/>
              <a:t> </a:t>
            </a:r>
            <a:r>
              <a:rPr lang="en-US" sz="1600" u="sng" dirty="0">
                <a:solidFill>
                  <a:schemeClr val="dk1"/>
                </a:solidFill>
                <a:latin typeface="Arial Rounded MT Bold" pitchFamily="34" charset="0"/>
                <a:ea typeface="Roboto"/>
                <a:cs typeface="Roboto"/>
                <a:sym typeface="Roboto"/>
              </a:rPr>
              <a:t>Description</a:t>
            </a:r>
            <a:r>
              <a:rPr lang="en-US" b="1" dirty="0" smtClean="0"/>
              <a:t>:	</a:t>
            </a:r>
          </a:p>
          <a:p>
            <a:endParaRPr lang="en-US" b="1" dirty="0" smtClean="0">
              <a:ea typeface="Cambria" pitchFamily="18" charset="0"/>
            </a:endParaRPr>
          </a:p>
          <a:p>
            <a:r>
              <a:rPr lang="en-US" sz="16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Department</a:t>
            </a:r>
            <a:r>
              <a:rPr lang="en-US" dirty="0" smtClean="0">
                <a:ea typeface="Roboto"/>
              </a:rPr>
              <a:t> </a:t>
            </a:r>
            <a:r>
              <a:rPr lang="en-US" b="1" dirty="0" smtClean="0">
                <a:ea typeface="Roboto"/>
              </a:rPr>
              <a:t>:</a:t>
            </a:r>
            <a:r>
              <a:rPr lang="en-US" dirty="0" smtClean="0"/>
              <a:t> 	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  <a:sym typeface="Roboto"/>
              </a:rPr>
              <a:t>specific division where employee works in organization.</a:t>
            </a:r>
          </a:p>
          <a:p>
            <a:r>
              <a:rPr lang="en-US" sz="16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Education </a:t>
            </a:r>
            <a:r>
              <a:rPr lang="en-US" b="1" dirty="0" smtClean="0"/>
              <a:t>:</a:t>
            </a:r>
            <a:r>
              <a:rPr lang="en-US" dirty="0" smtClean="0"/>
              <a:t> 	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E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ducation 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  <a:sym typeface="Roboto"/>
              </a:rPr>
              <a:t>qualification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 of the employees.</a:t>
            </a:r>
          </a:p>
          <a:p>
            <a:r>
              <a:rPr lang="en-US" sz="1600" b="1" dirty="0" err="1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Previ</a:t>
            </a:r>
            <a:r>
              <a:rPr lang="en-US" sz="16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 year rating </a:t>
            </a:r>
            <a:r>
              <a:rPr lang="en-US" b="1" dirty="0" smtClean="0"/>
              <a:t>:</a:t>
            </a:r>
            <a:r>
              <a:rPr lang="en-US" dirty="0" smtClean="0"/>
              <a:t> 	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previous 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year overall performance of an employee on a scale of 0 to 5.</a:t>
            </a:r>
          </a:p>
          <a:p>
            <a:r>
              <a:rPr lang="en-US" sz="1600" b="1" dirty="0" err="1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KPIs_met</a:t>
            </a:r>
            <a:r>
              <a:rPr lang="en-US" sz="16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 &gt;80</a:t>
            </a:r>
            <a:r>
              <a:rPr lang="en-US" sz="16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% : 	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Key 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performance Indicator (KPI) is higher than 80% or not.</a:t>
            </a:r>
          </a:p>
          <a:p>
            <a:r>
              <a:rPr lang="en-US" sz="16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Awards won : 	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Award won  or not.</a:t>
            </a:r>
            <a:endParaRPr lang="en-US" sz="1600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Roboto"/>
            </a:endParaRPr>
          </a:p>
          <a:p>
            <a:r>
              <a:rPr lang="en-US" sz="1600" b="1" dirty="0" err="1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Avg</a:t>
            </a:r>
            <a:r>
              <a:rPr lang="en-US" sz="16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 training score 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: 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Employee training 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score 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out 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of 100</a:t>
            </a:r>
            <a:r>
              <a:rPr lang="en-US" dirty="0" smtClean="0"/>
              <a:t>.</a:t>
            </a:r>
          </a:p>
          <a:p>
            <a:r>
              <a:rPr lang="en-US" sz="16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Is promoted : 	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E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mployee 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Promotion 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1 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= Promoted 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and 0 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= not </a:t>
            </a:r>
            <a:r>
              <a:rPr lang="en-US" sz="16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Promoted</a:t>
            </a:r>
            <a:r>
              <a:rPr lang="en-US" sz="16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Roboto"/>
              </a:rPr>
              <a:t>).</a:t>
            </a:r>
            <a:endParaRPr lang="en-US" sz="1600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Roboto"/>
            </a:endParaRPr>
          </a:p>
        </p:txBody>
      </p:sp>
      <p:grpSp>
        <p:nvGrpSpPr>
          <p:cNvPr id="6" name="Google Shape;365;p39"/>
          <p:cNvGrpSpPr/>
          <p:nvPr/>
        </p:nvGrpSpPr>
        <p:grpSpPr>
          <a:xfrm>
            <a:off x="2406694" y="2630879"/>
            <a:ext cx="395415" cy="418128"/>
            <a:chOff x="596350" y="929175"/>
            <a:chExt cx="407950" cy="497475"/>
          </a:xfrm>
        </p:grpSpPr>
        <p:sp>
          <p:nvSpPr>
            <p:cNvPr id="7" name="Google Shape;366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7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8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9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0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1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2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 idx="4294967295"/>
          </p:nvPr>
        </p:nvSpPr>
        <p:spPr>
          <a:xfrm>
            <a:off x="24322" y="1116767"/>
            <a:ext cx="530967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accent1"/>
                </a:solidFill>
                <a:latin typeface="Arial Rounded MT Bold" pitchFamily="34" charset="0"/>
              </a:rPr>
              <a:t>OBJECTIVE</a:t>
            </a:r>
            <a:endParaRPr sz="54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4294967295"/>
          </p:nvPr>
        </p:nvSpPr>
        <p:spPr>
          <a:xfrm>
            <a:off x="283803" y="2336416"/>
            <a:ext cx="5901300" cy="2445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ambria" pitchFamily="18" charset="0"/>
                <a:ea typeface="Cambria" pitchFamily="18" charset="0"/>
              </a:rPr>
              <a:t>Our End Goal Is To Develop A Model Which Will Help HR Or Managers To Decide Which Employee Should Get Promotion Based On Various Factors.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>
              <a:latin typeface="Cambria" pitchFamily="18" charset="0"/>
              <a:ea typeface="Cambria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ambria" pitchFamily="18" charset="0"/>
                <a:ea typeface="Cambria" pitchFamily="18" charset="0"/>
              </a:rPr>
              <a:t>It Will Save Organizations Time And Effort And Allow Managers To Focus On Other Majory Aspects In The Organization.</a:t>
            </a: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53" name="Google Shape;15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6" name="Google Shape;15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Oval Callout 3"/>
          <p:cNvSpPr/>
          <p:nvPr/>
        </p:nvSpPr>
        <p:spPr>
          <a:xfrm>
            <a:off x="3505201" y="1"/>
            <a:ext cx="2760128" cy="13305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“ Who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Should Be Promoted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? ”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 algn="ctr"/>
            <a:endParaRPr lang="en-US" dirty="0"/>
          </a:p>
        </p:txBody>
      </p:sp>
      <p:grpSp>
        <p:nvGrpSpPr>
          <p:cNvPr id="21" name="Google Shape;425;p39"/>
          <p:cNvGrpSpPr/>
          <p:nvPr/>
        </p:nvGrpSpPr>
        <p:grpSpPr>
          <a:xfrm>
            <a:off x="4675478" y="1468169"/>
            <a:ext cx="806733" cy="706011"/>
            <a:chOff x="5961125" y="1623900"/>
            <a:chExt cx="427450" cy="448175"/>
          </a:xfrm>
        </p:grpSpPr>
        <p:sp>
          <p:nvSpPr>
            <p:cNvPr id="22" name="Google Shape;426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7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8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9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0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1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2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87670" y="412705"/>
            <a:ext cx="62524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Arial Rounded MT Bold" pitchFamily="34" charset="0"/>
                <a:ea typeface="Dosis"/>
                <a:cs typeface="Dosis"/>
                <a:sym typeface="Dosis"/>
              </a:rPr>
              <a:t>PROCESS</a:t>
            </a:r>
          </a:p>
          <a:p>
            <a:endParaRPr lang="en-US" dirty="0"/>
          </a:p>
        </p:txBody>
      </p:sp>
      <p:grpSp>
        <p:nvGrpSpPr>
          <p:cNvPr id="44" name="Google Shape;337;p30"/>
          <p:cNvGrpSpPr/>
          <p:nvPr/>
        </p:nvGrpSpPr>
        <p:grpSpPr>
          <a:xfrm rot="2670188">
            <a:off x="1006052" y="1100316"/>
            <a:ext cx="6857710" cy="1969594"/>
            <a:chOff x="405399" y="1581554"/>
            <a:chExt cx="4344945" cy="1969594"/>
          </a:xfrm>
        </p:grpSpPr>
        <p:sp>
          <p:nvSpPr>
            <p:cNvPr id="45" name="Google Shape;338;p30"/>
            <p:cNvSpPr/>
            <p:nvPr/>
          </p:nvSpPr>
          <p:spPr>
            <a:xfrm rot="2700000">
              <a:off x="1981378" y="506126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6" name="Google Shape;339;p30"/>
            <p:cNvSpPr/>
            <p:nvPr/>
          </p:nvSpPr>
          <p:spPr>
            <a:xfrm rot="18929812">
              <a:off x="1221402" y="3177048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" name="Google Shape;340;p30"/>
            <p:cNvSpPr txBox="1"/>
            <p:nvPr/>
          </p:nvSpPr>
          <p:spPr>
            <a:xfrm rot="18929812">
              <a:off x="1255858" y="1581554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Arial Rounded MT Bold" pitchFamily="34" charset="0"/>
                  <a:ea typeface="Dosis"/>
                  <a:cs typeface="Dosis"/>
                  <a:sym typeface="Poppins"/>
                </a:rPr>
                <a:t>Data</a:t>
              </a:r>
              <a:r>
                <a:rPr lang="en" sz="2400" dirty="0">
                  <a:solidFill>
                    <a:schemeClr val="lt1"/>
                  </a:solidFill>
                  <a:latin typeface="Arial Rounded MT Bold" pitchFamily="34" charset="0"/>
                  <a:ea typeface="Dosis"/>
                  <a:cs typeface="Dosis"/>
                  <a:sym typeface="Poppins"/>
                </a:rPr>
                <a:t> </a:t>
              </a:r>
              <a:r>
                <a:rPr lang="en" sz="2000" dirty="0">
                  <a:solidFill>
                    <a:schemeClr val="lt1"/>
                  </a:solidFill>
                  <a:latin typeface="Arial Rounded MT Bold" pitchFamily="34" charset="0"/>
                  <a:ea typeface="Dosis"/>
                  <a:cs typeface="Dosis"/>
                  <a:sym typeface="Poppins"/>
                </a:rPr>
                <a:t>Preprocessing</a:t>
              </a:r>
              <a:endParaRPr sz="2000" dirty="0">
                <a:solidFill>
                  <a:schemeClr val="lt1"/>
                </a:solidFill>
                <a:latin typeface="Arial Rounded MT Bold" pitchFamily="34" charset="0"/>
                <a:ea typeface="Dosis"/>
                <a:cs typeface="Dosis"/>
                <a:sym typeface="Poppins"/>
              </a:endParaRPr>
            </a:p>
          </p:txBody>
        </p:sp>
        <p:sp>
          <p:nvSpPr>
            <p:cNvPr id="48" name="Google Shape;341;p30"/>
            <p:cNvSpPr txBox="1"/>
            <p:nvPr/>
          </p:nvSpPr>
          <p:spPr>
            <a:xfrm rot="18900000">
              <a:off x="405399" y="2117060"/>
              <a:ext cx="4344945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Aft>
                  <a:spcPts val="1600"/>
                </a:spcAft>
              </a:pPr>
              <a:r>
                <a:rPr lang="en" dirty="0" smtClean="0">
                  <a:latin typeface="Bahnschrift SemiLight" pitchFamily="34" charset="0"/>
                  <a:ea typeface="Poppins Light"/>
                  <a:cs typeface="Poppins Light"/>
                  <a:sym typeface="Poppins Light"/>
                </a:rPr>
                <a:t>Handling Missing Data, Type Casting , Feature Engineering, Handling Imbalanced Data , Feature Scaling</a:t>
              </a:r>
              <a:r>
                <a:rPr lang="en" dirty="0">
                  <a:latin typeface="Bahnschrift SemiLight" pitchFamily="34" charset="0"/>
                  <a:ea typeface="Poppins Light"/>
                  <a:cs typeface="Poppins Light"/>
                  <a:sym typeface="Poppins Light"/>
                </a:rPr>
                <a:t>.</a:t>
              </a:r>
              <a:endParaRPr dirty="0">
                <a:latin typeface="Bahnschrift SemiLight" pitchFamily="34" charset="0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49" name="Google Shape;337;p30"/>
          <p:cNvGrpSpPr/>
          <p:nvPr/>
        </p:nvGrpSpPr>
        <p:grpSpPr>
          <a:xfrm rot="2670188">
            <a:off x="1207714" y="2420681"/>
            <a:ext cx="6408249" cy="1967972"/>
            <a:chOff x="566393" y="1658073"/>
            <a:chExt cx="4060173" cy="1967972"/>
          </a:xfrm>
        </p:grpSpPr>
        <p:sp>
          <p:nvSpPr>
            <p:cNvPr id="50" name="Google Shape;338;p30"/>
            <p:cNvSpPr/>
            <p:nvPr/>
          </p:nvSpPr>
          <p:spPr>
            <a:xfrm rot="2700000">
              <a:off x="2018434" y="581118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1" name="Google Shape;339;p30"/>
            <p:cNvSpPr/>
            <p:nvPr/>
          </p:nvSpPr>
          <p:spPr>
            <a:xfrm rot="18929812">
              <a:off x="1268039" y="3251945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" name="Google Shape;340;p30"/>
            <p:cNvSpPr txBox="1"/>
            <p:nvPr/>
          </p:nvSpPr>
          <p:spPr>
            <a:xfrm rot="18929812">
              <a:off x="1317046" y="165807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Arial Rounded MT Bold" pitchFamily="34" charset="0"/>
                  <a:ea typeface="Dosis"/>
                  <a:cs typeface="Dosis"/>
                  <a:sym typeface="Poppins"/>
                </a:rPr>
                <a:t>Exploratory</a:t>
              </a: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 dirty="0">
                  <a:solidFill>
                    <a:schemeClr val="lt1"/>
                  </a:solidFill>
                  <a:latin typeface="Arial Rounded MT Bold" pitchFamily="34" charset="0"/>
                  <a:ea typeface="Dosis"/>
                  <a:cs typeface="Dosis"/>
                  <a:sym typeface="Poppins"/>
                </a:rPr>
                <a:t>Data</a:t>
              </a: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 dirty="0">
                  <a:solidFill>
                    <a:schemeClr val="lt1"/>
                  </a:solidFill>
                  <a:latin typeface="Arial Rounded MT Bold" pitchFamily="34" charset="0"/>
                  <a:ea typeface="Dosis"/>
                  <a:cs typeface="Dosis"/>
                  <a:sym typeface="Poppins"/>
                </a:rPr>
                <a:t>Analysis</a:t>
              </a:r>
              <a:endParaRPr sz="2000" dirty="0">
                <a:solidFill>
                  <a:schemeClr val="lt1"/>
                </a:solidFill>
                <a:latin typeface="Arial Rounded MT Bold" pitchFamily="34" charset="0"/>
                <a:ea typeface="Dosis"/>
                <a:cs typeface="Dosis"/>
                <a:sym typeface="Poppins"/>
              </a:endParaRPr>
            </a:p>
          </p:txBody>
        </p:sp>
        <p:sp>
          <p:nvSpPr>
            <p:cNvPr id="53" name="Google Shape;341;p30"/>
            <p:cNvSpPr txBox="1"/>
            <p:nvPr/>
          </p:nvSpPr>
          <p:spPr>
            <a:xfrm rot="18900000">
              <a:off x="566393" y="2274114"/>
              <a:ext cx="4060173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dirty="0">
                  <a:latin typeface="Bahnschrift SemiLight" pitchFamily="34" charset="0"/>
                  <a:ea typeface="Poppins Light"/>
                  <a:cs typeface="Poppins Light"/>
                  <a:sym typeface="Poppins Light"/>
                </a:rPr>
                <a:t>Analysing Data, Hypothesis Testing, Feature  Selection</a:t>
              </a:r>
              <a:endParaRPr dirty="0">
                <a:latin typeface="Bahnschrift SemiLight" pitchFamily="34" charset="0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54" name="Google Shape;337;p30"/>
          <p:cNvGrpSpPr/>
          <p:nvPr/>
        </p:nvGrpSpPr>
        <p:grpSpPr>
          <a:xfrm rot="2670188">
            <a:off x="1264488" y="3593828"/>
            <a:ext cx="6400533" cy="1967972"/>
            <a:chOff x="542189" y="1658073"/>
            <a:chExt cx="4055285" cy="1967972"/>
          </a:xfrm>
        </p:grpSpPr>
        <p:sp>
          <p:nvSpPr>
            <p:cNvPr id="55" name="Google Shape;338;p30"/>
            <p:cNvSpPr/>
            <p:nvPr/>
          </p:nvSpPr>
          <p:spPr>
            <a:xfrm rot="2700000">
              <a:off x="2018434" y="581118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6" name="Google Shape;339;p30"/>
            <p:cNvSpPr/>
            <p:nvPr/>
          </p:nvSpPr>
          <p:spPr>
            <a:xfrm rot="18929812">
              <a:off x="1268039" y="3251945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" name="Google Shape;340;p30"/>
            <p:cNvSpPr txBox="1"/>
            <p:nvPr/>
          </p:nvSpPr>
          <p:spPr>
            <a:xfrm rot="18929812">
              <a:off x="1317046" y="165807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Arial Rounded MT Bold" pitchFamily="34" charset="0"/>
                  <a:ea typeface="Dosis"/>
                  <a:cs typeface="Dosis"/>
                  <a:sym typeface="Poppins"/>
                </a:rPr>
                <a:t>Model</a:t>
              </a: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 dirty="0">
                  <a:solidFill>
                    <a:schemeClr val="lt1"/>
                  </a:solidFill>
                  <a:latin typeface="Arial Rounded MT Bold" pitchFamily="34" charset="0"/>
                  <a:ea typeface="Dosis"/>
                  <a:cs typeface="Dosis"/>
                  <a:sym typeface="Poppins"/>
                </a:rPr>
                <a:t>Building</a:t>
              </a:r>
              <a:endParaRPr sz="2000" dirty="0">
                <a:solidFill>
                  <a:schemeClr val="lt1"/>
                </a:solidFill>
                <a:latin typeface="Arial Rounded MT Bold" pitchFamily="34" charset="0"/>
                <a:ea typeface="Dosis"/>
                <a:cs typeface="Dosis"/>
                <a:sym typeface="Poppins"/>
              </a:endParaRPr>
            </a:p>
          </p:txBody>
        </p:sp>
        <p:sp>
          <p:nvSpPr>
            <p:cNvPr id="58" name="Google Shape;341;p30"/>
            <p:cNvSpPr txBox="1"/>
            <p:nvPr/>
          </p:nvSpPr>
          <p:spPr>
            <a:xfrm rot="18900000">
              <a:off x="542189" y="2235375"/>
              <a:ext cx="4055285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dirty="0">
                  <a:latin typeface="Bahnschrift SemiLight" pitchFamily="34" charset="0"/>
                  <a:ea typeface="Poppins Light"/>
                  <a:cs typeface="Poppins Light"/>
                  <a:sym typeface="Poppins Light"/>
                </a:rPr>
                <a:t>Comparing Multiple Models, Cross validation, Confusion Matrix,Selecting Best Algorithm Based On accuracy Score And Confusin Matrix</a:t>
              </a:r>
            </a:p>
          </p:txBody>
        </p:sp>
      </p:grpSp>
      <p:sp>
        <p:nvSpPr>
          <p:cNvPr id="61" name="Right Arrow 60"/>
          <p:cNvSpPr/>
          <p:nvPr/>
        </p:nvSpPr>
        <p:spPr>
          <a:xfrm rot="5400000">
            <a:off x="417688" y="1471687"/>
            <a:ext cx="86873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5400000">
            <a:off x="415426" y="2682209"/>
            <a:ext cx="90096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5400000">
            <a:off x="7985733" y="1604190"/>
            <a:ext cx="86873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5400000">
            <a:off x="7955722" y="2724114"/>
            <a:ext cx="92875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5400000">
            <a:off x="394646" y="3819262"/>
            <a:ext cx="90096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5400000">
            <a:off x="7966111" y="3819262"/>
            <a:ext cx="92875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itchFamily="34" charset="0"/>
              </a:rPr>
              <a:t>Data</a:t>
            </a:r>
            <a:r>
              <a:rPr lang="en-US" dirty="0" smtClean="0"/>
              <a:t> </a:t>
            </a:r>
            <a:r>
              <a:rPr lang="en-US" dirty="0">
                <a:latin typeface="Arial Rounded MT Bold" pitchFamily="34" charset="0"/>
              </a:rPr>
              <a:t>Preprocessing</a:t>
            </a:r>
            <a:endParaRPr dirty="0">
              <a:latin typeface="Arial Rounded MT Bold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38239"/>
            <a:ext cx="721995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7" y="2800350"/>
            <a:ext cx="7134031" cy="194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67600" y="135254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itchFamily="34" charset="0"/>
              </a:rPr>
              <a:t>Before Data Processing</a:t>
            </a:r>
            <a:endParaRPr lang="en-US" dirty="0">
              <a:latin typeface="Bahnschrif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7600" y="3509486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itchFamily="34" charset="0"/>
              </a:rPr>
              <a:t>After Data Processing</a:t>
            </a:r>
            <a:endParaRPr lang="en-US" dirty="0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itchFamily="34" charset="0"/>
              </a:rPr>
              <a:t>Exploratory</a:t>
            </a:r>
            <a:r>
              <a:rPr lang="en-US" dirty="0" smtClean="0"/>
              <a:t> </a:t>
            </a:r>
            <a:r>
              <a:rPr lang="en-US" dirty="0">
                <a:latin typeface="Arial Rounded MT Bold" pitchFamily="34" charset="0"/>
              </a:rPr>
              <a:t>Data</a:t>
            </a:r>
            <a:r>
              <a:rPr lang="en-US" dirty="0" smtClean="0"/>
              <a:t> </a:t>
            </a:r>
            <a:r>
              <a:rPr lang="en-US" dirty="0">
                <a:latin typeface="Arial Rounded MT Bold" pitchFamily="34" charset="0"/>
              </a:rPr>
              <a:t>Analysis</a:t>
            </a:r>
            <a:endParaRPr dirty="0">
              <a:latin typeface="Arial Rounded MT Bold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65" y="1047750"/>
            <a:ext cx="443246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0" y="1371123"/>
            <a:ext cx="358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 Wise Promoted Employees,</a:t>
            </a:r>
          </a:p>
          <a:p>
            <a:r>
              <a:rPr lang="en-US" dirty="0" smtClean="0"/>
              <a:t>Orange Bar Represents Promoted Employee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02279"/>
            <a:ext cx="40386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4583417" y="1603351"/>
            <a:ext cx="586766" cy="274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3996651" y="3718109"/>
            <a:ext cx="586766" cy="274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709" y="3611954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Rating Wise Promoted Employees, We Can See Employee Having Higher Rank Will Have Higher Chances Of Promotion</a:t>
            </a:r>
          </a:p>
        </p:txBody>
      </p:sp>
      <p:grpSp>
        <p:nvGrpSpPr>
          <p:cNvPr id="18" name="Google Shape;529;p39"/>
          <p:cNvGrpSpPr/>
          <p:nvPr/>
        </p:nvGrpSpPr>
        <p:grpSpPr>
          <a:xfrm>
            <a:off x="3239582" y="1603351"/>
            <a:ext cx="757067" cy="549299"/>
            <a:chOff x="3932350" y="3714775"/>
            <a:chExt cx="439650" cy="319075"/>
          </a:xfrm>
        </p:grpSpPr>
        <p:sp>
          <p:nvSpPr>
            <p:cNvPr id="19" name="Google Shape;530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1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2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3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4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512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itchFamily="34" charset="0"/>
              </a:rPr>
              <a:t>Model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Building And Accuracy Measure</a:t>
            </a:r>
            <a:endParaRPr dirty="0"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085287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Bahnschrift" pitchFamily="34" charset="0"/>
                <a:ea typeface="Dosis"/>
                <a:cs typeface="Dosis"/>
              </a:rPr>
              <a:t>In </a:t>
            </a:r>
            <a:r>
              <a:rPr lang="en-US" sz="1600" dirty="0">
                <a:solidFill>
                  <a:schemeClr val="tx1"/>
                </a:solidFill>
                <a:latin typeface="Bahnschrift" pitchFamily="34" charset="0"/>
                <a:ea typeface="Dosis"/>
                <a:cs typeface="Dosis"/>
                <a:sym typeface="Dosis"/>
              </a:rPr>
              <a:t>Order</a:t>
            </a:r>
            <a:r>
              <a:rPr lang="en-US" sz="1600" dirty="0">
                <a:solidFill>
                  <a:schemeClr val="tx1"/>
                </a:solidFill>
                <a:latin typeface="Bahnschrift" pitchFamily="34" charset="0"/>
                <a:ea typeface="Dosis"/>
                <a:cs typeface="Dosis"/>
              </a:rPr>
              <a:t> To Find Best Model For Dataset I Have Tested Dataset With Multiple Algorithms.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748739"/>
            <a:ext cx="3352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RandomForestClassifier</a:t>
            </a:r>
            <a:r>
              <a:rPr lang="en-US" b="1" dirty="0" smtClean="0"/>
              <a:t> – 93.95%</a:t>
            </a:r>
          </a:p>
          <a:p>
            <a:endParaRPr lang="en-US" b="1" dirty="0"/>
          </a:p>
          <a:p>
            <a:r>
              <a:rPr lang="en-US" b="1" dirty="0" err="1" smtClean="0"/>
              <a:t>XGBoost</a:t>
            </a:r>
            <a:r>
              <a:rPr lang="en-US" b="1" dirty="0" smtClean="0"/>
              <a:t> – 94.08%</a:t>
            </a:r>
          </a:p>
          <a:p>
            <a:endParaRPr lang="en-US" b="1" dirty="0"/>
          </a:p>
          <a:p>
            <a:r>
              <a:rPr lang="en-US" b="1" dirty="0" smtClean="0"/>
              <a:t>SVM – 92.11%</a:t>
            </a:r>
          </a:p>
          <a:p>
            <a:endParaRPr lang="en-US" b="1" dirty="0"/>
          </a:p>
          <a:p>
            <a:r>
              <a:rPr lang="en-US" b="1" dirty="0" smtClean="0"/>
              <a:t>KNN – 93.48% </a:t>
            </a:r>
          </a:p>
          <a:p>
            <a:endParaRPr lang="en-US" b="1" dirty="0"/>
          </a:p>
          <a:p>
            <a:r>
              <a:rPr lang="en-US" b="1" dirty="0" err="1" smtClean="0"/>
              <a:t>LogisticRegression</a:t>
            </a:r>
            <a:r>
              <a:rPr lang="en-US" b="1" dirty="0"/>
              <a:t> </a:t>
            </a:r>
            <a:r>
              <a:rPr lang="en-US" b="1" dirty="0" smtClean="0"/>
              <a:t>– 92.22%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554726"/>
            <a:ext cx="5638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205624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Bahnschrift" pitchFamily="34" charset="0"/>
                <a:ea typeface="Dosis"/>
                <a:cs typeface="Dosis"/>
              </a:rPr>
              <a:t>Overall </a:t>
            </a:r>
            <a:r>
              <a:rPr lang="en-US" sz="1600" dirty="0" err="1">
                <a:solidFill>
                  <a:schemeClr val="tx1"/>
                </a:solidFill>
                <a:latin typeface="Bahnschrift" pitchFamily="34" charset="0"/>
                <a:ea typeface="Dosis"/>
                <a:cs typeface="Dosis"/>
              </a:rPr>
              <a:t>Xgboost</a:t>
            </a:r>
            <a:r>
              <a:rPr lang="en-US" sz="1600" dirty="0">
                <a:solidFill>
                  <a:schemeClr val="tx1"/>
                </a:solidFill>
                <a:latin typeface="Bahnschrift" pitchFamily="34" charset="0"/>
                <a:ea typeface="Dosis"/>
                <a:cs typeface="Dosis"/>
              </a:rPr>
              <a:t> gives best accuracy with 94% </a:t>
            </a:r>
            <a:r>
              <a:rPr lang="en-US" sz="1600" dirty="0">
                <a:solidFill>
                  <a:schemeClr val="tx1"/>
                </a:solidFill>
                <a:latin typeface="Bahnschrift" pitchFamily="34" charset="0"/>
                <a:ea typeface="Dosis"/>
                <a:cs typeface="Dosis"/>
              </a:rPr>
              <a:t>accuracy, also it’s a </a:t>
            </a:r>
            <a:r>
              <a:rPr lang="en-US" sz="1600" dirty="0">
                <a:solidFill>
                  <a:schemeClr val="tx1"/>
                </a:solidFill>
                <a:latin typeface="Bahnschrift" pitchFamily="34" charset="0"/>
                <a:ea typeface="Dosis"/>
                <a:cs typeface="Dosis"/>
              </a:rPr>
              <a:t>generalized model</a:t>
            </a:r>
          </a:p>
          <a:p>
            <a:r>
              <a:rPr lang="en-US" sz="1600" dirty="0">
                <a:solidFill>
                  <a:schemeClr val="tx1"/>
                </a:solidFill>
                <a:latin typeface="Bahnschrift" pitchFamily="34" charset="0"/>
                <a:ea typeface="Dosis"/>
                <a:cs typeface="Dosis"/>
              </a:rPr>
              <a:t>with minimum type1 error and 1 type2 error.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095750"/>
            <a:ext cx="9144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" y="1423841"/>
            <a:ext cx="9144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0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 And </a:t>
            </a:r>
            <a:r>
              <a:rPr lang="en" b="1" dirty="0" smtClean="0"/>
              <a:t>Business Findings</a:t>
            </a:r>
            <a:endParaRPr dirty="0"/>
          </a:p>
        </p:txBody>
      </p:sp>
      <p:sp>
        <p:nvSpPr>
          <p:cNvPr id="201" name="Google Shape;201;p24"/>
          <p:cNvSpPr/>
          <p:nvPr/>
        </p:nvSpPr>
        <p:spPr>
          <a:xfrm>
            <a:off x="2235900" y="1808525"/>
            <a:ext cx="2412300" cy="241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bg1"/>
                </a:solidFill>
              </a:rPr>
              <a:t> Employees having Masters degree have good chance of promotion</a:t>
            </a:r>
            <a:endParaRPr sz="18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-23325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Employees who got promotion had good ratings a year before hey got promoted.</a:t>
            </a:r>
            <a:endParaRPr sz="1800" dirty="0">
              <a:solidFill>
                <a:schemeClr val="tx1"/>
              </a:solidFill>
              <a:sym typeface="Roboto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45219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I</a:t>
            </a:r>
            <a:r>
              <a:rPr lang="en-US" sz="1800" dirty="0" smtClean="0"/>
              <a:t>n </a:t>
            </a:r>
            <a:r>
              <a:rPr lang="en-US" sz="1800" dirty="0"/>
              <a:t>first 2 years employee will not get promotion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201;p24"/>
          <p:cNvSpPr/>
          <p:nvPr/>
        </p:nvSpPr>
        <p:spPr>
          <a:xfrm>
            <a:off x="6731700" y="1806550"/>
            <a:ext cx="2412300" cy="241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bg1"/>
                </a:solidFill>
              </a:rPr>
              <a:t> If Employees manages to meet KPI then there is high chance that the employee will get promotion.</a:t>
            </a:r>
            <a:endParaRPr sz="16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329</Words>
  <Application>Microsoft Office PowerPoint</Application>
  <PresentationFormat>On-screen Show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Cambria</vt:lpstr>
      <vt:lpstr>Constantia</vt:lpstr>
      <vt:lpstr>Roboto</vt:lpstr>
      <vt:lpstr>Poppins</vt:lpstr>
      <vt:lpstr>Dosis</vt:lpstr>
      <vt:lpstr>Bahnschrift</vt:lpstr>
      <vt:lpstr>Poppins Light</vt:lpstr>
      <vt:lpstr>Bahnschrift SemiLight</vt:lpstr>
      <vt:lpstr>Arial Rounded MT Bold</vt:lpstr>
      <vt:lpstr>William template</vt:lpstr>
      <vt:lpstr>EMPLOYEE PROMOTION CLASSIFICATION  PROJECT</vt:lpstr>
      <vt:lpstr>TABLE OF CONTENT</vt:lpstr>
      <vt:lpstr>Data Overview  &amp; Problem Statement</vt:lpstr>
      <vt:lpstr>OBJECTIVE</vt:lpstr>
      <vt:lpstr>Our</vt:lpstr>
      <vt:lpstr>Data Preprocessing</vt:lpstr>
      <vt:lpstr>Exploratory Data Analysis</vt:lpstr>
      <vt:lpstr>Model Building And Accuracy Measure</vt:lpstr>
      <vt:lpstr>Conclusion And Business Findings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PROMOTION CLASSIFICATION  USE CASE</dc:title>
  <cp:lastModifiedBy>admin</cp:lastModifiedBy>
  <cp:revision>32</cp:revision>
  <dcterms:modified xsi:type="dcterms:W3CDTF">2020-12-20T05:44:07Z</dcterms:modified>
</cp:coreProperties>
</file>