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a:t>data Cleaning</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Data</a:t>
          </a:r>
          <a:r>
            <a:rPr lang="en-US" baseline="0" dirty="0"/>
            <a:t> Visualization</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Data</a:t>
          </a:r>
          <a:r>
            <a:rPr lang="en-US" baseline="0" dirty="0"/>
            <a:t> Insights</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LinFactX="90964" custLinFactNeighborX="100000" custLinFactNeighborY="4436"/>
      <dgm:spPr>
        <a:prstGeom prst="ellipse">
          <a:avLst/>
        </a:prstGeom>
      </dgm:spPr>
    </dgm:pt>
    <dgm:pt modelId="{8FA2F131-CD01-4CBD-B7A5-1B9B5E7F0402}" type="pres">
      <dgm:prSet presAssocID="{40FC4FFE-8987-4A26-B7F4-8A516F18ADAE}" presName="iconRect" presStyleLbl="node1" presStyleIdx="0" presStyleCnt="3" custLinFactX="135745" custLinFactNeighborX="200000" custLinFactNeighborY="773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custLinFactX="94373" custLinFactNeighborX="100000" custLinFactNeighborY="4436"/>
      <dgm:spPr>
        <a:prstGeom prst="ellipse">
          <a:avLst/>
        </a:prstGeom>
      </dgm:spPr>
    </dgm:pt>
    <dgm:pt modelId="{E94F35BC-9C76-400A-BBCA-0032259E2E5A}" type="pres">
      <dgm:prSet presAssocID="{49225C73-1633-42F1-AB3B-7CB183E5F8B8}" presName="iconRect" presStyleLbl="node1" presStyleIdx="1" presStyleCnt="3" custLinFactX="140071" custLinFactNeighborX="200000" custLinFactNeighborY="773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custLinFactX="-189494" custLinFactNeighborX="-200000" custLinFactNeighborY="4436"/>
      <dgm:spPr>
        <a:prstGeom prst="ellipse">
          <a:avLst/>
        </a:prstGeom>
      </dgm:spPr>
    </dgm:pt>
    <dgm:pt modelId="{F09AEBFF-D2D3-4FFF-AD65-C3CEAEEB10F2}" type="pres">
      <dgm:prSet presAssocID="{1C383F32-22E8-4F62-A3E0-BDC3D5F48992}" presName="iconRect" presStyleLbl="node1" presStyleIdx="2" presStyleCnt="3" custLinFactX="-300000" custLinFactNeighborX="-378832" custLinFactNeighborY="773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4089749" y="421211"/>
          <a:ext cx="1818562" cy="1818562"/>
        </a:xfrm>
        <a:prstGeom prst="ellipse">
          <a:avLst/>
        </a:prstGeom>
        <a:solidFill>
          <a:schemeClr val="accent2">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8FA2F131-CD01-4CBD-B7A5-1B9B5E7F0402}">
      <dsp:nvSpPr>
        <dsp:cNvPr id="0" name=""/>
        <dsp:cNvSpPr/>
      </dsp:nvSpPr>
      <dsp:spPr>
        <a:xfrm>
          <a:off x="4507801" y="808770"/>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data Cleaning</a:t>
          </a:r>
          <a:endParaRPr lang="en-US" sz="2400" kern="1200" dirty="0"/>
        </a:p>
      </dsp:txBody>
      <dsp:txXfrm>
        <a:off x="35606" y="2725540"/>
        <a:ext cx="2981250" cy="720000"/>
      </dsp:txXfrm>
    </dsp:sp>
    <dsp:sp modelId="{543C18BC-1989-44B2-9862-C670C61D3452}">
      <dsp:nvSpPr>
        <dsp:cNvPr id="0" name=""/>
        <dsp:cNvSpPr/>
      </dsp:nvSpPr>
      <dsp:spPr>
        <a:xfrm>
          <a:off x="7654713" y="421211"/>
          <a:ext cx="1818562" cy="1818562"/>
        </a:xfrm>
        <a:prstGeom prst="ellipse">
          <a:avLst/>
        </a:prstGeom>
        <a:solidFill>
          <a:schemeClr val="accent3">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94F35BC-9C76-400A-BBCA-0032259E2E5A}">
      <dsp:nvSpPr>
        <dsp:cNvPr id="0" name=""/>
        <dsp:cNvSpPr/>
      </dsp:nvSpPr>
      <dsp:spPr>
        <a:xfrm>
          <a:off x="8055909" y="808760"/>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Data</a:t>
          </a:r>
          <a:r>
            <a:rPr lang="en-US" sz="2400" kern="1200" baseline="0" dirty="0"/>
            <a:t> Visualization</a:t>
          </a:r>
          <a:endParaRPr lang="en-US" sz="2400" kern="1200" dirty="0"/>
        </a:p>
      </dsp:txBody>
      <dsp:txXfrm>
        <a:off x="3538574" y="2725540"/>
        <a:ext cx="2981250" cy="720000"/>
      </dsp:txXfrm>
    </dsp:sp>
    <dsp:sp modelId="{5BDDFF18-9AEC-4E5E-B9AA-33D86F01A63E}">
      <dsp:nvSpPr>
        <dsp:cNvPr id="0" name=""/>
        <dsp:cNvSpPr/>
      </dsp:nvSpPr>
      <dsp:spPr>
        <a:xfrm>
          <a:off x="539695" y="421211"/>
          <a:ext cx="1818562" cy="1818562"/>
        </a:xfrm>
        <a:prstGeom prst="ellipse">
          <a:avLst/>
        </a:prstGeom>
        <a:solidFill>
          <a:schemeClr val="accent4">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F09AEBFF-D2D3-4FFF-AD65-C3CEAEEB10F2}">
      <dsp:nvSpPr>
        <dsp:cNvPr id="0" name=""/>
        <dsp:cNvSpPr/>
      </dsp:nvSpPr>
      <dsp:spPr>
        <a:xfrm>
          <a:off x="927262" y="808770"/>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Data</a:t>
          </a:r>
          <a:r>
            <a:rPr lang="en-US" sz="2400" kern="1200" baseline="0" dirty="0"/>
            <a:t> Insights</a:t>
          </a:r>
          <a:endParaRPr lang="en-US" sz="2400" kern="1200" dirty="0"/>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C1AFF-2E40-4B6D-911B-5AF4BB2494E3}"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DEC05-2FE3-4178-81AB-392A037A9B24}" type="slidenum">
              <a:rPr lang="en-IN" smtClean="0"/>
              <a:t>‹#›</a:t>
            </a:fld>
            <a:endParaRPr lang="en-IN"/>
          </a:p>
        </p:txBody>
      </p:sp>
    </p:spTree>
    <p:extLst>
      <p:ext uri="{BB962C8B-B14F-4D97-AF65-F5344CB8AC3E}">
        <p14:creationId xmlns:p14="http://schemas.microsoft.com/office/powerpoint/2010/main" val="308123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EFDEC05-2FE3-4178-81AB-392A037A9B24}" type="slidenum">
              <a:rPr lang="en-IN" smtClean="0"/>
              <a:t>1</a:t>
            </a:fld>
            <a:endParaRPr lang="en-IN"/>
          </a:p>
        </p:txBody>
      </p:sp>
    </p:spTree>
    <p:extLst>
      <p:ext uri="{BB962C8B-B14F-4D97-AF65-F5344CB8AC3E}">
        <p14:creationId xmlns:p14="http://schemas.microsoft.com/office/powerpoint/2010/main" val="358631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B457987-13F0-4C6C-BF6D-B8761F13AA99}" type="datetimeFigureOut">
              <a:rPr lang="en-IN" smtClean="0"/>
              <a:t>15-04-2024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7037333-7155-4423-A055-C6FA58903979}" type="slidenum">
              <a:rPr lang="en-IN" smtClean="0"/>
              <a:t>‹#›</a:t>
            </a:fld>
            <a:endParaRPr lang="en-IN"/>
          </a:p>
        </p:txBody>
      </p:sp>
    </p:spTree>
    <p:extLst>
      <p:ext uri="{BB962C8B-B14F-4D97-AF65-F5344CB8AC3E}">
        <p14:creationId xmlns:p14="http://schemas.microsoft.com/office/powerpoint/2010/main" val="199539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57987-13F0-4C6C-BF6D-B8761F13AA9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37333-7155-4423-A055-C6FA58903979}" type="slidenum">
              <a:rPr lang="en-IN" smtClean="0"/>
              <a:t>‹#›</a:t>
            </a:fld>
            <a:endParaRPr lang="en-IN"/>
          </a:p>
        </p:txBody>
      </p:sp>
    </p:spTree>
    <p:extLst>
      <p:ext uri="{BB962C8B-B14F-4D97-AF65-F5344CB8AC3E}">
        <p14:creationId xmlns:p14="http://schemas.microsoft.com/office/powerpoint/2010/main" val="3510280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B457987-13F0-4C6C-BF6D-B8761F13AA99}" type="datetimeFigureOut">
              <a:rPr lang="en-IN" smtClean="0"/>
              <a:t>15-04-2024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7037333-7155-4423-A055-C6FA58903979}" type="slidenum">
              <a:rPr lang="en-IN" smtClean="0"/>
              <a:t>‹#›</a:t>
            </a:fld>
            <a:endParaRPr lang="en-IN"/>
          </a:p>
        </p:txBody>
      </p:sp>
    </p:spTree>
    <p:extLst>
      <p:ext uri="{BB962C8B-B14F-4D97-AF65-F5344CB8AC3E}">
        <p14:creationId xmlns:p14="http://schemas.microsoft.com/office/powerpoint/2010/main" val="398597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57987-13F0-4C6C-BF6D-B8761F13AA9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67037333-7155-4423-A055-C6FA58903979}" type="slidenum">
              <a:rPr lang="en-IN" smtClean="0"/>
              <a:t>‹#›</a:t>
            </a:fld>
            <a:endParaRPr lang="en-IN"/>
          </a:p>
        </p:txBody>
      </p:sp>
    </p:spTree>
    <p:extLst>
      <p:ext uri="{BB962C8B-B14F-4D97-AF65-F5344CB8AC3E}">
        <p14:creationId xmlns:p14="http://schemas.microsoft.com/office/powerpoint/2010/main" val="221672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B457987-13F0-4C6C-BF6D-B8761F13AA99}" type="datetimeFigureOut">
              <a:rPr lang="en-IN" smtClean="0"/>
              <a:t>15-04-2024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7037333-7155-4423-A055-C6FA58903979}" type="slidenum">
              <a:rPr lang="en-IN" smtClean="0"/>
              <a:t>‹#›</a:t>
            </a:fld>
            <a:endParaRPr lang="en-IN"/>
          </a:p>
        </p:txBody>
      </p:sp>
    </p:spTree>
    <p:extLst>
      <p:ext uri="{BB962C8B-B14F-4D97-AF65-F5344CB8AC3E}">
        <p14:creationId xmlns:p14="http://schemas.microsoft.com/office/powerpoint/2010/main" val="386967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457987-13F0-4C6C-BF6D-B8761F13AA99}"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037333-7155-4423-A055-C6FA58903979}" type="slidenum">
              <a:rPr lang="en-IN" smtClean="0"/>
              <a:t>‹#›</a:t>
            </a:fld>
            <a:endParaRPr lang="en-IN"/>
          </a:p>
        </p:txBody>
      </p:sp>
    </p:spTree>
    <p:extLst>
      <p:ext uri="{BB962C8B-B14F-4D97-AF65-F5344CB8AC3E}">
        <p14:creationId xmlns:p14="http://schemas.microsoft.com/office/powerpoint/2010/main" val="290216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57987-13F0-4C6C-BF6D-B8761F13AA99}"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037333-7155-4423-A055-C6FA58903979}" type="slidenum">
              <a:rPr lang="en-IN" smtClean="0"/>
              <a:t>‹#›</a:t>
            </a:fld>
            <a:endParaRPr lang="en-IN"/>
          </a:p>
        </p:txBody>
      </p:sp>
    </p:spTree>
    <p:extLst>
      <p:ext uri="{BB962C8B-B14F-4D97-AF65-F5344CB8AC3E}">
        <p14:creationId xmlns:p14="http://schemas.microsoft.com/office/powerpoint/2010/main" val="3549815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457987-13F0-4C6C-BF6D-B8761F13AA99}"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037333-7155-4423-A055-C6FA58903979}" type="slidenum">
              <a:rPr lang="en-IN" smtClean="0"/>
              <a:t>‹#›</a:t>
            </a:fld>
            <a:endParaRPr lang="en-IN"/>
          </a:p>
        </p:txBody>
      </p:sp>
    </p:spTree>
    <p:extLst>
      <p:ext uri="{BB962C8B-B14F-4D97-AF65-F5344CB8AC3E}">
        <p14:creationId xmlns:p14="http://schemas.microsoft.com/office/powerpoint/2010/main" val="10783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57987-13F0-4C6C-BF6D-B8761F13AA99}"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037333-7155-4423-A055-C6FA58903979}" type="slidenum">
              <a:rPr lang="en-IN" smtClean="0"/>
              <a:t>‹#›</a:t>
            </a:fld>
            <a:endParaRPr lang="en-IN"/>
          </a:p>
        </p:txBody>
      </p:sp>
    </p:spTree>
    <p:extLst>
      <p:ext uri="{BB962C8B-B14F-4D97-AF65-F5344CB8AC3E}">
        <p14:creationId xmlns:p14="http://schemas.microsoft.com/office/powerpoint/2010/main" val="82654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B457987-13F0-4C6C-BF6D-B8761F13AA99}" type="datetimeFigureOut">
              <a:rPr lang="en-IN" smtClean="0"/>
              <a:t>15-04-2024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7037333-7155-4423-A055-C6FA58903979}" type="slidenum">
              <a:rPr lang="en-IN" smtClean="0"/>
              <a:t>‹#›</a:t>
            </a:fld>
            <a:endParaRPr lang="en-IN"/>
          </a:p>
        </p:txBody>
      </p:sp>
    </p:spTree>
    <p:extLst>
      <p:ext uri="{BB962C8B-B14F-4D97-AF65-F5344CB8AC3E}">
        <p14:creationId xmlns:p14="http://schemas.microsoft.com/office/powerpoint/2010/main" val="348848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57987-13F0-4C6C-BF6D-B8761F13AA99}"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037333-7155-4423-A055-C6FA58903979}" type="slidenum">
              <a:rPr lang="en-IN" smtClean="0"/>
              <a:t>‹#›</a:t>
            </a:fld>
            <a:endParaRPr lang="en-IN"/>
          </a:p>
        </p:txBody>
      </p:sp>
    </p:spTree>
    <p:extLst>
      <p:ext uri="{BB962C8B-B14F-4D97-AF65-F5344CB8AC3E}">
        <p14:creationId xmlns:p14="http://schemas.microsoft.com/office/powerpoint/2010/main" val="151959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B457987-13F0-4C6C-BF6D-B8761F13AA99}" type="datetimeFigureOut">
              <a:rPr lang="en-IN" smtClean="0"/>
              <a:t>15-04-2024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7037333-7155-4423-A055-C6FA58903979}"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675919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4AC8B2-E5AC-DCF9-413D-5CB98D7D66D7}"/>
              </a:ext>
            </a:extLst>
          </p:cNvPr>
          <p:cNvSpPr txBox="1"/>
          <p:nvPr/>
        </p:nvSpPr>
        <p:spPr>
          <a:xfrm>
            <a:off x="569168" y="2367171"/>
            <a:ext cx="11374016" cy="2123658"/>
          </a:xfrm>
          <a:prstGeom prst="rect">
            <a:avLst/>
          </a:prstGeom>
          <a:noFill/>
        </p:spPr>
        <p:txBody>
          <a:bodyPr wrap="square" rtlCol="0">
            <a:spAutoFit/>
          </a:bodyPr>
          <a:lstStyle/>
          <a:p>
            <a:pPr algn="ctr"/>
            <a:r>
              <a:rPr lang="en-US" sz="4400" b="1">
                <a:latin typeface="Times New Roman" panose="02020603050405020304" pitchFamily="18" charset="0"/>
                <a:cs typeface="Times New Roman" panose="02020603050405020304" pitchFamily="18" charset="0"/>
              </a:rPr>
              <a:t>OLIST STORE ANALYSIS</a:t>
            </a:r>
          </a:p>
          <a:p>
            <a:endParaRPr lang="en-US" sz="4400" b="1">
              <a:latin typeface="Times New Roman" panose="02020603050405020304" pitchFamily="18" charset="0"/>
              <a:cs typeface="Times New Roman" panose="02020603050405020304" pitchFamily="18" charset="0"/>
            </a:endParaRPr>
          </a:p>
          <a:p>
            <a:pPr algn="ctr"/>
            <a:r>
              <a:rPr lang="en-US" sz="4400" b="1">
                <a:latin typeface="Times New Roman" panose="02020603050405020304" pitchFamily="18" charset="0"/>
                <a:cs typeface="Times New Roman" panose="02020603050405020304" pitchFamily="18" charset="0"/>
              </a:rPr>
              <a:t>- GROUP 2</a:t>
            </a:r>
            <a:endParaRPr lang="en-IN" sz="4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24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351E5-1624-9EAA-3AE6-BF3062A60D39}"/>
              </a:ext>
            </a:extLst>
          </p:cNvPr>
          <p:cNvSpPr txBox="1"/>
          <p:nvPr/>
        </p:nvSpPr>
        <p:spPr>
          <a:xfrm>
            <a:off x="391886" y="746449"/>
            <a:ext cx="11485983"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KPI 5: Relationship between Shipping Days Vs Review Scores</a:t>
            </a:r>
            <a:endParaRPr lang="en-IN"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5465BA-D16A-8EDC-38E5-3E8CEF807414}"/>
              </a:ext>
            </a:extLst>
          </p:cNvPr>
          <p:cNvPicPr>
            <a:picLocks noChangeAspect="1"/>
          </p:cNvPicPr>
          <p:nvPr/>
        </p:nvPicPr>
        <p:blipFill rotWithShape="1">
          <a:blip r:embed="rId2">
            <a:extLst>
              <a:ext uri="{28A0092B-C50C-407E-A947-70E740481C1C}">
                <a14:useLocalDpi xmlns:a14="http://schemas.microsoft.com/office/drawing/2010/main" val="0"/>
              </a:ext>
            </a:extLst>
          </a:blip>
          <a:srcRect l="12015" t="16270" r="10306" b="9932"/>
          <a:stretch/>
        </p:blipFill>
        <p:spPr>
          <a:xfrm>
            <a:off x="6680718" y="1486286"/>
            <a:ext cx="5197151" cy="3885428"/>
          </a:xfrm>
          <a:prstGeom prst="rect">
            <a:avLst/>
          </a:prstGeom>
        </p:spPr>
      </p:pic>
      <p:sp>
        <p:nvSpPr>
          <p:cNvPr id="5" name="TextBox 4">
            <a:extLst>
              <a:ext uri="{FF2B5EF4-FFF2-40B4-BE49-F238E27FC236}">
                <a16:creationId xmlns:a16="http://schemas.microsoft.com/office/drawing/2014/main" id="{77D6BB3E-A738-1E64-7F29-A53D928372D4}"/>
              </a:ext>
            </a:extLst>
          </p:cNvPr>
          <p:cNvSpPr txBox="1"/>
          <p:nvPr/>
        </p:nvSpPr>
        <p:spPr>
          <a:xfrm>
            <a:off x="261257" y="1278294"/>
            <a:ext cx="6158204" cy="4801314"/>
          </a:xfrm>
          <a:prstGeom prst="rect">
            <a:avLst/>
          </a:prstGeom>
          <a:noFill/>
        </p:spPr>
        <p:txBody>
          <a:bodyPr wrap="square" rtlCol="0">
            <a:spAutoFit/>
          </a:bodyPr>
          <a:lstStyle/>
          <a:p>
            <a:pPr algn="just"/>
            <a:r>
              <a:rPr lang="en-US" b="0" i="0">
                <a:solidFill>
                  <a:srgbClr val="000000"/>
                </a:solidFill>
                <a:effectLst/>
                <a:latin typeface="Times New Roman" panose="02020603050405020304" pitchFamily="18" charset="0"/>
                <a:cs typeface="Times New Roman" panose="02020603050405020304" pitchFamily="18" charset="0"/>
              </a:rPr>
              <a:t>The analysis uncovers a distinct negative correlation between shipping days and review scores. As the number of shipping days decreases, review scores tend to rise, indicating increased levels of customer satisfaction. Orders with longer shipping durations, such as those with review scores of 1 or 2, are linked to shipping times of 21 and 17 days, respectively, hinting at potential dissatisfaction due to prolonged delivery periods. On the other hand, orders with shorter shipping durations, corresponding to review scores of 4 or 5, exhibit quicker shipping times of 12 and 11 days, respectively, aligning with higher satisfaction levels. These findings emphasize the significance of efficient logistics operations and prompt order fulfillment in enhancing positive customer experiences and upholding favorable review scores. By streamlining shipping procedures and reducing delivery times, companies can improve customer satisfaction, reinforce brand loyalty, and ultimately stimulate business growth.</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82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3A3B4-97A9-5F74-CD6B-B2B25261950C}"/>
              </a:ext>
            </a:extLst>
          </p:cNvPr>
          <p:cNvSpPr txBox="1"/>
          <p:nvPr/>
        </p:nvSpPr>
        <p:spPr>
          <a:xfrm>
            <a:off x="443203" y="597159"/>
            <a:ext cx="11355355"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EXCEL DASHBOARD</a:t>
            </a:r>
            <a:endParaRPr lang="en-IN" sz="24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908933-C4A8-3F76-43EE-61F98274FBBE}"/>
              </a:ext>
            </a:extLst>
          </p:cNvPr>
          <p:cNvPicPr>
            <a:picLocks noChangeAspect="1"/>
          </p:cNvPicPr>
          <p:nvPr/>
        </p:nvPicPr>
        <p:blipFill rotWithShape="1">
          <a:blip r:embed="rId2">
            <a:extLst>
              <a:ext uri="{28A0092B-C50C-407E-A947-70E740481C1C}">
                <a14:useLocalDpi xmlns:a14="http://schemas.microsoft.com/office/drawing/2010/main" val="0"/>
              </a:ext>
            </a:extLst>
          </a:blip>
          <a:srcRect l="1760" t="25306" r="1352" b="9932"/>
          <a:stretch/>
        </p:blipFill>
        <p:spPr>
          <a:xfrm>
            <a:off x="345233" y="1245436"/>
            <a:ext cx="11453326" cy="53886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354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9C677F-E754-BC18-49E9-747BB9B91E95}"/>
              </a:ext>
            </a:extLst>
          </p:cNvPr>
          <p:cNvSpPr txBox="1"/>
          <p:nvPr/>
        </p:nvSpPr>
        <p:spPr>
          <a:xfrm>
            <a:off x="712236" y="671805"/>
            <a:ext cx="10767527"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POWERBI DASHBOARD</a:t>
            </a:r>
            <a:endParaRPr lang="en-IN" sz="2400"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1E24862-770F-A1DC-B12F-766FDD59285E}"/>
              </a:ext>
            </a:extLst>
          </p:cNvPr>
          <p:cNvPicPr>
            <a:picLocks noChangeAspect="1"/>
          </p:cNvPicPr>
          <p:nvPr/>
        </p:nvPicPr>
        <p:blipFill rotWithShape="1">
          <a:blip r:embed="rId2">
            <a:extLst>
              <a:ext uri="{28A0092B-C50C-407E-A947-70E740481C1C}">
                <a14:useLocalDpi xmlns:a14="http://schemas.microsoft.com/office/drawing/2010/main" val="0"/>
              </a:ext>
            </a:extLst>
          </a:blip>
          <a:srcRect l="7297" t="10363" r="11565" b="7731"/>
          <a:stretch/>
        </p:blipFill>
        <p:spPr>
          <a:xfrm>
            <a:off x="186813" y="1133470"/>
            <a:ext cx="11798710" cy="5532801"/>
          </a:xfrm>
          <a:prstGeom prst="rect">
            <a:avLst/>
          </a:prstGeom>
        </p:spPr>
      </p:pic>
    </p:spTree>
    <p:extLst>
      <p:ext uri="{BB962C8B-B14F-4D97-AF65-F5344CB8AC3E}">
        <p14:creationId xmlns:p14="http://schemas.microsoft.com/office/powerpoint/2010/main" val="385558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FB97B1-0F15-C6E5-AC9D-FB61AA589A85}"/>
              </a:ext>
            </a:extLst>
          </p:cNvPr>
          <p:cNvSpPr txBox="1"/>
          <p:nvPr/>
        </p:nvSpPr>
        <p:spPr>
          <a:xfrm>
            <a:off x="3350467" y="639147"/>
            <a:ext cx="5491065"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TABLEAU DASHBOARD</a:t>
            </a:r>
            <a:endParaRPr lang="en-IN" sz="2400"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ACC270-0035-F8ED-2402-0894847DE301}"/>
              </a:ext>
            </a:extLst>
          </p:cNvPr>
          <p:cNvPicPr>
            <a:picLocks noChangeAspect="1"/>
          </p:cNvPicPr>
          <p:nvPr/>
        </p:nvPicPr>
        <p:blipFill rotWithShape="1">
          <a:blip r:embed="rId2">
            <a:extLst>
              <a:ext uri="{28A0092B-C50C-407E-A947-70E740481C1C}">
                <a14:useLocalDpi xmlns:a14="http://schemas.microsoft.com/office/drawing/2010/main" val="0"/>
              </a:ext>
            </a:extLst>
          </a:blip>
          <a:srcRect l="1377" t="9320" b="10476"/>
          <a:stretch/>
        </p:blipFill>
        <p:spPr>
          <a:xfrm>
            <a:off x="335901" y="1100812"/>
            <a:ext cx="11588621" cy="5570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9412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2E337-698F-32F3-A6FA-28ABF27E15F4}"/>
              </a:ext>
            </a:extLst>
          </p:cNvPr>
          <p:cNvSpPr txBox="1"/>
          <p:nvPr/>
        </p:nvSpPr>
        <p:spPr>
          <a:xfrm>
            <a:off x="681135" y="765110"/>
            <a:ext cx="11084767"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CONCLUSION</a:t>
            </a:r>
            <a:endParaRPr lang="en-IN" sz="2400" b="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0179F0-A0E5-601B-CFC0-58C6FC7EB0F4}"/>
              </a:ext>
            </a:extLst>
          </p:cNvPr>
          <p:cNvSpPr txBox="1"/>
          <p:nvPr/>
        </p:nvSpPr>
        <p:spPr>
          <a:xfrm>
            <a:off x="269032" y="1702235"/>
            <a:ext cx="11653936" cy="3046988"/>
          </a:xfrm>
          <a:prstGeom prst="rect">
            <a:avLst/>
          </a:prstGeom>
          <a:noFill/>
        </p:spPr>
        <p:txBody>
          <a:bodyPr wrap="square">
            <a:spAutoFit/>
          </a:bodyPr>
          <a:lstStyle/>
          <a:p>
            <a:pPr marL="285750" lvl="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integration of robust ecommerce analytics offers unparalleled insights into consumer behavior, market trends, and business performance. </a:t>
            </a:r>
          </a:p>
          <a:p>
            <a:pPr marL="285750" lvl="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By harnessing the power of data-driven decision-making, organizations can optimize their strategies, enhance customer experiences, and drive sustainable growth in the dynamic digital marketplace. </a:t>
            </a:r>
          </a:p>
          <a:p>
            <a:pPr marL="285750" lvl="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With continuous refinement and adaptation, leveraging ecommerce analytics becomes not just a competitive advantage but a strategic imperative in navigating the complexities of modern commerce.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62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B8239-DED0-245C-DCF7-C0DC2A595705}"/>
              </a:ext>
            </a:extLst>
          </p:cNvPr>
          <p:cNvSpPr txBox="1"/>
          <p:nvPr/>
        </p:nvSpPr>
        <p:spPr>
          <a:xfrm>
            <a:off x="522514" y="718457"/>
            <a:ext cx="10356980"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CHALLENGES</a:t>
            </a:r>
            <a:endParaRPr lang="en-IN" sz="24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65C4899-7CEB-CDCC-DCBC-B036A4D6059B}"/>
              </a:ext>
            </a:extLst>
          </p:cNvPr>
          <p:cNvSpPr txBox="1"/>
          <p:nvPr/>
        </p:nvSpPr>
        <p:spPr>
          <a:xfrm>
            <a:off x="522514" y="1576874"/>
            <a:ext cx="11392678" cy="3970318"/>
          </a:xfrm>
          <a:prstGeom prst="rect">
            <a:avLst/>
          </a:prstGeom>
          <a:noFill/>
        </p:spPr>
        <p:txBody>
          <a:bodyPr wrap="square" rtlCol="0">
            <a:spAutoFit/>
          </a:bodyPr>
          <a:lstStyle/>
          <a:p>
            <a:r>
              <a:rPr lang="en-IN" b="1" u="sng">
                <a:latin typeface="Times New Roman" panose="02020603050405020304" pitchFamily="18" charset="0"/>
                <a:cs typeface="Times New Roman" panose="02020603050405020304" pitchFamily="18" charset="0"/>
              </a:rPr>
              <a:t>Data Collection</a:t>
            </a:r>
          </a:p>
          <a:p>
            <a:pPr marL="285750" lvl="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The e-commerce industry generates massive amounts of data, making it challenging to collect and process.</a:t>
            </a:r>
            <a:endParaRPr lang="en-IN" sz="180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Overcome: Implementing advanced data collection systems and leveraging automation to streamline the process.</a:t>
            </a:r>
          </a:p>
          <a:p>
            <a:pPr lvl="0" algn="just"/>
            <a:endParaRPr lang="en-US" u="sng">
              <a:latin typeface="Times New Roman" panose="02020603050405020304" pitchFamily="18" charset="0"/>
              <a:cs typeface="Times New Roman" panose="02020603050405020304" pitchFamily="18" charset="0"/>
            </a:endParaRPr>
          </a:p>
          <a:p>
            <a:pPr algn="just"/>
            <a:r>
              <a:rPr lang="en-IN" b="1" u="sng">
                <a:latin typeface="Times New Roman" panose="02020603050405020304" pitchFamily="18" charset="0"/>
                <a:cs typeface="Times New Roman" panose="02020603050405020304" pitchFamily="18" charset="0"/>
              </a:rPr>
              <a:t>Data Integration</a:t>
            </a:r>
          </a:p>
          <a:p>
            <a:pPr marL="285750" lvl="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Integrating data from various sources and formats can be complex and time-consuming.</a:t>
            </a:r>
            <a:endParaRPr lang="en-IN">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Overcome: Developing data integration frameworks and utilizing data integration tools to streamline the process.</a:t>
            </a:r>
            <a:endParaRPr lang="en-IN">
              <a:latin typeface="Times New Roman" panose="02020603050405020304" pitchFamily="18" charset="0"/>
              <a:cs typeface="Times New Roman" panose="02020603050405020304" pitchFamily="18" charset="0"/>
            </a:endParaRPr>
          </a:p>
          <a:p>
            <a:pPr lvl="0" algn="just"/>
            <a:endParaRPr lang="en-US" sz="1800" u="sng">
              <a:latin typeface="Times New Roman" panose="02020603050405020304" pitchFamily="18" charset="0"/>
              <a:cs typeface="Times New Roman" panose="02020603050405020304" pitchFamily="18" charset="0"/>
            </a:endParaRPr>
          </a:p>
          <a:p>
            <a:pPr algn="just"/>
            <a:r>
              <a:rPr lang="en-IN" b="1" u="sng">
                <a:latin typeface="Times New Roman" panose="02020603050405020304" pitchFamily="18" charset="0"/>
                <a:cs typeface="Times New Roman" panose="02020603050405020304" pitchFamily="18" charset="0"/>
              </a:rPr>
              <a:t>Data Analysis</a:t>
            </a:r>
          </a:p>
          <a:p>
            <a:pPr marL="285750" lvl="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Analyzing and deriving insights from large volumes of e-commerce data can be challenging.</a:t>
            </a:r>
            <a:endParaRPr lang="en-IN">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Overcome: Utilizing advanced analytics techniques, such as machine learning and predictive modeling, to extract valuable insights from the data.</a:t>
            </a:r>
            <a:endParaRPr lang="en-IN">
              <a:latin typeface="Times New Roman" panose="02020603050405020304" pitchFamily="18" charset="0"/>
              <a:cs typeface="Times New Roman" panose="02020603050405020304" pitchFamily="18" charset="0"/>
            </a:endParaRPr>
          </a:p>
          <a:p>
            <a:pPr lvl="0" algn="just"/>
            <a:endParaRPr lang="en-IN" sz="18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3099668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DEDB4-1874-9F99-160C-4769274A667E}"/>
              </a:ext>
            </a:extLst>
          </p:cNvPr>
          <p:cNvSpPr txBox="1"/>
          <p:nvPr/>
        </p:nvSpPr>
        <p:spPr>
          <a:xfrm>
            <a:off x="3047223" y="3044279"/>
            <a:ext cx="6097554" cy="769441"/>
          </a:xfrm>
          <a:prstGeom prst="rect">
            <a:avLst/>
          </a:prstGeom>
          <a:noFill/>
        </p:spPr>
        <p:txBody>
          <a:bodyPr wrap="square">
            <a:spAutoFit/>
          </a:bodyPr>
          <a:lstStyle/>
          <a:p>
            <a:pPr algn="ctr"/>
            <a:r>
              <a:rPr lang="en-US" sz="4400" b="1">
                <a:latin typeface="Times New Roman" panose="02020603050405020304" pitchFamily="18" charset="0"/>
                <a:cs typeface="Times New Roman" panose="02020603050405020304" pitchFamily="18" charset="0"/>
              </a:rPr>
              <a:t>THANK YOU</a:t>
            </a:r>
            <a:endParaRPr lang="en-IN" sz="4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06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E5EDEC-B969-A84B-758A-E02CEA5DB85F}"/>
              </a:ext>
            </a:extLst>
          </p:cNvPr>
          <p:cNvSpPr txBox="1"/>
          <p:nvPr/>
        </p:nvSpPr>
        <p:spPr>
          <a:xfrm>
            <a:off x="522514" y="1129004"/>
            <a:ext cx="10273004" cy="4524315"/>
          </a:xfrm>
          <a:prstGeom prst="rect">
            <a:avLst/>
          </a:prstGeom>
          <a:noFill/>
        </p:spPr>
        <p:txBody>
          <a:bodyPr wrap="square" rtlCol="0">
            <a:spAutoFit/>
          </a:bodyPr>
          <a:lstStyle/>
          <a:p>
            <a:pPr algn="just"/>
            <a:r>
              <a:rPr lang="en-US" sz="3200" b="1">
                <a:latin typeface="Times New Roman" panose="02020603050405020304" pitchFamily="18" charset="0"/>
                <a:cs typeface="Times New Roman" panose="02020603050405020304" pitchFamily="18" charset="0"/>
              </a:rPr>
              <a:t>GROUP MEMBERS</a:t>
            </a:r>
          </a:p>
          <a:p>
            <a:pPr algn="just"/>
            <a:endParaRPr lang="en-US" sz="3200">
              <a:latin typeface="Times New Roman" panose="02020603050405020304" pitchFamily="18" charset="0"/>
              <a:cs typeface="Times New Roman" panose="02020603050405020304" pitchFamily="18" charset="0"/>
            </a:endParaRPr>
          </a:p>
          <a:p>
            <a:pPr marL="285750" indent="-285750" algn="just">
              <a:buFontTx/>
              <a:buChar char="-"/>
            </a:pPr>
            <a:r>
              <a:rPr lang="en-US" sz="3200">
                <a:latin typeface="Times New Roman" panose="02020603050405020304" pitchFamily="18" charset="0"/>
                <a:cs typeface="Times New Roman" panose="02020603050405020304" pitchFamily="18" charset="0"/>
              </a:rPr>
              <a:t>Prathmesh Chintamani Ganar</a:t>
            </a:r>
          </a:p>
          <a:p>
            <a:pPr marL="285750" indent="-285750" algn="just">
              <a:buFontTx/>
              <a:buChar char="-"/>
            </a:pPr>
            <a:r>
              <a:rPr lang="en-US" sz="3200">
                <a:latin typeface="Times New Roman" panose="02020603050405020304" pitchFamily="18" charset="0"/>
                <a:cs typeface="Times New Roman" panose="02020603050405020304" pitchFamily="18" charset="0"/>
              </a:rPr>
              <a:t>Meghana H D</a:t>
            </a:r>
          </a:p>
          <a:p>
            <a:pPr marL="285750" indent="-285750" algn="just">
              <a:buFontTx/>
              <a:buChar char="-"/>
            </a:pPr>
            <a:r>
              <a:rPr lang="en-US" sz="3200">
                <a:latin typeface="Times New Roman" panose="02020603050405020304" pitchFamily="18" charset="0"/>
                <a:cs typeface="Times New Roman" panose="02020603050405020304" pitchFamily="18" charset="0"/>
              </a:rPr>
              <a:t>Pulagam Koushik Kumar Reddy</a:t>
            </a:r>
          </a:p>
          <a:p>
            <a:pPr marL="285750" indent="-285750" algn="just">
              <a:buFontTx/>
              <a:buChar char="-"/>
            </a:pPr>
            <a:r>
              <a:rPr lang="en-US" sz="3200">
                <a:latin typeface="Times New Roman" panose="02020603050405020304" pitchFamily="18" charset="0"/>
                <a:cs typeface="Times New Roman" panose="02020603050405020304" pitchFamily="18" charset="0"/>
              </a:rPr>
              <a:t>Uddalok Das</a:t>
            </a:r>
          </a:p>
          <a:p>
            <a:pPr marL="285750" indent="-285750" algn="just">
              <a:buFontTx/>
              <a:buChar char="-"/>
            </a:pPr>
            <a:r>
              <a:rPr lang="en-US" sz="3200">
                <a:latin typeface="Times New Roman" panose="02020603050405020304" pitchFamily="18" charset="0"/>
                <a:cs typeface="Times New Roman" panose="02020603050405020304" pitchFamily="18" charset="0"/>
              </a:rPr>
              <a:t>Andela Sanjana</a:t>
            </a:r>
          </a:p>
          <a:p>
            <a:pPr marL="285750" indent="-285750" algn="just">
              <a:buFontTx/>
              <a:buChar char="-"/>
            </a:pPr>
            <a:r>
              <a:rPr lang="en-US" sz="3200">
                <a:latin typeface="Times New Roman" panose="02020603050405020304" pitchFamily="18" charset="0"/>
                <a:cs typeface="Times New Roman" panose="02020603050405020304" pitchFamily="18" charset="0"/>
              </a:rPr>
              <a:t>Snehal Suresh Dumbre</a:t>
            </a:r>
          </a:p>
          <a:p>
            <a:pPr marL="285750" indent="-285750" algn="just">
              <a:buFontTx/>
              <a:buChar char="-"/>
            </a:pPr>
            <a:r>
              <a:rPr lang="en-US" sz="3200">
                <a:latin typeface="Times New Roman" panose="02020603050405020304" pitchFamily="18" charset="0"/>
                <a:cs typeface="Times New Roman" panose="02020603050405020304" pitchFamily="18" charset="0"/>
              </a:rPr>
              <a:t>Mrunali Pramod Kamble</a:t>
            </a:r>
          </a:p>
        </p:txBody>
      </p:sp>
    </p:spTree>
    <p:extLst>
      <p:ext uri="{BB962C8B-B14F-4D97-AF65-F5344CB8AC3E}">
        <p14:creationId xmlns:p14="http://schemas.microsoft.com/office/powerpoint/2010/main" val="103817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DE75C-9AB7-6EBC-8F67-726C3B5D7D3B}"/>
              </a:ext>
            </a:extLst>
          </p:cNvPr>
          <p:cNvSpPr txBox="1"/>
          <p:nvPr/>
        </p:nvSpPr>
        <p:spPr>
          <a:xfrm>
            <a:off x="419878" y="961053"/>
            <a:ext cx="11467322" cy="4801314"/>
          </a:xfrm>
          <a:prstGeom prst="rect">
            <a:avLst/>
          </a:prstGeom>
          <a:noFill/>
        </p:spPr>
        <p:txBody>
          <a:bodyPr wrap="square" rtlCol="0">
            <a:spAutoFit/>
          </a:bodyPr>
          <a:lstStyle/>
          <a:p>
            <a:pPr algn="just"/>
            <a:r>
              <a:rPr lang="en-US" sz="3200" b="1">
                <a:latin typeface="Times New Roman" panose="02020603050405020304" pitchFamily="18" charset="0"/>
                <a:cs typeface="Times New Roman" panose="02020603050405020304" pitchFamily="18" charset="0"/>
              </a:rPr>
              <a:t>INDEX</a:t>
            </a:r>
          </a:p>
          <a:p>
            <a:pPr algn="just"/>
            <a:endParaRPr lang="en-US" sz="3200">
              <a:latin typeface="Times New Roman" panose="02020603050405020304" pitchFamily="18" charset="0"/>
              <a:cs typeface="Times New Roman" panose="02020603050405020304" pitchFamily="18" charset="0"/>
            </a:endParaRPr>
          </a:p>
          <a:p>
            <a:pPr marL="228600" indent="-228600" algn="just">
              <a:buClr>
                <a:schemeClr val="tx1"/>
              </a:buClr>
              <a:buFont typeface="+mj-lt"/>
              <a:buAutoNum type="arabicParenR"/>
            </a:pPr>
            <a:r>
              <a:rPr lang="en-US" sz="3200">
                <a:solidFill>
                  <a:schemeClr val="tx1"/>
                </a:solidFill>
                <a:latin typeface="Times New Roman" panose="02020603050405020304" pitchFamily="18" charset="0"/>
                <a:cs typeface="Times New Roman" panose="02020603050405020304" pitchFamily="18" charset="0"/>
              </a:rPr>
              <a:t>Introduction</a:t>
            </a:r>
          </a:p>
          <a:p>
            <a:pPr marL="228600" indent="-228600" algn="just">
              <a:buClr>
                <a:schemeClr val="tx1"/>
              </a:buClr>
              <a:buFont typeface="+mj-lt"/>
              <a:buAutoNum type="arabicParenR"/>
            </a:pPr>
            <a:r>
              <a:rPr lang="en-US" sz="3200">
                <a:solidFill>
                  <a:schemeClr val="tx1"/>
                </a:solidFill>
                <a:latin typeface="Times New Roman" panose="02020603050405020304" pitchFamily="18" charset="0"/>
                <a:cs typeface="Times New Roman" panose="02020603050405020304" pitchFamily="18" charset="0"/>
              </a:rPr>
              <a:t> KPI's</a:t>
            </a:r>
          </a:p>
          <a:p>
            <a:pPr marL="228600" indent="-228600" algn="just">
              <a:buClr>
                <a:schemeClr val="tx1"/>
              </a:buClr>
              <a:buFont typeface="+mj-lt"/>
              <a:buAutoNum type="arabicParenR"/>
            </a:pPr>
            <a:r>
              <a:rPr lang="en-US" sz="3200">
                <a:solidFill>
                  <a:schemeClr val="tx1"/>
                </a:solidFill>
                <a:latin typeface="Times New Roman" panose="02020603050405020304" pitchFamily="18" charset="0"/>
                <a:cs typeface="Times New Roman" panose="02020603050405020304" pitchFamily="18" charset="0"/>
              </a:rPr>
              <a:t>Excel Dashboard</a:t>
            </a:r>
          </a:p>
          <a:p>
            <a:pPr marL="228600" indent="-228600" algn="just">
              <a:buClr>
                <a:schemeClr val="tx1"/>
              </a:buClr>
              <a:buFont typeface="+mj-lt"/>
              <a:buAutoNum type="arabicParenR"/>
            </a:pPr>
            <a:r>
              <a:rPr lang="en-US" sz="3200">
                <a:solidFill>
                  <a:schemeClr val="tx1"/>
                </a:solidFill>
                <a:latin typeface="Times New Roman" panose="02020603050405020304" pitchFamily="18" charset="0"/>
                <a:cs typeface="Times New Roman" panose="02020603050405020304" pitchFamily="18" charset="0"/>
              </a:rPr>
              <a:t>Power BI Dashboard</a:t>
            </a:r>
          </a:p>
          <a:p>
            <a:pPr marL="228600" indent="-228600" algn="just">
              <a:buClr>
                <a:schemeClr val="tx1"/>
              </a:buClr>
              <a:buFont typeface="+mj-lt"/>
              <a:buAutoNum type="arabicParenR"/>
            </a:pPr>
            <a:r>
              <a:rPr lang="en-US" sz="3200">
                <a:solidFill>
                  <a:schemeClr val="tx1"/>
                </a:solidFill>
                <a:latin typeface="Times New Roman" panose="02020603050405020304" pitchFamily="18" charset="0"/>
                <a:cs typeface="Times New Roman" panose="02020603050405020304" pitchFamily="18" charset="0"/>
              </a:rPr>
              <a:t>Tableau Dashboard</a:t>
            </a:r>
          </a:p>
          <a:p>
            <a:pPr marL="228600" indent="-228600" algn="just">
              <a:buClr>
                <a:schemeClr val="tx1"/>
              </a:buClr>
              <a:buFont typeface="+mj-lt"/>
              <a:buAutoNum type="arabicParenR"/>
            </a:pPr>
            <a:r>
              <a:rPr lang="en-US" sz="3200">
                <a:solidFill>
                  <a:schemeClr val="tx1"/>
                </a:solidFill>
                <a:latin typeface="Times New Roman" panose="02020603050405020304" pitchFamily="18" charset="0"/>
                <a:cs typeface="Times New Roman" panose="02020603050405020304" pitchFamily="18" charset="0"/>
              </a:rPr>
              <a:t>Conclusion</a:t>
            </a:r>
          </a:p>
          <a:p>
            <a:pPr marL="228600" indent="-228600" algn="just">
              <a:buClr>
                <a:schemeClr val="tx1"/>
              </a:buClr>
              <a:buFont typeface="+mj-lt"/>
              <a:buAutoNum type="arabicParenR"/>
            </a:pPr>
            <a:r>
              <a:rPr lang="en-US" sz="3200">
                <a:solidFill>
                  <a:schemeClr val="tx1"/>
                </a:solidFill>
                <a:latin typeface="Times New Roman" panose="02020603050405020304" pitchFamily="18" charset="0"/>
                <a:cs typeface="Times New Roman" panose="02020603050405020304" pitchFamily="18" charset="0"/>
              </a:rPr>
              <a:t>Challenges and Overcome</a:t>
            </a:r>
            <a:endParaRPr lang="en-IN" sz="3200">
              <a:solidFill>
                <a:schemeClr val="tx1"/>
              </a:solidFill>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40477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C9296-3610-CEB4-1090-7F3A4C5FB368}"/>
              </a:ext>
            </a:extLst>
          </p:cNvPr>
          <p:cNvSpPr txBox="1"/>
          <p:nvPr/>
        </p:nvSpPr>
        <p:spPr>
          <a:xfrm>
            <a:off x="251927" y="839755"/>
            <a:ext cx="11150082" cy="400110"/>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PROCESSING</a:t>
            </a:r>
            <a:endParaRPr lang="en-IN" sz="2000" b="1">
              <a:latin typeface="Times New Roman" panose="02020603050405020304" pitchFamily="18" charset="0"/>
              <a:cs typeface="Times New Roman" panose="02020603050405020304" pitchFamily="18" charset="0"/>
            </a:endParaRPr>
          </a:p>
        </p:txBody>
      </p:sp>
      <p:graphicFrame>
        <p:nvGraphicFramePr>
          <p:cNvPr id="3" name="Content Placeholder 2" descr="SmartArt graphic">
            <a:extLst>
              <a:ext uri="{FF2B5EF4-FFF2-40B4-BE49-F238E27FC236}">
                <a16:creationId xmlns:a16="http://schemas.microsoft.com/office/drawing/2014/main" id="{12A96C4C-685A-4189-1CC2-32B53C8A6C09}"/>
              </a:ext>
            </a:extLst>
          </p:cNvPr>
          <p:cNvGraphicFramePr>
            <a:graphicFrameLocks/>
          </p:cNvGraphicFramePr>
          <p:nvPr>
            <p:extLst>
              <p:ext uri="{D42A27DB-BD31-4B8C-83A1-F6EECF244321}">
                <p14:modId xmlns:p14="http://schemas.microsoft.com/office/powerpoint/2010/main" val="1760722241"/>
              </p:ext>
            </p:extLst>
          </p:nvPr>
        </p:nvGraphicFramePr>
        <p:xfrm>
          <a:off x="1066800" y="1762613"/>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71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2D7F6-6608-CEFF-37B6-7EF1FCCA3B03}"/>
              </a:ext>
            </a:extLst>
          </p:cNvPr>
          <p:cNvSpPr txBox="1"/>
          <p:nvPr/>
        </p:nvSpPr>
        <p:spPr>
          <a:xfrm>
            <a:off x="877078" y="774441"/>
            <a:ext cx="10795518" cy="2923877"/>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INTRODUCTION</a:t>
            </a:r>
          </a:p>
          <a:p>
            <a:pPr algn="just"/>
            <a:endParaRPr lang="en-IN"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In the fast-paced and ever-changing digital world we live in, it is crucial for businesses to grasp the importance of data and utilize it effectively in order to succeed in the fiercely competitive ecommerce industry. Ecommerce analytics provides a complete set of tools that enable organizations to extract valuable insights from large volumes of data, enabling them to make well-informed decisions, streamline operations, and improve customer satisfaction. Discovering the immense possibilities that ecommerce analytics holds and learn how harnessing the power of data can drive your business towards long-term growth and prosperity.</a:t>
            </a:r>
          </a:p>
        </p:txBody>
      </p:sp>
    </p:spTree>
    <p:extLst>
      <p:ext uri="{BB962C8B-B14F-4D97-AF65-F5344CB8AC3E}">
        <p14:creationId xmlns:p14="http://schemas.microsoft.com/office/powerpoint/2010/main" val="22093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FFCD00-3F77-6309-4A51-275898EF676F}"/>
              </a:ext>
            </a:extLst>
          </p:cNvPr>
          <p:cNvSpPr txBox="1"/>
          <p:nvPr/>
        </p:nvSpPr>
        <p:spPr>
          <a:xfrm>
            <a:off x="503853" y="718457"/>
            <a:ext cx="11532637"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KPI 1: Weekday Vs Weekend Payment Statistics</a:t>
            </a:r>
            <a:endParaRPr lang="en-IN"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E53058-5DAF-CF2D-41A4-5D0FD4289B15}"/>
              </a:ext>
            </a:extLst>
          </p:cNvPr>
          <p:cNvPicPr>
            <a:picLocks noChangeAspect="1"/>
          </p:cNvPicPr>
          <p:nvPr/>
        </p:nvPicPr>
        <p:blipFill rotWithShape="1">
          <a:blip r:embed="rId2">
            <a:extLst>
              <a:ext uri="{28A0092B-C50C-407E-A947-70E740481C1C}">
                <a14:useLocalDpi xmlns:a14="http://schemas.microsoft.com/office/drawing/2010/main" val="0"/>
              </a:ext>
            </a:extLst>
          </a:blip>
          <a:srcRect l="29541" t="17416" r="18112" b="10475"/>
          <a:stretch/>
        </p:blipFill>
        <p:spPr>
          <a:xfrm>
            <a:off x="6997959" y="1996750"/>
            <a:ext cx="4739951" cy="3461657"/>
          </a:xfrm>
          <a:prstGeom prst="rect">
            <a:avLst/>
          </a:prstGeom>
        </p:spPr>
      </p:pic>
      <p:sp>
        <p:nvSpPr>
          <p:cNvPr id="6" name="TextBox 5">
            <a:extLst>
              <a:ext uri="{FF2B5EF4-FFF2-40B4-BE49-F238E27FC236}">
                <a16:creationId xmlns:a16="http://schemas.microsoft.com/office/drawing/2014/main" id="{B718C74C-24F8-821F-21B5-B84DA8508BB6}"/>
              </a:ext>
            </a:extLst>
          </p:cNvPr>
          <p:cNvSpPr txBox="1"/>
          <p:nvPr/>
        </p:nvSpPr>
        <p:spPr>
          <a:xfrm>
            <a:off x="279918" y="1664741"/>
            <a:ext cx="6550090" cy="4093428"/>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 Examining the difference in payment statistics between weekdays and weekends uncovers valuable chances to enhance ecommerce strategies. Weekdays see a notable increase in payment transactions, while weekends present an opportunity for focused marketing campaigns. By recognizing the unique consumer behaviors and preferences during each period, businesses can customize their promotional activities and allocate resources effectively to boost revenue throughout the week. Additionally, utilizing data-driven insights enables the creation of better marketing strategies, personalized deals, and improved customer interactions, leading to continuous growth and competitiveness in the ever-evolving ecommerce industry.</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22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17622-EAD0-7E18-5EA2-072F5102BF20}"/>
              </a:ext>
            </a:extLst>
          </p:cNvPr>
          <p:cNvSpPr txBox="1"/>
          <p:nvPr/>
        </p:nvSpPr>
        <p:spPr>
          <a:xfrm>
            <a:off x="233265" y="699796"/>
            <a:ext cx="11681927"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KPI 2: Number of Orders with Review score 5 &amp; Payment type as Credit Card</a:t>
            </a:r>
            <a:endParaRPr lang="en-IN"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B6E30C-A407-436C-B4D6-2284CFE30B49}"/>
              </a:ext>
            </a:extLst>
          </p:cNvPr>
          <p:cNvPicPr>
            <a:picLocks noChangeAspect="1"/>
          </p:cNvPicPr>
          <p:nvPr/>
        </p:nvPicPr>
        <p:blipFill rotWithShape="1">
          <a:blip r:embed="rId2">
            <a:extLst>
              <a:ext uri="{28A0092B-C50C-407E-A947-70E740481C1C}">
                <a14:useLocalDpi xmlns:a14="http://schemas.microsoft.com/office/drawing/2010/main" val="0"/>
              </a:ext>
            </a:extLst>
          </a:blip>
          <a:srcRect l="12168" t="16871" b="10204"/>
          <a:stretch/>
        </p:blipFill>
        <p:spPr>
          <a:xfrm>
            <a:off x="6232849" y="1380930"/>
            <a:ext cx="5682343" cy="4096139"/>
          </a:xfrm>
          <a:prstGeom prst="rect">
            <a:avLst/>
          </a:prstGeom>
        </p:spPr>
      </p:pic>
      <p:sp>
        <p:nvSpPr>
          <p:cNvPr id="5" name="TextBox 4">
            <a:extLst>
              <a:ext uri="{FF2B5EF4-FFF2-40B4-BE49-F238E27FC236}">
                <a16:creationId xmlns:a16="http://schemas.microsoft.com/office/drawing/2014/main" id="{FC1E9A66-131B-09C2-2458-AD0CD5CB518A}"/>
              </a:ext>
            </a:extLst>
          </p:cNvPr>
          <p:cNvSpPr txBox="1"/>
          <p:nvPr/>
        </p:nvSpPr>
        <p:spPr>
          <a:xfrm>
            <a:off x="326571" y="1147664"/>
            <a:ext cx="5632581" cy="535531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Among the payment methods that were examined, credit card transactions stand out as the most popular choice, as they received the highest number of orders with a perfect review score of 5. This indicates a strong connection between credit card payments and overall customer satisfaction, potentially pointing towards a smooth checkout process, secure payment handling, and efficient customer support. On the other hand, even though Boleto and voucher payments make up a smaller percentage of the total orders, the number of orders with a review score of 5 for these methods still demonstrates positive customer feedback. Nevertheless, there is room for improvement in optimizing the payment experience for these methods to increase customer satisfaction and loyalty. By studying these relationships, businesses can enhance their payment procedures, customize customer interactions, and foster sustainable growth by prioritizing payment methods that resonate with customer preferences and lead to higher satisfaction rates.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57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0F08BB-8254-DD62-44C3-4AC6D3F0646D}"/>
              </a:ext>
            </a:extLst>
          </p:cNvPr>
          <p:cNvSpPr txBox="1"/>
          <p:nvPr/>
        </p:nvSpPr>
        <p:spPr>
          <a:xfrm>
            <a:off x="373224" y="727788"/>
            <a:ext cx="11653935"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KPI 3: Average Number of Days taken for oder delivered customer date for Pet_shop</a:t>
            </a:r>
            <a:endParaRPr lang="en-IN"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EFC15A-3305-4CF9-A594-96DBF95A2466}"/>
              </a:ext>
            </a:extLst>
          </p:cNvPr>
          <p:cNvPicPr>
            <a:picLocks noChangeAspect="1"/>
          </p:cNvPicPr>
          <p:nvPr/>
        </p:nvPicPr>
        <p:blipFill rotWithShape="1">
          <a:blip r:embed="rId2">
            <a:extLst>
              <a:ext uri="{28A0092B-C50C-407E-A947-70E740481C1C}">
                <a14:useLocalDpi xmlns:a14="http://schemas.microsoft.com/office/drawing/2010/main" val="0"/>
              </a:ext>
            </a:extLst>
          </a:blip>
          <a:srcRect l="12168" t="17007" b="10612"/>
          <a:stretch/>
        </p:blipFill>
        <p:spPr>
          <a:xfrm>
            <a:off x="6307494" y="1352940"/>
            <a:ext cx="5719665" cy="4963886"/>
          </a:xfrm>
          <a:prstGeom prst="rect">
            <a:avLst/>
          </a:prstGeom>
        </p:spPr>
      </p:pic>
      <p:sp>
        <p:nvSpPr>
          <p:cNvPr id="5" name="TextBox 4">
            <a:extLst>
              <a:ext uri="{FF2B5EF4-FFF2-40B4-BE49-F238E27FC236}">
                <a16:creationId xmlns:a16="http://schemas.microsoft.com/office/drawing/2014/main" id="{47050B06-48BA-8F1A-7350-44764FC2E13F}"/>
              </a:ext>
            </a:extLst>
          </p:cNvPr>
          <p:cNvSpPr txBox="1"/>
          <p:nvPr/>
        </p:nvSpPr>
        <p:spPr>
          <a:xfrm>
            <a:off x="223935" y="1352940"/>
            <a:ext cx="5872065" cy="4963886"/>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The examination uncovers significant differences in the average delivery times among various product categories. Orders from the Pet Shop category show a relatively shorter delivery time of 11 days, indicating effective logistics management and prompt fulfillment processes. On the other hand, orders in the Audio category have a slightly longer average delivery time of 13 days, pointing to potential areas for improvement in the supply chain to streamline delivery processes and enhance customer satisfaction. In contrast, both the Cool Stuff and Alimentos categories display competitive average delivery times of 11 and 10 days, respectively, showcasing efficient logistics operations and successful fulfillment strategies within these sectors. By recognizing and rectifying variations in delivery times across product categories, companies can optimize their logistics networks, enhance customer experiences, and uphold a competitive advantage in the market.</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52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87631D-6815-88A1-42B5-31E009DAFF60}"/>
              </a:ext>
            </a:extLst>
          </p:cNvPr>
          <p:cNvSpPr txBox="1"/>
          <p:nvPr/>
        </p:nvSpPr>
        <p:spPr>
          <a:xfrm>
            <a:off x="503853" y="802433"/>
            <a:ext cx="11457992"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KPI 4: Average Price &amp; Payment Values from Customers of Sao Paulo City</a:t>
            </a:r>
            <a:endParaRPr lang="en-IN"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C3C2C7-2184-C0EC-BF56-1DF65A1CA8D3}"/>
              </a:ext>
            </a:extLst>
          </p:cNvPr>
          <p:cNvPicPr>
            <a:picLocks noChangeAspect="1"/>
          </p:cNvPicPr>
          <p:nvPr/>
        </p:nvPicPr>
        <p:blipFill rotWithShape="1">
          <a:blip r:embed="rId2">
            <a:extLst>
              <a:ext uri="{28A0092B-C50C-407E-A947-70E740481C1C}">
                <a14:useLocalDpi xmlns:a14="http://schemas.microsoft.com/office/drawing/2010/main" val="0"/>
              </a:ext>
            </a:extLst>
          </a:blip>
          <a:srcRect l="12245" t="17086" r="1276" b="10204"/>
          <a:stretch/>
        </p:blipFill>
        <p:spPr>
          <a:xfrm>
            <a:off x="7221892" y="1567543"/>
            <a:ext cx="4655977" cy="4590662"/>
          </a:xfrm>
          <a:prstGeom prst="rect">
            <a:avLst/>
          </a:prstGeom>
        </p:spPr>
      </p:pic>
      <p:sp>
        <p:nvSpPr>
          <p:cNvPr id="5" name="TextBox 4">
            <a:extLst>
              <a:ext uri="{FF2B5EF4-FFF2-40B4-BE49-F238E27FC236}">
                <a16:creationId xmlns:a16="http://schemas.microsoft.com/office/drawing/2014/main" id="{A4EAC054-A209-D969-C62A-3E4F574EEB8F}"/>
              </a:ext>
            </a:extLst>
          </p:cNvPr>
          <p:cNvSpPr txBox="1"/>
          <p:nvPr/>
        </p:nvSpPr>
        <p:spPr>
          <a:xfrm>
            <a:off x="261257" y="1604865"/>
            <a:ext cx="6708710" cy="3693319"/>
          </a:xfrm>
          <a:prstGeom prst="rect">
            <a:avLst/>
          </a:prstGeom>
          <a:noFill/>
        </p:spPr>
        <p:txBody>
          <a:bodyPr wrap="square" rtlCol="0">
            <a:spAutoFit/>
          </a:bodyPr>
          <a:lstStyle/>
          <a:p>
            <a:pPr algn="just"/>
            <a:r>
              <a:rPr lang="en-US" b="0" i="0">
                <a:latin typeface="Times New Roman" panose="02020603050405020304" pitchFamily="18" charset="0"/>
                <a:cs typeface="Times New Roman" panose="02020603050405020304" pitchFamily="18" charset="0"/>
              </a:rPr>
              <a:t>Customers hailing from Sao Paulo City display a moderate average price of 108, showcasing a balanced inclination towards products in different price categories. This indicates a diverse market with potential to cater to various budget segments and consumer preferences. Furthermore, the average transaction amount of 135 signifies a tendency for slightly higher spending among Sao Paulo City customers, potentially driven by factors such as higher disposable income levels or a preference for premium products or services. Understanding these spending behaviors allows businesses to tailor their product offerings, pricing strategies, and marketing efforts to effectively target and engage customers from Sao Paulo City, thereby optimizing revenue potential and fostering enduring customer relationships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36511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153</TotalTime>
  <Words>1098</Words>
  <Application>Microsoft Office PowerPoint</Application>
  <PresentationFormat>Widescreen</PresentationFormat>
  <Paragraphs>59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Times New Roman</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 H D</dc:creator>
  <cp:lastModifiedBy>Prathmesh Ganar</cp:lastModifiedBy>
  <cp:revision>3</cp:revision>
  <dcterms:created xsi:type="dcterms:W3CDTF">2024-04-14T11:29:25Z</dcterms:created>
  <dcterms:modified xsi:type="dcterms:W3CDTF">2024-04-15T09:14:27Z</dcterms:modified>
</cp:coreProperties>
</file>