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9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charset="0"/>
      <p:regular r:id="rId26"/>
      <p:bold r:id="rId27"/>
      <p:italic r:id="rId28"/>
      <p:boldItalic r:id="rId29"/>
    </p:embeddedFont>
    <p:embeddedFont>
      <p:font typeface="Abril Fatface" charset="0"/>
      <p:regular r:id="rId30"/>
    </p:embeddedFont>
    <p:embeddedFont>
      <p:font typeface="Open Sans" charset="0"/>
      <p:regular r:id="rId31"/>
      <p:bold r:id="rId32"/>
      <p:italic r:id="rId33"/>
      <p:boldItalic r:id="rId34"/>
    </p:embeddedFont>
    <p:embeddedFont>
      <p:font typeface="Century Gothic" pitchFamily="34" charset="0"/>
      <p:regular r:id="rId35"/>
      <p:bold r:id="rId36"/>
      <p:italic r:id="rId37"/>
      <p:boldItalic r:id="rId38"/>
    </p:embeddedFont>
    <p:embeddedFont>
      <p:font typeface="Calibri" pitchFamily="34" charset="0"/>
      <p:regular r:id="rId39"/>
      <p:bold r:id="rId40"/>
      <p:italic r:id="rId41"/>
      <p:boldItalic r:id="rId42"/>
    </p:embeddedFont>
    <p:embeddedFont>
      <p:font typeface="Cambria" pitchFamily="18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A5EF51F-A5A3-438B-BB87-06D91727F62B}">
  <a:tblStyle styleId="{AA5EF51F-A5A3-438B-BB87-06D91727F62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64121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8be6247d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8be6247d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8be6247d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8be6247d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8be6247d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8be6247d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6188528" y="36284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1025" y="-2866976"/>
            <a:ext cx="9144001" cy="91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171571" y="154138"/>
            <a:ext cx="865880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GB" sz="4800" b="1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Forecasting Crude </a:t>
            </a:r>
            <a:r>
              <a:rPr lang="en-GB" sz="48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Oil </a:t>
            </a:r>
            <a:r>
              <a:rPr lang="en-GB" sz="4800" b="1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504625" y="1042208"/>
            <a:ext cx="3992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GB" sz="22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Group : </a:t>
            </a:r>
            <a:r>
              <a:rPr lang="en-GB" sz="2200" b="1" dirty="0">
                <a:solidFill>
                  <a:srgbClr val="FFFF00"/>
                </a:solidFill>
              </a:rPr>
              <a:t>6</a:t>
            </a:r>
            <a:endParaRPr sz="2200" b="1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Mentor : </a:t>
            </a:r>
            <a:r>
              <a:rPr lang="en-GB" sz="2200" b="1" dirty="0">
                <a:solidFill>
                  <a:srgbClr val="FFFF00"/>
                </a:solidFill>
              </a:rPr>
              <a:t>Neha Ramchandani</a:t>
            </a:r>
            <a:endParaRPr sz="2200" b="1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148884" y="444321"/>
            <a:ext cx="585344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left side image in this same slide, we have noticed that, the Dataset doesn’t contain the values for Saturday and Sunday.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182691" y="3314569"/>
            <a:ext cx="5785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if you look closely at </a:t>
            </a:r>
            <a:r>
              <a:rPr lang="en-GB" sz="1800"/>
              <a:t>7</a:t>
            </a:r>
            <a:r>
              <a:rPr lang="en-GB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800"/>
              <a:t>8</a:t>
            </a:r>
            <a:r>
              <a:rPr lang="en-GB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/>
              <a:t>October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(Saturday &amp; Sunday), we can see that they are missing, and this all because the Oil Market is closed on weekends.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30850" cy="48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000" y="1725600"/>
            <a:ext cx="3596137" cy="846150"/>
          </a:xfrm>
          <a:prstGeom prst="rect">
            <a:avLst/>
          </a:prstGeom>
          <a:noFill/>
          <a:ln w="88900" cap="sq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453980" y="2548010"/>
            <a:ext cx="8471100" cy="58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above Line Graph, we can say that the Crude Oil Prices has tend to show an UPWARD trend from 1987 till 2007.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453980" y="3154640"/>
            <a:ext cx="7756200" cy="3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Year 2008, the Great Recession occurred and then Oil Prices dropped suddenly.</a:t>
            </a:r>
            <a:endParaRPr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453980" y="3545049"/>
            <a:ext cx="7379700" cy="3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Great Recession, Oil Prices started to rise till the year 2011.</a:t>
            </a:r>
            <a:endParaRPr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453980" y="3986494"/>
            <a:ext cx="6452400" cy="3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from 2011,Oil Prices were dropping dramatically towards 2015.</a:t>
            </a:r>
            <a:endParaRPr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53980" y="4294296"/>
            <a:ext cx="8690100" cy="3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year 2015 onwards, the Oil Prices seem to fluctuate with some peaks and falls till the 2020 Pandemic Year.</a:t>
            </a:r>
            <a:endParaRPr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24880" y="4683932"/>
            <a:ext cx="7814400" cy="3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year 2021 till present it is showing a Growing Trend.</a:t>
            </a:r>
            <a:endParaRPr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2674" cy="22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268847" y="526895"/>
            <a:ext cx="7849500" cy="11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800" b="1" u="none" strike="noStrike" cap="none" dirty="0" smtClean="0">
                <a:solidFill>
                  <a:schemeClr val="dk1"/>
                </a:solidFill>
                <a:latin typeface="+mj-lt"/>
                <a:sym typeface="Arial"/>
              </a:rPr>
              <a:t>Stationarity</a:t>
            </a:r>
            <a:endParaRPr b="0" u="none" strike="noStrike" cap="none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Dickey Fuller Test , we get P-value more than 0.05 </a:t>
            </a:r>
            <a:r>
              <a:rPr lang="en-GB" sz="13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indicate ‘</a:t>
            </a:r>
            <a:r>
              <a:rPr lang="en-GB" sz="13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13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not </a:t>
            </a:r>
            <a:r>
              <a:rPr lang="en-GB" sz="13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stationary’.</a:t>
            </a:r>
            <a:endParaRPr sz="1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1000" y="4590350"/>
            <a:ext cx="11548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97" y="1343608"/>
            <a:ext cx="7988266" cy="327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6"/>
          <p:cNvGrpSpPr/>
          <p:nvPr/>
        </p:nvGrpSpPr>
        <p:grpSpPr>
          <a:xfrm>
            <a:off x="973363" y="3224784"/>
            <a:ext cx="7447670" cy="1743456"/>
            <a:chOff x="10194" y="0"/>
            <a:chExt cx="7447670" cy="1743456"/>
          </a:xfrm>
        </p:grpSpPr>
        <p:sp>
          <p:nvSpPr>
            <p:cNvPr id="158" name="Google Shape;158;p26"/>
            <p:cNvSpPr/>
            <p:nvPr/>
          </p:nvSpPr>
          <p:spPr>
            <a:xfrm>
              <a:off x="10194" y="0"/>
              <a:ext cx="1958187" cy="174345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83B0FF"/>
                </a:gs>
                <a:gs pos="35000">
                  <a:srgbClr val="A7C5FF"/>
                </a:gs>
                <a:gs pos="100000">
                  <a:srgbClr val="DBE5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 txBox="1"/>
            <p:nvPr/>
          </p:nvSpPr>
          <p:spPr>
            <a:xfrm>
              <a:off x="61258" y="51064"/>
              <a:ext cx="1856059" cy="1641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0" u="none" strike="noStrike" cap="none">
                  <a:solidFill>
                    <a:srgbClr val="083C92"/>
                  </a:solidFill>
                  <a:latin typeface="Arial"/>
                  <a:ea typeface="Arial"/>
                  <a:cs typeface="Arial"/>
                  <a:sym typeface="Arial"/>
                </a:rPr>
                <a:t>We can see the oil price range by year and month.</a:t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2217797" y="628912"/>
              <a:ext cx="528758" cy="485630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9D4FF"/>
                </a:gs>
                <a:gs pos="35000">
                  <a:srgbClr val="CEDDFF"/>
                </a:gs>
                <a:gs pos="100000">
                  <a:srgbClr val="E9F0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2217797" y="726038"/>
              <a:ext cx="383069" cy="291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2966040" y="0"/>
              <a:ext cx="1958187" cy="174345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83B0FF"/>
                </a:gs>
                <a:gs pos="35000">
                  <a:srgbClr val="A7C5FF"/>
                </a:gs>
                <a:gs pos="100000">
                  <a:srgbClr val="DBE5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 txBox="1"/>
            <p:nvPr/>
          </p:nvSpPr>
          <p:spPr>
            <a:xfrm>
              <a:off x="3017104" y="51064"/>
              <a:ext cx="1856059" cy="1641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0" u="none" strike="noStrike" cap="none">
                  <a:solidFill>
                    <a:srgbClr val="083C92"/>
                  </a:solidFill>
                  <a:latin typeface="Arial"/>
                  <a:ea typeface="Arial"/>
                  <a:cs typeface="Arial"/>
                  <a:sym typeface="Arial"/>
                </a:rPr>
                <a:t>Most of the years except 2008, 2014, and 2022 The box plot is comparatively short, meaning less fluctuation in terms of price.</a:t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5068090" y="628912"/>
              <a:ext cx="304987" cy="485630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9D4FF"/>
                </a:gs>
                <a:gs pos="35000">
                  <a:srgbClr val="CEDDFF"/>
                </a:gs>
                <a:gs pos="100000">
                  <a:srgbClr val="E9F0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5068090" y="726038"/>
              <a:ext cx="213491" cy="291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5499677" y="0"/>
              <a:ext cx="1958187" cy="174345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83B0FF"/>
                </a:gs>
                <a:gs pos="35000">
                  <a:srgbClr val="A7C5FF"/>
                </a:gs>
                <a:gs pos="100000">
                  <a:srgbClr val="DBE5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5550741" y="51064"/>
              <a:ext cx="1856059" cy="1641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0" u="none" strike="noStrike" cap="none">
                  <a:solidFill>
                    <a:srgbClr val="083C92"/>
                  </a:solidFill>
                  <a:latin typeface="Arial"/>
                  <a:ea typeface="Arial"/>
                  <a:cs typeface="Arial"/>
                  <a:sym typeface="Arial"/>
                </a:rPr>
                <a:t>In the year 2008, the box plot is comparatively tall, showing high fluctuations in price.</a:t>
              </a:r>
              <a:endParaRPr/>
            </a:p>
          </p:txBody>
        </p:sp>
      </p:grp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13" y="127875"/>
            <a:ext cx="8783573" cy="29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22"/>
              <a:buFont typeface="Arial"/>
              <a:buNone/>
            </a:pPr>
            <a:r>
              <a:rPr lang="en-GB" sz="2000" b="1" dirty="0">
                <a:solidFill>
                  <a:srgbClr val="002776"/>
                </a:solidFill>
              </a:rPr>
              <a:t>Decomposition Plot </a:t>
            </a:r>
            <a:endParaRPr sz="2000" b="1" dirty="0">
              <a:solidFill>
                <a:srgbClr val="002776"/>
              </a:solidFill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0997" y="4590350"/>
            <a:ext cx="115480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" t="26295" r="1408" b="1679"/>
          <a:stretch/>
        </p:blipFill>
        <p:spPr>
          <a:xfrm>
            <a:off x="270588" y="1035698"/>
            <a:ext cx="8665215" cy="35546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24" y="4457174"/>
            <a:ext cx="1091175" cy="3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186408" y="202462"/>
            <a:ext cx="8533800" cy="86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GB" sz="3100" b="1" i="0" u="none" strike="noStrike" cap="none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Split-Train &amp; Test</a:t>
            </a:r>
            <a:endParaRPr sz="3100" b="1" i="0" u="none" strike="noStrike" cap="none" dirty="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87;p29"/>
          <p:cNvSpPr txBox="1">
            <a:spLocks noGrp="1"/>
          </p:cNvSpPr>
          <p:nvPr>
            <p:ph type="body" idx="1"/>
          </p:nvPr>
        </p:nvSpPr>
        <p:spPr>
          <a:xfrm>
            <a:off x="557225" y="1152475"/>
            <a:ext cx="8275200" cy="1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-GB" sz="1600" dirty="0">
                <a:solidFill>
                  <a:schemeClr val="dk1"/>
                </a:solidFill>
              </a:rPr>
              <a:t>The final data after data processing was split into train data and test data</a:t>
            </a:r>
            <a:endParaRPr sz="1600" dirty="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</a:pPr>
            <a:r>
              <a:rPr lang="en-GB" sz="1600" dirty="0">
                <a:solidFill>
                  <a:schemeClr val="dk1"/>
                </a:solidFill>
              </a:rPr>
              <a:t>Training Data : 70% of Dataset</a:t>
            </a:r>
            <a:endParaRPr sz="1600" dirty="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Open Sans"/>
              <a:buChar char="■"/>
            </a:pPr>
            <a:r>
              <a:rPr lang="en-GB" sz="1600" dirty="0">
                <a:solidFill>
                  <a:schemeClr val="dk1"/>
                </a:solidFill>
              </a:rPr>
              <a:t>Test Data : 30% of Dataset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91" y="2801806"/>
            <a:ext cx="25622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665300" y="348600"/>
            <a:ext cx="36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 b="1">
                <a:solidFill>
                  <a:srgbClr val="002776"/>
                </a:solidFill>
              </a:rPr>
              <a:t>Model Building</a:t>
            </a:r>
            <a:endParaRPr sz="2300" b="1">
              <a:solidFill>
                <a:srgbClr val="002776"/>
              </a:solidFill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24" y="4457174"/>
            <a:ext cx="1091175" cy="378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30"/>
          <p:cNvGraphicFramePr/>
          <p:nvPr/>
        </p:nvGraphicFramePr>
        <p:xfrm>
          <a:off x="1659725" y="1178250"/>
          <a:ext cx="5429250" cy="1711332"/>
        </p:xfrm>
        <a:graphic>
          <a:graphicData uri="http://schemas.openxmlformats.org/drawingml/2006/table">
            <a:tbl>
              <a:tblPr>
                <a:noFill/>
                <a:tableStyleId>{AA5EF51F-A5A3-438B-BB87-06D91727F62B}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 u="none" strike="noStrike" cap="none"/>
                        <a:t>Model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 u="none" strike="noStrike" cap="none"/>
                        <a:t>Order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/>
                        <a:t>RSME</a:t>
                      </a:r>
                      <a:r>
                        <a:rPr lang="en-GB" sz="1600" b="1" u="none" strike="noStrike" cap="none"/>
                        <a:t> Value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ARIMA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dk1"/>
                          </a:solidFill>
                        </a:rPr>
                        <a:t>0,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GB" sz="1400" u="none" strike="noStrike" cap="none">
                          <a:solidFill>
                            <a:schemeClr val="dk1"/>
                          </a:solidFill>
                        </a:rPr>
                        <a:t>,0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26.48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SARIMA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 sz="1400" u="none" strike="noStrike" cap="none">
                          <a:solidFill>
                            <a:schemeClr val="dk1"/>
                          </a:solidFill>
                        </a:rPr>
                        <a:t>,1,0,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12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25.13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XGBoost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3.0637</a:t>
                      </a:r>
                      <a:endParaRPr sz="1400" u="none" strike="noStrike" cap="non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96" name="Google Shape;196;p30"/>
          <p:cNvSpPr txBox="1"/>
          <p:nvPr/>
        </p:nvSpPr>
        <p:spPr>
          <a:xfrm>
            <a:off x="860075" y="3209225"/>
            <a:ext cx="737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Forecast model was build based on </a:t>
            </a:r>
            <a:r>
              <a:rPr lang="en-GB" i="1"/>
              <a:t>XGBoost</a:t>
            </a: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 has it gives the least R</a:t>
            </a:r>
            <a:r>
              <a:rPr lang="en-GB" i="1"/>
              <a:t>MSE</a:t>
            </a: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83C92"/>
                </a:solidFill>
              </a:rPr>
              <a:t>Final Model Building using XGBoost</a:t>
            </a:r>
            <a:endParaRPr sz="3000">
              <a:solidFill>
                <a:srgbClr val="083C92"/>
              </a:solidFill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83C92"/>
                </a:solidFill>
              </a:rPr>
              <a:t>Forecasted Value Using XGBoost Model</a:t>
            </a:r>
            <a:endParaRPr sz="3000">
              <a:solidFill>
                <a:srgbClr val="083C92"/>
              </a:solidFill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950" y="1141725"/>
            <a:ext cx="30161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83C92"/>
                </a:solidFill>
              </a:rPr>
              <a:t>Crude Oil Forecasted Value Line Plot</a:t>
            </a:r>
            <a:endParaRPr sz="3000">
              <a:solidFill>
                <a:srgbClr val="083C92"/>
              </a:solidFill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393150"/>
            <a:ext cx="342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>
                <a:solidFill>
                  <a:srgbClr val="0C5ADB"/>
                </a:solidFill>
              </a:rPr>
              <a:t>GROUP MEMBERS:</a:t>
            </a:r>
            <a:endParaRPr b="1">
              <a:solidFill>
                <a:srgbClr val="0C5ADB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079675"/>
            <a:ext cx="3910200" cy="29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F3F3F"/>
              </a:solidFill>
            </a:endParaRPr>
          </a:p>
          <a:p>
            <a:pPr marL="342900" lvl="0" indent="-38227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imes New Roman"/>
              <a:buChar char="⮚"/>
            </a:pPr>
            <a:r>
              <a:rPr lang="en-GB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Deshmukh Mangesh P 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227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imes New Roman"/>
              <a:buChar char="⮚"/>
            </a:pPr>
            <a:r>
              <a:rPr lang="en-GB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Sanish Kumar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227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imes New Roman"/>
              <a:buChar char="⮚"/>
            </a:pPr>
            <a:r>
              <a:rPr lang="en-GB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Prathmesh Pawar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227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imes New Roman"/>
              <a:buChar char="⮚"/>
            </a:pPr>
            <a:r>
              <a:rPr lang="en-GB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Baba S M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2270" algn="l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Times New Roman"/>
              <a:buChar char="⮚"/>
            </a:pPr>
            <a:r>
              <a:rPr lang="en-GB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Rachi Dalal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5900" y="217325"/>
            <a:ext cx="5213324" cy="47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2164" y="4579209"/>
            <a:ext cx="1187050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6405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Deployment 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42368"/>
            <a:ext cx="8696368" cy="400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80999" y="1231108"/>
            <a:ext cx="7781925" cy="809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7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1457108" y="1053025"/>
            <a:ext cx="5878234" cy="3592873"/>
            <a:chOff x="507922" y="-498493"/>
            <a:chExt cx="5088059" cy="5104238"/>
          </a:xfrm>
        </p:grpSpPr>
        <p:sp>
          <p:nvSpPr>
            <p:cNvPr id="220" name="Google Shape;220;p34"/>
            <p:cNvSpPr/>
            <p:nvPr/>
          </p:nvSpPr>
          <p:spPr>
            <a:xfrm>
              <a:off x="1935521" y="913179"/>
              <a:ext cx="2278200" cy="2278200"/>
            </a:xfrm>
            <a:prstGeom prst="ellipse">
              <a:avLst/>
            </a:prstGeom>
            <a:solidFill>
              <a:srgbClr val="FFFF00">
                <a:alpha val="49411"/>
              </a:srgbClr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4"/>
            <p:cNvSpPr txBox="1"/>
            <p:nvPr/>
          </p:nvSpPr>
          <p:spPr>
            <a:xfrm>
              <a:off x="2269154" y="1246812"/>
              <a:ext cx="1611000" cy="161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25" tIns="24125" rIns="24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entury Gothic"/>
                <a:buNone/>
              </a:pPr>
              <a:r>
                <a:rPr lang="en-GB" sz="1900" b="0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CHALLENGES</a:t>
              </a:r>
              <a:endParaRPr sz="1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1920490" y="-498493"/>
              <a:ext cx="2308200" cy="2134200"/>
            </a:xfrm>
            <a:prstGeom prst="ellipse">
              <a:avLst/>
            </a:prstGeom>
            <a:solidFill>
              <a:srgbClr val="00B0F0">
                <a:alpha val="49411"/>
              </a:srgbClr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 txBox="1"/>
            <p:nvPr/>
          </p:nvSpPr>
          <p:spPr>
            <a:xfrm>
              <a:off x="2258525" y="-185934"/>
              <a:ext cx="1632300" cy="15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entury Gothic"/>
                <a:buNone/>
              </a:pPr>
              <a:r>
                <a:rPr lang="en-GB" sz="1700" b="0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Webscrapping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3520581" y="1017731"/>
              <a:ext cx="2075400" cy="2069100"/>
            </a:xfrm>
            <a:prstGeom prst="ellipse">
              <a:avLst/>
            </a:prstGeom>
            <a:solidFill>
              <a:srgbClr val="7030A0">
                <a:alpha val="49411"/>
              </a:srgbClr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4"/>
            <p:cNvSpPr txBox="1"/>
            <p:nvPr/>
          </p:nvSpPr>
          <p:spPr>
            <a:xfrm>
              <a:off x="3890829" y="1320741"/>
              <a:ext cx="1467600" cy="14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entury Gothic"/>
                <a:buNone/>
              </a:pPr>
              <a:r>
                <a:rPr lang="en-GB" sz="1700" b="0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Building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1956059" y="2466145"/>
              <a:ext cx="2237100" cy="2139600"/>
            </a:xfrm>
            <a:prstGeom prst="ellipse">
              <a:avLst/>
            </a:prstGeom>
            <a:solidFill>
              <a:srgbClr val="FF0000">
                <a:alpha val="49411"/>
              </a:srgbClr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4"/>
            <p:cNvSpPr txBox="1"/>
            <p:nvPr/>
          </p:nvSpPr>
          <p:spPr>
            <a:xfrm>
              <a:off x="2283676" y="2779468"/>
              <a:ext cx="1581900" cy="15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entury Gothic"/>
                <a:buNone/>
              </a:pPr>
              <a:r>
                <a:rPr lang="en-GB" sz="1700" b="0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Increasing Model accuracy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507922" y="911197"/>
              <a:ext cx="2181900" cy="2282100"/>
            </a:xfrm>
            <a:prstGeom prst="ellipse">
              <a:avLst/>
            </a:prstGeom>
            <a:solidFill>
              <a:srgbClr val="92D050">
                <a:alpha val="49411"/>
              </a:srgbClr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4"/>
            <p:cNvSpPr txBox="1"/>
            <p:nvPr/>
          </p:nvSpPr>
          <p:spPr>
            <a:xfrm>
              <a:off x="827435" y="1245410"/>
              <a:ext cx="1542600" cy="161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entury Gothic"/>
                <a:buNone/>
              </a:pPr>
              <a:r>
                <a:rPr lang="en-GB" sz="1700" b="0" i="0" u="none" strike="noStrike" cap="non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Eliminating Outlier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34"/>
          <p:cNvSpPr/>
          <p:nvPr/>
        </p:nvSpPr>
        <p:spPr>
          <a:xfrm>
            <a:off x="1898698" y="221975"/>
            <a:ext cx="5346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FACED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24" y="4457174"/>
            <a:ext cx="1091175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>
            <a:off x="135290" y="134798"/>
            <a:ext cx="8873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GB" sz="4000" b="0" i="0" u="none" strike="noStrike" cap="none">
                <a:solidFill>
                  <a:srgbClr val="495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6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IMPROVEMENTS</a:t>
            </a:r>
            <a:endParaRPr sz="3600" b="1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422850" y="1112575"/>
            <a:ext cx="82983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-"/>
            </a:pPr>
            <a:r>
              <a:rPr lang="en-GB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can be inferred that on the whole 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Dataset,</a:t>
            </a:r>
            <a:r>
              <a:rPr lang="en-GB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XGBoost</a:t>
            </a:r>
            <a:r>
              <a:rPr lang="en-GB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Model provides the best result in terms of accuracy for the given dataset. 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-"/>
            </a:pPr>
            <a:r>
              <a:rPr lang="en-GB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Outliers in the data have been removed using box cox method for better accuracy and better forecasting result.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-"/>
            </a:pPr>
            <a:r>
              <a:rPr lang="en-GB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make the data stationary , differencing method gave the least p-value.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above improvements have helped in getting a good accuracy for the final model.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24" y="4457174"/>
            <a:ext cx="1091175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2542500" y="1821275"/>
            <a:ext cx="405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800" b="1">
                <a:solidFill>
                  <a:srgbClr val="002776"/>
                </a:solidFill>
                <a:latin typeface="Cambria"/>
                <a:ea typeface="Cambria"/>
                <a:cs typeface="Cambria"/>
                <a:sym typeface="Cambria"/>
              </a:rPr>
              <a:t>Thank You </a:t>
            </a:r>
            <a:endParaRPr sz="5800" b="1">
              <a:solidFill>
                <a:srgbClr val="00277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 amt="27000"/>
          </a:blip>
          <a:srcRect b="11165"/>
          <a:stretch/>
        </p:blipFill>
        <p:spPr>
          <a:xfrm>
            <a:off x="1304000" y="528075"/>
            <a:ext cx="6303300" cy="45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28625" y="27977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b="1">
                <a:solidFill>
                  <a:srgbClr val="002776"/>
                </a:solidFill>
              </a:rPr>
              <a:t>Objective</a:t>
            </a:r>
            <a:endParaRPr b="1">
              <a:solidFill>
                <a:srgbClr val="00277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b="1">
              <a:solidFill>
                <a:srgbClr val="002776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772025" y="937750"/>
            <a:ext cx="7757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3"/>
              <a:buFont typeface="Arial"/>
              <a:buNone/>
            </a:pPr>
            <a:r>
              <a:rPr lang="en-GB" sz="1900">
                <a:solidFill>
                  <a:srgbClr val="292929"/>
                </a:solidFill>
              </a:rPr>
              <a:t>           Oil is a commodity notorious for being able to go in the complete opposite direction after a single market event.</a:t>
            </a:r>
            <a:endParaRPr sz="1900">
              <a:solidFill>
                <a:srgbClr val="292929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3"/>
              <a:buFont typeface="Arial"/>
              <a:buNone/>
            </a:pPr>
            <a:r>
              <a:rPr lang="en-GB" sz="1900">
                <a:solidFill>
                  <a:srgbClr val="292929"/>
                </a:solidFill>
              </a:rPr>
              <a:t>         This is because the fundamentals of oil price are rarely based on real-time data, instead, it is driven by externalities making our attempt to forecast it even more challenging. </a:t>
            </a:r>
            <a:endParaRPr sz="1900">
              <a:solidFill>
                <a:srgbClr val="292929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3"/>
              <a:buFont typeface="Arial"/>
              <a:buNone/>
            </a:pPr>
            <a:r>
              <a:rPr lang="en-GB" sz="1900">
                <a:solidFill>
                  <a:srgbClr val="292929"/>
                </a:solidFill>
              </a:rPr>
              <a:t>        As the economy will be highly affected by oil prices. Our model will help to understand the pattern in prices to help the customers and businesses to make smart decisions.</a:t>
            </a:r>
            <a:endParaRPr sz="1900">
              <a:solidFill>
                <a:srgbClr val="292929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85328"/>
              <a:buNone/>
            </a:pP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2164" y="4579209"/>
            <a:ext cx="1187050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291150" y="2853050"/>
            <a:ext cx="3364800" cy="19965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310">
                <a:solidFill>
                  <a:srgbClr val="202124"/>
                </a:solidFill>
              </a:rPr>
              <a:t>A benchmark crude is a crude oil that serves as a reference price for buyers and sellers of crude oil. </a:t>
            </a:r>
            <a:endParaRPr sz="1310">
              <a:solidFill>
                <a:srgbClr val="202124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10">
                <a:solidFill>
                  <a:srgbClr val="202124"/>
                </a:solidFill>
              </a:rPr>
              <a:t>There are three primary benchmarks</a:t>
            </a:r>
            <a:endParaRPr sz="1310">
              <a:solidFill>
                <a:srgbClr val="202124"/>
              </a:solidFill>
            </a:endParaRPr>
          </a:p>
          <a:p>
            <a:pPr marL="457200" lvl="0" indent="-31178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10"/>
              <a:buChar char="●"/>
            </a:pPr>
            <a:r>
              <a:rPr lang="en-GB" sz="1310" b="1">
                <a:solidFill>
                  <a:srgbClr val="202124"/>
                </a:solidFill>
              </a:rPr>
              <a:t>West Texas Intermediate (WTI)</a:t>
            </a:r>
            <a:endParaRPr sz="1310" b="1">
              <a:solidFill>
                <a:srgbClr val="202124"/>
              </a:solidFill>
            </a:endParaRPr>
          </a:p>
          <a:p>
            <a:pPr marL="457200" lvl="0" indent="-31178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10"/>
              <a:buChar char="●"/>
            </a:pPr>
            <a:r>
              <a:rPr lang="en-GB" sz="1310" b="1">
                <a:solidFill>
                  <a:srgbClr val="202124"/>
                </a:solidFill>
              </a:rPr>
              <a:t>Brent Blend</a:t>
            </a:r>
            <a:endParaRPr sz="1310" b="1">
              <a:solidFill>
                <a:srgbClr val="202124"/>
              </a:solidFill>
            </a:endParaRPr>
          </a:p>
          <a:p>
            <a:pPr marL="457200" lvl="0" indent="-31178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10"/>
              <a:buChar char="●"/>
            </a:pPr>
            <a:r>
              <a:rPr lang="en-GB" sz="1310" b="1">
                <a:solidFill>
                  <a:srgbClr val="202124"/>
                </a:solidFill>
              </a:rPr>
              <a:t>Dubai Crude</a:t>
            </a:r>
            <a:r>
              <a:rPr lang="en-GB" sz="1310">
                <a:solidFill>
                  <a:srgbClr val="202124"/>
                </a:solidFill>
              </a:rPr>
              <a:t>.</a:t>
            </a:r>
            <a:endParaRPr sz="1865"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12418"/>
          <a:stretch/>
        </p:blipFill>
        <p:spPr>
          <a:xfrm>
            <a:off x="569300" y="100275"/>
            <a:ext cx="2553550" cy="241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3900" y="203940"/>
            <a:ext cx="4377750" cy="24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r="46848"/>
          <a:stretch/>
        </p:blipFill>
        <p:spPr>
          <a:xfrm>
            <a:off x="679550" y="2571750"/>
            <a:ext cx="3107025" cy="19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l="51716" t="70417" b="4633"/>
          <a:stretch/>
        </p:blipFill>
        <p:spPr>
          <a:xfrm>
            <a:off x="2540450" y="4298910"/>
            <a:ext cx="2639774" cy="6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98867" y="415343"/>
            <a:ext cx="334206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 i="0" u="none" strike="noStrike" cap="none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Project Flow</a:t>
            </a:r>
            <a:endParaRPr sz="3000" b="0" i="0" u="none" strike="noStrike" cap="none">
              <a:solidFill>
                <a:srgbClr val="0000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l="11651" t="21833" r="10627" b="13715"/>
          <a:stretch/>
        </p:blipFill>
        <p:spPr>
          <a:xfrm>
            <a:off x="765487" y="946258"/>
            <a:ext cx="7666275" cy="3574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17450" y="1416665"/>
            <a:ext cx="74100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We extract latest data from Investing.com from 07/10/2018 to 10/09/2023 to the existing dataset.</a:t>
            </a:r>
            <a:endParaRPr b="1" dirty="0">
              <a:solidFill>
                <a:schemeClr val="tx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17450" y="2649375"/>
            <a:ext cx="741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Times New Roman"/>
                <a:cs typeface="Times New Roman"/>
                <a:sym typeface="Times New Roman"/>
              </a:rPr>
              <a:t>Investing.com is a financial platform and news website; one of the top three global financial websites in the world. It offers market quotes, information about stocks, futures, options, analysis, commodities, and an economic calendar.</a:t>
            </a:r>
            <a:endParaRPr sz="1800" i="0" u="none" strike="noStrike" cap="none" dirty="0">
              <a:solidFill>
                <a:schemeClr val="tx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3925" y="4610075"/>
            <a:ext cx="1008375" cy="3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696225" y="276500"/>
            <a:ext cx="45753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083C92"/>
                </a:solidFill>
              </a:rPr>
              <a:t>Data Collection</a:t>
            </a:r>
            <a:endParaRPr sz="3000" u="sng">
              <a:solidFill>
                <a:srgbClr val="083C9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568875" y="412875"/>
            <a:ext cx="415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>
                <a:solidFill>
                  <a:srgbClr val="002776"/>
                </a:solidFill>
              </a:rPr>
              <a:t>Dataset </a:t>
            </a:r>
            <a:endParaRPr b="1">
              <a:solidFill>
                <a:srgbClr val="EF6C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750100" y="1152474"/>
            <a:ext cx="7629600" cy="290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>
                <a:solidFill>
                  <a:schemeClr val="dk1"/>
                </a:solidFill>
              </a:rPr>
              <a:t>Downloaded the Crude Oil Closing Value data from Investing.com website and joined with the given dataset.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GB" dirty="0">
                <a:solidFill>
                  <a:schemeClr val="dk1"/>
                </a:solidFill>
              </a:rPr>
              <a:t>Dataset consist of 2nd Jan 1986 to 9th Oct 2023 of daily crude oil price</a:t>
            </a:r>
            <a:r>
              <a:rPr lang="en-GB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GB" dirty="0" smtClean="0">
                <a:solidFill>
                  <a:schemeClr val="dk1"/>
                </a:solidFill>
              </a:rPr>
              <a:t>So, further analysis done on this combined new dataset.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24" y="4529624"/>
            <a:ext cx="1091175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1175850" y="2571750"/>
            <a:ext cx="67923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950" b="1"/>
              <a:t>     </a:t>
            </a:r>
            <a:r>
              <a:rPr lang="en-GB" sz="1950" b="1" u="sng"/>
              <a:t> </a:t>
            </a:r>
            <a:r>
              <a:rPr lang="en-GB" sz="2700" b="1" u="sng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Exploratory Data Analysis (EDA) </a:t>
            </a:r>
            <a:r>
              <a:rPr lang="en-GB" sz="2700" b="1" u="sng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2700" b="1" u="sng">
                <a:latin typeface="Arial"/>
                <a:ea typeface="Arial"/>
                <a:cs typeface="Arial"/>
                <a:sym typeface="Arial"/>
              </a:rPr>
            </a:br>
            <a:r>
              <a:rPr lang="en-GB" sz="2700" b="1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2700" b="1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700" b="1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br>
              <a:rPr lang="en-GB" sz="2700" b="1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700" u="sng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2700" u="sng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950" u="sng"/>
              <a:t/>
            </a:r>
            <a:br>
              <a:rPr lang="en-GB" sz="1950" u="sng"/>
            </a:br>
            <a:endParaRPr sz="1950" u="sng"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6728114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ts val="1000"/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597" y="26225"/>
            <a:ext cx="1094087" cy="4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 descr="Company nam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2842" y="377537"/>
            <a:ext cx="2458328" cy="245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34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6"/>
              <a:buFont typeface="Arial"/>
              <a:buNone/>
            </a:pPr>
            <a:r>
              <a:rPr lang="en-GB" sz="3800" b="1">
                <a:solidFill>
                  <a:srgbClr val="0027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Inferences from Data-Set</a:t>
            </a:r>
            <a:endParaRPr sz="3800" b="1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4550" y="1229938"/>
            <a:ext cx="535305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175" y="1274138"/>
            <a:ext cx="16383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676550" y="2463075"/>
            <a:ext cx="941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1490250" y="2400975"/>
            <a:ext cx="9933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dirty="0">
                <a:solidFill>
                  <a:schemeClr val="dk1"/>
                </a:solidFill>
                <a:highlight>
                  <a:srgbClr val="FFFFFF"/>
                </a:highlight>
              </a:rPr>
              <a:t>9612</a:t>
            </a:r>
            <a:r>
              <a:rPr lang="en-GB" sz="105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sym typeface="Arial"/>
              </a:rPr>
              <a:t> </a:t>
            </a:r>
            <a:r>
              <a:rPr lang="en-GB" sz="1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sym typeface="Arial"/>
              </a:rPr>
              <a:t>Rows</a:t>
            </a:r>
            <a:endParaRPr sz="1200" b="1" i="0" u="none" strike="noStrike" cap="none" dirty="0">
              <a:solidFill>
                <a:schemeClr val="dk1"/>
              </a:solidFill>
              <a:highlight>
                <a:srgbClr val="FFFFFF"/>
              </a:highlight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sym typeface="Arial"/>
              </a:rPr>
              <a:t>2 Columns</a:t>
            </a:r>
            <a:endParaRPr sz="12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508350" y="3094375"/>
            <a:ext cx="9933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416500" y="3078175"/>
            <a:ext cx="1085150" cy="64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Date-time</a:t>
            </a:r>
            <a:endParaRPr sz="10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1750" y="4618334"/>
            <a:ext cx="993300" cy="3442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066522" y="2774820"/>
            <a:ext cx="1147666" cy="606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38" y="3377252"/>
            <a:ext cx="132323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26563" y="2431843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There are 7 null values which are filled by ‘Ffill method’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28959" y="3258855"/>
            <a:ext cx="1216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There are no ‘Duplicate rows’ present in data-set</a:t>
            </a:r>
            <a:endParaRPr lang="en-US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710</Words>
  <Application>Microsoft Office PowerPoint</Application>
  <PresentationFormat>On-screen Show (16:9)</PresentationFormat>
  <Paragraphs>87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Times New Roman</vt:lpstr>
      <vt:lpstr>Roboto</vt:lpstr>
      <vt:lpstr>Abril Fatface</vt:lpstr>
      <vt:lpstr>Open Sans</vt:lpstr>
      <vt:lpstr>Century Gothic</vt:lpstr>
      <vt:lpstr>Calibri</vt:lpstr>
      <vt:lpstr>Wingdings</vt:lpstr>
      <vt:lpstr>Cambria</vt:lpstr>
      <vt:lpstr>Simple Light</vt:lpstr>
      <vt:lpstr>PowerPoint Presentation</vt:lpstr>
      <vt:lpstr>GROUP MEMBERS:</vt:lpstr>
      <vt:lpstr>Objective </vt:lpstr>
      <vt:lpstr>PowerPoint Presentation</vt:lpstr>
      <vt:lpstr>PowerPoint Presentation</vt:lpstr>
      <vt:lpstr>PowerPoint Presentation</vt:lpstr>
      <vt:lpstr>Dataset  </vt:lpstr>
      <vt:lpstr>      Exploratory Data Analysis (EDA)                                    </vt:lpstr>
      <vt:lpstr>Inferences from Data-Set </vt:lpstr>
      <vt:lpstr>PowerPoint Presentation</vt:lpstr>
      <vt:lpstr>PowerPoint Presentation</vt:lpstr>
      <vt:lpstr>PowerPoint Presentation</vt:lpstr>
      <vt:lpstr>PowerPoint Presentation</vt:lpstr>
      <vt:lpstr>Decomposition Plot </vt:lpstr>
      <vt:lpstr>PowerPoint Presentation</vt:lpstr>
      <vt:lpstr>Model Building</vt:lpstr>
      <vt:lpstr>Final Model Building using XGBoost</vt:lpstr>
      <vt:lpstr>Forecasted Value Using XGBoost Model</vt:lpstr>
      <vt:lpstr>Crude Oil Forecasted Value Line Plot</vt:lpstr>
      <vt:lpstr>Deployment 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JARVIS</dc:creator>
  <cp:lastModifiedBy>Windows User</cp:lastModifiedBy>
  <cp:revision>4</cp:revision>
  <dcterms:modified xsi:type="dcterms:W3CDTF">2023-11-09T05:29:14Z</dcterms:modified>
</cp:coreProperties>
</file>