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31"/>
  </p:notesMasterIdLst>
  <p:sldIdLst>
    <p:sldId id="314" r:id="rId2"/>
    <p:sldId id="259" r:id="rId3"/>
    <p:sldId id="343" r:id="rId4"/>
    <p:sldId id="344" r:id="rId5"/>
    <p:sldId id="341" r:id="rId6"/>
    <p:sldId id="342" r:id="rId7"/>
    <p:sldId id="338" r:id="rId8"/>
    <p:sldId id="282" r:id="rId9"/>
    <p:sldId id="317" r:id="rId10"/>
    <p:sldId id="318" r:id="rId11"/>
    <p:sldId id="319" r:id="rId12"/>
    <p:sldId id="262" r:id="rId13"/>
    <p:sldId id="321" r:id="rId14"/>
    <p:sldId id="322" r:id="rId15"/>
    <p:sldId id="324" r:id="rId16"/>
    <p:sldId id="325" r:id="rId17"/>
    <p:sldId id="326" r:id="rId18"/>
    <p:sldId id="327" r:id="rId19"/>
    <p:sldId id="260" r:id="rId20"/>
    <p:sldId id="329" r:id="rId21"/>
    <p:sldId id="330" r:id="rId22"/>
    <p:sldId id="331" r:id="rId23"/>
    <p:sldId id="332" r:id="rId24"/>
    <p:sldId id="333" r:id="rId25"/>
    <p:sldId id="335" r:id="rId26"/>
    <p:sldId id="336" r:id="rId27"/>
    <p:sldId id="337" r:id="rId28"/>
    <p:sldId id="340" r:id="rId29"/>
    <p:sldId id="33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50B5B7B-50C8-4F8E-B088-B7517CB23EBC}">
          <p14:sldIdLst>
            <p14:sldId id="314"/>
            <p14:sldId id="259"/>
            <p14:sldId id="343"/>
            <p14:sldId id="344"/>
            <p14:sldId id="341"/>
            <p14:sldId id="342"/>
            <p14:sldId id="338"/>
            <p14:sldId id="282"/>
            <p14:sldId id="317"/>
            <p14:sldId id="318"/>
            <p14:sldId id="319"/>
            <p14:sldId id="262"/>
            <p14:sldId id="321"/>
            <p14:sldId id="322"/>
            <p14:sldId id="324"/>
            <p14:sldId id="325"/>
            <p14:sldId id="326"/>
            <p14:sldId id="327"/>
            <p14:sldId id="260"/>
            <p14:sldId id="329"/>
            <p14:sldId id="330"/>
            <p14:sldId id="331"/>
            <p14:sldId id="332"/>
            <p14:sldId id="333"/>
            <p14:sldId id="335"/>
            <p14:sldId id="336"/>
            <p14:sldId id="337"/>
            <p14:sldId id="340"/>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DD6FCA-3514-4609-ACF7-0F8B4D33C070}">
  <a:tblStyle styleId="{C4DD6FCA-3514-4609-ACF7-0F8B4D33C0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40" autoAdjust="0"/>
    <p:restoredTop sz="94660"/>
  </p:normalViewPr>
  <p:slideViewPr>
    <p:cSldViewPr snapToGrid="0">
      <p:cViewPr varScale="1">
        <p:scale>
          <a:sx n="103" d="100"/>
          <a:sy n="103" d="100"/>
        </p:scale>
        <p:origin x="79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8DCA9B-B2C4-47B8-85A7-7795079FEC1A}" type="doc">
      <dgm:prSet loTypeId="urn:microsoft.com/office/officeart/2011/layout/HexagonRadial" loCatId="cycle" qsTypeId="urn:microsoft.com/office/officeart/2005/8/quickstyle/3d1" qsCatId="3D" csTypeId="urn:microsoft.com/office/officeart/2005/8/colors/accent4_2" csCatId="accent4" phldr="1"/>
      <dgm:spPr/>
      <dgm:t>
        <a:bodyPr/>
        <a:lstStyle/>
        <a:p>
          <a:endParaRPr lang="en-IN"/>
        </a:p>
      </dgm:t>
    </dgm:pt>
    <dgm:pt modelId="{7C5786AB-907E-40E0-863B-96500F2430A0}">
      <dgm:prSet phldrT="[Text]" custT="1"/>
      <dgm:spPr/>
      <dgm:t>
        <a:bodyPr/>
        <a:lstStyle/>
        <a:p>
          <a:r>
            <a:rPr lang="en-IN" sz="900" b="1" dirty="0">
              <a:solidFill>
                <a:srgbClr val="C00000"/>
              </a:solidFill>
              <a:latin typeface="Aharoni" panose="02010803020104030203" pitchFamily="2" charset="-79"/>
              <a:cs typeface="Aharoni" panose="02010803020104030203" pitchFamily="2" charset="-79"/>
            </a:rPr>
            <a:t>Customer</a:t>
          </a:r>
        </a:p>
        <a:p>
          <a:r>
            <a:rPr lang="en-IN" sz="900" b="1" dirty="0">
              <a:solidFill>
                <a:srgbClr val="C00000"/>
              </a:solidFill>
              <a:latin typeface="Aharoni" panose="02010803020104030203" pitchFamily="2" charset="-79"/>
              <a:cs typeface="Aharoni" panose="02010803020104030203" pitchFamily="2" charset="-79"/>
            </a:rPr>
            <a:t>benefit</a:t>
          </a:r>
        </a:p>
      </dgm:t>
    </dgm:pt>
    <dgm:pt modelId="{75A8EE67-5519-4667-9769-8A11B15DD70B}" type="parTrans" cxnId="{FB515F24-AF35-4CFA-8EA8-B197A504F005}">
      <dgm:prSet/>
      <dgm:spPr/>
      <dgm:t>
        <a:bodyPr/>
        <a:lstStyle/>
        <a:p>
          <a:endParaRPr lang="en-IN"/>
        </a:p>
      </dgm:t>
    </dgm:pt>
    <dgm:pt modelId="{986E8828-CC76-4580-A622-4C4776AAF5B7}" type="sibTrans" cxnId="{FB515F24-AF35-4CFA-8EA8-B197A504F005}">
      <dgm:prSet/>
      <dgm:spPr/>
      <dgm:t>
        <a:bodyPr/>
        <a:lstStyle/>
        <a:p>
          <a:endParaRPr lang="en-IN"/>
        </a:p>
      </dgm:t>
    </dgm:pt>
    <dgm:pt modelId="{B6EFE9F7-5316-4AFF-A5C9-DFBDFD7950FA}">
      <dgm:prSet phldrT="[Text]" custT="1"/>
      <dgm:spPr/>
      <dgm:t>
        <a:bodyPr/>
        <a:lstStyle/>
        <a:p>
          <a:r>
            <a:rPr lang="en-IN" sz="900" b="1" dirty="0">
              <a:latin typeface="Aharoni" panose="02010803020104030203" pitchFamily="2" charset="-79"/>
              <a:cs typeface="Aharoni" panose="02010803020104030203" pitchFamily="2" charset="-79"/>
            </a:rPr>
            <a:t>Benefit</a:t>
          </a:r>
        </a:p>
      </dgm:t>
    </dgm:pt>
    <dgm:pt modelId="{E264BFAB-3CFC-49C6-98C3-26804864E29D}" type="parTrans" cxnId="{4A19CD96-6DFF-4994-90B5-29BA50497479}">
      <dgm:prSet/>
      <dgm:spPr/>
      <dgm:t>
        <a:bodyPr/>
        <a:lstStyle/>
        <a:p>
          <a:endParaRPr lang="en-IN"/>
        </a:p>
      </dgm:t>
    </dgm:pt>
    <dgm:pt modelId="{E5A89C27-FFA7-4826-ACA9-7FE21002D76A}" type="sibTrans" cxnId="{4A19CD96-6DFF-4994-90B5-29BA50497479}">
      <dgm:prSet/>
      <dgm:spPr/>
      <dgm:t>
        <a:bodyPr/>
        <a:lstStyle/>
        <a:p>
          <a:endParaRPr lang="en-IN"/>
        </a:p>
      </dgm:t>
    </dgm:pt>
    <dgm:pt modelId="{340D5007-918B-48DA-9D3A-17E656F9BBA1}">
      <dgm:prSet phldrT="[Text]" custT="1"/>
      <dgm:spPr/>
      <dgm:t>
        <a:bodyPr/>
        <a:lstStyle/>
        <a:p>
          <a:r>
            <a:rPr lang="en-IN" sz="900" b="1" dirty="0">
              <a:latin typeface="Aharoni" panose="02010803020104030203" pitchFamily="2" charset="-79"/>
              <a:cs typeface="Aharoni" panose="02010803020104030203" pitchFamily="2" charset="-79"/>
            </a:rPr>
            <a:t>Low price</a:t>
          </a:r>
        </a:p>
      </dgm:t>
    </dgm:pt>
    <dgm:pt modelId="{B075B67C-EEDE-423D-8143-94C84646F30D}" type="parTrans" cxnId="{F600BF12-875D-4AB4-A934-B63CC3E0A9A7}">
      <dgm:prSet/>
      <dgm:spPr/>
      <dgm:t>
        <a:bodyPr/>
        <a:lstStyle/>
        <a:p>
          <a:endParaRPr lang="en-IN"/>
        </a:p>
      </dgm:t>
    </dgm:pt>
    <dgm:pt modelId="{66D7FCF2-09DE-41D1-81F2-FAA2EDC3FCD8}" type="sibTrans" cxnId="{F600BF12-875D-4AB4-A934-B63CC3E0A9A7}">
      <dgm:prSet/>
      <dgm:spPr/>
      <dgm:t>
        <a:bodyPr/>
        <a:lstStyle/>
        <a:p>
          <a:endParaRPr lang="en-IN"/>
        </a:p>
      </dgm:t>
    </dgm:pt>
    <dgm:pt modelId="{8D9C7E44-B6F0-44F6-99FA-BED3EDEC071C}">
      <dgm:prSet phldrT="[Text]" custT="1"/>
      <dgm:spPr/>
      <dgm:t>
        <a:bodyPr/>
        <a:lstStyle/>
        <a:p>
          <a:r>
            <a:rPr lang="en-IN" sz="900" b="1" dirty="0">
              <a:latin typeface="Aharoni" panose="02010803020104030203" pitchFamily="2" charset="-79"/>
              <a:cs typeface="Aharoni" panose="02010803020104030203" pitchFamily="2" charset="-79"/>
            </a:rPr>
            <a:t>Service</a:t>
          </a:r>
        </a:p>
      </dgm:t>
    </dgm:pt>
    <dgm:pt modelId="{F2AF55CF-7401-4A22-BAF6-F3409BBE824C}" type="parTrans" cxnId="{0F92FFE8-4360-49C8-AF9D-BBEF209AEA12}">
      <dgm:prSet/>
      <dgm:spPr/>
      <dgm:t>
        <a:bodyPr/>
        <a:lstStyle/>
        <a:p>
          <a:endParaRPr lang="en-IN"/>
        </a:p>
      </dgm:t>
    </dgm:pt>
    <dgm:pt modelId="{9AADAAE0-5AAD-48D2-AEDD-FE0D3A3C3667}" type="sibTrans" cxnId="{0F92FFE8-4360-49C8-AF9D-BBEF209AEA12}">
      <dgm:prSet/>
      <dgm:spPr/>
      <dgm:t>
        <a:bodyPr/>
        <a:lstStyle/>
        <a:p>
          <a:endParaRPr lang="en-IN"/>
        </a:p>
      </dgm:t>
    </dgm:pt>
    <dgm:pt modelId="{379B2800-6424-4478-8331-47428D8F6C25}">
      <dgm:prSet phldrT="[Text]" custT="1"/>
      <dgm:spPr/>
      <dgm:t>
        <a:bodyPr/>
        <a:lstStyle/>
        <a:p>
          <a:r>
            <a:rPr lang="en-IN" sz="900" b="1" dirty="0">
              <a:latin typeface="Aharoni" panose="02010803020104030203" pitchFamily="2" charset="-79"/>
              <a:cs typeface="Aharoni" panose="02010803020104030203" pitchFamily="2" charset="-79"/>
            </a:rPr>
            <a:t>Availa-</a:t>
          </a:r>
          <a:r>
            <a:rPr lang="en-IN" sz="900" b="1" dirty="0" err="1">
              <a:latin typeface="Aharoni" panose="02010803020104030203" pitchFamily="2" charset="-79"/>
              <a:cs typeface="Aharoni" panose="02010803020104030203" pitchFamily="2" charset="-79"/>
            </a:rPr>
            <a:t>bility</a:t>
          </a:r>
          <a:endParaRPr lang="en-IN" sz="900" b="1" dirty="0">
            <a:latin typeface="Aharoni" panose="02010803020104030203" pitchFamily="2" charset="-79"/>
            <a:cs typeface="Aharoni" panose="02010803020104030203" pitchFamily="2" charset="-79"/>
          </a:endParaRPr>
        </a:p>
      </dgm:t>
    </dgm:pt>
    <dgm:pt modelId="{037E3913-F313-4CE1-8C93-81C4F5F20417}" type="parTrans" cxnId="{CD41FE02-B721-4D03-B356-1095E78A00DB}">
      <dgm:prSet/>
      <dgm:spPr/>
      <dgm:t>
        <a:bodyPr/>
        <a:lstStyle/>
        <a:p>
          <a:endParaRPr lang="en-IN"/>
        </a:p>
      </dgm:t>
    </dgm:pt>
    <dgm:pt modelId="{2B138E4D-A796-49E8-92A2-EFA128D56603}" type="sibTrans" cxnId="{CD41FE02-B721-4D03-B356-1095E78A00DB}">
      <dgm:prSet/>
      <dgm:spPr/>
      <dgm:t>
        <a:bodyPr/>
        <a:lstStyle/>
        <a:p>
          <a:endParaRPr lang="en-IN"/>
        </a:p>
      </dgm:t>
    </dgm:pt>
    <dgm:pt modelId="{089F5E02-B320-43EE-BC83-498097FEB222}">
      <dgm:prSet phldrT="[Text]" custT="1"/>
      <dgm:spPr/>
      <dgm:t>
        <a:bodyPr/>
        <a:lstStyle/>
        <a:p>
          <a:r>
            <a:rPr lang="en-IN" sz="900" b="1" dirty="0">
              <a:latin typeface="Aharoni" panose="02010803020104030203" pitchFamily="2" charset="-79"/>
              <a:cs typeface="Aharoni" panose="02010803020104030203" pitchFamily="2" charset="-79"/>
            </a:rPr>
            <a:t>Payment</a:t>
          </a:r>
        </a:p>
        <a:p>
          <a:r>
            <a:rPr lang="en-IN" sz="900" b="1" dirty="0">
              <a:latin typeface="Aharoni" panose="02010803020104030203" pitchFamily="2" charset="-79"/>
              <a:cs typeface="Aharoni" panose="02010803020104030203" pitchFamily="2" charset="-79"/>
            </a:rPr>
            <a:t>option</a:t>
          </a:r>
        </a:p>
      </dgm:t>
    </dgm:pt>
    <dgm:pt modelId="{1C3A4774-064B-4FF0-8BD2-599805E97D6C}" type="parTrans" cxnId="{4934E623-317A-46BF-8A60-2C6F68598774}">
      <dgm:prSet/>
      <dgm:spPr/>
      <dgm:t>
        <a:bodyPr/>
        <a:lstStyle/>
        <a:p>
          <a:endParaRPr lang="en-IN"/>
        </a:p>
      </dgm:t>
    </dgm:pt>
    <dgm:pt modelId="{ED791954-10A2-4A10-A5DC-1836D450CC2E}" type="sibTrans" cxnId="{4934E623-317A-46BF-8A60-2C6F68598774}">
      <dgm:prSet/>
      <dgm:spPr/>
      <dgm:t>
        <a:bodyPr/>
        <a:lstStyle/>
        <a:p>
          <a:endParaRPr lang="en-IN"/>
        </a:p>
      </dgm:t>
    </dgm:pt>
    <dgm:pt modelId="{CE5F7B24-0F7F-4A66-8F18-DEA57FD433E3}">
      <dgm:prSet phldrT="[Text]" custT="1"/>
      <dgm:spPr/>
      <dgm:t>
        <a:bodyPr/>
        <a:lstStyle/>
        <a:p>
          <a:r>
            <a:rPr lang="en-IN" sz="900" b="1" dirty="0">
              <a:latin typeface="Aharoni" panose="02010803020104030203" pitchFamily="2" charset="-79"/>
              <a:cs typeface="Aharoni" panose="02010803020104030203" pitchFamily="2" charset="-79"/>
            </a:rPr>
            <a:t>Quality</a:t>
          </a:r>
        </a:p>
      </dgm:t>
    </dgm:pt>
    <dgm:pt modelId="{156B1015-E17F-43C6-9A5A-5D2BE8B0C4C5}" type="parTrans" cxnId="{E667582A-C60C-42D4-862C-BE909335FE61}">
      <dgm:prSet/>
      <dgm:spPr/>
      <dgm:t>
        <a:bodyPr/>
        <a:lstStyle/>
        <a:p>
          <a:endParaRPr lang="en-IN"/>
        </a:p>
      </dgm:t>
    </dgm:pt>
    <dgm:pt modelId="{863BDE67-620C-4E6F-8FB6-115687500189}" type="sibTrans" cxnId="{E667582A-C60C-42D4-862C-BE909335FE61}">
      <dgm:prSet/>
      <dgm:spPr/>
      <dgm:t>
        <a:bodyPr/>
        <a:lstStyle/>
        <a:p>
          <a:endParaRPr lang="en-IN"/>
        </a:p>
      </dgm:t>
    </dgm:pt>
    <dgm:pt modelId="{F78D1053-F506-4A30-A75A-CD8520B2242A}" type="pres">
      <dgm:prSet presAssocID="{018DCA9B-B2C4-47B8-85A7-7795079FEC1A}" presName="Name0" presStyleCnt="0">
        <dgm:presLayoutVars>
          <dgm:chMax val="1"/>
          <dgm:chPref val="1"/>
          <dgm:dir/>
          <dgm:animOne val="branch"/>
          <dgm:animLvl val="lvl"/>
        </dgm:presLayoutVars>
      </dgm:prSet>
      <dgm:spPr/>
    </dgm:pt>
    <dgm:pt modelId="{D5BAE021-FCB3-436B-BE53-12ABF7CE8238}" type="pres">
      <dgm:prSet presAssocID="{7C5786AB-907E-40E0-863B-96500F2430A0}" presName="Parent" presStyleLbl="node0" presStyleIdx="0" presStyleCnt="1">
        <dgm:presLayoutVars>
          <dgm:chMax val="6"/>
          <dgm:chPref val="6"/>
        </dgm:presLayoutVars>
      </dgm:prSet>
      <dgm:spPr/>
    </dgm:pt>
    <dgm:pt modelId="{61531452-B1FA-4A2F-87AA-872346ED814A}" type="pres">
      <dgm:prSet presAssocID="{B6EFE9F7-5316-4AFF-A5C9-DFBDFD7950FA}" presName="Accent1" presStyleCnt="0"/>
      <dgm:spPr/>
    </dgm:pt>
    <dgm:pt modelId="{542C974A-2EFC-4BFC-BB00-7B1B53B29DA4}" type="pres">
      <dgm:prSet presAssocID="{B6EFE9F7-5316-4AFF-A5C9-DFBDFD7950FA}" presName="Accent" presStyleLbl="bgShp" presStyleIdx="0" presStyleCnt="6"/>
      <dgm:spPr/>
    </dgm:pt>
    <dgm:pt modelId="{E8C03AFA-09C3-44C3-84F0-1C4BC10FCCE7}" type="pres">
      <dgm:prSet presAssocID="{B6EFE9F7-5316-4AFF-A5C9-DFBDFD7950FA}" presName="Child1" presStyleLbl="node1" presStyleIdx="0" presStyleCnt="6">
        <dgm:presLayoutVars>
          <dgm:chMax val="0"/>
          <dgm:chPref val="0"/>
          <dgm:bulletEnabled val="1"/>
        </dgm:presLayoutVars>
      </dgm:prSet>
      <dgm:spPr/>
    </dgm:pt>
    <dgm:pt modelId="{B5C12A95-C2D3-4C0E-A980-BC244E8203C0}" type="pres">
      <dgm:prSet presAssocID="{340D5007-918B-48DA-9D3A-17E656F9BBA1}" presName="Accent2" presStyleCnt="0"/>
      <dgm:spPr/>
    </dgm:pt>
    <dgm:pt modelId="{5DCC8EAE-B59C-4251-B567-0653A115396D}" type="pres">
      <dgm:prSet presAssocID="{340D5007-918B-48DA-9D3A-17E656F9BBA1}" presName="Accent" presStyleLbl="bgShp" presStyleIdx="1" presStyleCnt="6"/>
      <dgm:spPr/>
    </dgm:pt>
    <dgm:pt modelId="{1E5F72A9-447F-4A5C-9238-809DFD05F9F5}" type="pres">
      <dgm:prSet presAssocID="{340D5007-918B-48DA-9D3A-17E656F9BBA1}" presName="Child2" presStyleLbl="node1" presStyleIdx="1" presStyleCnt="6">
        <dgm:presLayoutVars>
          <dgm:chMax val="0"/>
          <dgm:chPref val="0"/>
          <dgm:bulletEnabled val="1"/>
        </dgm:presLayoutVars>
      </dgm:prSet>
      <dgm:spPr/>
    </dgm:pt>
    <dgm:pt modelId="{54DD42FA-7284-40D8-8A1E-37A0FFD4861E}" type="pres">
      <dgm:prSet presAssocID="{8D9C7E44-B6F0-44F6-99FA-BED3EDEC071C}" presName="Accent3" presStyleCnt="0"/>
      <dgm:spPr/>
    </dgm:pt>
    <dgm:pt modelId="{B2EC670A-FC7B-4A3A-B30C-D2C6EB8A35AB}" type="pres">
      <dgm:prSet presAssocID="{8D9C7E44-B6F0-44F6-99FA-BED3EDEC071C}" presName="Accent" presStyleLbl="bgShp" presStyleIdx="2" presStyleCnt="6"/>
      <dgm:spPr/>
    </dgm:pt>
    <dgm:pt modelId="{EF05DC58-AB5E-484A-8C6B-2B79B1679FC9}" type="pres">
      <dgm:prSet presAssocID="{8D9C7E44-B6F0-44F6-99FA-BED3EDEC071C}" presName="Child3" presStyleLbl="node1" presStyleIdx="2" presStyleCnt="6">
        <dgm:presLayoutVars>
          <dgm:chMax val="0"/>
          <dgm:chPref val="0"/>
          <dgm:bulletEnabled val="1"/>
        </dgm:presLayoutVars>
      </dgm:prSet>
      <dgm:spPr/>
    </dgm:pt>
    <dgm:pt modelId="{857EDB4D-FAD5-411A-B8AD-38BFD2E36AD2}" type="pres">
      <dgm:prSet presAssocID="{379B2800-6424-4478-8331-47428D8F6C25}" presName="Accent4" presStyleCnt="0"/>
      <dgm:spPr/>
    </dgm:pt>
    <dgm:pt modelId="{6623ED52-BD33-4EC9-8DA2-79578F59E110}" type="pres">
      <dgm:prSet presAssocID="{379B2800-6424-4478-8331-47428D8F6C25}" presName="Accent" presStyleLbl="bgShp" presStyleIdx="3" presStyleCnt="6"/>
      <dgm:spPr/>
    </dgm:pt>
    <dgm:pt modelId="{51E30E9E-465F-40F5-94E8-D73BE37BBAED}" type="pres">
      <dgm:prSet presAssocID="{379B2800-6424-4478-8331-47428D8F6C25}" presName="Child4" presStyleLbl="node1" presStyleIdx="3" presStyleCnt="6">
        <dgm:presLayoutVars>
          <dgm:chMax val="0"/>
          <dgm:chPref val="0"/>
          <dgm:bulletEnabled val="1"/>
        </dgm:presLayoutVars>
      </dgm:prSet>
      <dgm:spPr/>
    </dgm:pt>
    <dgm:pt modelId="{E70F38DD-2DEF-4806-9B12-D6B2942458F2}" type="pres">
      <dgm:prSet presAssocID="{089F5E02-B320-43EE-BC83-498097FEB222}" presName="Accent5" presStyleCnt="0"/>
      <dgm:spPr/>
    </dgm:pt>
    <dgm:pt modelId="{A5AB9DA4-1482-45F0-A183-8642FAAF8D30}" type="pres">
      <dgm:prSet presAssocID="{089F5E02-B320-43EE-BC83-498097FEB222}" presName="Accent" presStyleLbl="bgShp" presStyleIdx="4" presStyleCnt="6"/>
      <dgm:spPr/>
    </dgm:pt>
    <dgm:pt modelId="{F7729CDB-EE5A-407F-B5B0-B87385779A3F}" type="pres">
      <dgm:prSet presAssocID="{089F5E02-B320-43EE-BC83-498097FEB222}" presName="Child5" presStyleLbl="node1" presStyleIdx="4" presStyleCnt="6">
        <dgm:presLayoutVars>
          <dgm:chMax val="0"/>
          <dgm:chPref val="0"/>
          <dgm:bulletEnabled val="1"/>
        </dgm:presLayoutVars>
      </dgm:prSet>
      <dgm:spPr/>
    </dgm:pt>
    <dgm:pt modelId="{4216CDB0-F529-4C0D-98C8-8269E3947A7C}" type="pres">
      <dgm:prSet presAssocID="{CE5F7B24-0F7F-4A66-8F18-DEA57FD433E3}" presName="Accent6" presStyleCnt="0"/>
      <dgm:spPr/>
    </dgm:pt>
    <dgm:pt modelId="{9692B3BF-6AC9-4760-BDA7-C58E7F261E03}" type="pres">
      <dgm:prSet presAssocID="{CE5F7B24-0F7F-4A66-8F18-DEA57FD433E3}" presName="Accent" presStyleLbl="bgShp" presStyleIdx="5" presStyleCnt="6"/>
      <dgm:spPr/>
    </dgm:pt>
    <dgm:pt modelId="{F1C1048B-4DBF-4BAB-ADBB-DA3BE4DE01BE}" type="pres">
      <dgm:prSet presAssocID="{CE5F7B24-0F7F-4A66-8F18-DEA57FD433E3}" presName="Child6" presStyleLbl="node1" presStyleIdx="5" presStyleCnt="6">
        <dgm:presLayoutVars>
          <dgm:chMax val="0"/>
          <dgm:chPref val="0"/>
          <dgm:bulletEnabled val="1"/>
        </dgm:presLayoutVars>
      </dgm:prSet>
      <dgm:spPr/>
    </dgm:pt>
  </dgm:ptLst>
  <dgm:cxnLst>
    <dgm:cxn modelId="{CD41FE02-B721-4D03-B356-1095E78A00DB}" srcId="{7C5786AB-907E-40E0-863B-96500F2430A0}" destId="{379B2800-6424-4478-8331-47428D8F6C25}" srcOrd="3" destOrd="0" parTransId="{037E3913-F313-4CE1-8C93-81C4F5F20417}" sibTransId="{2B138E4D-A796-49E8-92A2-EFA128D56603}"/>
    <dgm:cxn modelId="{F600BF12-875D-4AB4-A934-B63CC3E0A9A7}" srcId="{7C5786AB-907E-40E0-863B-96500F2430A0}" destId="{340D5007-918B-48DA-9D3A-17E656F9BBA1}" srcOrd="1" destOrd="0" parTransId="{B075B67C-EEDE-423D-8143-94C84646F30D}" sibTransId="{66D7FCF2-09DE-41D1-81F2-FAA2EDC3FCD8}"/>
    <dgm:cxn modelId="{4934E623-317A-46BF-8A60-2C6F68598774}" srcId="{7C5786AB-907E-40E0-863B-96500F2430A0}" destId="{089F5E02-B320-43EE-BC83-498097FEB222}" srcOrd="4" destOrd="0" parTransId="{1C3A4774-064B-4FF0-8BD2-599805E97D6C}" sibTransId="{ED791954-10A2-4A10-A5DC-1836D450CC2E}"/>
    <dgm:cxn modelId="{FB515F24-AF35-4CFA-8EA8-B197A504F005}" srcId="{018DCA9B-B2C4-47B8-85A7-7795079FEC1A}" destId="{7C5786AB-907E-40E0-863B-96500F2430A0}" srcOrd="0" destOrd="0" parTransId="{75A8EE67-5519-4667-9769-8A11B15DD70B}" sibTransId="{986E8828-CC76-4580-A622-4C4776AAF5B7}"/>
    <dgm:cxn modelId="{E667582A-C60C-42D4-862C-BE909335FE61}" srcId="{7C5786AB-907E-40E0-863B-96500F2430A0}" destId="{CE5F7B24-0F7F-4A66-8F18-DEA57FD433E3}" srcOrd="5" destOrd="0" parTransId="{156B1015-E17F-43C6-9A5A-5D2BE8B0C4C5}" sibTransId="{863BDE67-620C-4E6F-8FB6-115687500189}"/>
    <dgm:cxn modelId="{17BBD562-7F4A-4AA5-A8F4-F943074F8DB5}" type="presOf" srcId="{018DCA9B-B2C4-47B8-85A7-7795079FEC1A}" destId="{F78D1053-F506-4A30-A75A-CD8520B2242A}" srcOrd="0" destOrd="0" presId="urn:microsoft.com/office/officeart/2011/layout/HexagonRadial"/>
    <dgm:cxn modelId="{3FFF176C-8922-47EF-92F4-357748180338}" type="presOf" srcId="{8D9C7E44-B6F0-44F6-99FA-BED3EDEC071C}" destId="{EF05DC58-AB5E-484A-8C6B-2B79B1679FC9}" srcOrd="0" destOrd="0" presId="urn:microsoft.com/office/officeart/2011/layout/HexagonRadial"/>
    <dgm:cxn modelId="{6C58F37C-6969-4545-9967-829B59646C32}" type="presOf" srcId="{379B2800-6424-4478-8331-47428D8F6C25}" destId="{51E30E9E-465F-40F5-94E8-D73BE37BBAED}" srcOrd="0" destOrd="0" presId="urn:microsoft.com/office/officeart/2011/layout/HexagonRadial"/>
    <dgm:cxn modelId="{A3FEF681-C749-499D-B0E6-EE1731879568}" type="presOf" srcId="{340D5007-918B-48DA-9D3A-17E656F9BBA1}" destId="{1E5F72A9-447F-4A5C-9238-809DFD05F9F5}" srcOrd="0" destOrd="0" presId="urn:microsoft.com/office/officeart/2011/layout/HexagonRadial"/>
    <dgm:cxn modelId="{BEDDD28C-88F3-428F-890D-8BF5D9AF40B0}" type="presOf" srcId="{CE5F7B24-0F7F-4A66-8F18-DEA57FD433E3}" destId="{F1C1048B-4DBF-4BAB-ADBB-DA3BE4DE01BE}" srcOrd="0" destOrd="0" presId="urn:microsoft.com/office/officeart/2011/layout/HexagonRadial"/>
    <dgm:cxn modelId="{4A19CD96-6DFF-4994-90B5-29BA50497479}" srcId="{7C5786AB-907E-40E0-863B-96500F2430A0}" destId="{B6EFE9F7-5316-4AFF-A5C9-DFBDFD7950FA}" srcOrd="0" destOrd="0" parTransId="{E264BFAB-3CFC-49C6-98C3-26804864E29D}" sibTransId="{E5A89C27-FFA7-4826-ACA9-7FE21002D76A}"/>
    <dgm:cxn modelId="{51898D9E-251B-4BE1-B076-4BDCFDA5E9CD}" type="presOf" srcId="{7C5786AB-907E-40E0-863B-96500F2430A0}" destId="{D5BAE021-FCB3-436B-BE53-12ABF7CE8238}" srcOrd="0" destOrd="0" presId="urn:microsoft.com/office/officeart/2011/layout/HexagonRadial"/>
    <dgm:cxn modelId="{256846A9-626D-47FD-AD5E-D4C8BF235A5B}" type="presOf" srcId="{089F5E02-B320-43EE-BC83-498097FEB222}" destId="{F7729CDB-EE5A-407F-B5B0-B87385779A3F}" srcOrd="0" destOrd="0" presId="urn:microsoft.com/office/officeart/2011/layout/HexagonRadial"/>
    <dgm:cxn modelId="{AC802DD6-E6FC-45CA-B5BB-2FCE94E201EC}" type="presOf" srcId="{B6EFE9F7-5316-4AFF-A5C9-DFBDFD7950FA}" destId="{E8C03AFA-09C3-44C3-84F0-1C4BC10FCCE7}" srcOrd="0" destOrd="0" presId="urn:microsoft.com/office/officeart/2011/layout/HexagonRadial"/>
    <dgm:cxn modelId="{0F92FFE8-4360-49C8-AF9D-BBEF209AEA12}" srcId="{7C5786AB-907E-40E0-863B-96500F2430A0}" destId="{8D9C7E44-B6F0-44F6-99FA-BED3EDEC071C}" srcOrd="2" destOrd="0" parTransId="{F2AF55CF-7401-4A22-BAF6-F3409BBE824C}" sibTransId="{9AADAAE0-5AAD-48D2-AEDD-FE0D3A3C3667}"/>
    <dgm:cxn modelId="{AA4EFDD1-4D94-4C70-9713-52BCCC7642E5}" type="presParOf" srcId="{F78D1053-F506-4A30-A75A-CD8520B2242A}" destId="{D5BAE021-FCB3-436B-BE53-12ABF7CE8238}" srcOrd="0" destOrd="0" presId="urn:microsoft.com/office/officeart/2011/layout/HexagonRadial"/>
    <dgm:cxn modelId="{A71DD8BA-4842-4D9C-83BC-BF90CB9B63DF}" type="presParOf" srcId="{F78D1053-F506-4A30-A75A-CD8520B2242A}" destId="{61531452-B1FA-4A2F-87AA-872346ED814A}" srcOrd="1" destOrd="0" presId="urn:microsoft.com/office/officeart/2011/layout/HexagonRadial"/>
    <dgm:cxn modelId="{61163116-960A-4270-8755-D6A9BA769C48}" type="presParOf" srcId="{61531452-B1FA-4A2F-87AA-872346ED814A}" destId="{542C974A-2EFC-4BFC-BB00-7B1B53B29DA4}" srcOrd="0" destOrd="0" presId="urn:microsoft.com/office/officeart/2011/layout/HexagonRadial"/>
    <dgm:cxn modelId="{AF240C90-A53E-40C2-AB2C-10D1F1D9E05F}" type="presParOf" srcId="{F78D1053-F506-4A30-A75A-CD8520B2242A}" destId="{E8C03AFA-09C3-44C3-84F0-1C4BC10FCCE7}" srcOrd="2" destOrd="0" presId="urn:microsoft.com/office/officeart/2011/layout/HexagonRadial"/>
    <dgm:cxn modelId="{1002C662-BA9F-433C-94EE-6BCFA48AF130}" type="presParOf" srcId="{F78D1053-F506-4A30-A75A-CD8520B2242A}" destId="{B5C12A95-C2D3-4C0E-A980-BC244E8203C0}" srcOrd="3" destOrd="0" presId="urn:microsoft.com/office/officeart/2011/layout/HexagonRadial"/>
    <dgm:cxn modelId="{7CC7230C-3800-434B-9E22-EBF0C6ACA995}" type="presParOf" srcId="{B5C12A95-C2D3-4C0E-A980-BC244E8203C0}" destId="{5DCC8EAE-B59C-4251-B567-0653A115396D}" srcOrd="0" destOrd="0" presId="urn:microsoft.com/office/officeart/2011/layout/HexagonRadial"/>
    <dgm:cxn modelId="{326A991E-74BA-4FEA-8B9F-E1F8C4E8494D}" type="presParOf" srcId="{F78D1053-F506-4A30-A75A-CD8520B2242A}" destId="{1E5F72A9-447F-4A5C-9238-809DFD05F9F5}" srcOrd="4" destOrd="0" presId="urn:microsoft.com/office/officeart/2011/layout/HexagonRadial"/>
    <dgm:cxn modelId="{01ABEDCD-0746-425B-BC3D-7A52BBCE048B}" type="presParOf" srcId="{F78D1053-F506-4A30-A75A-CD8520B2242A}" destId="{54DD42FA-7284-40D8-8A1E-37A0FFD4861E}" srcOrd="5" destOrd="0" presId="urn:microsoft.com/office/officeart/2011/layout/HexagonRadial"/>
    <dgm:cxn modelId="{FF353211-92A7-4A90-82BF-A45E372056CF}" type="presParOf" srcId="{54DD42FA-7284-40D8-8A1E-37A0FFD4861E}" destId="{B2EC670A-FC7B-4A3A-B30C-D2C6EB8A35AB}" srcOrd="0" destOrd="0" presId="urn:microsoft.com/office/officeart/2011/layout/HexagonRadial"/>
    <dgm:cxn modelId="{7487ED4D-5E9C-496C-8A7E-EE72F80776E7}" type="presParOf" srcId="{F78D1053-F506-4A30-A75A-CD8520B2242A}" destId="{EF05DC58-AB5E-484A-8C6B-2B79B1679FC9}" srcOrd="6" destOrd="0" presId="urn:microsoft.com/office/officeart/2011/layout/HexagonRadial"/>
    <dgm:cxn modelId="{58CDA624-CBD7-49BB-84DA-7AB9027DFD3E}" type="presParOf" srcId="{F78D1053-F506-4A30-A75A-CD8520B2242A}" destId="{857EDB4D-FAD5-411A-B8AD-38BFD2E36AD2}" srcOrd="7" destOrd="0" presId="urn:microsoft.com/office/officeart/2011/layout/HexagonRadial"/>
    <dgm:cxn modelId="{802352CB-19A5-4929-8AB9-765802F782F3}" type="presParOf" srcId="{857EDB4D-FAD5-411A-B8AD-38BFD2E36AD2}" destId="{6623ED52-BD33-4EC9-8DA2-79578F59E110}" srcOrd="0" destOrd="0" presId="urn:microsoft.com/office/officeart/2011/layout/HexagonRadial"/>
    <dgm:cxn modelId="{6345C365-1A82-4F08-9C15-8E851D6CF306}" type="presParOf" srcId="{F78D1053-F506-4A30-A75A-CD8520B2242A}" destId="{51E30E9E-465F-40F5-94E8-D73BE37BBAED}" srcOrd="8" destOrd="0" presId="urn:microsoft.com/office/officeart/2011/layout/HexagonRadial"/>
    <dgm:cxn modelId="{F6279983-5F36-4805-BC0F-C5578BAB8B91}" type="presParOf" srcId="{F78D1053-F506-4A30-A75A-CD8520B2242A}" destId="{E70F38DD-2DEF-4806-9B12-D6B2942458F2}" srcOrd="9" destOrd="0" presId="urn:microsoft.com/office/officeart/2011/layout/HexagonRadial"/>
    <dgm:cxn modelId="{0835AC80-A091-419C-A8B6-532305022604}" type="presParOf" srcId="{E70F38DD-2DEF-4806-9B12-D6B2942458F2}" destId="{A5AB9DA4-1482-45F0-A183-8642FAAF8D30}" srcOrd="0" destOrd="0" presId="urn:microsoft.com/office/officeart/2011/layout/HexagonRadial"/>
    <dgm:cxn modelId="{247D78DA-7785-4929-8013-3E4A26E3A820}" type="presParOf" srcId="{F78D1053-F506-4A30-A75A-CD8520B2242A}" destId="{F7729CDB-EE5A-407F-B5B0-B87385779A3F}" srcOrd="10" destOrd="0" presId="urn:microsoft.com/office/officeart/2011/layout/HexagonRadial"/>
    <dgm:cxn modelId="{7CA60FC0-0728-476C-A16F-236ED34F3B71}" type="presParOf" srcId="{F78D1053-F506-4A30-A75A-CD8520B2242A}" destId="{4216CDB0-F529-4C0D-98C8-8269E3947A7C}" srcOrd="11" destOrd="0" presId="urn:microsoft.com/office/officeart/2011/layout/HexagonRadial"/>
    <dgm:cxn modelId="{D2285933-8310-42B7-AFD3-26A5A58E89F4}" type="presParOf" srcId="{4216CDB0-F529-4C0D-98C8-8269E3947A7C}" destId="{9692B3BF-6AC9-4760-BDA7-C58E7F261E03}" srcOrd="0" destOrd="0" presId="urn:microsoft.com/office/officeart/2011/layout/HexagonRadial"/>
    <dgm:cxn modelId="{381456A9-3258-456C-9D97-55CB58D88D3D}" type="presParOf" srcId="{F78D1053-F506-4A30-A75A-CD8520B2242A}" destId="{F1C1048B-4DBF-4BAB-ADBB-DA3BE4DE01BE}" srcOrd="12" destOrd="0" presId="urn:microsoft.com/office/officeart/2011/layout/HexagonRadial"/>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2FD081-914A-415A-A5CB-EDCFA47F4220}" type="doc">
      <dgm:prSet loTypeId="urn:microsoft.com/office/officeart/2009/3/layout/HorizontalOrganizationChart" loCatId="hierarchy" qsTypeId="urn:microsoft.com/office/officeart/2005/8/quickstyle/simple1" qsCatId="simple" csTypeId="urn:microsoft.com/office/officeart/2005/8/colors/accent0_3" csCatId="mainScheme" phldr="1"/>
      <dgm:spPr/>
      <dgm:t>
        <a:bodyPr/>
        <a:lstStyle/>
        <a:p>
          <a:endParaRPr lang="en-US"/>
        </a:p>
      </dgm:t>
    </dgm:pt>
    <dgm:pt modelId="{8803C1A2-E36C-4944-8CB2-740CC16352C3}">
      <dgm:prSet/>
      <dgm:spPr/>
      <dgm:t>
        <a:bodyPr/>
        <a:lstStyle/>
        <a:p>
          <a:r>
            <a:rPr lang="en-IN" b="0" i="0" dirty="0"/>
            <a:t>Consumer worries</a:t>
          </a:r>
          <a:endParaRPr lang="en-US" dirty="0"/>
        </a:p>
      </dgm:t>
    </dgm:pt>
    <dgm:pt modelId="{0FAB44A3-9B9B-4BE5-A79F-81BDF97A3108}" type="parTrans" cxnId="{99518AD8-5DE5-4D2C-91DA-E74888D30A65}">
      <dgm:prSet/>
      <dgm:spPr/>
      <dgm:t>
        <a:bodyPr/>
        <a:lstStyle/>
        <a:p>
          <a:endParaRPr lang="en-US"/>
        </a:p>
      </dgm:t>
    </dgm:pt>
    <dgm:pt modelId="{51980705-95AF-448F-A2FC-A67F0EC3F4ED}" type="sibTrans" cxnId="{99518AD8-5DE5-4D2C-91DA-E74888D30A65}">
      <dgm:prSet/>
      <dgm:spPr/>
      <dgm:t>
        <a:bodyPr/>
        <a:lstStyle/>
        <a:p>
          <a:endParaRPr lang="en-US"/>
        </a:p>
      </dgm:t>
    </dgm:pt>
    <dgm:pt modelId="{8A0E5ACC-EDF1-42CF-AAF4-1366CF8BC842}">
      <dgm:prSet/>
      <dgm:spPr/>
      <dgm:t>
        <a:bodyPr/>
        <a:lstStyle/>
        <a:p>
          <a:r>
            <a:rPr lang="en-IN" b="0" i="0"/>
            <a:t>Queue </a:t>
          </a:r>
          <a:endParaRPr lang="en-US"/>
        </a:p>
      </dgm:t>
    </dgm:pt>
    <dgm:pt modelId="{3FF860E7-1B4D-48A7-B997-2B8459B7FA57}" type="parTrans" cxnId="{ADC71437-9262-4B71-BC34-824C09E189D6}">
      <dgm:prSet/>
      <dgm:spPr/>
      <dgm:t>
        <a:bodyPr/>
        <a:lstStyle/>
        <a:p>
          <a:endParaRPr lang="en-US"/>
        </a:p>
      </dgm:t>
    </dgm:pt>
    <dgm:pt modelId="{C08B5AD1-7597-4664-9093-40C114BA3F8A}" type="sibTrans" cxnId="{ADC71437-9262-4B71-BC34-824C09E189D6}">
      <dgm:prSet/>
      <dgm:spPr/>
      <dgm:t>
        <a:bodyPr/>
        <a:lstStyle/>
        <a:p>
          <a:endParaRPr lang="en-US"/>
        </a:p>
      </dgm:t>
    </dgm:pt>
    <dgm:pt modelId="{97FE8764-20F6-4D16-AA98-4493B150638E}">
      <dgm:prSet/>
      <dgm:spPr/>
      <dgm:t>
        <a:bodyPr/>
        <a:lstStyle/>
        <a:p>
          <a:r>
            <a:rPr lang="en-IN" b="0" i="0"/>
            <a:t>Location</a:t>
          </a:r>
          <a:endParaRPr lang="en-US"/>
        </a:p>
      </dgm:t>
    </dgm:pt>
    <dgm:pt modelId="{8F73A03A-45AE-4525-A566-2BF325C67808}" type="parTrans" cxnId="{B27C2DDD-9CD5-412A-8D75-36118A062903}">
      <dgm:prSet/>
      <dgm:spPr/>
      <dgm:t>
        <a:bodyPr/>
        <a:lstStyle/>
        <a:p>
          <a:endParaRPr lang="en-US"/>
        </a:p>
      </dgm:t>
    </dgm:pt>
    <dgm:pt modelId="{04CF915F-1FCD-43E9-8DA5-B59BAE21522D}" type="sibTrans" cxnId="{B27C2DDD-9CD5-412A-8D75-36118A062903}">
      <dgm:prSet/>
      <dgm:spPr/>
      <dgm:t>
        <a:bodyPr/>
        <a:lstStyle/>
        <a:p>
          <a:endParaRPr lang="en-US"/>
        </a:p>
      </dgm:t>
    </dgm:pt>
    <dgm:pt modelId="{69C3C520-0EE0-4330-87CB-922F573A41E3}" type="pres">
      <dgm:prSet presAssocID="{892FD081-914A-415A-A5CB-EDCFA47F4220}" presName="hierChild1" presStyleCnt="0">
        <dgm:presLayoutVars>
          <dgm:orgChart val="1"/>
          <dgm:chPref val="1"/>
          <dgm:dir/>
          <dgm:animOne val="branch"/>
          <dgm:animLvl val="lvl"/>
          <dgm:resizeHandles/>
        </dgm:presLayoutVars>
      </dgm:prSet>
      <dgm:spPr/>
    </dgm:pt>
    <dgm:pt modelId="{324950C9-2547-447E-A578-17BA57656927}" type="pres">
      <dgm:prSet presAssocID="{8803C1A2-E36C-4944-8CB2-740CC16352C3}" presName="hierRoot1" presStyleCnt="0">
        <dgm:presLayoutVars>
          <dgm:hierBranch val="init"/>
        </dgm:presLayoutVars>
      </dgm:prSet>
      <dgm:spPr/>
    </dgm:pt>
    <dgm:pt modelId="{E3AFA9FE-D86B-472A-A245-BA4876068A65}" type="pres">
      <dgm:prSet presAssocID="{8803C1A2-E36C-4944-8CB2-740CC16352C3}" presName="rootComposite1" presStyleCnt="0"/>
      <dgm:spPr/>
    </dgm:pt>
    <dgm:pt modelId="{B3F9E43D-37A2-4D0F-893B-E654F2987914}" type="pres">
      <dgm:prSet presAssocID="{8803C1A2-E36C-4944-8CB2-740CC16352C3}" presName="rootText1" presStyleLbl="node0" presStyleIdx="0" presStyleCnt="3" custScaleX="136153">
        <dgm:presLayoutVars>
          <dgm:chPref val="3"/>
        </dgm:presLayoutVars>
      </dgm:prSet>
      <dgm:spPr/>
    </dgm:pt>
    <dgm:pt modelId="{F7800A5C-0A0A-4D18-BDEF-7F885D841B30}" type="pres">
      <dgm:prSet presAssocID="{8803C1A2-E36C-4944-8CB2-740CC16352C3}" presName="rootConnector1" presStyleLbl="node1" presStyleIdx="0" presStyleCnt="0"/>
      <dgm:spPr/>
    </dgm:pt>
    <dgm:pt modelId="{D8E0FA4A-245F-4CD5-8923-E3CEE2FA1AF8}" type="pres">
      <dgm:prSet presAssocID="{8803C1A2-E36C-4944-8CB2-740CC16352C3}" presName="hierChild2" presStyleCnt="0"/>
      <dgm:spPr/>
    </dgm:pt>
    <dgm:pt modelId="{D0473C48-64DD-4695-B08E-3BDE8FCB8D81}" type="pres">
      <dgm:prSet presAssocID="{8803C1A2-E36C-4944-8CB2-740CC16352C3}" presName="hierChild3" presStyleCnt="0"/>
      <dgm:spPr/>
    </dgm:pt>
    <dgm:pt modelId="{47F9E71D-CCD1-41A8-A1E4-8C605D92F6B7}" type="pres">
      <dgm:prSet presAssocID="{8A0E5ACC-EDF1-42CF-AAF4-1366CF8BC842}" presName="hierRoot1" presStyleCnt="0">
        <dgm:presLayoutVars>
          <dgm:hierBranch val="init"/>
        </dgm:presLayoutVars>
      </dgm:prSet>
      <dgm:spPr/>
    </dgm:pt>
    <dgm:pt modelId="{456D3D73-58C1-475E-9AC7-8683E22BF5D2}" type="pres">
      <dgm:prSet presAssocID="{8A0E5ACC-EDF1-42CF-AAF4-1366CF8BC842}" presName="rootComposite1" presStyleCnt="0"/>
      <dgm:spPr/>
    </dgm:pt>
    <dgm:pt modelId="{42191C80-F608-48ED-AAD2-39530660C3CB}" type="pres">
      <dgm:prSet presAssocID="{8A0E5ACC-EDF1-42CF-AAF4-1366CF8BC842}" presName="rootText1" presStyleLbl="node0" presStyleIdx="1" presStyleCnt="3">
        <dgm:presLayoutVars>
          <dgm:chPref val="3"/>
        </dgm:presLayoutVars>
      </dgm:prSet>
      <dgm:spPr/>
    </dgm:pt>
    <dgm:pt modelId="{54EF6BF2-657A-49F6-B526-76F1F8AA954A}" type="pres">
      <dgm:prSet presAssocID="{8A0E5ACC-EDF1-42CF-AAF4-1366CF8BC842}" presName="rootConnector1" presStyleLbl="node1" presStyleIdx="0" presStyleCnt="0"/>
      <dgm:spPr/>
    </dgm:pt>
    <dgm:pt modelId="{C67235EA-9518-43BC-AB23-80E8851A5E4E}" type="pres">
      <dgm:prSet presAssocID="{8A0E5ACC-EDF1-42CF-AAF4-1366CF8BC842}" presName="hierChild2" presStyleCnt="0"/>
      <dgm:spPr/>
    </dgm:pt>
    <dgm:pt modelId="{9D64C226-49A6-4641-926D-F2710ECE952E}" type="pres">
      <dgm:prSet presAssocID="{8A0E5ACC-EDF1-42CF-AAF4-1366CF8BC842}" presName="hierChild3" presStyleCnt="0"/>
      <dgm:spPr/>
    </dgm:pt>
    <dgm:pt modelId="{7B81704A-36C7-44D8-B2FF-3985C3DD6763}" type="pres">
      <dgm:prSet presAssocID="{97FE8764-20F6-4D16-AA98-4493B150638E}" presName="hierRoot1" presStyleCnt="0">
        <dgm:presLayoutVars>
          <dgm:hierBranch val="init"/>
        </dgm:presLayoutVars>
      </dgm:prSet>
      <dgm:spPr/>
    </dgm:pt>
    <dgm:pt modelId="{8CD92A6E-5AD2-4941-9156-21576E1BB9D6}" type="pres">
      <dgm:prSet presAssocID="{97FE8764-20F6-4D16-AA98-4493B150638E}" presName="rootComposite1" presStyleCnt="0"/>
      <dgm:spPr/>
    </dgm:pt>
    <dgm:pt modelId="{6EC066F6-8441-4452-8BD7-EF2D5F86100C}" type="pres">
      <dgm:prSet presAssocID="{97FE8764-20F6-4D16-AA98-4493B150638E}" presName="rootText1" presStyleLbl="node0" presStyleIdx="2" presStyleCnt="3">
        <dgm:presLayoutVars>
          <dgm:chPref val="3"/>
        </dgm:presLayoutVars>
      </dgm:prSet>
      <dgm:spPr/>
    </dgm:pt>
    <dgm:pt modelId="{E5435766-829B-4439-A7E0-F41FD20F6A81}" type="pres">
      <dgm:prSet presAssocID="{97FE8764-20F6-4D16-AA98-4493B150638E}" presName="rootConnector1" presStyleLbl="node1" presStyleIdx="0" presStyleCnt="0"/>
      <dgm:spPr/>
    </dgm:pt>
    <dgm:pt modelId="{888A97E1-4EA8-4AB3-99DD-27C7CCFF586C}" type="pres">
      <dgm:prSet presAssocID="{97FE8764-20F6-4D16-AA98-4493B150638E}" presName="hierChild2" presStyleCnt="0"/>
      <dgm:spPr/>
    </dgm:pt>
    <dgm:pt modelId="{412333B1-CEC4-4E72-AF61-DA4749E9CA97}" type="pres">
      <dgm:prSet presAssocID="{97FE8764-20F6-4D16-AA98-4493B150638E}" presName="hierChild3" presStyleCnt="0"/>
      <dgm:spPr/>
    </dgm:pt>
  </dgm:ptLst>
  <dgm:cxnLst>
    <dgm:cxn modelId="{1B311406-0A45-4B98-A8BF-B5E4E679BC5E}" type="presOf" srcId="{97FE8764-20F6-4D16-AA98-4493B150638E}" destId="{6EC066F6-8441-4452-8BD7-EF2D5F86100C}" srcOrd="0" destOrd="0" presId="urn:microsoft.com/office/officeart/2009/3/layout/HorizontalOrganizationChart"/>
    <dgm:cxn modelId="{F8D7342D-0F90-4ABE-9B85-2899722BED0A}" type="presOf" srcId="{97FE8764-20F6-4D16-AA98-4493B150638E}" destId="{E5435766-829B-4439-A7E0-F41FD20F6A81}" srcOrd="1" destOrd="0" presId="urn:microsoft.com/office/officeart/2009/3/layout/HorizontalOrganizationChart"/>
    <dgm:cxn modelId="{C789FF2F-55F9-4E53-8519-1E9A9CEF1CAB}" type="presOf" srcId="{8A0E5ACC-EDF1-42CF-AAF4-1366CF8BC842}" destId="{54EF6BF2-657A-49F6-B526-76F1F8AA954A}" srcOrd="1" destOrd="0" presId="urn:microsoft.com/office/officeart/2009/3/layout/HorizontalOrganizationChart"/>
    <dgm:cxn modelId="{ADC71437-9262-4B71-BC34-824C09E189D6}" srcId="{892FD081-914A-415A-A5CB-EDCFA47F4220}" destId="{8A0E5ACC-EDF1-42CF-AAF4-1366CF8BC842}" srcOrd="1" destOrd="0" parTransId="{3FF860E7-1B4D-48A7-B997-2B8459B7FA57}" sibTransId="{C08B5AD1-7597-4664-9093-40C114BA3F8A}"/>
    <dgm:cxn modelId="{81C2DD57-419D-4093-A39A-3B46607B8F27}" type="presOf" srcId="{8803C1A2-E36C-4944-8CB2-740CC16352C3}" destId="{F7800A5C-0A0A-4D18-BDEF-7F885D841B30}" srcOrd="1" destOrd="0" presId="urn:microsoft.com/office/officeart/2009/3/layout/HorizontalOrganizationChart"/>
    <dgm:cxn modelId="{1058EB87-7062-4432-87F7-0146723D78C6}" type="presOf" srcId="{892FD081-914A-415A-A5CB-EDCFA47F4220}" destId="{69C3C520-0EE0-4330-87CB-922F573A41E3}" srcOrd="0" destOrd="0" presId="urn:microsoft.com/office/officeart/2009/3/layout/HorizontalOrganizationChart"/>
    <dgm:cxn modelId="{2890E9B5-BC7A-496F-8E27-770F0B39E5E4}" type="presOf" srcId="{8A0E5ACC-EDF1-42CF-AAF4-1366CF8BC842}" destId="{42191C80-F608-48ED-AAD2-39530660C3CB}" srcOrd="0" destOrd="0" presId="urn:microsoft.com/office/officeart/2009/3/layout/HorizontalOrganizationChart"/>
    <dgm:cxn modelId="{DDD02AC7-9C69-4FBE-8851-7ACE9377E2F5}" type="presOf" srcId="{8803C1A2-E36C-4944-8CB2-740CC16352C3}" destId="{B3F9E43D-37A2-4D0F-893B-E654F2987914}" srcOrd="0" destOrd="0" presId="urn:microsoft.com/office/officeart/2009/3/layout/HorizontalOrganizationChart"/>
    <dgm:cxn modelId="{99518AD8-5DE5-4D2C-91DA-E74888D30A65}" srcId="{892FD081-914A-415A-A5CB-EDCFA47F4220}" destId="{8803C1A2-E36C-4944-8CB2-740CC16352C3}" srcOrd="0" destOrd="0" parTransId="{0FAB44A3-9B9B-4BE5-A79F-81BDF97A3108}" sibTransId="{51980705-95AF-448F-A2FC-A67F0EC3F4ED}"/>
    <dgm:cxn modelId="{B27C2DDD-9CD5-412A-8D75-36118A062903}" srcId="{892FD081-914A-415A-A5CB-EDCFA47F4220}" destId="{97FE8764-20F6-4D16-AA98-4493B150638E}" srcOrd="2" destOrd="0" parTransId="{8F73A03A-45AE-4525-A566-2BF325C67808}" sibTransId="{04CF915F-1FCD-43E9-8DA5-B59BAE21522D}"/>
    <dgm:cxn modelId="{9CFAD5E8-98A1-460A-9590-80DC5B903981}" type="presParOf" srcId="{69C3C520-0EE0-4330-87CB-922F573A41E3}" destId="{324950C9-2547-447E-A578-17BA57656927}" srcOrd="0" destOrd="0" presId="urn:microsoft.com/office/officeart/2009/3/layout/HorizontalOrganizationChart"/>
    <dgm:cxn modelId="{47526E1C-C425-419D-9FA1-9369F8619AD0}" type="presParOf" srcId="{324950C9-2547-447E-A578-17BA57656927}" destId="{E3AFA9FE-D86B-472A-A245-BA4876068A65}" srcOrd="0" destOrd="0" presId="urn:microsoft.com/office/officeart/2009/3/layout/HorizontalOrganizationChart"/>
    <dgm:cxn modelId="{9913EB73-E0DA-4523-A53C-ED04A8B037EB}" type="presParOf" srcId="{E3AFA9FE-D86B-472A-A245-BA4876068A65}" destId="{B3F9E43D-37A2-4D0F-893B-E654F2987914}" srcOrd="0" destOrd="0" presId="urn:microsoft.com/office/officeart/2009/3/layout/HorizontalOrganizationChart"/>
    <dgm:cxn modelId="{F9610CAD-CAB8-4A44-A2D2-6F249E232DC8}" type="presParOf" srcId="{E3AFA9FE-D86B-472A-A245-BA4876068A65}" destId="{F7800A5C-0A0A-4D18-BDEF-7F885D841B30}" srcOrd="1" destOrd="0" presId="urn:microsoft.com/office/officeart/2009/3/layout/HorizontalOrganizationChart"/>
    <dgm:cxn modelId="{7DA7EC21-FBD3-4B65-B814-F86061D4BF16}" type="presParOf" srcId="{324950C9-2547-447E-A578-17BA57656927}" destId="{D8E0FA4A-245F-4CD5-8923-E3CEE2FA1AF8}" srcOrd="1" destOrd="0" presId="urn:microsoft.com/office/officeart/2009/3/layout/HorizontalOrganizationChart"/>
    <dgm:cxn modelId="{75651765-4A31-4370-B5A6-9B42564DF5AE}" type="presParOf" srcId="{324950C9-2547-447E-A578-17BA57656927}" destId="{D0473C48-64DD-4695-B08E-3BDE8FCB8D81}" srcOrd="2" destOrd="0" presId="urn:microsoft.com/office/officeart/2009/3/layout/HorizontalOrganizationChart"/>
    <dgm:cxn modelId="{22B80B73-9CA7-454B-AB22-16D569065E8C}" type="presParOf" srcId="{69C3C520-0EE0-4330-87CB-922F573A41E3}" destId="{47F9E71D-CCD1-41A8-A1E4-8C605D92F6B7}" srcOrd="1" destOrd="0" presId="urn:microsoft.com/office/officeart/2009/3/layout/HorizontalOrganizationChart"/>
    <dgm:cxn modelId="{6C272026-D635-4953-BADA-135442E821C0}" type="presParOf" srcId="{47F9E71D-CCD1-41A8-A1E4-8C605D92F6B7}" destId="{456D3D73-58C1-475E-9AC7-8683E22BF5D2}" srcOrd="0" destOrd="0" presId="urn:microsoft.com/office/officeart/2009/3/layout/HorizontalOrganizationChart"/>
    <dgm:cxn modelId="{11FA7773-17A3-4681-8398-C1C78999FA0B}" type="presParOf" srcId="{456D3D73-58C1-475E-9AC7-8683E22BF5D2}" destId="{42191C80-F608-48ED-AAD2-39530660C3CB}" srcOrd="0" destOrd="0" presId="urn:microsoft.com/office/officeart/2009/3/layout/HorizontalOrganizationChart"/>
    <dgm:cxn modelId="{EE97B581-B420-45DD-BFCC-F82E69E42F61}" type="presParOf" srcId="{456D3D73-58C1-475E-9AC7-8683E22BF5D2}" destId="{54EF6BF2-657A-49F6-B526-76F1F8AA954A}" srcOrd="1" destOrd="0" presId="urn:microsoft.com/office/officeart/2009/3/layout/HorizontalOrganizationChart"/>
    <dgm:cxn modelId="{B586F071-2448-44BE-991A-09FB442727BA}" type="presParOf" srcId="{47F9E71D-CCD1-41A8-A1E4-8C605D92F6B7}" destId="{C67235EA-9518-43BC-AB23-80E8851A5E4E}" srcOrd="1" destOrd="0" presId="urn:microsoft.com/office/officeart/2009/3/layout/HorizontalOrganizationChart"/>
    <dgm:cxn modelId="{C13B18D8-397D-49E4-8C4E-E9F2AD656BDF}" type="presParOf" srcId="{47F9E71D-CCD1-41A8-A1E4-8C605D92F6B7}" destId="{9D64C226-49A6-4641-926D-F2710ECE952E}" srcOrd="2" destOrd="0" presId="urn:microsoft.com/office/officeart/2009/3/layout/HorizontalOrganizationChart"/>
    <dgm:cxn modelId="{B555FD50-C491-465D-8CC8-111A9E077655}" type="presParOf" srcId="{69C3C520-0EE0-4330-87CB-922F573A41E3}" destId="{7B81704A-36C7-44D8-B2FF-3985C3DD6763}" srcOrd="2" destOrd="0" presId="urn:microsoft.com/office/officeart/2009/3/layout/HorizontalOrganizationChart"/>
    <dgm:cxn modelId="{0528470C-10BD-44FA-8CB0-651D07C86BC6}" type="presParOf" srcId="{7B81704A-36C7-44D8-B2FF-3985C3DD6763}" destId="{8CD92A6E-5AD2-4941-9156-21576E1BB9D6}" srcOrd="0" destOrd="0" presId="urn:microsoft.com/office/officeart/2009/3/layout/HorizontalOrganizationChart"/>
    <dgm:cxn modelId="{681C7D62-3440-49E9-A2B9-13ADF7A822E4}" type="presParOf" srcId="{8CD92A6E-5AD2-4941-9156-21576E1BB9D6}" destId="{6EC066F6-8441-4452-8BD7-EF2D5F86100C}" srcOrd="0" destOrd="0" presId="urn:microsoft.com/office/officeart/2009/3/layout/HorizontalOrganizationChart"/>
    <dgm:cxn modelId="{81D805F3-70A6-4631-8D8F-DDC5FA7C4A64}" type="presParOf" srcId="{8CD92A6E-5AD2-4941-9156-21576E1BB9D6}" destId="{E5435766-829B-4439-A7E0-F41FD20F6A81}" srcOrd="1" destOrd="0" presId="urn:microsoft.com/office/officeart/2009/3/layout/HorizontalOrganizationChart"/>
    <dgm:cxn modelId="{FBECD957-3F01-4BFF-BF7F-68D4E0683F8B}" type="presParOf" srcId="{7B81704A-36C7-44D8-B2FF-3985C3DD6763}" destId="{888A97E1-4EA8-4AB3-99DD-27C7CCFF586C}" srcOrd="1" destOrd="0" presId="urn:microsoft.com/office/officeart/2009/3/layout/HorizontalOrganizationChart"/>
    <dgm:cxn modelId="{E73E4E1E-2355-41A3-89D5-E7FA51A3D635}" type="presParOf" srcId="{7B81704A-36C7-44D8-B2FF-3985C3DD6763}" destId="{412333B1-CEC4-4E72-AF61-DA4749E9CA97}" srcOrd="2" destOrd="0" presId="urn:microsoft.com/office/officeart/2009/3/layout/HorizontalOrganizationChar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AE021-FCB3-436B-BE53-12ABF7CE8238}">
      <dsp:nvSpPr>
        <dsp:cNvPr id="0" name=""/>
        <dsp:cNvSpPr/>
      </dsp:nvSpPr>
      <dsp:spPr>
        <a:xfrm>
          <a:off x="1430280" y="764522"/>
          <a:ext cx="971741" cy="840596"/>
        </a:xfrm>
        <a:prstGeom prst="hexagon">
          <a:avLst>
            <a:gd name="adj" fmla="val 28570"/>
            <a:gd name="vf" fmla="val 1154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solidFill>
                <a:srgbClr val="C00000"/>
              </a:solidFill>
              <a:latin typeface="Aharoni" panose="02010803020104030203" pitchFamily="2" charset="-79"/>
              <a:cs typeface="Aharoni" panose="02010803020104030203" pitchFamily="2" charset="-79"/>
            </a:rPr>
            <a:t>Customer</a:t>
          </a:r>
        </a:p>
        <a:p>
          <a:pPr marL="0" lvl="0" indent="0" algn="ctr" defTabSz="400050">
            <a:lnSpc>
              <a:spcPct val="90000"/>
            </a:lnSpc>
            <a:spcBef>
              <a:spcPct val="0"/>
            </a:spcBef>
            <a:spcAft>
              <a:spcPct val="35000"/>
            </a:spcAft>
            <a:buNone/>
          </a:pPr>
          <a:r>
            <a:rPr lang="en-IN" sz="900" b="1" kern="1200" dirty="0">
              <a:solidFill>
                <a:srgbClr val="C00000"/>
              </a:solidFill>
              <a:latin typeface="Aharoni" panose="02010803020104030203" pitchFamily="2" charset="-79"/>
              <a:cs typeface="Aharoni" panose="02010803020104030203" pitchFamily="2" charset="-79"/>
            </a:rPr>
            <a:t>benefit</a:t>
          </a:r>
        </a:p>
      </dsp:txBody>
      <dsp:txXfrm>
        <a:off x="1591311" y="903821"/>
        <a:ext cx="649679" cy="561998"/>
      </dsp:txXfrm>
    </dsp:sp>
    <dsp:sp modelId="{5DCC8EAE-B59C-4251-B567-0653A115396D}">
      <dsp:nvSpPr>
        <dsp:cNvPr id="0" name=""/>
        <dsp:cNvSpPr/>
      </dsp:nvSpPr>
      <dsp:spPr>
        <a:xfrm>
          <a:off x="2038777" y="362354"/>
          <a:ext cx="366635" cy="315904"/>
        </a:xfrm>
        <a:prstGeom prst="hexagon">
          <a:avLst>
            <a:gd name="adj" fmla="val 28900"/>
            <a:gd name="vf" fmla="val 115470"/>
          </a:avLst>
        </a:prstGeom>
        <a:gradFill rotWithShape="0">
          <a:gsLst>
            <a:gs pos="0">
              <a:schemeClr val="accent4">
                <a:tint val="40000"/>
                <a:hueOff val="0"/>
                <a:satOff val="0"/>
                <a:lumOff val="0"/>
                <a:alphaOff val="0"/>
                <a:tint val="100000"/>
                <a:shade val="100000"/>
                <a:satMod val="130000"/>
              </a:schemeClr>
            </a:gs>
            <a:gs pos="100000">
              <a:schemeClr val="accent4">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E8C03AFA-09C3-44C3-84F0-1C4BC10FCCE7}">
      <dsp:nvSpPr>
        <dsp:cNvPr id="0" name=""/>
        <dsp:cNvSpPr/>
      </dsp:nvSpPr>
      <dsp:spPr>
        <a:xfrm>
          <a:off x="1519791" y="0"/>
          <a:ext cx="796335" cy="688923"/>
        </a:xfrm>
        <a:prstGeom prst="hexagon">
          <a:avLst>
            <a:gd name="adj" fmla="val 28570"/>
            <a:gd name="vf" fmla="val 1154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latin typeface="Aharoni" panose="02010803020104030203" pitchFamily="2" charset="-79"/>
              <a:cs typeface="Aharoni" panose="02010803020104030203" pitchFamily="2" charset="-79"/>
            </a:rPr>
            <a:t>Benefit</a:t>
          </a:r>
        </a:p>
      </dsp:txBody>
      <dsp:txXfrm>
        <a:off x="1651761" y="114169"/>
        <a:ext cx="532395" cy="460585"/>
      </dsp:txXfrm>
    </dsp:sp>
    <dsp:sp modelId="{B2EC670A-FC7B-4A3A-B30C-D2C6EB8A35AB}">
      <dsp:nvSpPr>
        <dsp:cNvPr id="0" name=""/>
        <dsp:cNvSpPr/>
      </dsp:nvSpPr>
      <dsp:spPr>
        <a:xfrm>
          <a:off x="2466669" y="952928"/>
          <a:ext cx="366635" cy="315904"/>
        </a:xfrm>
        <a:prstGeom prst="hexagon">
          <a:avLst>
            <a:gd name="adj" fmla="val 28900"/>
            <a:gd name="vf" fmla="val 115470"/>
          </a:avLst>
        </a:prstGeom>
        <a:gradFill rotWithShape="0">
          <a:gsLst>
            <a:gs pos="0">
              <a:schemeClr val="accent4">
                <a:tint val="40000"/>
                <a:hueOff val="0"/>
                <a:satOff val="0"/>
                <a:lumOff val="0"/>
                <a:alphaOff val="0"/>
                <a:tint val="100000"/>
                <a:shade val="100000"/>
                <a:satMod val="130000"/>
              </a:schemeClr>
            </a:gs>
            <a:gs pos="100000">
              <a:schemeClr val="accent4">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E5F72A9-447F-4A5C-9238-809DFD05F9F5}">
      <dsp:nvSpPr>
        <dsp:cNvPr id="0" name=""/>
        <dsp:cNvSpPr/>
      </dsp:nvSpPr>
      <dsp:spPr>
        <a:xfrm>
          <a:off x="2250123" y="423734"/>
          <a:ext cx="796335" cy="688923"/>
        </a:xfrm>
        <a:prstGeom prst="hexagon">
          <a:avLst>
            <a:gd name="adj" fmla="val 28570"/>
            <a:gd name="vf" fmla="val 1154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latin typeface="Aharoni" panose="02010803020104030203" pitchFamily="2" charset="-79"/>
              <a:cs typeface="Aharoni" panose="02010803020104030203" pitchFamily="2" charset="-79"/>
            </a:rPr>
            <a:t>Low price</a:t>
          </a:r>
        </a:p>
      </dsp:txBody>
      <dsp:txXfrm>
        <a:off x="2382093" y="537903"/>
        <a:ext cx="532395" cy="460585"/>
      </dsp:txXfrm>
    </dsp:sp>
    <dsp:sp modelId="{6623ED52-BD33-4EC9-8DA2-79578F59E110}">
      <dsp:nvSpPr>
        <dsp:cNvPr id="0" name=""/>
        <dsp:cNvSpPr/>
      </dsp:nvSpPr>
      <dsp:spPr>
        <a:xfrm>
          <a:off x="2169427" y="1619575"/>
          <a:ext cx="366635" cy="315904"/>
        </a:xfrm>
        <a:prstGeom prst="hexagon">
          <a:avLst>
            <a:gd name="adj" fmla="val 28900"/>
            <a:gd name="vf" fmla="val 115470"/>
          </a:avLst>
        </a:prstGeom>
        <a:gradFill rotWithShape="0">
          <a:gsLst>
            <a:gs pos="0">
              <a:schemeClr val="accent4">
                <a:tint val="40000"/>
                <a:hueOff val="0"/>
                <a:satOff val="0"/>
                <a:lumOff val="0"/>
                <a:alphaOff val="0"/>
                <a:tint val="100000"/>
                <a:shade val="100000"/>
                <a:satMod val="130000"/>
              </a:schemeClr>
            </a:gs>
            <a:gs pos="100000">
              <a:schemeClr val="accent4">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EF05DC58-AB5E-484A-8C6B-2B79B1679FC9}">
      <dsp:nvSpPr>
        <dsp:cNvPr id="0" name=""/>
        <dsp:cNvSpPr/>
      </dsp:nvSpPr>
      <dsp:spPr>
        <a:xfrm>
          <a:off x="2250123" y="1256746"/>
          <a:ext cx="796335" cy="688923"/>
        </a:xfrm>
        <a:prstGeom prst="hexagon">
          <a:avLst>
            <a:gd name="adj" fmla="val 28570"/>
            <a:gd name="vf" fmla="val 1154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latin typeface="Aharoni" panose="02010803020104030203" pitchFamily="2" charset="-79"/>
              <a:cs typeface="Aharoni" panose="02010803020104030203" pitchFamily="2" charset="-79"/>
            </a:rPr>
            <a:t>Service</a:t>
          </a:r>
        </a:p>
      </dsp:txBody>
      <dsp:txXfrm>
        <a:off x="2382093" y="1370915"/>
        <a:ext cx="532395" cy="460585"/>
      </dsp:txXfrm>
    </dsp:sp>
    <dsp:sp modelId="{A5AB9DA4-1482-45F0-A183-8642FAAF8D30}">
      <dsp:nvSpPr>
        <dsp:cNvPr id="0" name=""/>
        <dsp:cNvSpPr/>
      </dsp:nvSpPr>
      <dsp:spPr>
        <a:xfrm>
          <a:off x="1432088" y="1688775"/>
          <a:ext cx="366635" cy="315904"/>
        </a:xfrm>
        <a:prstGeom prst="hexagon">
          <a:avLst>
            <a:gd name="adj" fmla="val 28900"/>
            <a:gd name="vf" fmla="val 115470"/>
          </a:avLst>
        </a:prstGeom>
        <a:gradFill rotWithShape="0">
          <a:gsLst>
            <a:gs pos="0">
              <a:schemeClr val="accent4">
                <a:tint val="40000"/>
                <a:hueOff val="0"/>
                <a:satOff val="0"/>
                <a:lumOff val="0"/>
                <a:alphaOff val="0"/>
                <a:tint val="100000"/>
                <a:shade val="100000"/>
                <a:satMod val="130000"/>
              </a:schemeClr>
            </a:gs>
            <a:gs pos="100000">
              <a:schemeClr val="accent4">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1E30E9E-465F-40F5-94E8-D73BE37BBAED}">
      <dsp:nvSpPr>
        <dsp:cNvPr id="0" name=""/>
        <dsp:cNvSpPr/>
      </dsp:nvSpPr>
      <dsp:spPr>
        <a:xfrm>
          <a:off x="1519791" y="1680955"/>
          <a:ext cx="796335" cy="688923"/>
        </a:xfrm>
        <a:prstGeom prst="hexagon">
          <a:avLst>
            <a:gd name="adj" fmla="val 28570"/>
            <a:gd name="vf" fmla="val 1154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latin typeface="Aharoni" panose="02010803020104030203" pitchFamily="2" charset="-79"/>
              <a:cs typeface="Aharoni" panose="02010803020104030203" pitchFamily="2" charset="-79"/>
            </a:rPr>
            <a:t>Availa-</a:t>
          </a:r>
          <a:r>
            <a:rPr lang="en-IN" sz="900" b="1" kern="1200" dirty="0" err="1">
              <a:latin typeface="Aharoni" panose="02010803020104030203" pitchFamily="2" charset="-79"/>
              <a:cs typeface="Aharoni" panose="02010803020104030203" pitchFamily="2" charset="-79"/>
            </a:rPr>
            <a:t>bility</a:t>
          </a:r>
          <a:endParaRPr lang="en-IN" sz="900" b="1" kern="1200" dirty="0">
            <a:latin typeface="Aharoni" panose="02010803020104030203" pitchFamily="2" charset="-79"/>
            <a:cs typeface="Aharoni" panose="02010803020104030203" pitchFamily="2" charset="-79"/>
          </a:endParaRPr>
        </a:p>
      </dsp:txBody>
      <dsp:txXfrm>
        <a:off x="1651761" y="1795124"/>
        <a:ext cx="532395" cy="460585"/>
      </dsp:txXfrm>
    </dsp:sp>
    <dsp:sp modelId="{9692B3BF-6AC9-4760-BDA7-C58E7F261E03}">
      <dsp:nvSpPr>
        <dsp:cNvPr id="0" name=""/>
        <dsp:cNvSpPr/>
      </dsp:nvSpPr>
      <dsp:spPr>
        <a:xfrm>
          <a:off x="997189" y="1098438"/>
          <a:ext cx="366635" cy="315904"/>
        </a:xfrm>
        <a:prstGeom prst="hexagon">
          <a:avLst>
            <a:gd name="adj" fmla="val 28900"/>
            <a:gd name="vf" fmla="val 115470"/>
          </a:avLst>
        </a:prstGeom>
        <a:gradFill rotWithShape="0">
          <a:gsLst>
            <a:gs pos="0">
              <a:schemeClr val="accent4">
                <a:tint val="40000"/>
                <a:hueOff val="0"/>
                <a:satOff val="0"/>
                <a:lumOff val="0"/>
                <a:alphaOff val="0"/>
                <a:tint val="100000"/>
                <a:shade val="100000"/>
                <a:satMod val="130000"/>
              </a:schemeClr>
            </a:gs>
            <a:gs pos="100000">
              <a:schemeClr val="accent4">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7729CDB-EE5A-407F-B5B0-B87385779A3F}">
      <dsp:nvSpPr>
        <dsp:cNvPr id="0" name=""/>
        <dsp:cNvSpPr/>
      </dsp:nvSpPr>
      <dsp:spPr>
        <a:xfrm>
          <a:off x="786068" y="1257220"/>
          <a:ext cx="796335" cy="688923"/>
        </a:xfrm>
        <a:prstGeom prst="hexagon">
          <a:avLst>
            <a:gd name="adj" fmla="val 28570"/>
            <a:gd name="vf" fmla="val 1154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latin typeface="Aharoni" panose="02010803020104030203" pitchFamily="2" charset="-79"/>
              <a:cs typeface="Aharoni" panose="02010803020104030203" pitchFamily="2" charset="-79"/>
            </a:rPr>
            <a:t>Payment</a:t>
          </a:r>
        </a:p>
        <a:p>
          <a:pPr marL="0" lvl="0" indent="0" algn="ctr" defTabSz="400050">
            <a:lnSpc>
              <a:spcPct val="90000"/>
            </a:lnSpc>
            <a:spcBef>
              <a:spcPct val="0"/>
            </a:spcBef>
            <a:spcAft>
              <a:spcPct val="35000"/>
            </a:spcAft>
            <a:buNone/>
          </a:pPr>
          <a:r>
            <a:rPr lang="en-IN" sz="900" b="1" kern="1200" dirty="0">
              <a:latin typeface="Aharoni" panose="02010803020104030203" pitchFamily="2" charset="-79"/>
              <a:cs typeface="Aharoni" panose="02010803020104030203" pitchFamily="2" charset="-79"/>
            </a:rPr>
            <a:t>option</a:t>
          </a:r>
        </a:p>
      </dsp:txBody>
      <dsp:txXfrm>
        <a:off x="918038" y="1371389"/>
        <a:ext cx="532395" cy="460585"/>
      </dsp:txXfrm>
    </dsp:sp>
    <dsp:sp modelId="{F1C1048B-4DBF-4BAB-ADBB-DA3BE4DE01BE}">
      <dsp:nvSpPr>
        <dsp:cNvPr id="0" name=""/>
        <dsp:cNvSpPr/>
      </dsp:nvSpPr>
      <dsp:spPr>
        <a:xfrm>
          <a:off x="786068" y="422786"/>
          <a:ext cx="796335" cy="688923"/>
        </a:xfrm>
        <a:prstGeom prst="hexagon">
          <a:avLst>
            <a:gd name="adj" fmla="val 28570"/>
            <a:gd name="vf" fmla="val 1154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b="1" kern="1200" dirty="0">
              <a:latin typeface="Aharoni" panose="02010803020104030203" pitchFamily="2" charset="-79"/>
              <a:cs typeface="Aharoni" panose="02010803020104030203" pitchFamily="2" charset="-79"/>
            </a:rPr>
            <a:t>Quality</a:t>
          </a:r>
        </a:p>
      </dsp:txBody>
      <dsp:txXfrm>
        <a:off x="918038" y="536955"/>
        <a:ext cx="532395" cy="4605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9E43D-37A2-4D0F-893B-E654F2987914}">
      <dsp:nvSpPr>
        <dsp:cNvPr id="0" name=""/>
        <dsp:cNvSpPr/>
      </dsp:nvSpPr>
      <dsp:spPr>
        <a:xfrm>
          <a:off x="22277" y="339"/>
          <a:ext cx="1915673" cy="429135"/>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i="0" kern="1200" dirty="0"/>
            <a:t>Consumer worries</a:t>
          </a:r>
          <a:endParaRPr lang="en-US" sz="1800" kern="1200" dirty="0"/>
        </a:p>
      </dsp:txBody>
      <dsp:txXfrm>
        <a:off x="22277" y="339"/>
        <a:ext cx="1915673" cy="429135"/>
      </dsp:txXfrm>
    </dsp:sp>
    <dsp:sp modelId="{42191C80-F608-48ED-AAD2-39530660C3CB}">
      <dsp:nvSpPr>
        <dsp:cNvPr id="0" name=""/>
        <dsp:cNvSpPr/>
      </dsp:nvSpPr>
      <dsp:spPr>
        <a:xfrm>
          <a:off x="22277" y="605349"/>
          <a:ext cx="1407000" cy="429135"/>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i="0" kern="1200"/>
            <a:t>Queue </a:t>
          </a:r>
          <a:endParaRPr lang="en-US" sz="1800" kern="1200"/>
        </a:p>
      </dsp:txBody>
      <dsp:txXfrm>
        <a:off x="22277" y="605349"/>
        <a:ext cx="1407000" cy="429135"/>
      </dsp:txXfrm>
    </dsp:sp>
    <dsp:sp modelId="{6EC066F6-8441-4452-8BD7-EF2D5F86100C}">
      <dsp:nvSpPr>
        <dsp:cNvPr id="0" name=""/>
        <dsp:cNvSpPr/>
      </dsp:nvSpPr>
      <dsp:spPr>
        <a:xfrm>
          <a:off x="22277" y="1210360"/>
          <a:ext cx="1407000" cy="429135"/>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0" i="0" kern="1200"/>
            <a:t>Location</a:t>
          </a:r>
          <a:endParaRPr lang="en-US" sz="1800" kern="1200"/>
        </a:p>
      </dsp:txBody>
      <dsp:txXfrm>
        <a:off x="22277" y="1210360"/>
        <a:ext cx="1407000" cy="429135"/>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91c15748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91c15748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886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185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908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844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347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435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068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9a6481218f_1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9a6481218f_1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371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747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372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e0d64e03_0_1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e0d64e03_0_1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659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969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7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111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733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1a6e181516d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1a6e181516d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9253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e0d64e03_0_1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e0d64e03_0_1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61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e0d64e03_0_1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e0d64e03_0_1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272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e0d64e03_0_1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e0d64e03_0_1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831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e0d64e03_0_1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e0d64e03_0_1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101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e0d64e03_0_1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e0d64e03_0_1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298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3"/>
        <p:cNvGrpSpPr/>
        <p:nvPr/>
      </p:nvGrpSpPr>
      <p:grpSpPr>
        <a:xfrm>
          <a:off x="0" y="0"/>
          <a:ext cx="0" cy="0"/>
          <a:chOff x="0" y="0"/>
          <a:chExt cx="0" cy="0"/>
        </a:xfrm>
      </p:grpSpPr>
      <p:sp>
        <p:nvSpPr>
          <p:cNvPr id="1424" name="Google Shape;1424;g19a77c7558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5" name="Google Shape;1425;g19a77c7558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9a6481218f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9a6481218f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46700" y="120600"/>
            <a:ext cx="8850600" cy="4773000"/>
          </a:xfrm>
          <a:prstGeom prst="roundRect">
            <a:avLst>
              <a:gd name="adj" fmla="val 3603"/>
            </a:avLst>
          </a:prstGeom>
          <a:solidFill>
            <a:schemeClr val="dk2"/>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50623" y="33285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39138" y="33285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27652" y="33287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70288" y="26377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4" name="Google Shape;14;p2"/>
          <p:cNvSpPr txBox="1">
            <a:spLocks noGrp="1"/>
          </p:cNvSpPr>
          <p:nvPr>
            <p:ph type="ctrTitle"/>
          </p:nvPr>
        </p:nvSpPr>
        <p:spPr>
          <a:xfrm>
            <a:off x="813575" y="1166900"/>
            <a:ext cx="4438500" cy="22242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191919"/>
              </a:buClr>
              <a:buSzPts val="5200"/>
              <a:buNone/>
              <a:defRPr sz="85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813575" y="3500800"/>
            <a:ext cx="4438500" cy="4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a:off x="146700" y="120600"/>
            <a:ext cx="8850600" cy="4773000"/>
          </a:xfrm>
          <a:prstGeom prst="roundRect">
            <a:avLst>
              <a:gd name="adj" fmla="val 3603"/>
            </a:avLst>
          </a:prstGeom>
          <a:solidFill>
            <a:schemeClr val="dk2"/>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450623" y="33285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739138" y="33285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1027652" y="33287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8370288" y="26377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subTitle" idx="1"/>
          </p:nvPr>
        </p:nvSpPr>
        <p:spPr>
          <a:xfrm>
            <a:off x="5087551" y="3209425"/>
            <a:ext cx="26178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1" name="Google Shape;41;p5"/>
          <p:cNvSpPr txBox="1">
            <a:spLocks noGrp="1"/>
          </p:cNvSpPr>
          <p:nvPr>
            <p:ph type="subTitle" idx="2"/>
          </p:nvPr>
        </p:nvSpPr>
        <p:spPr>
          <a:xfrm>
            <a:off x="1421980" y="3209425"/>
            <a:ext cx="2651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 name="Google Shape;42;p5"/>
          <p:cNvSpPr txBox="1">
            <a:spLocks noGrp="1"/>
          </p:cNvSpPr>
          <p:nvPr>
            <p:ph type="subTitle" idx="3"/>
          </p:nvPr>
        </p:nvSpPr>
        <p:spPr>
          <a:xfrm>
            <a:off x="5087551" y="2814625"/>
            <a:ext cx="2617800" cy="41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 name="Google Shape;43;p5"/>
          <p:cNvSpPr txBox="1">
            <a:spLocks noGrp="1"/>
          </p:cNvSpPr>
          <p:nvPr>
            <p:ph type="subTitle" idx="4"/>
          </p:nvPr>
        </p:nvSpPr>
        <p:spPr>
          <a:xfrm>
            <a:off x="1421980" y="2814625"/>
            <a:ext cx="2651100" cy="41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p:nvPr/>
        </p:nvSpPr>
        <p:spPr>
          <a:xfrm>
            <a:off x="146700" y="120600"/>
            <a:ext cx="8850600" cy="4773000"/>
          </a:xfrm>
          <a:prstGeom prst="roundRect">
            <a:avLst>
              <a:gd name="adj" fmla="val 3603"/>
            </a:avLst>
          </a:prstGeom>
          <a:solidFill>
            <a:schemeClr val="dk2"/>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450623" y="33285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739138" y="33285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1027652" y="33287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8370288" y="26377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72" name="Google Shape;72;p9"/>
          <p:cNvSpPr txBox="1">
            <a:spLocks noGrp="1"/>
          </p:cNvSpPr>
          <p:nvPr>
            <p:ph type="title"/>
          </p:nvPr>
        </p:nvSpPr>
        <p:spPr>
          <a:xfrm>
            <a:off x="713225" y="1488700"/>
            <a:ext cx="4322400" cy="76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9"/>
          <p:cNvSpPr txBox="1">
            <a:spLocks noGrp="1"/>
          </p:cNvSpPr>
          <p:nvPr>
            <p:ph type="subTitle" idx="1"/>
          </p:nvPr>
        </p:nvSpPr>
        <p:spPr>
          <a:xfrm>
            <a:off x="713225" y="2150000"/>
            <a:ext cx="4322400" cy="150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999999"/>
              </a:buClr>
              <a:buSzPts val="800"/>
              <a:buFont typeface="Open Sans"/>
              <a:buChar char="●"/>
              <a:defRPr sz="16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4"/>
        <p:cNvGrpSpPr/>
        <p:nvPr/>
      </p:nvGrpSpPr>
      <p:grpSpPr>
        <a:xfrm>
          <a:off x="0" y="0"/>
          <a:ext cx="0" cy="0"/>
          <a:chOff x="0" y="0"/>
          <a:chExt cx="0" cy="0"/>
        </a:xfrm>
      </p:grpSpPr>
      <p:sp>
        <p:nvSpPr>
          <p:cNvPr id="105" name="Google Shape;105;p14"/>
          <p:cNvSpPr/>
          <p:nvPr/>
        </p:nvSpPr>
        <p:spPr>
          <a:xfrm>
            <a:off x="146700" y="120600"/>
            <a:ext cx="8850600" cy="4773000"/>
          </a:xfrm>
          <a:prstGeom prst="roundRect">
            <a:avLst>
              <a:gd name="adj" fmla="val 3603"/>
            </a:avLst>
          </a:prstGeom>
          <a:solidFill>
            <a:schemeClr val="dk2"/>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450623" y="33285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739138" y="33285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1027652" y="33287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8370288" y="26377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0" name="Google Shape;110;p14"/>
          <p:cNvSpPr txBox="1">
            <a:spLocks noGrp="1"/>
          </p:cNvSpPr>
          <p:nvPr>
            <p:ph type="title"/>
          </p:nvPr>
        </p:nvSpPr>
        <p:spPr>
          <a:xfrm>
            <a:off x="3765850" y="2854400"/>
            <a:ext cx="46650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1" name="Google Shape;111;p14"/>
          <p:cNvSpPr txBox="1">
            <a:spLocks noGrp="1"/>
          </p:cNvSpPr>
          <p:nvPr>
            <p:ph type="subTitle" idx="1"/>
          </p:nvPr>
        </p:nvSpPr>
        <p:spPr>
          <a:xfrm>
            <a:off x="3765850" y="1757200"/>
            <a:ext cx="4665000" cy="1097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2"/>
        <p:cNvGrpSpPr/>
        <p:nvPr/>
      </p:nvGrpSpPr>
      <p:grpSpPr>
        <a:xfrm>
          <a:off x="0" y="0"/>
          <a:ext cx="0" cy="0"/>
          <a:chOff x="0" y="0"/>
          <a:chExt cx="0" cy="0"/>
        </a:xfrm>
      </p:grpSpPr>
      <p:sp>
        <p:nvSpPr>
          <p:cNvPr id="113" name="Google Shape;113;p15"/>
          <p:cNvSpPr/>
          <p:nvPr/>
        </p:nvSpPr>
        <p:spPr>
          <a:xfrm>
            <a:off x="146700" y="120600"/>
            <a:ext cx="8850600" cy="4773000"/>
          </a:xfrm>
          <a:prstGeom prst="roundRect">
            <a:avLst>
              <a:gd name="adj" fmla="val 3603"/>
            </a:avLst>
          </a:prstGeom>
          <a:solidFill>
            <a:schemeClr val="dk2"/>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450623" y="33285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739138" y="33285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1027652" y="33287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8370288" y="26377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18" name="Google Shape;11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9" name="Google Shape;119;p15"/>
          <p:cNvSpPr txBox="1">
            <a:spLocks noGrp="1"/>
          </p:cNvSpPr>
          <p:nvPr>
            <p:ph type="subTitle" idx="1"/>
          </p:nvPr>
        </p:nvSpPr>
        <p:spPr>
          <a:xfrm>
            <a:off x="2006075" y="1881600"/>
            <a:ext cx="5249100" cy="60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 name="Google Shape;120;p15"/>
          <p:cNvSpPr txBox="1">
            <a:spLocks noGrp="1"/>
          </p:cNvSpPr>
          <p:nvPr>
            <p:ph type="subTitle" idx="2"/>
          </p:nvPr>
        </p:nvSpPr>
        <p:spPr>
          <a:xfrm>
            <a:off x="2006075" y="3513619"/>
            <a:ext cx="5249100" cy="60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1" name="Google Shape;121;p15"/>
          <p:cNvSpPr txBox="1">
            <a:spLocks noGrp="1"/>
          </p:cNvSpPr>
          <p:nvPr>
            <p:ph type="subTitle" idx="3"/>
          </p:nvPr>
        </p:nvSpPr>
        <p:spPr>
          <a:xfrm>
            <a:off x="2006075" y="1547100"/>
            <a:ext cx="5249100" cy="40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2" name="Google Shape;122;p15"/>
          <p:cNvSpPr txBox="1">
            <a:spLocks noGrp="1"/>
          </p:cNvSpPr>
          <p:nvPr>
            <p:ph type="subTitle" idx="4"/>
          </p:nvPr>
        </p:nvSpPr>
        <p:spPr>
          <a:xfrm>
            <a:off x="2006075" y="3182219"/>
            <a:ext cx="5249100" cy="40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latin typeface="Archivo Medium"/>
                <a:ea typeface="Archivo Medium"/>
                <a:cs typeface="Archivo Medium"/>
                <a:sym typeface="Archivo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14_1_1">
    <p:spTree>
      <p:nvGrpSpPr>
        <p:cNvPr id="1" name="Shape 245"/>
        <p:cNvGrpSpPr/>
        <p:nvPr/>
      </p:nvGrpSpPr>
      <p:grpSpPr>
        <a:xfrm>
          <a:off x="0" y="0"/>
          <a:ext cx="0" cy="0"/>
          <a:chOff x="0" y="0"/>
          <a:chExt cx="0" cy="0"/>
        </a:xfrm>
      </p:grpSpPr>
      <p:sp>
        <p:nvSpPr>
          <p:cNvPr id="246" name="Google Shape;246;p26"/>
          <p:cNvSpPr/>
          <p:nvPr/>
        </p:nvSpPr>
        <p:spPr>
          <a:xfrm>
            <a:off x="146700" y="120600"/>
            <a:ext cx="8850600" cy="4773000"/>
          </a:xfrm>
          <a:prstGeom prst="roundRect">
            <a:avLst>
              <a:gd name="adj" fmla="val 3603"/>
            </a:avLst>
          </a:prstGeom>
          <a:solidFill>
            <a:schemeClr val="dk2"/>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450623" y="33285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39138" y="33285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027652" y="33287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8370288" y="26377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51" name="Google Shape;251;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2" name="Google Shape;252;p26"/>
          <p:cNvSpPr txBox="1">
            <a:spLocks noGrp="1"/>
          </p:cNvSpPr>
          <p:nvPr>
            <p:ph type="subTitle" idx="1"/>
          </p:nvPr>
        </p:nvSpPr>
        <p:spPr>
          <a:xfrm>
            <a:off x="974525" y="1477000"/>
            <a:ext cx="3009000" cy="270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4"/>
              </a:buClr>
              <a:buSzPts val="1400"/>
              <a:buFont typeface="Montserrat"/>
              <a:buChar char="●"/>
              <a:defRPr sz="1400"/>
            </a:lvl1pPr>
            <a:lvl2pPr lvl="1" algn="ctr" rtl="0">
              <a:lnSpc>
                <a:spcPct val="100000"/>
              </a:lnSpc>
              <a:spcBef>
                <a:spcPts val="0"/>
              </a:spcBef>
              <a:spcAft>
                <a:spcPts val="0"/>
              </a:spcAft>
              <a:buClr>
                <a:srgbClr val="595959"/>
              </a:buClr>
              <a:buSzPts val="1400"/>
              <a:buFont typeface="Montserrat"/>
              <a:buChar char="○"/>
              <a:defRPr/>
            </a:lvl2pPr>
            <a:lvl3pPr lvl="2" algn="ctr" rtl="0">
              <a:lnSpc>
                <a:spcPct val="100000"/>
              </a:lnSpc>
              <a:spcBef>
                <a:spcPts val="1600"/>
              </a:spcBef>
              <a:spcAft>
                <a:spcPts val="0"/>
              </a:spcAft>
              <a:buClr>
                <a:srgbClr val="595959"/>
              </a:buClr>
              <a:buSzPts val="1400"/>
              <a:buFont typeface="Montserrat"/>
              <a:buChar char="■"/>
              <a:defRPr/>
            </a:lvl3pPr>
            <a:lvl4pPr lvl="3" algn="ctr" rtl="0">
              <a:lnSpc>
                <a:spcPct val="100000"/>
              </a:lnSpc>
              <a:spcBef>
                <a:spcPts val="1600"/>
              </a:spcBef>
              <a:spcAft>
                <a:spcPts val="0"/>
              </a:spcAft>
              <a:buClr>
                <a:srgbClr val="595959"/>
              </a:buClr>
              <a:buSzPts val="1400"/>
              <a:buFont typeface="Montserrat"/>
              <a:buChar char="●"/>
              <a:defRPr/>
            </a:lvl4pPr>
            <a:lvl5pPr lvl="4" algn="ctr" rtl="0">
              <a:lnSpc>
                <a:spcPct val="100000"/>
              </a:lnSpc>
              <a:spcBef>
                <a:spcPts val="1600"/>
              </a:spcBef>
              <a:spcAft>
                <a:spcPts val="0"/>
              </a:spcAft>
              <a:buClr>
                <a:srgbClr val="595959"/>
              </a:buClr>
              <a:buSzPts val="1400"/>
              <a:buFont typeface="Montserrat"/>
              <a:buChar char="○"/>
              <a:defRPr/>
            </a:lvl5pPr>
            <a:lvl6pPr lvl="5" algn="ctr" rtl="0">
              <a:lnSpc>
                <a:spcPct val="100000"/>
              </a:lnSpc>
              <a:spcBef>
                <a:spcPts val="1600"/>
              </a:spcBef>
              <a:spcAft>
                <a:spcPts val="0"/>
              </a:spcAft>
              <a:buClr>
                <a:srgbClr val="595959"/>
              </a:buClr>
              <a:buSzPts val="1400"/>
              <a:buFont typeface="Montserrat"/>
              <a:buChar char="■"/>
              <a:defRPr/>
            </a:lvl6pPr>
            <a:lvl7pPr lvl="6" algn="ctr" rtl="0">
              <a:lnSpc>
                <a:spcPct val="100000"/>
              </a:lnSpc>
              <a:spcBef>
                <a:spcPts val="1600"/>
              </a:spcBef>
              <a:spcAft>
                <a:spcPts val="0"/>
              </a:spcAft>
              <a:buClr>
                <a:srgbClr val="595959"/>
              </a:buClr>
              <a:buSzPts val="1400"/>
              <a:buFont typeface="Montserrat"/>
              <a:buChar char="●"/>
              <a:defRPr/>
            </a:lvl7pPr>
            <a:lvl8pPr lvl="7" algn="ctr" rtl="0">
              <a:lnSpc>
                <a:spcPct val="100000"/>
              </a:lnSpc>
              <a:spcBef>
                <a:spcPts val="1600"/>
              </a:spcBef>
              <a:spcAft>
                <a:spcPts val="0"/>
              </a:spcAft>
              <a:buClr>
                <a:srgbClr val="595959"/>
              </a:buClr>
              <a:buSzPts val="1400"/>
              <a:buFont typeface="Montserrat"/>
              <a:buChar char="○"/>
              <a:defRPr/>
            </a:lvl8pPr>
            <a:lvl9pPr lvl="8" algn="ctr" rtl="0">
              <a:lnSpc>
                <a:spcPct val="100000"/>
              </a:lnSpc>
              <a:spcBef>
                <a:spcPts val="1600"/>
              </a:spcBef>
              <a:spcAft>
                <a:spcPts val="1600"/>
              </a:spcAft>
              <a:buClr>
                <a:srgbClr val="595959"/>
              </a:buClr>
              <a:buSzPts val="1400"/>
              <a:buFont typeface="Montserrat"/>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3"/>
        <p:cNvGrpSpPr/>
        <p:nvPr/>
      </p:nvGrpSpPr>
      <p:grpSpPr>
        <a:xfrm>
          <a:off x="0" y="0"/>
          <a:ext cx="0" cy="0"/>
          <a:chOff x="0" y="0"/>
          <a:chExt cx="0" cy="0"/>
        </a:xfrm>
      </p:grpSpPr>
      <p:sp>
        <p:nvSpPr>
          <p:cNvPr id="284" name="Google Shape;284;p31"/>
          <p:cNvSpPr/>
          <p:nvPr/>
        </p:nvSpPr>
        <p:spPr>
          <a:xfrm>
            <a:off x="146700" y="185250"/>
            <a:ext cx="8850600" cy="4773000"/>
          </a:xfrm>
          <a:prstGeom prst="roundRect">
            <a:avLst>
              <a:gd name="adj" fmla="val 3603"/>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450623" y="397500"/>
            <a:ext cx="192600" cy="19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739138" y="397500"/>
            <a:ext cx="192600" cy="19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027652" y="39752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8370288" y="328425"/>
            <a:ext cx="323100" cy="323100"/>
          </a:xfrm>
          <a:prstGeom prst="mathMultiply">
            <a:avLst>
              <a:gd name="adj1" fmla="val 3124"/>
            </a:avLst>
          </a:pr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89"/>
        <p:cNvGrpSpPr/>
        <p:nvPr/>
      </p:nvGrpSpPr>
      <p:grpSpPr>
        <a:xfrm>
          <a:off x="0" y="0"/>
          <a:ext cx="0" cy="0"/>
          <a:chOff x="0" y="0"/>
          <a:chExt cx="0" cy="0"/>
        </a:xfrm>
      </p:grpSpPr>
      <p:sp>
        <p:nvSpPr>
          <p:cNvPr id="290" name="Google Shape;290;p32"/>
          <p:cNvSpPr/>
          <p:nvPr/>
        </p:nvSpPr>
        <p:spPr>
          <a:xfrm>
            <a:off x="146700" y="185250"/>
            <a:ext cx="8850600" cy="4773000"/>
          </a:xfrm>
          <a:prstGeom prst="roundRect">
            <a:avLst>
              <a:gd name="adj" fmla="val 3603"/>
            </a:avLst>
          </a:prstGeom>
          <a:solidFill>
            <a:schemeClr val="dk2"/>
          </a:solidFill>
          <a:ln w="9525" cap="flat" cmpd="sng">
            <a:solidFill>
              <a:schemeClr val="l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450623" y="397500"/>
            <a:ext cx="192600" cy="192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a:off x="739138" y="397500"/>
            <a:ext cx="192600" cy="1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a:off x="1027652" y="397529"/>
            <a:ext cx="192600" cy="19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8370288" y="328425"/>
            <a:ext cx="323100" cy="323100"/>
          </a:xfrm>
          <a:prstGeom prst="mathMultiply">
            <a:avLst>
              <a:gd name="adj1" fmla="val 3124"/>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1pPr>
            <a:lvl2pPr lvl="1"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2pPr>
            <a:lvl3pPr lvl="2"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3pPr>
            <a:lvl4pPr lvl="3"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4pPr>
            <a:lvl5pPr lvl="4"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5pPr>
            <a:lvl6pPr lvl="5"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6pPr>
            <a:lvl7pPr lvl="6"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7pPr>
            <a:lvl8pPr lvl="7"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8pPr>
            <a:lvl9pPr lvl="8" algn="ctr" rtl="0">
              <a:spcBef>
                <a:spcPts val="0"/>
              </a:spcBef>
              <a:spcAft>
                <a:spcPts val="0"/>
              </a:spcAft>
              <a:buClr>
                <a:schemeClr val="lt1"/>
              </a:buClr>
              <a:buSzPts val="3000"/>
              <a:buFont typeface="Archivo Medium"/>
              <a:buNone/>
              <a:defRPr sz="3000">
                <a:solidFill>
                  <a:schemeClr val="lt1"/>
                </a:solidFill>
                <a:latin typeface="Archivo Medium"/>
                <a:ea typeface="Archivo Medium"/>
                <a:cs typeface="Archivo Medium"/>
                <a:sym typeface="Archivo Medium"/>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1pPr>
            <a:lvl2pPr marL="914400" lvl="1"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2pPr>
            <a:lvl3pPr marL="1371600" lvl="2"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3pPr>
            <a:lvl4pPr marL="1828800" lvl="3"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4pPr>
            <a:lvl5pPr marL="2286000" lvl="4"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5pPr>
            <a:lvl6pPr marL="2743200" lvl="5"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6pPr>
            <a:lvl7pPr marL="3200400" lvl="6"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7pPr>
            <a:lvl8pPr marL="3657600" lvl="7" indent="-317500" rtl="0">
              <a:lnSpc>
                <a:spcPct val="115000"/>
              </a:lnSpc>
              <a:spcBef>
                <a:spcPts val="1600"/>
              </a:spcBef>
              <a:spcAft>
                <a:spcPts val="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8pPr>
            <a:lvl9pPr marL="4114800" lvl="8" indent="-317500" rtl="0">
              <a:lnSpc>
                <a:spcPct val="115000"/>
              </a:lnSpc>
              <a:spcBef>
                <a:spcPts val="1600"/>
              </a:spcBef>
              <a:spcAft>
                <a:spcPts val="1600"/>
              </a:spcAft>
              <a:buClr>
                <a:schemeClr val="lt1"/>
              </a:buClr>
              <a:buSzPts val="1400"/>
              <a:buFont typeface="Zen Kaku Gothic New"/>
              <a:buChar char="■"/>
              <a:defRPr>
                <a:solidFill>
                  <a:schemeClr val="lt1"/>
                </a:solidFill>
                <a:latin typeface="Zen Kaku Gothic New"/>
                <a:ea typeface="Zen Kaku Gothic New"/>
                <a:cs typeface="Zen Kaku Gothic New"/>
                <a:sym typeface="Zen Kaku Gothic Ne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60" r:id="rId5"/>
    <p:sldLayoutId id="2147483661" r:id="rId6"/>
    <p:sldLayoutId id="2147483672" r:id="rId7"/>
    <p:sldLayoutId id="2147483677" r:id="rId8"/>
    <p:sldLayoutId id="214748367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33.emf"/><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CE34A99C-4A8D-CD14-D5D1-40097097155A}"/>
              </a:ext>
            </a:extLst>
          </p:cNvPr>
          <p:cNvSpPr/>
          <p:nvPr/>
        </p:nvSpPr>
        <p:spPr>
          <a:xfrm>
            <a:off x="1168842" y="1017768"/>
            <a:ext cx="6504167" cy="3307742"/>
          </a:xfrm>
          <a:prstGeom prst="roundRect">
            <a:avLst/>
          </a:prstGeom>
          <a:solidFill>
            <a:schemeClr val="bg2"/>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4138FA9-ADBF-4203-4D79-645C858121B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Lst>
          </a:blip>
          <a:srcRect t="18100" b="30835"/>
          <a:stretch/>
        </p:blipFill>
        <p:spPr>
          <a:xfrm>
            <a:off x="931524" y="-96410"/>
            <a:ext cx="6978801" cy="50401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51726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7B86427-BA9C-070F-6514-9C31242AECB7}"/>
              </a:ext>
            </a:extLst>
          </p:cNvPr>
          <p:cNvSpPr/>
          <p:nvPr/>
        </p:nvSpPr>
        <p:spPr>
          <a:xfrm>
            <a:off x="4442954" y="652744"/>
            <a:ext cx="4373217" cy="1431235"/>
          </a:xfrm>
          <a:prstGeom prst="roundRect">
            <a:avLst/>
          </a:prstGeom>
          <a:solidFill>
            <a:schemeClr val="bg2"/>
          </a:solidFill>
          <a:ln w="952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5B9DF96C-71B6-BC85-1F0A-6AABD82AC849}"/>
              </a:ext>
            </a:extLst>
          </p:cNvPr>
          <p:cNvPicPr>
            <a:picLocks noChangeAspect="1"/>
          </p:cNvPicPr>
          <p:nvPr/>
        </p:nvPicPr>
        <p:blipFill>
          <a:blip r:embed="rId2"/>
          <a:stretch>
            <a:fillRect/>
          </a:stretch>
        </p:blipFill>
        <p:spPr>
          <a:xfrm>
            <a:off x="4463300" y="2214820"/>
            <a:ext cx="4211573" cy="2442214"/>
          </a:xfrm>
          <a:prstGeom prst="rect">
            <a:avLst/>
          </a:prstGeom>
        </p:spPr>
      </p:pic>
      <p:pic>
        <p:nvPicPr>
          <p:cNvPr id="10" name="Picture 9">
            <a:extLst>
              <a:ext uri="{FF2B5EF4-FFF2-40B4-BE49-F238E27FC236}">
                <a16:creationId xmlns:a16="http://schemas.microsoft.com/office/drawing/2014/main" id="{F71A1C34-0833-83ED-68DA-F1B3A51C323D}"/>
              </a:ext>
            </a:extLst>
          </p:cNvPr>
          <p:cNvPicPr>
            <a:picLocks noChangeAspect="1"/>
          </p:cNvPicPr>
          <p:nvPr/>
        </p:nvPicPr>
        <p:blipFill>
          <a:blip r:embed="rId3"/>
          <a:stretch>
            <a:fillRect/>
          </a:stretch>
        </p:blipFill>
        <p:spPr>
          <a:xfrm>
            <a:off x="66638" y="107153"/>
            <a:ext cx="4214004" cy="4855428"/>
          </a:xfrm>
          <a:prstGeom prst="rect">
            <a:avLst/>
          </a:prstGeom>
        </p:spPr>
      </p:pic>
      <p:sp>
        <p:nvSpPr>
          <p:cNvPr id="11" name="TextBox 10">
            <a:extLst>
              <a:ext uri="{FF2B5EF4-FFF2-40B4-BE49-F238E27FC236}">
                <a16:creationId xmlns:a16="http://schemas.microsoft.com/office/drawing/2014/main" id="{FA6CDB53-6EE6-C7E6-510A-94120DEB7757}"/>
              </a:ext>
            </a:extLst>
          </p:cNvPr>
          <p:cNvSpPr txBox="1"/>
          <p:nvPr/>
        </p:nvSpPr>
        <p:spPr>
          <a:xfrm>
            <a:off x="4627659" y="783585"/>
            <a:ext cx="4047214" cy="1169551"/>
          </a:xfrm>
          <a:prstGeom prst="rect">
            <a:avLst/>
          </a:prstGeom>
          <a:noFill/>
        </p:spPr>
        <p:txBody>
          <a:bodyPr wrap="square" rtlCol="0">
            <a:spAutoFit/>
          </a:bodyPr>
          <a:lstStyle/>
          <a:p>
            <a:r>
              <a:rPr lang="en-US" sz="1400" dirty="0">
                <a:latin typeface="Times New Roman"/>
                <a:cs typeface="Times New Roman"/>
              </a:rPr>
              <a:t>p-value(0.024)&lt;0.05 </a:t>
            </a:r>
          </a:p>
          <a:p>
            <a:r>
              <a:rPr lang="en-US" sz="1400" dirty="0">
                <a:latin typeface="Times New Roman"/>
                <a:cs typeface="Times New Roman"/>
              </a:rPr>
              <a:t>Thus, we reject H02. Hence, we conclude that There is a significant association between the occupation and their expense for D-mart products., i.e., they are dependent on each other</a:t>
            </a:r>
            <a:endParaRPr lang="en-IN" dirty="0"/>
          </a:p>
        </p:txBody>
      </p:sp>
    </p:spTree>
    <p:extLst>
      <p:ext uri="{BB962C8B-B14F-4D97-AF65-F5344CB8AC3E}">
        <p14:creationId xmlns:p14="http://schemas.microsoft.com/office/powerpoint/2010/main" val="368787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F02830-B353-FAF7-D45A-04336C34AA82}"/>
              </a:ext>
            </a:extLst>
          </p:cNvPr>
          <p:cNvPicPr>
            <a:picLocks noChangeAspect="1"/>
          </p:cNvPicPr>
          <p:nvPr/>
        </p:nvPicPr>
        <p:blipFill>
          <a:blip r:embed="rId2"/>
          <a:stretch>
            <a:fillRect/>
          </a:stretch>
        </p:blipFill>
        <p:spPr>
          <a:xfrm>
            <a:off x="0" y="12396"/>
            <a:ext cx="9088341" cy="5168448"/>
          </a:xfrm>
          <a:prstGeom prst="rect">
            <a:avLst/>
          </a:prstGeom>
        </p:spPr>
      </p:pic>
      <p:sp>
        <p:nvSpPr>
          <p:cNvPr id="4" name="Rectangle: Rounded Corners 3">
            <a:extLst>
              <a:ext uri="{FF2B5EF4-FFF2-40B4-BE49-F238E27FC236}">
                <a16:creationId xmlns:a16="http://schemas.microsoft.com/office/drawing/2014/main" id="{0F35A7A3-1EF9-2D13-0F32-877F5F152DBB}"/>
              </a:ext>
            </a:extLst>
          </p:cNvPr>
          <p:cNvSpPr/>
          <p:nvPr/>
        </p:nvSpPr>
        <p:spPr>
          <a:xfrm>
            <a:off x="4341413" y="3275936"/>
            <a:ext cx="4373217" cy="1431235"/>
          </a:xfrm>
          <a:prstGeom prst="roundRect">
            <a:avLst/>
          </a:prstGeom>
          <a:solidFill>
            <a:schemeClr val="bg2"/>
          </a:solidFill>
          <a:ln w="952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4958770-6042-6D87-EE04-EE5BBFFA7469}"/>
              </a:ext>
            </a:extLst>
          </p:cNvPr>
          <p:cNvSpPr txBox="1"/>
          <p:nvPr/>
        </p:nvSpPr>
        <p:spPr>
          <a:xfrm>
            <a:off x="4436828" y="3329372"/>
            <a:ext cx="4182385" cy="1384995"/>
          </a:xfrm>
          <a:prstGeom prst="rect">
            <a:avLst/>
          </a:prstGeom>
          <a:noFill/>
        </p:spPr>
        <p:txBody>
          <a:bodyPr wrap="square" rtlCol="0">
            <a:spAutoFit/>
          </a:bodyPr>
          <a:lstStyle/>
          <a:p>
            <a:r>
              <a:rPr lang="en-US" sz="1400" dirty="0">
                <a:latin typeface="Times New Roman"/>
                <a:cs typeface="Times New Roman"/>
              </a:rPr>
              <a:t>p-value(0.000)&lt;0.05 </a:t>
            </a:r>
          </a:p>
          <a:p>
            <a:r>
              <a:rPr lang="en-US" sz="1400" dirty="0">
                <a:latin typeface="Times New Roman"/>
                <a:cs typeface="Times New Roman"/>
              </a:rPr>
              <a:t>Thus, we reject H03.</a:t>
            </a:r>
          </a:p>
          <a:p>
            <a:r>
              <a:rPr lang="en-US" sz="1400" dirty="0">
                <a:latin typeface="Times New Roman"/>
                <a:cs typeface="Times New Roman"/>
              </a:rPr>
              <a:t>Hence, we conclude that There is a significant association between the income and their expense for D-mart products., i.e., they are dependent on each other.</a:t>
            </a:r>
            <a:endParaRPr lang="en-IN" dirty="0"/>
          </a:p>
        </p:txBody>
      </p:sp>
    </p:spTree>
    <p:extLst>
      <p:ext uri="{BB962C8B-B14F-4D97-AF65-F5344CB8AC3E}">
        <p14:creationId xmlns:p14="http://schemas.microsoft.com/office/powerpoint/2010/main" val="2084951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2" name="TextBox 11">
            <a:extLst>
              <a:ext uri="{FF2B5EF4-FFF2-40B4-BE49-F238E27FC236}">
                <a16:creationId xmlns:a16="http://schemas.microsoft.com/office/drawing/2014/main" id="{11592969-9507-2231-5377-2B030710EAA9}"/>
              </a:ext>
            </a:extLst>
          </p:cNvPr>
          <p:cNvSpPr txBox="1"/>
          <p:nvPr/>
        </p:nvSpPr>
        <p:spPr>
          <a:xfrm>
            <a:off x="1528212" y="195818"/>
            <a:ext cx="6170213" cy="461665"/>
          </a:xfrm>
          <a:prstGeom prst="rect">
            <a:avLst/>
          </a:prstGeom>
          <a:noFill/>
        </p:spPr>
        <p:txBody>
          <a:bodyPr wrap="square" rtlCol="0">
            <a:spAutoFit/>
          </a:bodyPr>
          <a:lstStyle/>
          <a:p>
            <a:pPr algn="ctr"/>
            <a:r>
              <a:rPr lang="en-IN" sz="2400" dirty="0">
                <a:solidFill>
                  <a:schemeClr val="bg2">
                    <a:lumMod val="25000"/>
                  </a:schemeClr>
                </a:solidFill>
                <a:latin typeface="Times New Roman" panose="02020603050405020304" pitchFamily="18" charset="0"/>
                <a:cs typeface="Times New Roman" panose="02020603050405020304" pitchFamily="18" charset="0"/>
              </a:rPr>
              <a:t>K-NEAREST NEIGHBOR</a:t>
            </a:r>
          </a:p>
        </p:txBody>
      </p:sp>
      <p:sp>
        <p:nvSpPr>
          <p:cNvPr id="13" name="TextBox 12">
            <a:extLst>
              <a:ext uri="{FF2B5EF4-FFF2-40B4-BE49-F238E27FC236}">
                <a16:creationId xmlns:a16="http://schemas.microsoft.com/office/drawing/2014/main" id="{92E494EC-C825-FA30-99F9-0CD784A78B58}"/>
              </a:ext>
            </a:extLst>
          </p:cNvPr>
          <p:cNvSpPr txBox="1"/>
          <p:nvPr/>
        </p:nvSpPr>
        <p:spPr>
          <a:xfrm>
            <a:off x="271907" y="619641"/>
            <a:ext cx="4341412" cy="830997"/>
          </a:xfrm>
          <a:prstGeom prst="rect">
            <a:avLst/>
          </a:prstGeom>
          <a:noFill/>
        </p:spPr>
        <p:txBody>
          <a:bodyPr wrap="square" rtlCol="0">
            <a:spAutoFit/>
          </a:bodyPr>
          <a:lstStyle/>
          <a:p>
            <a:r>
              <a:rPr lang="en-IN" sz="2000" b="1" dirty="0">
                <a:solidFill>
                  <a:srgbClr val="00B0F0"/>
                </a:solidFill>
                <a:latin typeface="Times New Roman" panose="02020603050405020304" pitchFamily="18" charset="0"/>
                <a:cs typeface="Times New Roman" panose="02020603050405020304" pitchFamily="18" charset="0"/>
              </a:rPr>
              <a:t>Objective</a:t>
            </a:r>
            <a:r>
              <a:rPr lang="en-IN" sz="2000" dirty="0">
                <a:latin typeface="Times New Roman" panose="02020603050405020304" pitchFamily="18" charset="0"/>
                <a:cs typeface="Times New Roman" panose="02020603050405020304" pitchFamily="18" charset="0"/>
              </a:rPr>
              <a:t>:</a:t>
            </a:r>
          </a:p>
          <a:p>
            <a:r>
              <a:rPr lang="en-US" dirty="0">
                <a:solidFill>
                  <a:schemeClr val="bg1">
                    <a:lumMod val="50000"/>
                  </a:schemeClr>
                </a:solidFill>
                <a:latin typeface="Times New Roman" panose="02020603050405020304" pitchFamily="18" charset="0"/>
                <a:cs typeface="Times New Roman" panose="02020603050405020304" pitchFamily="18" charset="0"/>
              </a:rPr>
              <a:t>To check whether the customers are satisfied with D-Mart’s offline shopping or not and check the accuracy</a:t>
            </a:r>
            <a:r>
              <a:rPr lang="en-US" dirty="0">
                <a:solidFill>
                  <a:srgbClr val="00B0F0"/>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3DEC1A9C-89E5-567C-ABA5-6E56A115BB75}"/>
              </a:ext>
            </a:extLst>
          </p:cNvPr>
          <p:cNvPicPr>
            <a:picLocks noChangeAspect="1"/>
          </p:cNvPicPr>
          <p:nvPr/>
        </p:nvPicPr>
        <p:blipFill>
          <a:blip r:embed="rId3"/>
          <a:stretch>
            <a:fillRect/>
          </a:stretch>
        </p:blipFill>
        <p:spPr>
          <a:xfrm>
            <a:off x="6278441" y="3354662"/>
            <a:ext cx="2394870" cy="1467673"/>
          </a:xfrm>
          <a:prstGeom prst="rect">
            <a:avLst/>
          </a:prstGeom>
        </p:spPr>
      </p:pic>
      <p:sp>
        <p:nvSpPr>
          <p:cNvPr id="19" name="TextBox 18">
            <a:extLst>
              <a:ext uri="{FF2B5EF4-FFF2-40B4-BE49-F238E27FC236}">
                <a16:creationId xmlns:a16="http://schemas.microsoft.com/office/drawing/2014/main" id="{642D080C-C22E-BBD1-AEDB-16B7EF3D8935}"/>
              </a:ext>
            </a:extLst>
          </p:cNvPr>
          <p:cNvSpPr txBox="1"/>
          <p:nvPr/>
        </p:nvSpPr>
        <p:spPr>
          <a:xfrm>
            <a:off x="239601" y="1497226"/>
            <a:ext cx="5251556" cy="3524042"/>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Conclusion</a:t>
            </a:r>
            <a:r>
              <a:rPr lang="en-US" sz="1800" dirty="0">
                <a:solidFill>
                  <a:srgbClr val="00B0F0"/>
                </a:solidFill>
                <a:latin typeface="Times New Roman" panose="02020603050405020304" pitchFamily="18" charset="0"/>
                <a:cs typeface="Times New Roman" panose="02020603050405020304" pitchFamily="18" charset="0"/>
              </a:rPr>
              <a:t>:</a:t>
            </a:r>
            <a:endParaRPr lang="en-US" sz="1800" dirty="0"/>
          </a:p>
          <a:p>
            <a:pPr marL="285750" marR="0" lvl="0" indent="-285750">
              <a:lnSpc>
                <a:spcPct val="150000"/>
              </a:lnSpc>
              <a:spcBef>
                <a:spcPct val="0"/>
              </a:spcBef>
              <a:spcAft>
                <a:spcPct val="0"/>
              </a:spcAft>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Out of 56 observations, for 45 observations we are correctly able to predict the offline purchase value as 1, which means that 45 customers are willing to shop offline at D-Mart. Similarly, for 4 observations, we have correctly predicted that the 4 are willing to use online D-Mart shopping.</a:t>
            </a:r>
          </a:p>
          <a:p>
            <a:pPr marL="285750" marR="0" lvl="0" indent="-285750">
              <a:lnSpc>
                <a:spcPct val="150000"/>
              </a:lnSpc>
              <a:spcBef>
                <a:spcPct val="0"/>
              </a:spcBef>
              <a:spcAft>
                <a:spcPct val="0"/>
              </a:spcAft>
              <a:buFont typeface="Arial" panose="020B0604020202020204" pitchFamily="34" charset="0"/>
              <a:buChar char="•"/>
            </a:pPr>
            <a:r>
              <a:rPr lang="en-US" sz="1400" dirty="0">
                <a:effectLst/>
                <a:latin typeface="Times New Roman" panose="02020603050405020304" pitchFamily="18" charset="0"/>
                <a:ea typeface="Times New Roman" panose="02020603050405020304" pitchFamily="18" charset="0"/>
              </a:rPr>
              <a:t>But for 11 customers we have predicted that they prefer online shopping but due to some reasons are still using offline D-Mart stores.</a:t>
            </a:r>
          </a:p>
          <a:p>
            <a:pPr marL="285750" marR="0" lvl="0" indent="-285750">
              <a:lnSpc>
                <a:spcPct val="150000"/>
              </a:lnSpc>
              <a:spcBef>
                <a:spcPct val="0"/>
              </a:spcBef>
              <a:spcAft>
                <a:spcPct val="0"/>
              </a:spcAft>
              <a:buFont typeface="Arial" panose="020B0604020202020204" pitchFamily="34" charset="0"/>
              <a:buChar char="•"/>
            </a:pPr>
            <a:r>
              <a:rPr lang="en-US" sz="1400" dirty="0">
                <a:latin typeface="Times New Roman" panose="02020603050405020304" pitchFamily="18" charset="0"/>
              </a:rPr>
              <a:t>The accuracy of the Model is </a:t>
            </a:r>
            <a:r>
              <a:rPr lang="en-US" sz="1400" dirty="0">
                <a:solidFill>
                  <a:srgbClr val="FF0000"/>
                </a:solidFill>
                <a:latin typeface="Times New Roman" panose="02020603050405020304" pitchFamily="18" charset="0"/>
              </a:rPr>
              <a:t>83.33%.</a:t>
            </a:r>
            <a:endParaRPr lang="en-US" sz="1400" dirty="0">
              <a:solidFill>
                <a:srgbClr val="FF0000"/>
              </a:solidFill>
            </a:endParaRPr>
          </a:p>
          <a:p>
            <a:pPr marL="285750" indent="-285750">
              <a:buFont typeface="Arial" panose="020B0604020202020204" pitchFamily="34" charset="0"/>
              <a:buChar char="•"/>
            </a:pPr>
            <a:endParaRPr lang="en-IN" dirty="0"/>
          </a:p>
        </p:txBody>
      </p:sp>
      <p:sp>
        <p:nvSpPr>
          <p:cNvPr id="22" name="Rectangle 21">
            <a:extLst>
              <a:ext uri="{FF2B5EF4-FFF2-40B4-BE49-F238E27FC236}">
                <a16:creationId xmlns:a16="http://schemas.microsoft.com/office/drawing/2014/main" id="{C350D699-B2C9-7194-4425-980A610115F7}"/>
              </a:ext>
            </a:extLst>
          </p:cNvPr>
          <p:cNvSpPr/>
          <p:nvPr/>
        </p:nvSpPr>
        <p:spPr>
          <a:xfrm>
            <a:off x="5813558" y="784739"/>
            <a:ext cx="2859753" cy="2381002"/>
          </a:xfrm>
          <a:prstGeom prst="rect">
            <a:avLst/>
          </a:prstGeom>
          <a:noFill/>
          <a:ln w="952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4AD688E6-E19B-2C29-9F7E-9F81A25ABEF7}"/>
              </a:ext>
            </a:extLst>
          </p:cNvPr>
          <p:cNvSpPr/>
          <p:nvPr/>
        </p:nvSpPr>
        <p:spPr>
          <a:xfrm>
            <a:off x="5684093" y="628714"/>
            <a:ext cx="3163057" cy="2537027"/>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8D808F58-ED97-5CB8-AC13-0C4ADF775F96}"/>
              </a:ext>
            </a:extLst>
          </p:cNvPr>
          <p:cNvPicPr>
            <a:picLocks noChangeAspect="1"/>
          </p:cNvPicPr>
          <p:nvPr/>
        </p:nvPicPr>
        <p:blipFill>
          <a:blip r:embed="rId4"/>
          <a:stretch>
            <a:fillRect/>
          </a:stretch>
        </p:blipFill>
        <p:spPr>
          <a:xfrm>
            <a:off x="5684094" y="601015"/>
            <a:ext cx="3163056" cy="2592423"/>
          </a:xfrm>
          <a:prstGeom prst="round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2" name="TextBox 11">
            <a:extLst>
              <a:ext uri="{FF2B5EF4-FFF2-40B4-BE49-F238E27FC236}">
                <a16:creationId xmlns:a16="http://schemas.microsoft.com/office/drawing/2014/main" id="{11592969-9507-2231-5377-2B030710EAA9}"/>
              </a:ext>
            </a:extLst>
          </p:cNvPr>
          <p:cNvSpPr txBox="1"/>
          <p:nvPr/>
        </p:nvSpPr>
        <p:spPr>
          <a:xfrm>
            <a:off x="1575920" y="339729"/>
            <a:ext cx="6170213" cy="523220"/>
          </a:xfrm>
          <a:prstGeom prst="rect">
            <a:avLst/>
          </a:prstGeom>
          <a:noFill/>
        </p:spPr>
        <p:txBody>
          <a:bodyPr wrap="square" rtlCol="0">
            <a:spAutoFit/>
          </a:bodyPr>
          <a:lstStyle/>
          <a:p>
            <a:pPr algn="ctr"/>
            <a:r>
              <a:rPr lang="en-IN" sz="2800" dirty="0">
                <a:solidFill>
                  <a:schemeClr val="bg2">
                    <a:lumMod val="25000"/>
                  </a:schemeClr>
                </a:solidFill>
                <a:latin typeface="Times New Roman" panose="02020603050405020304" pitchFamily="18" charset="0"/>
                <a:cs typeface="Times New Roman" panose="02020603050405020304" pitchFamily="18" charset="0"/>
              </a:rPr>
              <a:t>CLUSTERING</a:t>
            </a:r>
          </a:p>
        </p:txBody>
      </p:sp>
      <p:sp>
        <p:nvSpPr>
          <p:cNvPr id="13" name="TextBox 12">
            <a:extLst>
              <a:ext uri="{FF2B5EF4-FFF2-40B4-BE49-F238E27FC236}">
                <a16:creationId xmlns:a16="http://schemas.microsoft.com/office/drawing/2014/main" id="{92E494EC-C825-FA30-99F9-0CD784A78B58}"/>
              </a:ext>
            </a:extLst>
          </p:cNvPr>
          <p:cNvSpPr txBox="1"/>
          <p:nvPr/>
        </p:nvSpPr>
        <p:spPr>
          <a:xfrm>
            <a:off x="319615" y="802033"/>
            <a:ext cx="4341412" cy="707886"/>
          </a:xfrm>
          <a:prstGeom prst="rect">
            <a:avLst/>
          </a:prstGeom>
          <a:noFill/>
        </p:spPr>
        <p:txBody>
          <a:bodyPr wrap="square" rtlCol="0">
            <a:spAutoFit/>
          </a:bodyPr>
          <a:lstStyle/>
          <a:p>
            <a:r>
              <a:rPr lang="en-IN" sz="2400" b="1" dirty="0">
                <a:solidFill>
                  <a:srgbClr val="00B0F0"/>
                </a:solidFill>
                <a:latin typeface="Times New Roman" panose="02020603050405020304" pitchFamily="18" charset="0"/>
                <a:cs typeface="Times New Roman" panose="02020603050405020304" pitchFamily="18" charset="0"/>
              </a:rPr>
              <a:t>Objective:</a:t>
            </a:r>
            <a:endParaRPr lang="en-IN" sz="2400" dirty="0">
              <a:latin typeface="Times New Roman" panose="02020603050405020304" pitchFamily="18" charset="0"/>
              <a:cs typeface="Times New Roman" panose="02020603050405020304" pitchFamily="18" charset="0"/>
            </a:endParaRPr>
          </a:p>
          <a:p>
            <a:r>
              <a:rPr lang="en-US" sz="1600" dirty="0">
                <a:solidFill>
                  <a:schemeClr val="bg1">
                    <a:lumMod val="50000"/>
                  </a:schemeClr>
                </a:solidFill>
                <a:latin typeface="Times New Roman"/>
                <a:cs typeface="Times New Roman"/>
              </a:rPr>
              <a:t>To group people with similar characteristics</a:t>
            </a:r>
          </a:p>
        </p:txBody>
      </p:sp>
      <p:pic>
        <p:nvPicPr>
          <p:cNvPr id="2" name="Picture 6" descr="Chart&#10;&#10;Description automatically generated">
            <a:extLst>
              <a:ext uri="{FF2B5EF4-FFF2-40B4-BE49-F238E27FC236}">
                <a16:creationId xmlns:a16="http://schemas.microsoft.com/office/drawing/2014/main" id="{A3CE336B-5AEC-F87B-475E-611902B26275}"/>
              </a:ext>
            </a:extLst>
          </p:cNvPr>
          <p:cNvPicPr>
            <a:picLocks noChangeAspect="1"/>
          </p:cNvPicPr>
          <p:nvPr/>
        </p:nvPicPr>
        <p:blipFill>
          <a:blip r:embed="rId3"/>
          <a:stretch>
            <a:fillRect/>
          </a:stretch>
        </p:blipFill>
        <p:spPr>
          <a:xfrm>
            <a:off x="1249533" y="1760379"/>
            <a:ext cx="2869242" cy="2886379"/>
          </a:xfrm>
          <a:prstGeom prst="rect">
            <a:avLst/>
          </a:prstGeom>
        </p:spPr>
      </p:pic>
      <p:pic>
        <p:nvPicPr>
          <p:cNvPr id="3" name="Picture 7" descr="Chart, scatter chart&#10;&#10;Description automatically generated">
            <a:extLst>
              <a:ext uri="{FF2B5EF4-FFF2-40B4-BE49-F238E27FC236}">
                <a16:creationId xmlns:a16="http://schemas.microsoft.com/office/drawing/2014/main" id="{D0717CE5-9853-0245-0DC7-AEA74C4B6951}"/>
              </a:ext>
            </a:extLst>
          </p:cNvPr>
          <p:cNvPicPr>
            <a:picLocks noChangeAspect="1"/>
          </p:cNvPicPr>
          <p:nvPr/>
        </p:nvPicPr>
        <p:blipFill>
          <a:blip r:embed="rId4"/>
          <a:stretch>
            <a:fillRect/>
          </a:stretch>
        </p:blipFill>
        <p:spPr>
          <a:xfrm>
            <a:off x="4937760" y="1108258"/>
            <a:ext cx="3975652" cy="3697645"/>
          </a:xfrm>
          <a:prstGeom prst="rect">
            <a:avLst/>
          </a:prstGeom>
        </p:spPr>
      </p:pic>
      <p:sp>
        <p:nvSpPr>
          <p:cNvPr id="4" name="Rectangle 3">
            <a:extLst>
              <a:ext uri="{FF2B5EF4-FFF2-40B4-BE49-F238E27FC236}">
                <a16:creationId xmlns:a16="http://schemas.microsoft.com/office/drawing/2014/main" id="{ECD23EB4-11C0-B74C-826A-6E2EF83DCCB0}"/>
              </a:ext>
            </a:extLst>
          </p:cNvPr>
          <p:cNvSpPr/>
          <p:nvPr/>
        </p:nvSpPr>
        <p:spPr>
          <a:xfrm>
            <a:off x="1249533" y="1760379"/>
            <a:ext cx="2869242" cy="2886379"/>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07324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9" name="TextBox 18">
            <a:extLst>
              <a:ext uri="{FF2B5EF4-FFF2-40B4-BE49-F238E27FC236}">
                <a16:creationId xmlns:a16="http://schemas.microsoft.com/office/drawing/2014/main" id="{642D080C-C22E-BBD1-AEDB-16B7EF3D8935}"/>
              </a:ext>
            </a:extLst>
          </p:cNvPr>
          <p:cNvSpPr txBox="1"/>
          <p:nvPr/>
        </p:nvSpPr>
        <p:spPr>
          <a:xfrm>
            <a:off x="3603502" y="316389"/>
            <a:ext cx="5271268" cy="5155257"/>
          </a:xfrm>
          <a:prstGeom prst="rect">
            <a:avLst/>
          </a:prstGeom>
          <a:noFill/>
        </p:spPr>
        <p:txBody>
          <a:bodyPr wrap="square" rtlCol="0">
            <a:spAutoFit/>
          </a:bodyPr>
          <a:lstStyle/>
          <a:p>
            <a:r>
              <a:rPr lang="en-US" sz="1600" b="1" dirty="0">
                <a:solidFill>
                  <a:srgbClr val="00B0F0"/>
                </a:solidFill>
                <a:latin typeface="Times New Roman" panose="02020603050405020304" pitchFamily="18" charset="0"/>
                <a:cs typeface="Times New Roman" panose="02020603050405020304" pitchFamily="18" charset="0"/>
              </a:rPr>
              <a:t>Conclusion</a:t>
            </a:r>
            <a:r>
              <a:rPr lang="en-US" dirty="0">
                <a:solidFill>
                  <a:srgbClr val="00B0F0"/>
                </a:solidFill>
                <a:latin typeface="Times New Roman" panose="02020603050405020304" pitchFamily="18" charset="0"/>
                <a:cs typeface="Times New Roman" panose="02020603050405020304" pitchFamily="18" charset="0"/>
              </a:rPr>
              <a:t>:</a:t>
            </a:r>
            <a:endParaRPr lang="en-US" dirty="0"/>
          </a:p>
          <a:p>
            <a:pPr marL="342900" indent="-342900">
              <a:lnSpc>
                <a:spcPct val="150000"/>
              </a:lnSpc>
              <a:buFont typeface="Calibri Light" panose="020F0302020204030204"/>
              <a:buAutoNum type="arabicParenR"/>
            </a:pPr>
            <a:r>
              <a:rPr lang="en-US" dirty="0">
                <a:latin typeface="Times New Roman"/>
                <a:ea typeface="Times New Roman" panose="02020603050405020304" pitchFamily="18" charset="0"/>
                <a:cs typeface="Times New Roman"/>
              </a:rPr>
              <a:t>3 clusters are formed. Age is the most important factor in deciding groups of people.</a:t>
            </a:r>
          </a:p>
          <a:p>
            <a:pPr marL="342900" indent="-342900">
              <a:lnSpc>
                <a:spcPct val="150000"/>
              </a:lnSpc>
              <a:buAutoNum type="arabicParenR"/>
            </a:pPr>
            <a:r>
              <a:rPr lang="en-US" dirty="0">
                <a:latin typeface="Times New Roman"/>
                <a:ea typeface="Times New Roman" panose="02020603050405020304" pitchFamily="18" charset="0"/>
                <a:cs typeface="Times New Roman"/>
              </a:rPr>
              <a:t>In cluster 1 on average the income of respondents is 5-9 lakh, age is 48 years, occupation is service and monthly expense is Rs 3000-6000.</a:t>
            </a:r>
            <a:endParaRPr lang="en-US" dirty="0">
              <a:latin typeface="Calibri"/>
              <a:ea typeface="Times New Roman" panose="02020603050405020304" pitchFamily="18" charset="0"/>
              <a:cs typeface="Calibri"/>
            </a:endParaRPr>
          </a:p>
          <a:p>
            <a:pPr marL="342900" indent="-342900">
              <a:lnSpc>
                <a:spcPct val="150000"/>
              </a:lnSpc>
              <a:buAutoNum type="arabicParenR"/>
            </a:pPr>
            <a:r>
              <a:rPr lang="en-US" dirty="0">
                <a:latin typeface="Times New Roman"/>
                <a:ea typeface="Times New Roman" panose="02020603050405020304" pitchFamily="18" charset="0"/>
                <a:cs typeface="Times New Roman"/>
              </a:rPr>
              <a:t>In cluster 2 on average the income of respondents is 5-9 lakh, age is 33 years, occupation is service and monthly expense is Rs 3000-6000.</a:t>
            </a:r>
            <a:endParaRPr lang="en-US" dirty="0">
              <a:latin typeface="Calibri"/>
              <a:ea typeface="Times New Roman" panose="02020603050405020304" pitchFamily="18" charset="0"/>
              <a:cs typeface="Calibri"/>
            </a:endParaRPr>
          </a:p>
          <a:p>
            <a:pPr marL="342900" indent="-342900">
              <a:lnSpc>
                <a:spcPct val="150000"/>
              </a:lnSpc>
              <a:buAutoNum type="arabicParenR"/>
            </a:pPr>
            <a:r>
              <a:rPr lang="en-US" dirty="0">
                <a:latin typeface="Times New Roman"/>
                <a:ea typeface="Times New Roman" panose="02020603050405020304" pitchFamily="18" charset="0"/>
                <a:cs typeface="Times New Roman"/>
              </a:rPr>
              <a:t>In cluster 3 on average the income of respondents is 1-5 lakh, age is 22 years, occupation is business and monthly expense is Rs 1000-3000.</a:t>
            </a:r>
            <a:endParaRPr lang="en-US" dirty="0">
              <a:latin typeface="Calibri"/>
              <a:ea typeface="Times New Roman" panose="02020603050405020304" pitchFamily="18" charset="0"/>
              <a:cs typeface="Calibri"/>
            </a:endParaRPr>
          </a:p>
          <a:p>
            <a:pPr marL="342900" indent="-342900">
              <a:lnSpc>
                <a:spcPct val="150000"/>
              </a:lnSpc>
              <a:buAutoNum type="arabicParenR"/>
            </a:pPr>
            <a:r>
              <a:rPr lang="en-US" dirty="0">
                <a:latin typeface="Times New Roman"/>
                <a:ea typeface="Times New Roman" panose="02020603050405020304" pitchFamily="18" charset="0"/>
                <a:cs typeface="Times New Roman"/>
              </a:rPr>
              <a:t>People working in the service sector most frequently visit D-Mart stores.</a:t>
            </a:r>
            <a:endParaRPr lang="en-US" dirty="0"/>
          </a:p>
          <a:p>
            <a:endParaRPr lang="en-US" dirty="0"/>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A3143B33-3DA8-B760-DC6E-0B658BF8EF95}"/>
              </a:ext>
            </a:extLst>
          </p:cNvPr>
          <p:cNvPicPr>
            <a:picLocks noChangeAspect="1"/>
          </p:cNvPicPr>
          <p:nvPr/>
        </p:nvPicPr>
        <p:blipFill>
          <a:blip r:embed="rId3"/>
          <a:stretch>
            <a:fillRect/>
          </a:stretch>
        </p:blipFill>
        <p:spPr>
          <a:xfrm>
            <a:off x="269230" y="781479"/>
            <a:ext cx="3277052" cy="3740342"/>
          </a:xfrm>
          <a:prstGeom prst="rect">
            <a:avLst/>
          </a:prstGeom>
        </p:spPr>
      </p:pic>
      <p:sp>
        <p:nvSpPr>
          <p:cNvPr id="4" name="Rectangle 3">
            <a:extLst>
              <a:ext uri="{FF2B5EF4-FFF2-40B4-BE49-F238E27FC236}">
                <a16:creationId xmlns:a16="http://schemas.microsoft.com/office/drawing/2014/main" id="{A4824145-E7F7-3477-73D4-C23BF5F9D47B}"/>
              </a:ext>
            </a:extLst>
          </p:cNvPr>
          <p:cNvSpPr/>
          <p:nvPr/>
        </p:nvSpPr>
        <p:spPr>
          <a:xfrm>
            <a:off x="269230" y="781479"/>
            <a:ext cx="3277052" cy="3740342"/>
          </a:xfrm>
          <a:prstGeom prst="rect">
            <a:avLst/>
          </a:prstGeom>
          <a:noFill/>
          <a:ln w="952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37780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2" name="TextBox 11">
            <a:extLst>
              <a:ext uri="{FF2B5EF4-FFF2-40B4-BE49-F238E27FC236}">
                <a16:creationId xmlns:a16="http://schemas.microsoft.com/office/drawing/2014/main" id="{11592969-9507-2231-5377-2B030710EAA9}"/>
              </a:ext>
            </a:extLst>
          </p:cNvPr>
          <p:cNvSpPr txBox="1"/>
          <p:nvPr/>
        </p:nvSpPr>
        <p:spPr>
          <a:xfrm>
            <a:off x="1542552" y="292961"/>
            <a:ext cx="6170213" cy="461665"/>
          </a:xfrm>
          <a:prstGeom prst="rect">
            <a:avLst/>
          </a:prstGeom>
          <a:noFill/>
        </p:spPr>
        <p:txBody>
          <a:bodyPr wrap="square" rtlCol="0">
            <a:spAutoFit/>
          </a:bodyPr>
          <a:lstStyle/>
          <a:p>
            <a:pPr algn="ctr"/>
            <a:r>
              <a:rPr lang="en-IN" sz="2400" dirty="0">
                <a:solidFill>
                  <a:schemeClr val="bg2">
                    <a:lumMod val="25000"/>
                  </a:schemeClr>
                </a:solidFill>
                <a:latin typeface="Times New Roman" panose="02020603050405020304" pitchFamily="18" charset="0"/>
                <a:cs typeface="Times New Roman" panose="02020603050405020304" pitchFamily="18" charset="0"/>
              </a:rPr>
              <a:t>MARKET BASKET ANALYSIS</a:t>
            </a:r>
          </a:p>
        </p:txBody>
      </p:sp>
      <p:sp>
        <p:nvSpPr>
          <p:cNvPr id="13" name="TextBox 12">
            <a:extLst>
              <a:ext uri="{FF2B5EF4-FFF2-40B4-BE49-F238E27FC236}">
                <a16:creationId xmlns:a16="http://schemas.microsoft.com/office/drawing/2014/main" id="{92E494EC-C825-FA30-99F9-0CD784A78B58}"/>
              </a:ext>
            </a:extLst>
          </p:cNvPr>
          <p:cNvSpPr txBox="1"/>
          <p:nvPr/>
        </p:nvSpPr>
        <p:spPr>
          <a:xfrm>
            <a:off x="373710" y="830823"/>
            <a:ext cx="2989691" cy="830997"/>
          </a:xfrm>
          <a:prstGeom prst="rect">
            <a:avLst/>
          </a:prstGeom>
          <a:noFill/>
        </p:spPr>
        <p:txBody>
          <a:bodyPr wrap="square" rtlCol="0">
            <a:spAutoFit/>
          </a:bodyPr>
          <a:lstStyle/>
          <a:p>
            <a:r>
              <a:rPr lang="en-IN" sz="2000" b="1" dirty="0">
                <a:solidFill>
                  <a:srgbClr val="00B0F0"/>
                </a:solidFill>
                <a:latin typeface="Times New Roman" panose="02020603050405020304" pitchFamily="18" charset="0"/>
                <a:cs typeface="Times New Roman" panose="02020603050405020304" pitchFamily="18" charset="0"/>
              </a:rPr>
              <a:t>Objective</a:t>
            </a:r>
            <a:r>
              <a:rPr lang="en-IN" sz="2000" dirty="0">
                <a:latin typeface="Times New Roman" panose="02020603050405020304" pitchFamily="18" charset="0"/>
                <a:cs typeface="Times New Roman" panose="02020603050405020304" pitchFamily="18" charset="0"/>
              </a:rPr>
              <a:t>:</a:t>
            </a:r>
          </a:p>
          <a:p>
            <a:r>
              <a:rPr lang="en-US" sz="1400" dirty="0">
                <a:solidFill>
                  <a:schemeClr val="bg1">
                    <a:lumMod val="50000"/>
                  </a:schemeClr>
                </a:solidFill>
                <a:latin typeface="Times New Roman" panose="02020603050405020304" pitchFamily="18" charset="0"/>
                <a:cs typeface="Times New Roman" panose="02020603050405020304" pitchFamily="18" charset="0"/>
              </a:rPr>
              <a:t>To identify the next product purchase that might interest a customer.</a:t>
            </a:r>
          </a:p>
        </p:txBody>
      </p:sp>
      <p:pic>
        <p:nvPicPr>
          <p:cNvPr id="2" name="Picture 1">
            <a:extLst>
              <a:ext uri="{FF2B5EF4-FFF2-40B4-BE49-F238E27FC236}">
                <a16:creationId xmlns:a16="http://schemas.microsoft.com/office/drawing/2014/main" id="{2F7E7DC3-7A29-823C-D8C7-FFF123812195}"/>
              </a:ext>
            </a:extLst>
          </p:cNvPr>
          <p:cNvPicPr>
            <a:picLocks noChangeAspect="1"/>
          </p:cNvPicPr>
          <p:nvPr/>
        </p:nvPicPr>
        <p:blipFill>
          <a:blip r:embed="rId3"/>
          <a:stretch>
            <a:fillRect/>
          </a:stretch>
        </p:blipFill>
        <p:spPr>
          <a:xfrm>
            <a:off x="2874572" y="1554119"/>
            <a:ext cx="5895718" cy="2822169"/>
          </a:xfrm>
          <a:prstGeom prst="rect">
            <a:avLst/>
          </a:prstGeom>
        </p:spPr>
      </p:pic>
      <p:sp>
        <p:nvSpPr>
          <p:cNvPr id="3" name="TextBox 2">
            <a:extLst>
              <a:ext uri="{FF2B5EF4-FFF2-40B4-BE49-F238E27FC236}">
                <a16:creationId xmlns:a16="http://schemas.microsoft.com/office/drawing/2014/main" id="{3F958382-6D5A-A7E7-2F18-FEE22D54D7ED}"/>
              </a:ext>
            </a:extLst>
          </p:cNvPr>
          <p:cNvSpPr txBox="1"/>
          <p:nvPr/>
        </p:nvSpPr>
        <p:spPr>
          <a:xfrm>
            <a:off x="-920912" y="2028992"/>
            <a:ext cx="3943847" cy="2503249"/>
          </a:xfrm>
          <a:prstGeom prst="rect">
            <a:avLst/>
          </a:prstGeom>
          <a:noFill/>
        </p:spPr>
        <p:txBody>
          <a:bodyPr wrap="square" rtlCol="0">
            <a:spAutoFit/>
          </a:bodyPr>
          <a:lstStyle/>
          <a:p>
            <a:pPr marL="1600200" lvl="3" indent="-228600">
              <a:lnSpc>
                <a:spcPct val="150000"/>
              </a:lnSpc>
              <a:buFont typeface="Symbol" panose="05050102010706020507" pitchFamily="18" charset="2"/>
              <a:buChar char=""/>
              <a:tabLst>
                <a:tab pos="640080" algn="l"/>
              </a:tabLst>
            </a:pPr>
            <a:r>
              <a:rPr lang="en-US" sz="1000" b="1" dirty="0">
                <a:effectLst/>
                <a:latin typeface="Times New Roman" panose="02020603050405020304" pitchFamily="18" charset="0"/>
                <a:ea typeface="Times New Roman" panose="02020603050405020304" pitchFamily="18" charset="0"/>
              </a:rPr>
              <a:t>V1 =  Grocery and Staples </a:t>
            </a:r>
            <a:endParaRPr lang="en-IN" sz="1100" dirty="0">
              <a:effectLst/>
              <a:latin typeface="Times New Roman" panose="02020603050405020304" pitchFamily="18" charset="0"/>
              <a:ea typeface="Times New Roman" panose="02020603050405020304" pitchFamily="18" charset="0"/>
            </a:endParaRPr>
          </a:p>
          <a:p>
            <a:pPr marL="1600200" lvl="3" indent="-228600">
              <a:lnSpc>
                <a:spcPct val="150000"/>
              </a:lnSpc>
              <a:buFont typeface="Symbol" panose="05050102010706020507" pitchFamily="18" charset="2"/>
              <a:buChar char=""/>
              <a:tabLst>
                <a:tab pos="640080" algn="l"/>
              </a:tabLst>
            </a:pPr>
            <a:r>
              <a:rPr lang="en-US" sz="1000" b="1" dirty="0">
                <a:effectLst/>
                <a:latin typeface="Times New Roman" panose="02020603050405020304" pitchFamily="18" charset="0"/>
                <a:ea typeface="Times New Roman" panose="02020603050405020304" pitchFamily="18" charset="0"/>
              </a:rPr>
              <a:t>V2= Fruits and Vegetables</a:t>
            </a:r>
            <a:endParaRPr lang="en-IN" sz="1100" dirty="0">
              <a:effectLst/>
              <a:latin typeface="Times New Roman" panose="02020603050405020304" pitchFamily="18" charset="0"/>
              <a:ea typeface="Times New Roman" panose="02020603050405020304" pitchFamily="18" charset="0"/>
            </a:endParaRPr>
          </a:p>
          <a:p>
            <a:pPr marL="1600200" lvl="3" indent="-228600">
              <a:lnSpc>
                <a:spcPct val="150000"/>
              </a:lnSpc>
              <a:buFont typeface="Symbol" panose="05050102010706020507" pitchFamily="18" charset="2"/>
              <a:buChar char=""/>
              <a:tabLst>
                <a:tab pos="640080" algn="l"/>
              </a:tabLst>
            </a:pPr>
            <a:r>
              <a:rPr lang="en-US" sz="1000" b="1" dirty="0">
                <a:effectLst/>
                <a:latin typeface="Times New Roman" panose="02020603050405020304" pitchFamily="18" charset="0"/>
                <a:ea typeface="Times New Roman" panose="02020603050405020304" pitchFamily="18" charset="0"/>
              </a:rPr>
              <a:t>V3= Dairy and Frozen</a:t>
            </a:r>
            <a:endParaRPr lang="en-IN" sz="1100" dirty="0">
              <a:effectLst/>
              <a:latin typeface="Times New Roman" panose="02020603050405020304" pitchFamily="18" charset="0"/>
              <a:ea typeface="Times New Roman" panose="02020603050405020304" pitchFamily="18" charset="0"/>
            </a:endParaRPr>
          </a:p>
          <a:p>
            <a:pPr marL="1600200" lvl="3" indent="-228600">
              <a:lnSpc>
                <a:spcPct val="150000"/>
              </a:lnSpc>
              <a:buFont typeface="Symbol" panose="05050102010706020507" pitchFamily="18" charset="2"/>
              <a:buChar char=""/>
              <a:tabLst>
                <a:tab pos="640080" algn="l"/>
              </a:tabLst>
            </a:pPr>
            <a:r>
              <a:rPr lang="en-US" sz="1000" b="1" dirty="0">
                <a:effectLst/>
                <a:latin typeface="Times New Roman" panose="02020603050405020304" pitchFamily="18" charset="0"/>
                <a:ea typeface="Times New Roman" panose="02020603050405020304" pitchFamily="18" charset="0"/>
              </a:rPr>
              <a:t>V4= Home and Personal Care</a:t>
            </a:r>
            <a:endParaRPr lang="en-IN" sz="1100" dirty="0">
              <a:effectLst/>
              <a:latin typeface="Times New Roman" panose="02020603050405020304" pitchFamily="18" charset="0"/>
              <a:ea typeface="Times New Roman" panose="02020603050405020304" pitchFamily="18" charset="0"/>
            </a:endParaRPr>
          </a:p>
          <a:p>
            <a:pPr marL="1600200" lvl="3" indent="-228600">
              <a:lnSpc>
                <a:spcPct val="150000"/>
              </a:lnSpc>
              <a:buFont typeface="Symbol" panose="05050102010706020507" pitchFamily="18" charset="2"/>
              <a:buChar char=""/>
              <a:tabLst>
                <a:tab pos="640080" algn="l"/>
              </a:tabLst>
            </a:pPr>
            <a:r>
              <a:rPr lang="en-US" sz="1000" b="1" dirty="0">
                <a:effectLst/>
                <a:latin typeface="Times New Roman" panose="02020603050405020304" pitchFamily="18" charset="0"/>
                <a:ea typeface="Times New Roman" panose="02020603050405020304" pitchFamily="18" charset="0"/>
              </a:rPr>
              <a:t>V5= Luggage Bags</a:t>
            </a:r>
            <a:endParaRPr lang="en-IN" sz="1100" dirty="0">
              <a:effectLst/>
              <a:latin typeface="Times New Roman" panose="02020603050405020304" pitchFamily="18" charset="0"/>
              <a:ea typeface="Times New Roman" panose="02020603050405020304" pitchFamily="18" charset="0"/>
            </a:endParaRPr>
          </a:p>
          <a:p>
            <a:pPr marL="1600200" lvl="3" indent="-228600">
              <a:lnSpc>
                <a:spcPct val="150000"/>
              </a:lnSpc>
              <a:buFont typeface="Symbol" panose="05050102010706020507" pitchFamily="18" charset="2"/>
              <a:buChar char=""/>
              <a:tabLst>
                <a:tab pos="640080" algn="l"/>
              </a:tabLst>
            </a:pPr>
            <a:r>
              <a:rPr lang="en-US" sz="1000" b="1" dirty="0">
                <a:effectLst/>
                <a:latin typeface="Times New Roman" panose="02020603050405020304" pitchFamily="18" charset="0"/>
                <a:ea typeface="Times New Roman" panose="02020603050405020304" pitchFamily="18" charset="0"/>
              </a:rPr>
              <a:t>V6= Toys and Containers</a:t>
            </a:r>
            <a:endParaRPr lang="en-IN" sz="1100" dirty="0">
              <a:effectLst/>
              <a:latin typeface="Times New Roman" panose="02020603050405020304" pitchFamily="18" charset="0"/>
              <a:ea typeface="Times New Roman" panose="02020603050405020304" pitchFamily="18" charset="0"/>
            </a:endParaRPr>
          </a:p>
          <a:p>
            <a:pPr marL="1600200" lvl="3" indent="-228600">
              <a:lnSpc>
                <a:spcPct val="150000"/>
              </a:lnSpc>
              <a:spcBef>
                <a:spcPts val="50"/>
              </a:spcBef>
              <a:buFont typeface="Symbol" panose="05050102010706020507" pitchFamily="18" charset="2"/>
              <a:buChar char=""/>
            </a:pPr>
            <a:r>
              <a:rPr lang="en-US" sz="1100" b="1" dirty="0">
                <a:effectLst/>
                <a:latin typeface="Times New Roman" panose="02020603050405020304" pitchFamily="18" charset="0"/>
                <a:ea typeface="Times New Roman" panose="02020603050405020304" pitchFamily="18" charset="0"/>
              </a:rPr>
              <a:t>V7= Apparel (Kid’s, Men’s &amp; women's</a:t>
            </a:r>
            <a:r>
              <a:rPr lang="en-US" sz="1100" dirty="0">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457200">
              <a:lnSpc>
                <a:spcPct val="150000"/>
              </a:lnSpc>
              <a:spcBef>
                <a:spcPts val="50"/>
              </a:spcBef>
            </a:pPr>
            <a:r>
              <a:rPr lang="en-US" sz="1200"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FE92AD1A-ACE8-71EB-E7B8-F7FE3FA8D9E1}"/>
              </a:ext>
            </a:extLst>
          </p:cNvPr>
          <p:cNvSpPr/>
          <p:nvPr/>
        </p:nvSpPr>
        <p:spPr>
          <a:xfrm>
            <a:off x="2854518" y="1526650"/>
            <a:ext cx="5915772" cy="2846567"/>
          </a:xfrm>
          <a:prstGeom prst="rect">
            <a:avLst/>
          </a:prstGeom>
          <a:noFill/>
          <a:ln w="952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8470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2" name="TextBox 11">
            <a:extLst>
              <a:ext uri="{FF2B5EF4-FFF2-40B4-BE49-F238E27FC236}">
                <a16:creationId xmlns:a16="http://schemas.microsoft.com/office/drawing/2014/main" id="{11592969-9507-2231-5377-2B030710EAA9}"/>
              </a:ext>
            </a:extLst>
          </p:cNvPr>
          <p:cNvSpPr txBox="1"/>
          <p:nvPr/>
        </p:nvSpPr>
        <p:spPr>
          <a:xfrm>
            <a:off x="1542552" y="292961"/>
            <a:ext cx="6170213" cy="769441"/>
          </a:xfrm>
          <a:prstGeom prst="rect">
            <a:avLst/>
          </a:prstGeom>
          <a:noFill/>
        </p:spPr>
        <p:txBody>
          <a:bodyPr wrap="square" rtlCol="0">
            <a:spAutoFit/>
          </a:bodyPr>
          <a:lstStyle/>
          <a:p>
            <a:pPr algn="ctr"/>
            <a:r>
              <a:rPr lang="en-US" sz="2000" b="1" dirty="0">
                <a:solidFill>
                  <a:srgbClr val="00B0F0"/>
                </a:solidFill>
                <a:latin typeface="Times New Roman" panose="02020603050405020304" pitchFamily="18" charset="0"/>
                <a:cs typeface="Times New Roman" panose="02020603050405020304" pitchFamily="18" charset="0"/>
              </a:rPr>
              <a:t>Data Analysis And its Interpretation</a:t>
            </a:r>
          </a:p>
          <a:p>
            <a:pPr algn="ctr"/>
            <a:endParaRPr lang="en-IN" sz="2400"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2E494EC-C825-FA30-99F9-0CD784A78B58}"/>
              </a:ext>
            </a:extLst>
          </p:cNvPr>
          <p:cNvSpPr txBox="1"/>
          <p:nvPr/>
        </p:nvSpPr>
        <p:spPr>
          <a:xfrm>
            <a:off x="373710" y="830823"/>
            <a:ext cx="6321288" cy="830997"/>
          </a:xfrm>
          <a:prstGeom prst="rect">
            <a:avLst/>
          </a:prstGeom>
          <a:noFill/>
        </p:spPr>
        <p:txBody>
          <a:bodyPr wrap="square" rtlCol="0">
            <a:spAutoFit/>
          </a:bodyPr>
          <a:lstStyle/>
          <a:p>
            <a:r>
              <a:rPr lang="en-IN" sz="2000" b="1" dirty="0">
                <a:solidFill>
                  <a:srgbClr val="00B0F0"/>
                </a:solidFill>
                <a:latin typeface="Times New Roman" panose="02020603050405020304" pitchFamily="18" charset="0"/>
                <a:cs typeface="Times New Roman" panose="02020603050405020304" pitchFamily="18" charset="0"/>
              </a:rPr>
              <a:t>Conclusion</a:t>
            </a:r>
            <a:r>
              <a:rPr lang="en-IN" sz="20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ea typeface="Times New Roman" panose="02020603050405020304" pitchFamily="18" charset="0"/>
                <a:cs typeface="Times New Roman" panose="02020603050405020304" pitchFamily="18" charset="0"/>
              </a:rPr>
              <a:t>P</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eople that are buying Home &amp; personal care, Dairy &amp; Frozen And Dairy &amp; Frozen, and Apparel products are high to buy</a:t>
            </a:r>
            <a:r>
              <a:rPr lang="en-US" sz="1400"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Staples</a:t>
            </a:r>
            <a:r>
              <a:rPr lang="en-US" sz="1400" spc="45"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75BDB7-FD54-068B-9D1A-8199B3139B45}"/>
              </a:ext>
            </a:extLst>
          </p:cNvPr>
          <p:cNvPicPr>
            <a:picLocks noChangeAspect="1"/>
          </p:cNvPicPr>
          <p:nvPr/>
        </p:nvPicPr>
        <p:blipFill>
          <a:blip r:embed="rId3"/>
          <a:stretch>
            <a:fillRect/>
          </a:stretch>
        </p:blipFill>
        <p:spPr>
          <a:xfrm>
            <a:off x="1653871" y="1751144"/>
            <a:ext cx="6251127" cy="3019882"/>
          </a:xfrm>
          <a:prstGeom prst="rect">
            <a:avLst/>
          </a:prstGeom>
        </p:spPr>
      </p:pic>
      <p:sp>
        <p:nvSpPr>
          <p:cNvPr id="5" name="Rectangle 4">
            <a:extLst>
              <a:ext uri="{FF2B5EF4-FFF2-40B4-BE49-F238E27FC236}">
                <a16:creationId xmlns:a16="http://schemas.microsoft.com/office/drawing/2014/main" id="{1D32FD95-892B-7A29-027F-A1757BF18DF7}"/>
              </a:ext>
            </a:extLst>
          </p:cNvPr>
          <p:cNvSpPr/>
          <p:nvPr/>
        </p:nvSpPr>
        <p:spPr>
          <a:xfrm>
            <a:off x="1637969" y="1717482"/>
            <a:ext cx="6249725" cy="3061252"/>
          </a:xfrm>
          <a:prstGeom prst="rect">
            <a:avLst/>
          </a:prstGeom>
          <a:noFill/>
          <a:ln w="952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1231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2" name="TextBox 11">
            <a:extLst>
              <a:ext uri="{FF2B5EF4-FFF2-40B4-BE49-F238E27FC236}">
                <a16:creationId xmlns:a16="http://schemas.microsoft.com/office/drawing/2014/main" id="{11592969-9507-2231-5377-2B030710EAA9}"/>
              </a:ext>
            </a:extLst>
          </p:cNvPr>
          <p:cNvSpPr txBox="1"/>
          <p:nvPr/>
        </p:nvSpPr>
        <p:spPr>
          <a:xfrm>
            <a:off x="1486893" y="299973"/>
            <a:ext cx="6170213" cy="523220"/>
          </a:xfrm>
          <a:prstGeom prst="rect">
            <a:avLst/>
          </a:prstGeom>
          <a:noFill/>
        </p:spPr>
        <p:txBody>
          <a:bodyPr wrap="square" rtlCol="0">
            <a:spAutoFit/>
          </a:bodyPr>
          <a:lstStyle/>
          <a:p>
            <a:pPr algn="ctr"/>
            <a:r>
              <a:rPr lang="en-IN" sz="2800" dirty="0">
                <a:solidFill>
                  <a:schemeClr val="bg2">
                    <a:lumMod val="25000"/>
                  </a:schemeClr>
                </a:solidFill>
                <a:latin typeface="Times New Roman" panose="02020603050405020304" pitchFamily="18" charset="0"/>
                <a:cs typeface="Times New Roman" panose="02020603050405020304" pitchFamily="18" charset="0"/>
              </a:rPr>
              <a:t>FACTOR ANALYSIS</a:t>
            </a:r>
          </a:p>
        </p:txBody>
      </p:sp>
      <p:sp>
        <p:nvSpPr>
          <p:cNvPr id="13" name="TextBox 12">
            <a:extLst>
              <a:ext uri="{FF2B5EF4-FFF2-40B4-BE49-F238E27FC236}">
                <a16:creationId xmlns:a16="http://schemas.microsoft.com/office/drawing/2014/main" id="{92E494EC-C825-FA30-99F9-0CD784A78B58}"/>
              </a:ext>
            </a:extLst>
          </p:cNvPr>
          <p:cNvSpPr txBox="1"/>
          <p:nvPr/>
        </p:nvSpPr>
        <p:spPr>
          <a:xfrm>
            <a:off x="473102" y="890262"/>
            <a:ext cx="4341412" cy="1046440"/>
          </a:xfrm>
          <a:prstGeom prst="rect">
            <a:avLst/>
          </a:prstGeom>
          <a:noFill/>
        </p:spPr>
        <p:txBody>
          <a:bodyPr wrap="square" rtlCol="0">
            <a:spAutoFit/>
          </a:bodyPr>
          <a:lstStyle/>
          <a:p>
            <a:r>
              <a:rPr lang="en-IN" sz="2000" b="1" dirty="0">
                <a:solidFill>
                  <a:srgbClr val="00B0F0"/>
                </a:solidFill>
                <a:latin typeface="Times New Roman" panose="02020603050405020304" pitchFamily="18" charset="0"/>
                <a:cs typeface="Times New Roman" panose="02020603050405020304" pitchFamily="18" charset="0"/>
              </a:rPr>
              <a:t>Objective:</a:t>
            </a:r>
            <a:endParaRPr lang="en-IN" sz="2000" dirty="0">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1) To determine the factor that influences people for buying D-Mart products.</a:t>
            </a:r>
          </a:p>
          <a:p>
            <a:endParaRPr lang="en-US" dirty="0">
              <a:solidFill>
                <a:schemeClr val="bg1">
                  <a:lumMod val="50000"/>
                </a:schemeClr>
              </a:solidFill>
              <a:latin typeface="Times New Roman"/>
              <a:cs typeface="Times New Roman"/>
            </a:endParaRPr>
          </a:p>
        </p:txBody>
      </p:sp>
      <p:pic>
        <p:nvPicPr>
          <p:cNvPr id="4" name="Picture 3">
            <a:extLst>
              <a:ext uri="{FF2B5EF4-FFF2-40B4-BE49-F238E27FC236}">
                <a16:creationId xmlns:a16="http://schemas.microsoft.com/office/drawing/2014/main" id="{88DCFD5E-587B-E4C5-B279-7579E58913A0}"/>
              </a:ext>
            </a:extLst>
          </p:cNvPr>
          <p:cNvPicPr>
            <a:picLocks noChangeAspect="1"/>
          </p:cNvPicPr>
          <p:nvPr/>
        </p:nvPicPr>
        <p:blipFill>
          <a:blip r:embed="rId3"/>
          <a:stretch>
            <a:fillRect/>
          </a:stretch>
        </p:blipFill>
        <p:spPr>
          <a:xfrm>
            <a:off x="327584" y="1983638"/>
            <a:ext cx="4651513" cy="1715285"/>
          </a:xfrm>
          <a:prstGeom prst="rect">
            <a:avLst/>
          </a:prstGeom>
        </p:spPr>
      </p:pic>
      <p:pic>
        <p:nvPicPr>
          <p:cNvPr id="5" name="Picture 4">
            <a:extLst>
              <a:ext uri="{FF2B5EF4-FFF2-40B4-BE49-F238E27FC236}">
                <a16:creationId xmlns:a16="http://schemas.microsoft.com/office/drawing/2014/main" id="{D91D514F-5510-CC2F-B188-4A6F539391BF}"/>
              </a:ext>
            </a:extLst>
          </p:cNvPr>
          <p:cNvPicPr>
            <a:picLocks noChangeAspect="1"/>
          </p:cNvPicPr>
          <p:nvPr/>
        </p:nvPicPr>
        <p:blipFill>
          <a:blip r:embed="rId4"/>
          <a:stretch>
            <a:fillRect/>
          </a:stretch>
        </p:blipFill>
        <p:spPr>
          <a:xfrm>
            <a:off x="5143680" y="898355"/>
            <a:ext cx="3769732" cy="2436497"/>
          </a:xfrm>
          <a:prstGeom prst="rect">
            <a:avLst/>
          </a:prstGeom>
        </p:spPr>
      </p:pic>
      <p:sp>
        <p:nvSpPr>
          <p:cNvPr id="6" name="TextBox 5">
            <a:extLst>
              <a:ext uri="{FF2B5EF4-FFF2-40B4-BE49-F238E27FC236}">
                <a16:creationId xmlns:a16="http://schemas.microsoft.com/office/drawing/2014/main" id="{CCBD4D83-7042-164F-1B99-7866BCE2460E}"/>
              </a:ext>
            </a:extLst>
          </p:cNvPr>
          <p:cNvSpPr txBox="1"/>
          <p:nvPr/>
        </p:nvSpPr>
        <p:spPr>
          <a:xfrm>
            <a:off x="2504660" y="3745859"/>
            <a:ext cx="4007458" cy="1859483"/>
          </a:xfrm>
          <a:prstGeom prst="rect">
            <a:avLst/>
          </a:prstGeom>
          <a:noFill/>
        </p:spPr>
        <p:txBody>
          <a:bodyPr wrap="square" rtlCol="0">
            <a:spAutoFit/>
          </a:bodyPr>
          <a:lstStyle/>
          <a:p>
            <a:pPr marL="1371600" lvl="3">
              <a:lnSpc>
                <a:spcPct val="150000"/>
              </a:lnSpc>
              <a:tabLst>
                <a:tab pos="640080" algn="l"/>
              </a:tabLst>
            </a:pPr>
            <a:r>
              <a:rPr lang="en-US" sz="1200" b="1" dirty="0">
                <a:effectLst/>
                <a:latin typeface="Times New Roman" panose="02020603050405020304" pitchFamily="18" charset="0"/>
                <a:ea typeface="Times New Roman" panose="02020603050405020304" pitchFamily="18" charset="0"/>
              </a:rPr>
              <a:t>V1 =  Grocery and Staples </a:t>
            </a:r>
            <a:endParaRPr lang="en-IN" sz="1200" dirty="0">
              <a:effectLst/>
              <a:latin typeface="Times New Roman" panose="02020603050405020304" pitchFamily="18" charset="0"/>
              <a:ea typeface="Times New Roman" panose="02020603050405020304" pitchFamily="18" charset="0"/>
            </a:endParaRPr>
          </a:p>
          <a:p>
            <a:pPr marL="1371600" lvl="3">
              <a:lnSpc>
                <a:spcPct val="150000"/>
              </a:lnSpc>
              <a:tabLst>
                <a:tab pos="640080" algn="l"/>
              </a:tabLst>
            </a:pPr>
            <a:r>
              <a:rPr lang="en-US" sz="1200" b="1" dirty="0">
                <a:effectLst/>
                <a:latin typeface="Times New Roman" panose="02020603050405020304" pitchFamily="18" charset="0"/>
                <a:ea typeface="Times New Roman" panose="02020603050405020304" pitchFamily="18" charset="0"/>
              </a:rPr>
              <a:t>V2= Fruits and Vegetables</a:t>
            </a:r>
            <a:endParaRPr lang="en-IN" sz="1200" dirty="0">
              <a:effectLst/>
              <a:latin typeface="Times New Roman" panose="02020603050405020304" pitchFamily="18" charset="0"/>
              <a:ea typeface="Times New Roman" panose="02020603050405020304" pitchFamily="18" charset="0"/>
            </a:endParaRPr>
          </a:p>
          <a:p>
            <a:pPr marL="1371600" lvl="3">
              <a:lnSpc>
                <a:spcPct val="150000"/>
              </a:lnSpc>
              <a:tabLst>
                <a:tab pos="640080" algn="l"/>
              </a:tabLst>
            </a:pPr>
            <a:r>
              <a:rPr lang="en-US" sz="1200" b="1" dirty="0">
                <a:effectLst/>
                <a:latin typeface="Times New Roman" panose="02020603050405020304" pitchFamily="18" charset="0"/>
                <a:ea typeface="Times New Roman" panose="02020603050405020304" pitchFamily="18" charset="0"/>
              </a:rPr>
              <a:t>V3= Dairy and Frozen</a:t>
            </a:r>
          </a:p>
          <a:p>
            <a:pPr marL="1371600" lvl="3">
              <a:lnSpc>
                <a:spcPct val="150000"/>
              </a:lnSpc>
              <a:tabLst>
                <a:tab pos="640080" algn="l"/>
              </a:tabLst>
            </a:pPr>
            <a:endParaRPr lang="en-IN" sz="1200" dirty="0">
              <a:effectLst/>
              <a:latin typeface="Times New Roman" panose="02020603050405020304" pitchFamily="18" charset="0"/>
              <a:ea typeface="Times New Roman" panose="02020603050405020304" pitchFamily="18" charset="0"/>
            </a:endParaRPr>
          </a:p>
          <a:p>
            <a:pPr marL="457200">
              <a:lnSpc>
                <a:spcPct val="150000"/>
              </a:lnSpc>
              <a:spcBef>
                <a:spcPts val="50"/>
              </a:spcBef>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endParaRPr lang="en-IN" sz="1200" dirty="0"/>
          </a:p>
          <a:p>
            <a:endParaRPr lang="en-IN" sz="1200" dirty="0"/>
          </a:p>
        </p:txBody>
      </p:sp>
      <p:sp>
        <p:nvSpPr>
          <p:cNvPr id="7" name="TextBox 6">
            <a:extLst>
              <a:ext uri="{FF2B5EF4-FFF2-40B4-BE49-F238E27FC236}">
                <a16:creationId xmlns:a16="http://schemas.microsoft.com/office/drawing/2014/main" id="{DE18BDF2-FAA0-6953-3D68-C9C9D5F06A27}"/>
              </a:ext>
            </a:extLst>
          </p:cNvPr>
          <p:cNvSpPr txBox="1"/>
          <p:nvPr/>
        </p:nvSpPr>
        <p:spPr>
          <a:xfrm>
            <a:off x="4508389" y="3529882"/>
            <a:ext cx="5470497" cy="1397819"/>
          </a:xfrm>
          <a:prstGeom prst="rect">
            <a:avLst/>
          </a:prstGeom>
          <a:noFill/>
        </p:spPr>
        <p:txBody>
          <a:bodyPr wrap="square" rtlCol="0">
            <a:spAutoFit/>
          </a:bodyPr>
          <a:lstStyle/>
          <a:p>
            <a:pPr marL="1371600" lvl="3">
              <a:lnSpc>
                <a:spcPct val="150000"/>
              </a:lnSpc>
              <a:tabLst>
                <a:tab pos="640080" algn="l"/>
              </a:tabLst>
            </a:pPr>
            <a:r>
              <a:rPr lang="en-US" sz="1200" b="1" dirty="0">
                <a:effectLst/>
                <a:latin typeface="Times New Roman" panose="02020603050405020304" pitchFamily="18" charset="0"/>
                <a:ea typeface="Times New Roman" panose="02020603050405020304" pitchFamily="18" charset="0"/>
              </a:rPr>
              <a:t>V4= Home and Personal Care</a:t>
            </a:r>
            <a:endParaRPr lang="en-IN" sz="1200" dirty="0">
              <a:effectLst/>
              <a:latin typeface="Times New Roman" panose="02020603050405020304" pitchFamily="18" charset="0"/>
              <a:ea typeface="Times New Roman" panose="02020603050405020304" pitchFamily="18" charset="0"/>
            </a:endParaRPr>
          </a:p>
          <a:p>
            <a:pPr marL="1371600" lvl="3">
              <a:lnSpc>
                <a:spcPct val="150000"/>
              </a:lnSpc>
              <a:tabLst>
                <a:tab pos="640080" algn="l"/>
              </a:tabLst>
            </a:pPr>
            <a:r>
              <a:rPr lang="en-US" sz="1200" b="1" dirty="0">
                <a:effectLst/>
                <a:latin typeface="Times New Roman" panose="02020603050405020304" pitchFamily="18" charset="0"/>
                <a:ea typeface="Times New Roman" panose="02020603050405020304" pitchFamily="18" charset="0"/>
              </a:rPr>
              <a:t>V5= Luggage Bags</a:t>
            </a:r>
            <a:endParaRPr lang="en-IN" sz="1200" dirty="0">
              <a:effectLst/>
              <a:latin typeface="Times New Roman" panose="02020603050405020304" pitchFamily="18" charset="0"/>
              <a:ea typeface="Times New Roman" panose="02020603050405020304" pitchFamily="18" charset="0"/>
            </a:endParaRPr>
          </a:p>
          <a:p>
            <a:pPr marL="1371600" lvl="3">
              <a:lnSpc>
                <a:spcPct val="150000"/>
              </a:lnSpc>
              <a:tabLst>
                <a:tab pos="640080" algn="l"/>
              </a:tabLst>
            </a:pPr>
            <a:r>
              <a:rPr lang="en-US" sz="1200" b="1" dirty="0">
                <a:effectLst/>
                <a:latin typeface="Times New Roman" panose="02020603050405020304" pitchFamily="18" charset="0"/>
                <a:ea typeface="Times New Roman" panose="02020603050405020304" pitchFamily="18" charset="0"/>
              </a:rPr>
              <a:t>V6= Toys and Containers</a:t>
            </a:r>
            <a:endParaRPr lang="en-IN" sz="1200" dirty="0">
              <a:effectLst/>
              <a:latin typeface="Times New Roman" panose="02020603050405020304" pitchFamily="18" charset="0"/>
              <a:ea typeface="Times New Roman" panose="02020603050405020304" pitchFamily="18" charset="0"/>
            </a:endParaRPr>
          </a:p>
          <a:p>
            <a:pPr marL="1371600" lvl="3">
              <a:lnSpc>
                <a:spcPct val="150000"/>
              </a:lnSpc>
              <a:spcBef>
                <a:spcPts val="50"/>
              </a:spcBef>
            </a:pPr>
            <a:r>
              <a:rPr lang="en-US" sz="1200" b="1" dirty="0">
                <a:effectLst/>
                <a:latin typeface="Times New Roman" panose="02020603050405020304" pitchFamily="18" charset="0"/>
                <a:ea typeface="Times New Roman" panose="02020603050405020304" pitchFamily="18" charset="0"/>
              </a:rPr>
              <a:t>V7= Apparel (Kid’s, Men’s &amp; women's</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endParaRPr lang="en-IN" sz="1200" dirty="0"/>
          </a:p>
        </p:txBody>
      </p:sp>
      <p:sp>
        <p:nvSpPr>
          <p:cNvPr id="8" name="Rectangle 7">
            <a:extLst>
              <a:ext uri="{FF2B5EF4-FFF2-40B4-BE49-F238E27FC236}">
                <a16:creationId xmlns:a16="http://schemas.microsoft.com/office/drawing/2014/main" id="{05807431-9332-EAA1-AAEF-83A68AD7B5A6}"/>
              </a:ext>
            </a:extLst>
          </p:cNvPr>
          <p:cNvSpPr/>
          <p:nvPr/>
        </p:nvSpPr>
        <p:spPr>
          <a:xfrm>
            <a:off x="327584" y="1983638"/>
            <a:ext cx="4651513" cy="1715285"/>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C222196-ADF1-1A17-6CCB-AB3D60DE3ED3}"/>
              </a:ext>
            </a:extLst>
          </p:cNvPr>
          <p:cNvSpPr/>
          <p:nvPr/>
        </p:nvSpPr>
        <p:spPr>
          <a:xfrm>
            <a:off x="5143680" y="890262"/>
            <a:ext cx="3769732" cy="2436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75796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2" name="TextBox 11">
            <a:extLst>
              <a:ext uri="{FF2B5EF4-FFF2-40B4-BE49-F238E27FC236}">
                <a16:creationId xmlns:a16="http://schemas.microsoft.com/office/drawing/2014/main" id="{11592969-9507-2231-5377-2B030710EAA9}"/>
              </a:ext>
            </a:extLst>
          </p:cNvPr>
          <p:cNvSpPr txBox="1"/>
          <p:nvPr/>
        </p:nvSpPr>
        <p:spPr>
          <a:xfrm>
            <a:off x="914398" y="381351"/>
            <a:ext cx="7076661" cy="707886"/>
          </a:xfrm>
          <a:prstGeom prst="rect">
            <a:avLst/>
          </a:prstGeom>
          <a:noFill/>
        </p:spPr>
        <p:txBody>
          <a:bodyPr wrap="square" rtlCol="0">
            <a:spAutoFit/>
          </a:bodyPr>
          <a:lstStyle/>
          <a:p>
            <a:pPr algn="ctr"/>
            <a:r>
              <a:rPr lang="en-US" sz="2000" b="1" dirty="0">
                <a:solidFill>
                  <a:srgbClr val="00B0F0"/>
                </a:solidFill>
                <a:latin typeface="Times New Roman" panose="02020603050405020304" pitchFamily="18" charset="0"/>
                <a:cs typeface="Times New Roman" panose="02020603050405020304" pitchFamily="18" charset="0"/>
              </a:rPr>
              <a:t>Data Analysis And its Interpretation</a:t>
            </a:r>
          </a:p>
          <a:p>
            <a:pPr algn="ctr"/>
            <a:endParaRPr lang="en-IN" sz="2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2E494EC-C825-FA30-99F9-0CD784A78B58}"/>
              </a:ext>
            </a:extLst>
          </p:cNvPr>
          <p:cNvSpPr txBox="1"/>
          <p:nvPr/>
        </p:nvSpPr>
        <p:spPr>
          <a:xfrm>
            <a:off x="322028" y="800813"/>
            <a:ext cx="8670898" cy="1015663"/>
          </a:xfrm>
          <a:prstGeom prst="rect">
            <a:avLst/>
          </a:prstGeom>
          <a:noFill/>
        </p:spPr>
        <p:txBody>
          <a:bodyPr wrap="square" rtlCol="0">
            <a:spAutoFit/>
          </a:bodyPr>
          <a:lstStyle/>
          <a:p>
            <a:r>
              <a:rPr lang="en-US" sz="1800" dirty="0">
                <a:solidFill>
                  <a:srgbClr val="00B0F0"/>
                </a:solidFill>
                <a:latin typeface="Times New Roman" panose="02020603050405020304" pitchFamily="18" charset="0"/>
                <a:cs typeface="Times New Roman" panose="02020603050405020304" pitchFamily="18" charset="0"/>
              </a:rPr>
              <a:t>Interpretation</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KMO</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Criterion</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0.695.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value of KMO statistics is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0.695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which is greater than 0.5 i.e. sample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adequacy</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met</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proceed</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Factor</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appropriate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technique</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reduction.</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F54D3A7-422C-FB48-D64B-9D5C972CBD5A}"/>
              </a:ext>
            </a:extLst>
          </p:cNvPr>
          <p:cNvPicPr>
            <a:picLocks noChangeAspect="1"/>
          </p:cNvPicPr>
          <p:nvPr/>
        </p:nvPicPr>
        <p:blipFill>
          <a:blip r:embed="rId3"/>
          <a:stretch>
            <a:fillRect/>
          </a:stretch>
        </p:blipFill>
        <p:spPr>
          <a:xfrm>
            <a:off x="-834888" y="1824327"/>
            <a:ext cx="5931673" cy="2839185"/>
          </a:xfrm>
          <a:prstGeom prst="rect">
            <a:avLst/>
          </a:prstGeom>
        </p:spPr>
      </p:pic>
      <p:pic>
        <p:nvPicPr>
          <p:cNvPr id="3" name="Picture 2">
            <a:extLst>
              <a:ext uri="{FF2B5EF4-FFF2-40B4-BE49-F238E27FC236}">
                <a16:creationId xmlns:a16="http://schemas.microsoft.com/office/drawing/2014/main" id="{1D5D6F15-A21F-B6D9-26E8-1704BA64F576}"/>
              </a:ext>
            </a:extLst>
          </p:cNvPr>
          <p:cNvPicPr>
            <a:picLocks noChangeAspect="1"/>
          </p:cNvPicPr>
          <p:nvPr/>
        </p:nvPicPr>
        <p:blipFill>
          <a:blip r:embed="rId4"/>
          <a:stretch>
            <a:fillRect/>
          </a:stretch>
        </p:blipFill>
        <p:spPr>
          <a:xfrm>
            <a:off x="4452728" y="1873377"/>
            <a:ext cx="4468633" cy="2683484"/>
          </a:xfrm>
          <a:prstGeom prst="rect">
            <a:avLst/>
          </a:prstGeom>
        </p:spPr>
      </p:pic>
      <p:sp>
        <p:nvSpPr>
          <p:cNvPr id="8" name="Rectangle 7">
            <a:extLst>
              <a:ext uri="{FF2B5EF4-FFF2-40B4-BE49-F238E27FC236}">
                <a16:creationId xmlns:a16="http://schemas.microsoft.com/office/drawing/2014/main" id="{6A55A009-9F6E-8AC8-860A-8374D5ED6120}"/>
              </a:ext>
            </a:extLst>
          </p:cNvPr>
          <p:cNvSpPr/>
          <p:nvPr/>
        </p:nvSpPr>
        <p:spPr>
          <a:xfrm>
            <a:off x="4452728" y="1851469"/>
            <a:ext cx="4468633" cy="2678250"/>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4119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pic>
        <p:nvPicPr>
          <p:cNvPr id="6" name="Picture 5">
            <a:extLst>
              <a:ext uri="{FF2B5EF4-FFF2-40B4-BE49-F238E27FC236}">
                <a16:creationId xmlns:a16="http://schemas.microsoft.com/office/drawing/2014/main" id="{27FB6F39-92C8-31B0-CA9E-EEC21E605E3E}"/>
              </a:ext>
            </a:extLst>
          </p:cNvPr>
          <p:cNvPicPr>
            <a:picLocks noChangeAspect="1"/>
          </p:cNvPicPr>
          <p:nvPr/>
        </p:nvPicPr>
        <p:blipFill>
          <a:blip r:embed="rId3"/>
          <a:stretch>
            <a:fillRect/>
          </a:stretch>
        </p:blipFill>
        <p:spPr>
          <a:xfrm>
            <a:off x="300905" y="628154"/>
            <a:ext cx="2725972" cy="2684936"/>
          </a:xfrm>
          <a:prstGeom prst="rect">
            <a:avLst/>
          </a:prstGeom>
        </p:spPr>
      </p:pic>
      <p:pic>
        <p:nvPicPr>
          <p:cNvPr id="10" name="Picture 9">
            <a:extLst>
              <a:ext uri="{FF2B5EF4-FFF2-40B4-BE49-F238E27FC236}">
                <a16:creationId xmlns:a16="http://schemas.microsoft.com/office/drawing/2014/main" id="{5DABA100-DCDB-B50C-9E9D-B2B5C97AF1DF}"/>
              </a:ext>
            </a:extLst>
          </p:cNvPr>
          <p:cNvPicPr>
            <a:picLocks noChangeAspect="1"/>
          </p:cNvPicPr>
          <p:nvPr/>
        </p:nvPicPr>
        <p:blipFill>
          <a:blip r:embed="rId4"/>
          <a:stretch>
            <a:fillRect/>
          </a:stretch>
        </p:blipFill>
        <p:spPr>
          <a:xfrm>
            <a:off x="5575428" y="2417197"/>
            <a:ext cx="3138422" cy="2419699"/>
          </a:xfrm>
          <a:prstGeom prst="rect">
            <a:avLst/>
          </a:prstGeom>
        </p:spPr>
      </p:pic>
      <p:pic>
        <p:nvPicPr>
          <p:cNvPr id="12" name="Picture 11">
            <a:extLst>
              <a:ext uri="{FF2B5EF4-FFF2-40B4-BE49-F238E27FC236}">
                <a16:creationId xmlns:a16="http://schemas.microsoft.com/office/drawing/2014/main" id="{77FB46C2-9330-76B0-E658-72C73DEDFA43}"/>
              </a:ext>
            </a:extLst>
          </p:cNvPr>
          <p:cNvPicPr>
            <a:picLocks noChangeAspect="1"/>
          </p:cNvPicPr>
          <p:nvPr/>
        </p:nvPicPr>
        <p:blipFill>
          <a:blip r:embed="rId5"/>
          <a:stretch>
            <a:fillRect/>
          </a:stretch>
        </p:blipFill>
        <p:spPr>
          <a:xfrm>
            <a:off x="1790291" y="2661498"/>
            <a:ext cx="4222016" cy="2305221"/>
          </a:xfrm>
          <a:prstGeom prst="rect">
            <a:avLst/>
          </a:prstGeom>
        </p:spPr>
      </p:pic>
      <p:sp>
        <p:nvSpPr>
          <p:cNvPr id="13" name="TextBox 12">
            <a:extLst>
              <a:ext uri="{FF2B5EF4-FFF2-40B4-BE49-F238E27FC236}">
                <a16:creationId xmlns:a16="http://schemas.microsoft.com/office/drawing/2014/main" id="{F16FD561-FFD2-43E7-D6A1-C2083A425106}"/>
              </a:ext>
            </a:extLst>
          </p:cNvPr>
          <p:cNvSpPr txBox="1"/>
          <p:nvPr/>
        </p:nvSpPr>
        <p:spPr>
          <a:xfrm>
            <a:off x="3364523" y="658659"/>
            <a:ext cx="5295568" cy="1972335"/>
          </a:xfrm>
          <a:prstGeom prst="rect">
            <a:avLst/>
          </a:prstGeom>
          <a:noFill/>
        </p:spPr>
        <p:txBody>
          <a:bodyPr wrap="square" rtlCol="0">
            <a:spAutoFit/>
          </a:bodyPr>
          <a:lstStyle/>
          <a:p>
            <a:r>
              <a:rPr lang="en-US" sz="2400" b="1" dirty="0">
                <a:solidFill>
                  <a:srgbClr val="00B0F0"/>
                </a:solidFill>
                <a:latin typeface="Times New Roman" panose="02020603050405020304" pitchFamily="18" charset="0"/>
                <a:cs typeface="Times New Roman" panose="02020603050405020304" pitchFamily="18" charset="0"/>
              </a:rPr>
              <a:t>Conclusion</a:t>
            </a:r>
            <a:endParaRPr lang="en-US" sz="2800" b="1" dirty="0">
              <a:solidFill>
                <a:srgbClr val="00B0F0"/>
              </a:solidFill>
              <a:latin typeface="Times New Roman" panose="02020603050405020304" pitchFamily="18" charset="0"/>
              <a:cs typeface="Times New Roman" panose="02020603050405020304" pitchFamily="18" charset="0"/>
            </a:endParaRPr>
          </a:p>
          <a:p>
            <a:r>
              <a:rPr lang="en-US" spc="-5" dirty="0">
                <a:effectLst/>
                <a:latin typeface="Times New Roman" panose="02020603050405020304" pitchFamily="18" charset="0"/>
                <a:ea typeface="Times New Roman" panose="02020603050405020304" pitchFamily="18" charset="0"/>
              </a:rPr>
              <a:t>On</a:t>
            </a:r>
            <a:r>
              <a:rPr lang="en-US" spc="-8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the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basis of</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factor</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analysis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graphical</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representation</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study</a:t>
            </a:r>
          </a:p>
          <a:p>
            <a:pPr marR="678815" lvl="1">
              <a:spcBef>
                <a:spcPct val="0"/>
              </a:spcBef>
              <a:spcAft>
                <a:spcPct val="0"/>
              </a:spcAft>
              <a:tabLst>
                <a:tab pos="1143635" algn="l"/>
              </a:tabLst>
            </a:pPr>
            <a:r>
              <a:rPr lang="en-US" dirty="0">
                <a:effectLst/>
                <a:latin typeface="Times New Roman" panose="02020603050405020304" pitchFamily="18" charset="0"/>
                <a:ea typeface="Times New Roman" panose="02020603050405020304" pitchFamily="18" charset="0"/>
              </a:rPr>
              <a:t>Two</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factors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extracted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using</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those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components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which</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having</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eigenvalues</a:t>
            </a:r>
            <a:r>
              <a:rPr lang="en-US" spc="65" dirty="0">
                <a:effectLst/>
                <a:latin typeface="Times New Roman" panose="02020603050405020304" pitchFamily="18" charset="0"/>
                <a:ea typeface="Times New Roman" panose="02020603050405020304" pitchFamily="18" charset="0"/>
              </a:rPr>
              <a:t> of </a:t>
            </a:r>
            <a:r>
              <a:rPr lang="en-US" dirty="0">
                <a:effectLst/>
                <a:latin typeface="Times New Roman" panose="02020603050405020304" pitchFamily="18" charset="0"/>
                <a:ea typeface="Times New Roman" panose="02020603050405020304" pitchFamily="18" charset="0"/>
              </a:rPr>
              <a:t>more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than</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1.</a:t>
            </a:r>
          </a:p>
          <a:p>
            <a:pPr marR="678815" lvl="1">
              <a:spcBef>
                <a:spcPct val="0"/>
              </a:spcBef>
              <a:spcAft>
                <a:spcPct val="0"/>
              </a:spcAft>
              <a:tabLst>
                <a:tab pos="1143635" algn="l"/>
              </a:tabLst>
            </a:pPr>
            <a:r>
              <a:rPr lang="en-US" dirty="0">
                <a:effectLst/>
                <a:latin typeface="Times New Roman" panose="02020603050405020304" pitchFamily="18" charset="0"/>
                <a:ea typeface="Times New Roman" panose="02020603050405020304" pitchFamily="18" charset="0"/>
              </a:rPr>
              <a:t>The</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total</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variance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explained</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by</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these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2</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factors is</a:t>
            </a:r>
            <a:r>
              <a:rPr lang="en-US"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58.476</a:t>
            </a:r>
            <a:r>
              <a:rPr lang="en-US" dirty="0">
                <a:effectLst/>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marR="0" lvl="1">
              <a:lnSpc>
                <a:spcPts val="1705"/>
              </a:lnSpc>
              <a:spcBef>
                <a:spcPct val="0"/>
              </a:spcBef>
              <a:spcAft>
                <a:spcPct val="0"/>
              </a:spcAft>
              <a:tabLst>
                <a:tab pos="1143635" algn="l"/>
              </a:tabLst>
            </a:pPr>
            <a:r>
              <a:rPr lang="en-US" dirty="0">
                <a:effectLst/>
                <a:latin typeface="Times New Roman" panose="02020603050405020304" pitchFamily="18" charset="0"/>
                <a:ea typeface="Times New Roman" panose="02020603050405020304" pitchFamily="18" charset="0"/>
              </a:rPr>
              <a:t>Here, we get two factors that divide 7 variables.</a:t>
            </a:r>
          </a:p>
          <a:p>
            <a:endParaRPr lang="en-IN" dirty="0"/>
          </a:p>
        </p:txBody>
      </p:sp>
      <p:sp>
        <p:nvSpPr>
          <p:cNvPr id="14" name="Rectangle 13">
            <a:extLst>
              <a:ext uri="{FF2B5EF4-FFF2-40B4-BE49-F238E27FC236}">
                <a16:creationId xmlns:a16="http://schemas.microsoft.com/office/drawing/2014/main" id="{06B5A118-51BA-EB0A-899F-F3098DBEB351}"/>
              </a:ext>
            </a:extLst>
          </p:cNvPr>
          <p:cNvSpPr/>
          <p:nvPr/>
        </p:nvSpPr>
        <p:spPr>
          <a:xfrm>
            <a:off x="300905" y="628154"/>
            <a:ext cx="2725972" cy="268493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10C6F37-66B2-A696-B385-4068A5F6149D}"/>
              </a:ext>
            </a:extLst>
          </p:cNvPr>
          <p:cNvSpPr/>
          <p:nvPr/>
        </p:nvSpPr>
        <p:spPr>
          <a:xfrm>
            <a:off x="4870832" y="547914"/>
            <a:ext cx="3766059" cy="4261899"/>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4" name="Google Shape;544;p39"/>
          <p:cNvSpPr txBox="1">
            <a:spLocks noGrp="1"/>
          </p:cNvSpPr>
          <p:nvPr>
            <p:ph type="title"/>
          </p:nvPr>
        </p:nvSpPr>
        <p:spPr>
          <a:xfrm>
            <a:off x="657976" y="736526"/>
            <a:ext cx="4322400" cy="7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solidFill>
                  <a:srgbClr val="0070C0"/>
                </a:solidFill>
                <a:latin typeface="Times New Roman" panose="02020603050405020304" pitchFamily="18" charset="0"/>
                <a:cs typeface="Times New Roman" panose="02020603050405020304" pitchFamily="18" charset="0"/>
              </a:rPr>
              <a:t>Introduction to the team</a:t>
            </a:r>
            <a:endParaRPr sz="3200" dirty="0">
              <a:solidFill>
                <a:srgbClr val="0070C0"/>
              </a:solidFill>
              <a:latin typeface="Times New Roman" panose="02020603050405020304" pitchFamily="18" charset="0"/>
              <a:cs typeface="Times New Roman" panose="02020603050405020304" pitchFamily="18" charset="0"/>
            </a:endParaRPr>
          </a:p>
        </p:txBody>
      </p:sp>
      <p:sp>
        <p:nvSpPr>
          <p:cNvPr id="545" name="Google Shape;545;p39"/>
          <p:cNvSpPr txBox="1">
            <a:spLocks noGrp="1"/>
          </p:cNvSpPr>
          <p:nvPr>
            <p:ph type="subTitle" idx="1"/>
          </p:nvPr>
        </p:nvSpPr>
        <p:spPr>
          <a:xfrm>
            <a:off x="562699" y="1523551"/>
            <a:ext cx="4322400" cy="3022342"/>
          </a:xfrm>
          <a:prstGeom prst="rect">
            <a:avLst/>
          </a:prstGeom>
        </p:spPr>
        <p:txBody>
          <a:bodyPr spcFirstLastPara="1" wrap="square" lIns="91425" tIns="91425" rIns="91425" bIns="91425" anchor="t" anchorCtr="0">
            <a:noAutofit/>
          </a:bodyPr>
          <a:lstStyle/>
          <a:p>
            <a:pPr marL="139700" indent="0">
              <a:buNone/>
            </a:pPr>
            <a:r>
              <a:rPr lang="en-US" dirty="0">
                <a:solidFill>
                  <a:schemeClr val="bg2">
                    <a:lumMod val="25000"/>
                  </a:schemeClr>
                </a:solidFill>
                <a:latin typeface="Times New Roman" panose="02020603050405020304" pitchFamily="18" charset="0"/>
                <a:cs typeface="Times New Roman" panose="02020603050405020304" pitchFamily="18" charset="0"/>
              </a:rPr>
              <a:t>Made and presented by,</a:t>
            </a:r>
          </a:p>
          <a:p>
            <a:r>
              <a:rPr lang="en-US" dirty="0">
                <a:solidFill>
                  <a:schemeClr val="bg2">
                    <a:lumMod val="25000"/>
                  </a:schemeClr>
                </a:solidFill>
                <a:latin typeface="Times New Roman" panose="02020603050405020304" pitchFamily="18" charset="0"/>
                <a:cs typeface="Times New Roman" panose="02020603050405020304" pitchFamily="18" charset="0"/>
              </a:rPr>
              <a:t>Ronak Ashok </a:t>
            </a:r>
            <a:r>
              <a:rPr lang="en-US" dirty="0" err="1">
                <a:solidFill>
                  <a:schemeClr val="bg2">
                    <a:lumMod val="25000"/>
                  </a:schemeClr>
                </a:solidFill>
                <a:latin typeface="Times New Roman" panose="02020603050405020304" pitchFamily="18" charset="0"/>
                <a:cs typeface="Times New Roman" panose="02020603050405020304" pitchFamily="18" charset="0"/>
              </a:rPr>
              <a:t>Kalantre</a:t>
            </a:r>
            <a:endParaRPr lang="en-US" dirty="0">
              <a:solidFill>
                <a:schemeClr val="bg2">
                  <a:lumMod val="25000"/>
                </a:schemeClr>
              </a:solidFill>
              <a:latin typeface="Times New Roman" panose="02020603050405020304" pitchFamily="18" charset="0"/>
              <a:cs typeface="Times New Roman" panose="02020603050405020304" pitchFamily="18" charset="0"/>
            </a:endParaRPr>
          </a:p>
          <a:p>
            <a:r>
              <a:rPr lang="en-US" dirty="0" err="1">
                <a:solidFill>
                  <a:schemeClr val="bg2">
                    <a:lumMod val="25000"/>
                  </a:schemeClr>
                </a:solidFill>
                <a:latin typeface="Times New Roman" panose="02020603050405020304" pitchFamily="18" charset="0"/>
                <a:cs typeface="Times New Roman" panose="02020603050405020304" pitchFamily="18" charset="0"/>
              </a:rPr>
              <a:t>Harshal</a:t>
            </a:r>
            <a:r>
              <a:rPr lang="en-US" dirty="0">
                <a:solidFill>
                  <a:schemeClr val="bg2">
                    <a:lumMod val="25000"/>
                  </a:schemeClr>
                </a:solidFill>
                <a:latin typeface="Times New Roman" panose="02020603050405020304" pitchFamily="18" charset="0"/>
                <a:cs typeface="Times New Roman" panose="02020603050405020304" pitchFamily="18" charset="0"/>
              </a:rPr>
              <a:t> Namdev </a:t>
            </a:r>
            <a:r>
              <a:rPr lang="en-US" dirty="0" err="1">
                <a:solidFill>
                  <a:schemeClr val="bg2">
                    <a:lumMod val="25000"/>
                  </a:schemeClr>
                </a:solidFill>
                <a:latin typeface="Times New Roman" panose="02020603050405020304" pitchFamily="18" charset="0"/>
                <a:cs typeface="Times New Roman" panose="02020603050405020304" pitchFamily="18" charset="0"/>
              </a:rPr>
              <a:t>Kothavade</a:t>
            </a:r>
            <a:endParaRPr lang="en-US" dirty="0">
              <a:solidFill>
                <a:schemeClr val="bg2">
                  <a:lumMod val="25000"/>
                </a:schemeClr>
              </a:solidFill>
              <a:latin typeface="Times New Roman" panose="02020603050405020304" pitchFamily="18" charset="0"/>
              <a:cs typeface="Times New Roman" panose="02020603050405020304" pitchFamily="18" charset="0"/>
            </a:endParaRPr>
          </a:p>
          <a:p>
            <a:r>
              <a:rPr lang="en-US" dirty="0">
                <a:solidFill>
                  <a:schemeClr val="bg2">
                    <a:lumMod val="25000"/>
                  </a:schemeClr>
                </a:solidFill>
                <a:latin typeface="Times New Roman" panose="02020603050405020304" pitchFamily="18" charset="0"/>
                <a:cs typeface="Times New Roman" panose="02020603050405020304" pitchFamily="18" charset="0"/>
              </a:rPr>
              <a:t>Hamina Bee Laskar</a:t>
            </a:r>
          </a:p>
          <a:p>
            <a:r>
              <a:rPr lang="en-US" dirty="0">
                <a:solidFill>
                  <a:schemeClr val="bg2">
                    <a:lumMod val="25000"/>
                  </a:schemeClr>
                </a:solidFill>
                <a:latin typeface="Times New Roman" panose="02020603050405020304" pitchFamily="18" charset="0"/>
                <a:cs typeface="Times New Roman" panose="02020603050405020304" pitchFamily="18" charset="0"/>
              </a:rPr>
              <a:t>Soham Vinayak Mali</a:t>
            </a:r>
          </a:p>
          <a:p>
            <a:r>
              <a:rPr lang="en-US" dirty="0">
                <a:solidFill>
                  <a:schemeClr val="bg2">
                    <a:lumMod val="25000"/>
                  </a:schemeClr>
                </a:solidFill>
                <a:latin typeface="Times New Roman" panose="02020603050405020304" pitchFamily="18" charset="0"/>
                <a:cs typeface="Times New Roman" panose="02020603050405020304" pitchFamily="18" charset="0"/>
              </a:rPr>
              <a:t>Nishant Sharad </a:t>
            </a:r>
            <a:r>
              <a:rPr lang="en-US" dirty="0" err="1">
                <a:solidFill>
                  <a:schemeClr val="bg2">
                    <a:lumMod val="25000"/>
                  </a:schemeClr>
                </a:solidFill>
                <a:latin typeface="Times New Roman" panose="02020603050405020304" pitchFamily="18" charset="0"/>
                <a:cs typeface="Times New Roman" panose="02020603050405020304" pitchFamily="18" charset="0"/>
              </a:rPr>
              <a:t>Thanekar</a:t>
            </a:r>
            <a:endParaRPr lang="en-US" dirty="0">
              <a:solidFill>
                <a:schemeClr val="bg2">
                  <a:lumMod val="25000"/>
                </a:schemeClr>
              </a:solidFill>
              <a:latin typeface="Times New Roman" panose="02020603050405020304" pitchFamily="18" charset="0"/>
              <a:cs typeface="Times New Roman" panose="02020603050405020304" pitchFamily="18" charset="0"/>
            </a:endParaRPr>
          </a:p>
          <a:p>
            <a:r>
              <a:rPr lang="en-US" dirty="0">
                <a:solidFill>
                  <a:schemeClr val="bg2">
                    <a:lumMod val="25000"/>
                  </a:schemeClr>
                </a:solidFill>
                <a:latin typeface="Times New Roman" panose="02020603050405020304" pitchFamily="18" charset="0"/>
                <a:cs typeface="Times New Roman" panose="02020603050405020304" pitchFamily="18" charset="0"/>
              </a:rPr>
              <a:t>Prathmesh Milind </a:t>
            </a:r>
            <a:r>
              <a:rPr lang="en-US" dirty="0" err="1">
                <a:solidFill>
                  <a:schemeClr val="bg2">
                    <a:lumMod val="25000"/>
                  </a:schemeClr>
                </a:solidFill>
                <a:latin typeface="Times New Roman" panose="02020603050405020304" pitchFamily="18" charset="0"/>
                <a:cs typeface="Times New Roman" panose="02020603050405020304" pitchFamily="18" charset="0"/>
              </a:rPr>
              <a:t>Zinge</a:t>
            </a:r>
            <a:endParaRPr lang="en-IN" dirty="0">
              <a:solidFill>
                <a:schemeClr val="bg2">
                  <a:lumMod val="25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dirty="0">
              <a:solidFill>
                <a:schemeClr val="bg2">
                  <a:lumMod val="25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dirty="0">
                <a:solidFill>
                  <a:schemeClr val="bg2">
                    <a:lumMod val="25000"/>
                  </a:schemeClr>
                </a:solidFill>
                <a:latin typeface="Times New Roman" panose="02020603050405020304" pitchFamily="18" charset="0"/>
                <a:cs typeface="Times New Roman" panose="02020603050405020304" pitchFamily="18" charset="0"/>
              </a:rPr>
              <a:t>Special thanks to Professor Charulata </a:t>
            </a:r>
            <a:r>
              <a:rPr lang="en-IN" dirty="0" err="1">
                <a:solidFill>
                  <a:schemeClr val="bg2">
                    <a:lumMod val="25000"/>
                  </a:schemeClr>
                </a:solidFill>
                <a:latin typeface="Times New Roman" panose="02020603050405020304" pitchFamily="18" charset="0"/>
                <a:cs typeface="Times New Roman" panose="02020603050405020304" pitchFamily="18" charset="0"/>
              </a:rPr>
              <a:t>Avhad</a:t>
            </a:r>
            <a:r>
              <a:rPr lang="en-IN" dirty="0">
                <a:solidFill>
                  <a:schemeClr val="bg2">
                    <a:lumMod val="25000"/>
                  </a:schemeClr>
                </a:solidFill>
                <a:latin typeface="Times New Roman" panose="02020603050405020304" pitchFamily="18" charset="0"/>
                <a:cs typeface="Times New Roman" panose="02020603050405020304" pitchFamily="18" charset="0"/>
              </a:rPr>
              <a:t> ma’am for her encouraging guidance and the statistics department for their immense support!</a:t>
            </a:r>
            <a:endParaRPr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 name="Teardrop 2">
            <a:extLst>
              <a:ext uri="{FF2B5EF4-FFF2-40B4-BE49-F238E27FC236}">
                <a16:creationId xmlns:a16="http://schemas.microsoft.com/office/drawing/2014/main" id="{249D9008-368E-B395-CF19-1D8ECAD8ED3F}"/>
              </a:ext>
            </a:extLst>
          </p:cNvPr>
          <p:cNvSpPr/>
          <p:nvPr/>
        </p:nvSpPr>
        <p:spPr>
          <a:xfrm rot="10800000">
            <a:off x="5157736" y="1045790"/>
            <a:ext cx="3304148" cy="3139710"/>
          </a:xfrm>
          <a:prstGeom prst="teardrop">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46" name="Google Shape;546;p39"/>
          <p:cNvGrpSpPr/>
          <p:nvPr/>
        </p:nvGrpSpPr>
        <p:grpSpPr>
          <a:xfrm>
            <a:off x="5046423" y="1393690"/>
            <a:ext cx="3238170" cy="2791810"/>
            <a:chOff x="5135901" y="1421662"/>
            <a:chExt cx="3238170" cy="2791810"/>
          </a:xfrm>
        </p:grpSpPr>
        <p:sp>
          <p:nvSpPr>
            <p:cNvPr id="547" name="Google Shape;547;p39"/>
            <p:cNvSpPr/>
            <p:nvPr/>
          </p:nvSpPr>
          <p:spPr>
            <a:xfrm>
              <a:off x="5478429" y="2134745"/>
              <a:ext cx="38195" cy="123429"/>
            </a:xfrm>
            <a:custGeom>
              <a:avLst/>
              <a:gdLst/>
              <a:ahLst/>
              <a:cxnLst/>
              <a:rect l="l" t="t" r="r" b="b"/>
              <a:pathLst>
                <a:path w="2220" h="7174" extrusionOk="0">
                  <a:moveTo>
                    <a:pt x="1794" y="0"/>
                  </a:moveTo>
                  <a:cubicBezTo>
                    <a:pt x="609" y="2158"/>
                    <a:pt x="1" y="5410"/>
                    <a:pt x="2220" y="7173"/>
                  </a:cubicBezTo>
                  <a:cubicBezTo>
                    <a:pt x="487" y="5076"/>
                    <a:pt x="1156" y="2401"/>
                    <a:pt x="1794" y="0"/>
                  </a:cubicBezTo>
                  <a:close/>
                </a:path>
              </a:pathLst>
            </a:custGeom>
            <a:solidFill>
              <a:srgbClr val="892B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5398943" y="2123235"/>
              <a:ext cx="46557" cy="106705"/>
            </a:xfrm>
            <a:custGeom>
              <a:avLst/>
              <a:gdLst/>
              <a:ahLst/>
              <a:cxnLst/>
              <a:rect l="l" t="t" r="r" b="b"/>
              <a:pathLst>
                <a:path w="2706" h="6202" extrusionOk="0">
                  <a:moveTo>
                    <a:pt x="2706" y="0"/>
                  </a:moveTo>
                  <a:lnTo>
                    <a:pt x="2706" y="0"/>
                  </a:lnTo>
                  <a:cubicBezTo>
                    <a:pt x="1855" y="791"/>
                    <a:pt x="1369" y="1885"/>
                    <a:pt x="882" y="2918"/>
                  </a:cubicBezTo>
                  <a:cubicBezTo>
                    <a:pt x="487" y="3952"/>
                    <a:pt x="1" y="5046"/>
                    <a:pt x="1" y="6201"/>
                  </a:cubicBezTo>
                  <a:cubicBezTo>
                    <a:pt x="244" y="5259"/>
                    <a:pt x="882" y="3982"/>
                    <a:pt x="1247" y="3040"/>
                  </a:cubicBezTo>
                  <a:cubicBezTo>
                    <a:pt x="1703" y="2037"/>
                    <a:pt x="2098" y="973"/>
                    <a:pt x="2706" y="0"/>
                  </a:cubicBezTo>
                  <a:close/>
                </a:path>
              </a:pathLst>
            </a:custGeom>
            <a:solidFill>
              <a:srgbClr val="E2A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5372792" y="2123235"/>
              <a:ext cx="64347" cy="64863"/>
            </a:xfrm>
            <a:custGeom>
              <a:avLst/>
              <a:gdLst/>
              <a:ahLst/>
              <a:cxnLst/>
              <a:rect l="l" t="t" r="r" b="b"/>
              <a:pathLst>
                <a:path w="3740" h="3770" extrusionOk="0">
                  <a:moveTo>
                    <a:pt x="3740" y="0"/>
                  </a:moveTo>
                  <a:lnTo>
                    <a:pt x="3740" y="0"/>
                  </a:lnTo>
                  <a:cubicBezTo>
                    <a:pt x="2098" y="730"/>
                    <a:pt x="730" y="2098"/>
                    <a:pt x="1" y="3769"/>
                  </a:cubicBezTo>
                  <a:cubicBezTo>
                    <a:pt x="1186" y="2402"/>
                    <a:pt x="2372" y="1186"/>
                    <a:pt x="3740" y="0"/>
                  </a:cubicBezTo>
                  <a:close/>
                </a:path>
              </a:pathLst>
            </a:custGeom>
            <a:solidFill>
              <a:srgbClr val="E2A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5607085" y="2158574"/>
              <a:ext cx="2374772" cy="1618268"/>
            </a:xfrm>
            <a:custGeom>
              <a:avLst/>
              <a:gdLst/>
              <a:ahLst/>
              <a:cxnLst/>
              <a:rect l="l" t="t" r="r" b="b"/>
              <a:pathLst>
                <a:path w="138028" h="94058" extrusionOk="0">
                  <a:moveTo>
                    <a:pt x="88704" y="1"/>
                  </a:moveTo>
                  <a:cubicBezTo>
                    <a:pt x="56004" y="1"/>
                    <a:pt x="20671" y="2413"/>
                    <a:pt x="0" y="6001"/>
                  </a:cubicBezTo>
                  <a:lnTo>
                    <a:pt x="5532" y="94057"/>
                  </a:lnTo>
                  <a:lnTo>
                    <a:pt x="132282" y="94057"/>
                  </a:lnTo>
                  <a:lnTo>
                    <a:pt x="138027" y="2475"/>
                  </a:lnTo>
                  <a:cubicBezTo>
                    <a:pt x="124419" y="754"/>
                    <a:pt x="106973" y="1"/>
                    <a:pt x="887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5670364" y="2214438"/>
              <a:ext cx="2256573" cy="1503304"/>
            </a:xfrm>
            <a:custGeom>
              <a:avLst/>
              <a:gdLst/>
              <a:ahLst/>
              <a:cxnLst/>
              <a:rect l="l" t="t" r="r" b="b"/>
              <a:pathLst>
                <a:path w="131158" h="87376" extrusionOk="0">
                  <a:moveTo>
                    <a:pt x="78819" y="1"/>
                  </a:moveTo>
                  <a:cubicBezTo>
                    <a:pt x="50936" y="1"/>
                    <a:pt x="23269" y="1884"/>
                    <a:pt x="0" y="5824"/>
                  </a:cubicBezTo>
                  <a:lnTo>
                    <a:pt x="4833" y="87132"/>
                  </a:lnTo>
                  <a:lnTo>
                    <a:pt x="125686" y="87375"/>
                  </a:lnTo>
                  <a:lnTo>
                    <a:pt x="131158" y="2237"/>
                  </a:lnTo>
                  <a:cubicBezTo>
                    <a:pt x="114340" y="761"/>
                    <a:pt x="96536" y="1"/>
                    <a:pt x="788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5756129" y="2326303"/>
              <a:ext cx="2068832" cy="1391953"/>
            </a:xfrm>
            <a:custGeom>
              <a:avLst/>
              <a:gdLst/>
              <a:ahLst/>
              <a:cxnLst/>
              <a:rect l="l" t="t" r="r" b="b"/>
              <a:pathLst>
                <a:path w="120246" h="80904" extrusionOk="0">
                  <a:moveTo>
                    <a:pt x="74718" y="1"/>
                  </a:moveTo>
                  <a:cubicBezTo>
                    <a:pt x="48475" y="1"/>
                    <a:pt x="23534" y="1328"/>
                    <a:pt x="0" y="4459"/>
                  </a:cubicBezTo>
                  <a:lnTo>
                    <a:pt x="3313" y="80630"/>
                  </a:lnTo>
                  <a:lnTo>
                    <a:pt x="115808" y="80904"/>
                  </a:lnTo>
                  <a:lnTo>
                    <a:pt x="120245" y="1176"/>
                  </a:lnTo>
                  <a:cubicBezTo>
                    <a:pt x="104669" y="421"/>
                    <a:pt x="89488" y="1"/>
                    <a:pt x="747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5135901" y="3776797"/>
              <a:ext cx="3238170" cy="305423"/>
            </a:xfrm>
            <a:custGeom>
              <a:avLst/>
              <a:gdLst/>
              <a:ahLst/>
              <a:cxnLst/>
              <a:rect l="l" t="t" r="r" b="b"/>
              <a:pathLst>
                <a:path w="188211" h="17752" extrusionOk="0">
                  <a:moveTo>
                    <a:pt x="32919" y="0"/>
                  </a:moveTo>
                  <a:lnTo>
                    <a:pt x="1" y="17751"/>
                  </a:lnTo>
                  <a:lnTo>
                    <a:pt x="188211" y="17751"/>
                  </a:lnTo>
                  <a:lnTo>
                    <a:pt x="1596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5135901" y="4082198"/>
              <a:ext cx="3237654" cy="131274"/>
            </a:xfrm>
            <a:custGeom>
              <a:avLst/>
              <a:gdLst/>
              <a:ahLst/>
              <a:cxnLst/>
              <a:rect l="l" t="t" r="r" b="b"/>
              <a:pathLst>
                <a:path w="188181" h="7630" extrusionOk="0">
                  <a:moveTo>
                    <a:pt x="1" y="0"/>
                  </a:moveTo>
                  <a:lnTo>
                    <a:pt x="1" y="7629"/>
                  </a:lnTo>
                  <a:lnTo>
                    <a:pt x="188180" y="7629"/>
                  </a:lnTo>
                  <a:lnTo>
                    <a:pt x="1881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5341944" y="3819155"/>
              <a:ext cx="2893554" cy="212327"/>
            </a:xfrm>
            <a:custGeom>
              <a:avLst/>
              <a:gdLst/>
              <a:ahLst/>
              <a:cxnLst/>
              <a:rect l="l" t="t" r="r" b="b"/>
              <a:pathLst>
                <a:path w="168181" h="12341" extrusionOk="0">
                  <a:moveTo>
                    <a:pt x="21855" y="0"/>
                  </a:moveTo>
                  <a:lnTo>
                    <a:pt x="1" y="12341"/>
                  </a:lnTo>
                  <a:lnTo>
                    <a:pt x="168180" y="12341"/>
                  </a:lnTo>
                  <a:lnTo>
                    <a:pt x="1469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5607085" y="3969232"/>
              <a:ext cx="2278544" cy="42376"/>
            </a:xfrm>
            <a:custGeom>
              <a:avLst/>
              <a:gdLst/>
              <a:ahLst/>
              <a:cxnLst/>
              <a:rect l="l" t="t" r="r" b="b"/>
              <a:pathLst>
                <a:path w="132435" h="2463" extrusionOk="0">
                  <a:moveTo>
                    <a:pt x="4073" y="1"/>
                  </a:moveTo>
                  <a:lnTo>
                    <a:pt x="0" y="2463"/>
                  </a:lnTo>
                  <a:lnTo>
                    <a:pt x="132434" y="2463"/>
                  </a:lnTo>
                  <a:lnTo>
                    <a:pt x="1290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5539626" y="3838493"/>
              <a:ext cx="2509693" cy="105140"/>
            </a:xfrm>
            <a:custGeom>
              <a:avLst/>
              <a:gdLst/>
              <a:ahLst/>
              <a:cxnLst/>
              <a:rect l="l" t="t" r="r" b="b"/>
              <a:pathLst>
                <a:path w="145870" h="6111" extrusionOk="0">
                  <a:moveTo>
                    <a:pt x="10943" y="1"/>
                  </a:moveTo>
                  <a:lnTo>
                    <a:pt x="0" y="6110"/>
                  </a:lnTo>
                  <a:lnTo>
                    <a:pt x="145869" y="6110"/>
                  </a:lnTo>
                  <a:lnTo>
                    <a:pt x="135504" y="1"/>
                  </a:lnTo>
                  <a:close/>
                </a:path>
              </a:pathLst>
            </a:cu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595059" y="3912749"/>
              <a:ext cx="2401439" cy="17"/>
            </a:xfrm>
            <a:custGeom>
              <a:avLst/>
              <a:gdLst/>
              <a:ahLst/>
              <a:cxnLst/>
              <a:rect l="l" t="t" r="r" b="b"/>
              <a:pathLst>
                <a:path w="139578" h="1" fill="none" extrusionOk="0">
                  <a:moveTo>
                    <a:pt x="0" y="1"/>
                  </a:moveTo>
                  <a:lnTo>
                    <a:pt x="139577"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5633752" y="3890796"/>
              <a:ext cx="2326649" cy="17"/>
            </a:xfrm>
            <a:custGeom>
              <a:avLst/>
              <a:gdLst/>
              <a:ahLst/>
              <a:cxnLst/>
              <a:rect l="l" t="t" r="r" b="b"/>
              <a:pathLst>
                <a:path w="135231" h="1" fill="none" extrusionOk="0">
                  <a:moveTo>
                    <a:pt x="0" y="0"/>
                  </a:moveTo>
                  <a:lnTo>
                    <a:pt x="135231" y="0"/>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5697547" y="3855233"/>
              <a:ext cx="2202188" cy="17"/>
            </a:xfrm>
            <a:custGeom>
              <a:avLst/>
              <a:gdLst/>
              <a:ahLst/>
              <a:cxnLst/>
              <a:rect l="l" t="t" r="r" b="b"/>
              <a:pathLst>
                <a:path w="127997" h="1" fill="none" extrusionOk="0">
                  <a:moveTo>
                    <a:pt x="1" y="0"/>
                  </a:moveTo>
                  <a:lnTo>
                    <a:pt x="127997" y="0"/>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5668781" y="3871440"/>
              <a:ext cx="2258156" cy="17"/>
            </a:xfrm>
            <a:custGeom>
              <a:avLst/>
              <a:gdLst/>
              <a:ahLst/>
              <a:cxnLst/>
              <a:rect l="l" t="t" r="r" b="b"/>
              <a:pathLst>
                <a:path w="131250" h="1" fill="none" extrusionOk="0">
                  <a:moveTo>
                    <a:pt x="131250" y="1"/>
                  </a:moveTo>
                  <a:lnTo>
                    <a:pt x="1"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5716369" y="3838493"/>
              <a:ext cx="161090" cy="105140"/>
            </a:xfrm>
            <a:custGeom>
              <a:avLst/>
              <a:gdLst/>
              <a:ahLst/>
              <a:cxnLst/>
              <a:rect l="l" t="t" r="r" b="b"/>
              <a:pathLst>
                <a:path w="9363" h="6111" fill="none" extrusionOk="0">
                  <a:moveTo>
                    <a:pt x="1" y="6110"/>
                  </a:moveTo>
                  <a:lnTo>
                    <a:pt x="9363"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5917182" y="3838493"/>
              <a:ext cx="139653" cy="105140"/>
            </a:xfrm>
            <a:custGeom>
              <a:avLst/>
              <a:gdLst/>
              <a:ahLst/>
              <a:cxnLst/>
              <a:rect l="l" t="t" r="r" b="b"/>
              <a:pathLst>
                <a:path w="8117" h="6111" fill="none" extrusionOk="0">
                  <a:moveTo>
                    <a:pt x="1" y="6110"/>
                  </a:moveTo>
                  <a:lnTo>
                    <a:pt x="8117"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6128455" y="3838493"/>
              <a:ext cx="118732" cy="105140"/>
            </a:xfrm>
            <a:custGeom>
              <a:avLst/>
              <a:gdLst/>
              <a:ahLst/>
              <a:cxnLst/>
              <a:rect l="l" t="t" r="r" b="b"/>
              <a:pathLst>
                <a:path w="6901" h="6111" fill="none" extrusionOk="0">
                  <a:moveTo>
                    <a:pt x="1" y="6110"/>
                  </a:moveTo>
                  <a:lnTo>
                    <a:pt x="6901"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6368495" y="3838493"/>
              <a:ext cx="78988" cy="105140"/>
            </a:xfrm>
            <a:custGeom>
              <a:avLst/>
              <a:gdLst/>
              <a:ahLst/>
              <a:cxnLst/>
              <a:rect l="l" t="t" r="r" b="b"/>
              <a:pathLst>
                <a:path w="4591" h="6111" fill="none" extrusionOk="0">
                  <a:moveTo>
                    <a:pt x="0" y="6110"/>
                  </a:moveTo>
                  <a:lnTo>
                    <a:pt x="4590"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6605919" y="3838493"/>
              <a:ext cx="17" cy="105140"/>
            </a:xfrm>
            <a:custGeom>
              <a:avLst/>
              <a:gdLst/>
              <a:ahLst/>
              <a:cxnLst/>
              <a:rect l="l" t="t" r="r" b="b"/>
              <a:pathLst>
                <a:path w="1" h="6111" fill="none" extrusionOk="0">
                  <a:moveTo>
                    <a:pt x="0" y="6110"/>
                  </a:moveTo>
                  <a:lnTo>
                    <a:pt x="0"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6756511" y="3838493"/>
              <a:ext cx="71143" cy="105140"/>
            </a:xfrm>
            <a:custGeom>
              <a:avLst/>
              <a:gdLst/>
              <a:ahLst/>
              <a:cxnLst/>
              <a:rect l="l" t="t" r="r" b="b"/>
              <a:pathLst>
                <a:path w="4135" h="6111" fill="none" extrusionOk="0">
                  <a:moveTo>
                    <a:pt x="1" y="1"/>
                  </a:moveTo>
                  <a:lnTo>
                    <a:pt x="4135" y="6110"/>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6949479" y="3838493"/>
              <a:ext cx="110370" cy="105140"/>
            </a:xfrm>
            <a:custGeom>
              <a:avLst/>
              <a:gdLst/>
              <a:ahLst/>
              <a:cxnLst/>
              <a:rect l="l" t="t" r="r" b="b"/>
              <a:pathLst>
                <a:path w="6415" h="6111" fill="none" extrusionOk="0">
                  <a:moveTo>
                    <a:pt x="1" y="1"/>
                  </a:moveTo>
                  <a:lnTo>
                    <a:pt x="6414" y="6110"/>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7182206" y="3838493"/>
              <a:ext cx="134939" cy="105140"/>
            </a:xfrm>
            <a:custGeom>
              <a:avLst/>
              <a:gdLst/>
              <a:ahLst/>
              <a:cxnLst/>
              <a:rect l="l" t="t" r="r" b="b"/>
              <a:pathLst>
                <a:path w="7843" h="6111" fill="none" extrusionOk="0">
                  <a:moveTo>
                    <a:pt x="0" y="1"/>
                  </a:moveTo>
                  <a:lnTo>
                    <a:pt x="7842" y="6110"/>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7419613" y="3838493"/>
              <a:ext cx="150630" cy="105140"/>
            </a:xfrm>
            <a:custGeom>
              <a:avLst/>
              <a:gdLst/>
              <a:ahLst/>
              <a:cxnLst/>
              <a:rect l="l" t="t" r="r" b="b"/>
              <a:pathLst>
                <a:path w="8755" h="6111" fill="none" extrusionOk="0">
                  <a:moveTo>
                    <a:pt x="1" y="1"/>
                  </a:moveTo>
                  <a:lnTo>
                    <a:pt x="8755" y="6110"/>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7676920" y="3839677"/>
              <a:ext cx="162140" cy="105140"/>
            </a:xfrm>
            <a:custGeom>
              <a:avLst/>
              <a:gdLst/>
              <a:ahLst/>
              <a:cxnLst/>
              <a:rect l="l" t="t" r="r" b="b"/>
              <a:pathLst>
                <a:path w="9424" h="6111" fill="none" extrusionOk="0">
                  <a:moveTo>
                    <a:pt x="1" y="1"/>
                  </a:moveTo>
                  <a:lnTo>
                    <a:pt x="9423" y="6110"/>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5832466" y="3838493"/>
              <a:ext cx="128676" cy="105140"/>
            </a:xfrm>
            <a:custGeom>
              <a:avLst/>
              <a:gdLst/>
              <a:ahLst/>
              <a:cxnLst/>
              <a:rect l="l" t="t" r="r" b="b"/>
              <a:pathLst>
                <a:path w="7479" h="6111" fill="none" extrusionOk="0">
                  <a:moveTo>
                    <a:pt x="1" y="6110"/>
                  </a:moveTo>
                  <a:lnTo>
                    <a:pt x="7478"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6028582" y="3838493"/>
              <a:ext cx="118714" cy="105140"/>
            </a:xfrm>
            <a:custGeom>
              <a:avLst/>
              <a:gdLst/>
              <a:ahLst/>
              <a:cxnLst/>
              <a:rect l="l" t="t" r="r" b="b"/>
              <a:pathLst>
                <a:path w="6900" h="6111" fill="none" extrusionOk="0">
                  <a:moveTo>
                    <a:pt x="0" y="6110"/>
                  </a:moveTo>
                  <a:lnTo>
                    <a:pt x="6900"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6247167" y="3838493"/>
              <a:ext cx="98327" cy="105140"/>
            </a:xfrm>
            <a:custGeom>
              <a:avLst/>
              <a:gdLst/>
              <a:ahLst/>
              <a:cxnLst/>
              <a:rect l="l" t="t" r="r" b="b"/>
              <a:pathLst>
                <a:path w="5715" h="6111" fill="none" extrusionOk="0">
                  <a:moveTo>
                    <a:pt x="1" y="6110"/>
                  </a:moveTo>
                  <a:lnTo>
                    <a:pt x="5715"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6489822" y="3838493"/>
              <a:ext cx="28767" cy="105140"/>
            </a:xfrm>
            <a:custGeom>
              <a:avLst/>
              <a:gdLst/>
              <a:ahLst/>
              <a:cxnLst/>
              <a:rect l="l" t="t" r="r" b="b"/>
              <a:pathLst>
                <a:path w="1672" h="6111" fill="none" extrusionOk="0">
                  <a:moveTo>
                    <a:pt x="0" y="6110"/>
                  </a:moveTo>
                  <a:lnTo>
                    <a:pt x="1672"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6681740" y="3838493"/>
              <a:ext cx="31399" cy="105140"/>
            </a:xfrm>
            <a:custGeom>
              <a:avLst/>
              <a:gdLst/>
              <a:ahLst/>
              <a:cxnLst/>
              <a:rect l="l" t="t" r="r" b="b"/>
              <a:pathLst>
                <a:path w="1825" h="6111" fill="none" extrusionOk="0">
                  <a:moveTo>
                    <a:pt x="1824" y="6110"/>
                  </a:moveTo>
                  <a:lnTo>
                    <a:pt x="0"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6859533" y="3838493"/>
              <a:ext cx="80554" cy="105140"/>
            </a:xfrm>
            <a:custGeom>
              <a:avLst/>
              <a:gdLst/>
              <a:ahLst/>
              <a:cxnLst/>
              <a:rect l="l" t="t" r="r" b="b"/>
              <a:pathLst>
                <a:path w="4682" h="6111" fill="none" extrusionOk="0">
                  <a:moveTo>
                    <a:pt x="4682" y="6110"/>
                  </a:moveTo>
                  <a:lnTo>
                    <a:pt x="1"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7078135" y="3838493"/>
              <a:ext cx="104090" cy="105140"/>
            </a:xfrm>
            <a:custGeom>
              <a:avLst/>
              <a:gdLst/>
              <a:ahLst/>
              <a:cxnLst/>
              <a:rect l="l" t="t" r="r" b="b"/>
              <a:pathLst>
                <a:path w="6050" h="6111" fill="none" extrusionOk="0">
                  <a:moveTo>
                    <a:pt x="6049" y="6110"/>
                  </a:moveTo>
                  <a:lnTo>
                    <a:pt x="0"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7311895" y="3838493"/>
              <a:ext cx="124994" cy="105140"/>
            </a:xfrm>
            <a:custGeom>
              <a:avLst/>
              <a:gdLst/>
              <a:ahLst/>
              <a:cxnLst/>
              <a:rect l="l" t="t" r="r" b="b"/>
              <a:pathLst>
                <a:path w="7265" h="6111" fill="none" extrusionOk="0">
                  <a:moveTo>
                    <a:pt x="7265" y="6110"/>
                  </a:moveTo>
                  <a:lnTo>
                    <a:pt x="0"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7536493" y="3836062"/>
              <a:ext cx="151679" cy="105140"/>
            </a:xfrm>
            <a:custGeom>
              <a:avLst/>
              <a:gdLst/>
              <a:ahLst/>
              <a:cxnLst/>
              <a:rect l="l" t="t" r="r" b="b"/>
              <a:pathLst>
                <a:path w="8816" h="6111" fill="none" extrusionOk="0">
                  <a:moveTo>
                    <a:pt x="8815" y="6110"/>
                  </a:moveTo>
                  <a:lnTo>
                    <a:pt x="1"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7787787" y="3839677"/>
              <a:ext cx="165805" cy="105140"/>
            </a:xfrm>
            <a:custGeom>
              <a:avLst/>
              <a:gdLst/>
              <a:ahLst/>
              <a:cxnLst/>
              <a:rect l="l" t="t" r="r" b="b"/>
              <a:pathLst>
                <a:path w="9637" h="6111" fill="none" extrusionOk="0">
                  <a:moveTo>
                    <a:pt x="9636" y="6110"/>
                  </a:moveTo>
                  <a:lnTo>
                    <a:pt x="1"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5618062" y="3838493"/>
              <a:ext cx="178863" cy="105140"/>
            </a:xfrm>
            <a:custGeom>
              <a:avLst/>
              <a:gdLst/>
              <a:ahLst/>
              <a:cxnLst/>
              <a:rect l="l" t="t" r="r" b="b"/>
              <a:pathLst>
                <a:path w="10396" h="6111" fill="none" extrusionOk="0">
                  <a:moveTo>
                    <a:pt x="1" y="6110"/>
                  </a:moveTo>
                  <a:lnTo>
                    <a:pt x="10396" y="1"/>
                  </a:lnTo>
                </a:path>
              </a:pathLst>
            </a:custGeom>
            <a:noFill/>
            <a:ln w="9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5170414" y="4110431"/>
              <a:ext cx="1741473" cy="73224"/>
            </a:xfrm>
            <a:custGeom>
              <a:avLst/>
              <a:gdLst/>
              <a:ahLst/>
              <a:cxnLst/>
              <a:rect l="l" t="t" r="r" b="b"/>
              <a:pathLst>
                <a:path w="101219" h="4256" extrusionOk="0">
                  <a:moveTo>
                    <a:pt x="1" y="1"/>
                  </a:moveTo>
                  <a:lnTo>
                    <a:pt x="1" y="4256"/>
                  </a:lnTo>
                  <a:lnTo>
                    <a:pt x="101219" y="4256"/>
                  </a:lnTo>
                  <a:lnTo>
                    <a:pt x="1012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7078135" y="4132917"/>
              <a:ext cx="308554" cy="36629"/>
            </a:xfrm>
            <a:custGeom>
              <a:avLst/>
              <a:gdLst/>
              <a:ahLst/>
              <a:cxnLst/>
              <a:rect l="l" t="t" r="r" b="b"/>
              <a:pathLst>
                <a:path w="17934" h="2129" extrusionOk="0">
                  <a:moveTo>
                    <a:pt x="0" y="1"/>
                  </a:moveTo>
                  <a:lnTo>
                    <a:pt x="0" y="2128"/>
                  </a:lnTo>
                  <a:lnTo>
                    <a:pt x="17934" y="2128"/>
                  </a:lnTo>
                  <a:lnTo>
                    <a:pt x="179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7436870" y="4132917"/>
              <a:ext cx="121347" cy="36629"/>
            </a:xfrm>
            <a:custGeom>
              <a:avLst/>
              <a:gdLst/>
              <a:ahLst/>
              <a:cxnLst/>
              <a:rect l="l" t="t" r="r" b="b"/>
              <a:pathLst>
                <a:path w="7053" h="2129" extrusionOk="0">
                  <a:moveTo>
                    <a:pt x="1" y="1"/>
                  </a:moveTo>
                  <a:lnTo>
                    <a:pt x="1" y="2128"/>
                  </a:lnTo>
                  <a:lnTo>
                    <a:pt x="7053" y="2128"/>
                  </a:lnTo>
                  <a:lnTo>
                    <a:pt x="70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7653373" y="4132917"/>
              <a:ext cx="358776" cy="36629"/>
            </a:xfrm>
            <a:custGeom>
              <a:avLst/>
              <a:gdLst/>
              <a:ahLst/>
              <a:cxnLst/>
              <a:rect l="l" t="t" r="r" b="b"/>
              <a:pathLst>
                <a:path w="20853" h="2129" extrusionOk="0">
                  <a:moveTo>
                    <a:pt x="1" y="1"/>
                  </a:moveTo>
                  <a:lnTo>
                    <a:pt x="1" y="2128"/>
                  </a:lnTo>
                  <a:lnTo>
                    <a:pt x="20852" y="2128"/>
                  </a:lnTo>
                  <a:lnTo>
                    <a:pt x="208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8080616" y="4118792"/>
              <a:ext cx="60682" cy="64863"/>
            </a:xfrm>
            <a:custGeom>
              <a:avLst/>
              <a:gdLst/>
              <a:ahLst/>
              <a:cxnLst/>
              <a:rect l="l" t="t" r="r" b="b"/>
              <a:pathLst>
                <a:path w="3527" h="3770" extrusionOk="0">
                  <a:moveTo>
                    <a:pt x="1764" y="1"/>
                  </a:moveTo>
                  <a:cubicBezTo>
                    <a:pt x="791" y="1"/>
                    <a:pt x="1" y="852"/>
                    <a:pt x="1" y="1885"/>
                  </a:cubicBezTo>
                  <a:cubicBezTo>
                    <a:pt x="1" y="2919"/>
                    <a:pt x="791" y="3770"/>
                    <a:pt x="1764" y="3770"/>
                  </a:cubicBezTo>
                  <a:cubicBezTo>
                    <a:pt x="2737" y="3770"/>
                    <a:pt x="3527" y="2949"/>
                    <a:pt x="3527" y="1885"/>
                  </a:cubicBezTo>
                  <a:cubicBezTo>
                    <a:pt x="3527" y="852"/>
                    <a:pt x="2737" y="1"/>
                    <a:pt x="1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8199862" y="4132917"/>
              <a:ext cx="33997" cy="36629"/>
            </a:xfrm>
            <a:custGeom>
              <a:avLst/>
              <a:gdLst/>
              <a:ahLst/>
              <a:cxnLst/>
              <a:rect l="l" t="t" r="r" b="b"/>
              <a:pathLst>
                <a:path w="1976" h="2129" extrusionOk="0">
                  <a:moveTo>
                    <a:pt x="973" y="1"/>
                  </a:moveTo>
                  <a:cubicBezTo>
                    <a:pt x="426" y="1"/>
                    <a:pt x="0" y="487"/>
                    <a:pt x="0" y="1064"/>
                  </a:cubicBezTo>
                  <a:cubicBezTo>
                    <a:pt x="0" y="1672"/>
                    <a:pt x="426" y="2128"/>
                    <a:pt x="973" y="2128"/>
                  </a:cubicBezTo>
                  <a:cubicBezTo>
                    <a:pt x="1520" y="2128"/>
                    <a:pt x="1976" y="1672"/>
                    <a:pt x="1976" y="1064"/>
                  </a:cubicBezTo>
                  <a:cubicBezTo>
                    <a:pt x="1976" y="487"/>
                    <a:pt x="1520" y="1"/>
                    <a:pt x="9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6700046" y="2286697"/>
              <a:ext cx="303324" cy="223218"/>
            </a:xfrm>
            <a:custGeom>
              <a:avLst/>
              <a:gdLst/>
              <a:ahLst/>
              <a:cxnLst/>
              <a:rect l="l" t="t" r="r" b="b"/>
              <a:pathLst>
                <a:path w="17630" h="12974" extrusionOk="0">
                  <a:moveTo>
                    <a:pt x="11589" y="0"/>
                  </a:moveTo>
                  <a:cubicBezTo>
                    <a:pt x="10285" y="0"/>
                    <a:pt x="8881" y="207"/>
                    <a:pt x="8177" y="287"/>
                  </a:cubicBezTo>
                  <a:cubicBezTo>
                    <a:pt x="6049" y="530"/>
                    <a:pt x="3921" y="1077"/>
                    <a:pt x="1976" y="2019"/>
                  </a:cubicBezTo>
                  <a:cubicBezTo>
                    <a:pt x="1946" y="2232"/>
                    <a:pt x="1915" y="2445"/>
                    <a:pt x="1885" y="2688"/>
                  </a:cubicBezTo>
                  <a:cubicBezTo>
                    <a:pt x="1763" y="3661"/>
                    <a:pt x="1520" y="4603"/>
                    <a:pt x="1216" y="5545"/>
                  </a:cubicBezTo>
                  <a:cubicBezTo>
                    <a:pt x="943" y="6305"/>
                    <a:pt x="0" y="7551"/>
                    <a:pt x="31" y="8311"/>
                  </a:cubicBezTo>
                  <a:cubicBezTo>
                    <a:pt x="31" y="8554"/>
                    <a:pt x="183" y="8797"/>
                    <a:pt x="335" y="9010"/>
                  </a:cubicBezTo>
                  <a:cubicBezTo>
                    <a:pt x="1794" y="10925"/>
                    <a:pt x="3861" y="12445"/>
                    <a:pt x="6231" y="12870"/>
                  </a:cubicBezTo>
                  <a:cubicBezTo>
                    <a:pt x="6617" y="12941"/>
                    <a:pt x="7000" y="12974"/>
                    <a:pt x="7378" y="12974"/>
                  </a:cubicBezTo>
                  <a:cubicBezTo>
                    <a:pt x="9293" y="12974"/>
                    <a:pt x="11092" y="12128"/>
                    <a:pt x="12614" y="10986"/>
                  </a:cubicBezTo>
                  <a:cubicBezTo>
                    <a:pt x="13040" y="10652"/>
                    <a:pt x="17630" y="6366"/>
                    <a:pt x="17478" y="6214"/>
                  </a:cubicBezTo>
                  <a:cubicBezTo>
                    <a:pt x="16171" y="5028"/>
                    <a:pt x="15350" y="3387"/>
                    <a:pt x="14742" y="1746"/>
                  </a:cubicBezTo>
                  <a:cubicBezTo>
                    <a:pt x="14621" y="1381"/>
                    <a:pt x="14499" y="1047"/>
                    <a:pt x="14286" y="743"/>
                  </a:cubicBezTo>
                  <a:cubicBezTo>
                    <a:pt x="13855" y="167"/>
                    <a:pt x="12762" y="0"/>
                    <a:pt x="11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6695332" y="2164028"/>
              <a:ext cx="312219" cy="461369"/>
            </a:xfrm>
            <a:custGeom>
              <a:avLst/>
              <a:gdLst/>
              <a:ahLst/>
              <a:cxnLst/>
              <a:rect l="l" t="t" r="r" b="b"/>
              <a:pathLst>
                <a:path w="18147" h="26816" extrusionOk="0">
                  <a:moveTo>
                    <a:pt x="13284" y="0"/>
                  </a:moveTo>
                  <a:cubicBezTo>
                    <a:pt x="13283" y="0"/>
                    <a:pt x="13283" y="1"/>
                    <a:pt x="13282" y="1"/>
                  </a:cubicBezTo>
                  <a:lnTo>
                    <a:pt x="13282" y="1"/>
                  </a:lnTo>
                  <a:cubicBezTo>
                    <a:pt x="13283" y="1"/>
                    <a:pt x="13283" y="0"/>
                    <a:pt x="13284" y="0"/>
                  </a:cubicBezTo>
                  <a:close/>
                  <a:moveTo>
                    <a:pt x="13282" y="1"/>
                  </a:moveTo>
                  <a:lnTo>
                    <a:pt x="13282" y="1"/>
                  </a:lnTo>
                  <a:cubicBezTo>
                    <a:pt x="12340" y="669"/>
                    <a:pt x="10912" y="912"/>
                    <a:pt x="9849" y="1216"/>
                  </a:cubicBezTo>
                  <a:cubicBezTo>
                    <a:pt x="8147" y="1733"/>
                    <a:pt x="6475" y="2037"/>
                    <a:pt x="4742" y="2401"/>
                  </a:cubicBezTo>
                  <a:cubicBezTo>
                    <a:pt x="4651" y="2432"/>
                    <a:pt x="4590" y="2432"/>
                    <a:pt x="4560" y="2493"/>
                  </a:cubicBezTo>
                  <a:cubicBezTo>
                    <a:pt x="4469" y="2553"/>
                    <a:pt x="4499" y="2675"/>
                    <a:pt x="4499" y="2766"/>
                  </a:cubicBezTo>
                  <a:cubicBezTo>
                    <a:pt x="4742" y="5015"/>
                    <a:pt x="5381" y="8268"/>
                    <a:pt x="4590" y="10426"/>
                  </a:cubicBezTo>
                  <a:cubicBezTo>
                    <a:pt x="4195" y="11490"/>
                    <a:pt x="3283" y="12280"/>
                    <a:pt x="2280" y="12827"/>
                  </a:cubicBezTo>
                  <a:cubicBezTo>
                    <a:pt x="2159" y="12918"/>
                    <a:pt x="1" y="13921"/>
                    <a:pt x="1" y="13952"/>
                  </a:cubicBezTo>
                  <a:cubicBezTo>
                    <a:pt x="669" y="16353"/>
                    <a:pt x="1490" y="18724"/>
                    <a:pt x="2493" y="21034"/>
                  </a:cubicBezTo>
                  <a:cubicBezTo>
                    <a:pt x="2732" y="21571"/>
                    <a:pt x="4812" y="26815"/>
                    <a:pt x="5609" y="26815"/>
                  </a:cubicBezTo>
                  <a:cubicBezTo>
                    <a:pt x="5625" y="26815"/>
                    <a:pt x="5640" y="26813"/>
                    <a:pt x="5654" y="26809"/>
                  </a:cubicBezTo>
                  <a:cubicBezTo>
                    <a:pt x="6901" y="26475"/>
                    <a:pt x="8268" y="24590"/>
                    <a:pt x="9119" y="23678"/>
                  </a:cubicBezTo>
                  <a:cubicBezTo>
                    <a:pt x="10457" y="22280"/>
                    <a:pt x="11733" y="20821"/>
                    <a:pt x="13010" y="19393"/>
                  </a:cubicBezTo>
                  <a:cubicBezTo>
                    <a:pt x="14803" y="17417"/>
                    <a:pt x="17326" y="15289"/>
                    <a:pt x="18117" y="12645"/>
                  </a:cubicBezTo>
                  <a:cubicBezTo>
                    <a:pt x="18147" y="12614"/>
                    <a:pt x="18147" y="12554"/>
                    <a:pt x="18117" y="12523"/>
                  </a:cubicBezTo>
                  <a:cubicBezTo>
                    <a:pt x="18117" y="12462"/>
                    <a:pt x="18056" y="12432"/>
                    <a:pt x="17995" y="12402"/>
                  </a:cubicBezTo>
                  <a:cubicBezTo>
                    <a:pt x="17448" y="12219"/>
                    <a:pt x="16901" y="12158"/>
                    <a:pt x="16354" y="11946"/>
                  </a:cubicBezTo>
                  <a:cubicBezTo>
                    <a:pt x="15533" y="11611"/>
                    <a:pt x="14712" y="11155"/>
                    <a:pt x="14226" y="10395"/>
                  </a:cubicBezTo>
                  <a:cubicBezTo>
                    <a:pt x="13405" y="9088"/>
                    <a:pt x="13253" y="6839"/>
                    <a:pt x="13132" y="5350"/>
                  </a:cubicBezTo>
                  <a:cubicBezTo>
                    <a:pt x="13071" y="4408"/>
                    <a:pt x="13040" y="3465"/>
                    <a:pt x="13071" y="2553"/>
                  </a:cubicBezTo>
                  <a:cubicBezTo>
                    <a:pt x="13101" y="2189"/>
                    <a:pt x="12980" y="218"/>
                    <a:pt x="13282" y="1"/>
                  </a:cubicBezTo>
                  <a:close/>
                </a:path>
              </a:pathLst>
            </a:custGeom>
            <a:solidFill>
              <a:srgbClr val="E2A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6907121" y="1421662"/>
              <a:ext cx="371852" cy="401874"/>
            </a:xfrm>
            <a:custGeom>
              <a:avLst/>
              <a:gdLst/>
              <a:ahLst/>
              <a:cxnLst/>
              <a:rect l="l" t="t" r="r" b="b"/>
              <a:pathLst>
                <a:path w="21613" h="23358" extrusionOk="0">
                  <a:moveTo>
                    <a:pt x="7696" y="0"/>
                  </a:moveTo>
                  <a:cubicBezTo>
                    <a:pt x="5894" y="0"/>
                    <a:pt x="4160" y="520"/>
                    <a:pt x="2676" y="1538"/>
                  </a:cubicBezTo>
                  <a:cubicBezTo>
                    <a:pt x="1338" y="2480"/>
                    <a:pt x="396" y="4060"/>
                    <a:pt x="457" y="5702"/>
                  </a:cubicBezTo>
                  <a:lnTo>
                    <a:pt x="1" y="5671"/>
                  </a:lnTo>
                  <a:lnTo>
                    <a:pt x="1" y="5671"/>
                  </a:lnTo>
                  <a:cubicBezTo>
                    <a:pt x="3192" y="7100"/>
                    <a:pt x="5959" y="9440"/>
                    <a:pt x="8025" y="12267"/>
                  </a:cubicBezTo>
                  <a:cubicBezTo>
                    <a:pt x="9059" y="13726"/>
                    <a:pt x="9728" y="15459"/>
                    <a:pt x="10457" y="17100"/>
                  </a:cubicBezTo>
                  <a:cubicBezTo>
                    <a:pt x="11187" y="18833"/>
                    <a:pt x="11794" y="20626"/>
                    <a:pt x="12250" y="22450"/>
                  </a:cubicBezTo>
                  <a:cubicBezTo>
                    <a:pt x="12311" y="22693"/>
                    <a:pt x="12372" y="22906"/>
                    <a:pt x="12524" y="23058"/>
                  </a:cubicBezTo>
                  <a:cubicBezTo>
                    <a:pt x="12646" y="23179"/>
                    <a:pt x="12767" y="23210"/>
                    <a:pt x="12919" y="23270"/>
                  </a:cubicBezTo>
                  <a:cubicBezTo>
                    <a:pt x="13157" y="23330"/>
                    <a:pt x="13399" y="23357"/>
                    <a:pt x="13642" y="23357"/>
                  </a:cubicBezTo>
                  <a:cubicBezTo>
                    <a:pt x="14142" y="23357"/>
                    <a:pt x="14647" y="23242"/>
                    <a:pt x="15138" y="23058"/>
                  </a:cubicBezTo>
                  <a:cubicBezTo>
                    <a:pt x="19454" y="21508"/>
                    <a:pt x="21612" y="16219"/>
                    <a:pt x="21217" y="11933"/>
                  </a:cubicBezTo>
                  <a:cubicBezTo>
                    <a:pt x="20944" y="8741"/>
                    <a:pt x="19363" y="5702"/>
                    <a:pt x="16962" y="3574"/>
                  </a:cubicBezTo>
                  <a:cubicBezTo>
                    <a:pt x="14591" y="1446"/>
                    <a:pt x="11460" y="200"/>
                    <a:pt x="8269" y="18"/>
                  </a:cubicBezTo>
                  <a:cubicBezTo>
                    <a:pt x="8077" y="6"/>
                    <a:pt x="7886" y="0"/>
                    <a:pt x="76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492953" y="1551523"/>
              <a:ext cx="680389" cy="687305"/>
            </a:xfrm>
            <a:custGeom>
              <a:avLst/>
              <a:gdLst/>
              <a:ahLst/>
              <a:cxnLst/>
              <a:rect l="l" t="t" r="r" b="b"/>
              <a:pathLst>
                <a:path w="39546" h="39948" extrusionOk="0">
                  <a:moveTo>
                    <a:pt x="18300" y="0"/>
                  </a:moveTo>
                  <a:cubicBezTo>
                    <a:pt x="15878" y="0"/>
                    <a:pt x="13473" y="379"/>
                    <a:pt x="11217" y="1254"/>
                  </a:cubicBezTo>
                  <a:cubicBezTo>
                    <a:pt x="9849" y="1771"/>
                    <a:pt x="8511" y="2500"/>
                    <a:pt x="7478" y="3564"/>
                  </a:cubicBezTo>
                  <a:cubicBezTo>
                    <a:pt x="6262" y="4810"/>
                    <a:pt x="5563" y="6452"/>
                    <a:pt x="5077" y="8093"/>
                  </a:cubicBezTo>
                  <a:cubicBezTo>
                    <a:pt x="4530" y="10038"/>
                    <a:pt x="4256" y="12075"/>
                    <a:pt x="4226" y="14081"/>
                  </a:cubicBezTo>
                  <a:cubicBezTo>
                    <a:pt x="4226" y="15084"/>
                    <a:pt x="4226" y="16118"/>
                    <a:pt x="4317" y="17121"/>
                  </a:cubicBezTo>
                  <a:cubicBezTo>
                    <a:pt x="4408" y="17881"/>
                    <a:pt x="4347" y="19036"/>
                    <a:pt x="4712" y="19704"/>
                  </a:cubicBezTo>
                  <a:cubicBezTo>
                    <a:pt x="4378" y="19096"/>
                    <a:pt x="4013" y="18458"/>
                    <a:pt x="3466" y="18002"/>
                  </a:cubicBezTo>
                  <a:cubicBezTo>
                    <a:pt x="3075" y="17655"/>
                    <a:pt x="2576" y="17432"/>
                    <a:pt x="2080" y="17432"/>
                  </a:cubicBezTo>
                  <a:cubicBezTo>
                    <a:pt x="1880" y="17432"/>
                    <a:pt x="1681" y="17468"/>
                    <a:pt x="1490" y="17546"/>
                  </a:cubicBezTo>
                  <a:cubicBezTo>
                    <a:pt x="183" y="18033"/>
                    <a:pt x="1" y="20312"/>
                    <a:pt x="1" y="21498"/>
                  </a:cubicBezTo>
                  <a:cubicBezTo>
                    <a:pt x="31" y="23048"/>
                    <a:pt x="548" y="24598"/>
                    <a:pt x="1247" y="25935"/>
                  </a:cubicBezTo>
                  <a:cubicBezTo>
                    <a:pt x="1735" y="26913"/>
                    <a:pt x="3116" y="28782"/>
                    <a:pt x="4469" y="28782"/>
                  </a:cubicBezTo>
                  <a:cubicBezTo>
                    <a:pt x="4715" y="28782"/>
                    <a:pt x="4960" y="28720"/>
                    <a:pt x="5198" y="28580"/>
                  </a:cubicBezTo>
                  <a:lnTo>
                    <a:pt x="5198" y="28580"/>
                  </a:lnTo>
                  <a:cubicBezTo>
                    <a:pt x="4955" y="28732"/>
                    <a:pt x="6323" y="31923"/>
                    <a:pt x="6505" y="32258"/>
                  </a:cubicBezTo>
                  <a:cubicBezTo>
                    <a:pt x="7052" y="33413"/>
                    <a:pt x="7751" y="34537"/>
                    <a:pt x="8572" y="35510"/>
                  </a:cubicBezTo>
                  <a:cubicBezTo>
                    <a:pt x="10396" y="37638"/>
                    <a:pt x="12919" y="39066"/>
                    <a:pt x="15654" y="39644"/>
                  </a:cubicBezTo>
                  <a:cubicBezTo>
                    <a:pt x="16432" y="39832"/>
                    <a:pt x="17245" y="39948"/>
                    <a:pt x="18053" y="39948"/>
                  </a:cubicBezTo>
                  <a:cubicBezTo>
                    <a:pt x="18288" y="39948"/>
                    <a:pt x="18522" y="39938"/>
                    <a:pt x="18755" y="39917"/>
                  </a:cubicBezTo>
                  <a:cubicBezTo>
                    <a:pt x="20882" y="39735"/>
                    <a:pt x="22828" y="38732"/>
                    <a:pt x="24591" y="37577"/>
                  </a:cubicBezTo>
                  <a:cubicBezTo>
                    <a:pt x="28816" y="34720"/>
                    <a:pt x="32311" y="30495"/>
                    <a:pt x="33436" y="25510"/>
                  </a:cubicBezTo>
                  <a:lnTo>
                    <a:pt x="33436" y="25510"/>
                  </a:lnTo>
                  <a:cubicBezTo>
                    <a:pt x="33654" y="26240"/>
                    <a:pt x="34465" y="26666"/>
                    <a:pt x="35276" y="26666"/>
                  </a:cubicBezTo>
                  <a:cubicBezTo>
                    <a:pt x="35552" y="26666"/>
                    <a:pt x="35828" y="26617"/>
                    <a:pt x="36080" y="26513"/>
                  </a:cubicBezTo>
                  <a:cubicBezTo>
                    <a:pt x="37083" y="26087"/>
                    <a:pt x="37722" y="25084"/>
                    <a:pt x="38208" y="24081"/>
                  </a:cubicBezTo>
                  <a:cubicBezTo>
                    <a:pt x="39029" y="22318"/>
                    <a:pt x="39485" y="20403"/>
                    <a:pt x="39545" y="18458"/>
                  </a:cubicBezTo>
                  <a:cubicBezTo>
                    <a:pt x="39545" y="17607"/>
                    <a:pt x="39515" y="16726"/>
                    <a:pt x="39181" y="15966"/>
                  </a:cubicBezTo>
                  <a:cubicBezTo>
                    <a:pt x="38697" y="14822"/>
                    <a:pt x="37866" y="14315"/>
                    <a:pt x="36996" y="14315"/>
                  </a:cubicBezTo>
                  <a:cubicBezTo>
                    <a:pt x="36063" y="14315"/>
                    <a:pt x="35084" y="14898"/>
                    <a:pt x="34439" y="15905"/>
                  </a:cubicBezTo>
                  <a:cubicBezTo>
                    <a:pt x="33973" y="16633"/>
                    <a:pt x="33480" y="17946"/>
                    <a:pt x="33385" y="18830"/>
                  </a:cubicBezTo>
                  <a:lnTo>
                    <a:pt x="33385" y="18830"/>
                  </a:lnTo>
                  <a:cubicBezTo>
                    <a:pt x="33617" y="16161"/>
                    <a:pt x="33584" y="13435"/>
                    <a:pt x="33284" y="10768"/>
                  </a:cubicBezTo>
                  <a:cubicBezTo>
                    <a:pt x="33010" y="8215"/>
                    <a:pt x="32402" y="5510"/>
                    <a:pt x="30609" y="3655"/>
                  </a:cubicBezTo>
                  <a:cubicBezTo>
                    <a:pt x="29211" y="2257"/>
                    <a:pt x="27265" y="1528"/>
                    <a:pt x="25351" y="981"/>
                  </a:cubicBezTo>
                  <a:cubicBezTo>
                    <a:pt x="23064" y="364"/>
                    <a:pt x="20673" y="0"/>
                    <a:pt x="18300" y="0"/>
                  </a:cubicBezTo>
                  <a:close/>
                </a:path>
              </a:pathLst>
            </a:custGeom>
            <a:solidFill>
              <a:srgbClr val="E2A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6513306" y="1905183"/>
              <a:ext cx="49740" cy="92787"/>
            </a:xfrm>
            <a:custGeom>
              <a:avLst/>
              <a:gdLst/>
              <a:ahLst/>
              <a:cxnLst/>
              <a:rect l="l" t="t" r="r" b="b"/>
              <a:pathLst>
                <a:path w="2891" h="5393" extrusionOk="0">
                  <a:moveTo>
                    <a:pt x="2005" y="2146"/>
                  </a:moveTo>
                  <a:cubicBezTo>
                    <a:pt x="2294" y="2918"/>
                    <a:pt x="2459" y="3744"/>
                    <a:pt x="2495" y="4559"/>
                  </a:cubicBezTo>
                  <a:cubicBezTo>
                    <a:pt x="2526" y="4771"/>
                    <a:pt x="2495" y="5015"/>
                    <a:pt x="2435" y="5045"/>
                  </a:cubicBezTo>
                  <a:cubicBezTo>
                    <a:pt x="2407" y="5051"/>
                    <a:pt x="2380" y="5054"/>
                    <a:pt x="2356" y="5054"/>
                  </a:cubicBezTo>
                  <a:cubicBezTo>
                    <a:pt x="2005" y="5054"/>
                    <a:pt x="1975" y="4478"/>
                    <a:pt x="1918" y="4194"/>
                  </a:cubicBezTo>
                  <a:cubicBezTo>
                    <a:pt x="1797" y="3501"/>
                    <a:pt x="1856" y="2809"/>
                    <a:pt x="2005" y="2146"/>
                  </a:cubicBezTo>
                  <a:close/>
                  <a:moveTo>
                    <a:pt x="676" y="0"/>
                  </a:moveTo>
                  <a:cubicBezTo>
                    <a:pt x="0" y="0"/>
                    <a:pt x="177" y="1490"/>
                    <a:pt x="459" y="1884"/>
                  </a:cubicBezTo>
                  <a:lnTo>
                    <a:pt x="459" y="1853"/>
                  </a:lnTo>
                  <a:cubicBezTo>
                    <a:pt x="277" y="1337"/>
                    <a:pt x="246" y="698"/>
                    <a:pt x="550" y="243"/>
                  </a:cubicBezTo>
                  <a:cubicBezTo>
                    <a:pt x="584" y="226"/>
                    <a:pt x="618" y="218"/>
                    <a:pt x="652" y="218"/>
                  </a:cubicBezTo>
                  <a:cubicBezTo>
                    <a:pt x="867" y="218"/>
                    <a:pt x="1092" y="511"/>
                    <a:pt x="1249" y="668"/>
                  </a:cubicBezTo>
                  <a:cubicBezTo>
                    <a:pt x="1556" y="1121"/>
                    <a:pt x="1807" y="1619"/>
                    <a:pt x="2003" y="2141"/>
                  </a:cubicBezTo>
                  <a:lnTo>
                    <a:pt x="2003" y="2141"/>
                  </a:lnTo>
                  <a:cubicBezTo>
                    <a:pt x="1643" y="3019"/>
                    <a:pt x="1554" y="3986"/>
                    <a:pt x="1796" y="4954"/>
                  </a:cubicBezTo>
                  <a:cubicBezTo>
                    <a:pt x="1869" y="5173"/>
                    <a:pt x="2099" y="5393"/>
                    <a:pt x="2375" y="5393"/>
                  </a:cubicBezTo>
                  <a:cubicBezTo>
                    <a:pt x="2443" y="5393"/>
                    <a:pt x="2514" y="5379"/>
                    <a:pt x="2587" y="5349"/>
                  </a:cubicBezTo>
                  <a:cubicBezTo>
                    <a:pt x="2891" y="5167"/>
                    <a:pt x="2860" y="4802"/>
                    <a:pt x="2860" y="4528"/>
                  </a:cubicBezTo>
                  <a:cubicBezTo>
                    <a:pt x="2830" y="3100"/>
                    <a:pt x="2374" y="1641"/>
                    <a:pt x="1462" y="516"/>
                  </a:cubicBezTo>
                  <a:cubicBezTo>
                    <a:pt x="1310" y="303"/>
                    <a:pt x="1128" y="151"/>
                    <a:pt x="854" y="30"/>
                  </a:cubicBezTo>
                  <a:cubicBezTo>
                    <a:pt x="789" y="10"/>
                    <a:pt x="730" y="0"/>
                    <a:pt x="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7082832" y="1838601"/>
              <a:ext cx="60975" cy="117459"/>
            </a:xfrm>
            <a:custGeom>
              <a:avLst/>
              <a:gdLst/>
              <a:ahLst/>
              <a:cxnLst/>
              <a:rect l="l" t="t" r="r" b="b"/>
              <a:pathLst>
                <a:path w="3544" h="6827" extrusionOk="0">
                  <a:moveTo>
                    <a:pt x="3158" y="2227"/>
                  </a:moveTo>
                  <a:lnTo>
                    <a:pt x="3158" y="2227"/>
                  </a:lnTo>
                  <a:cubicBezTo>
                    <a:pt x="3139" y="2278"/>
                    <a:pt x="3120" y="2329"/>
                    <a:pt x="3101" y="2380"/>
                  </a:cubicBezTo>
                  <a:lnTo>
                    <a:pt x="3132" y="2380"/>
                  </a:lnTo>
                  <a:cubicBezTo>
                    <a:pt x="3140" y="2329"/>
                    <a:pt x="3149" y="2278"/>
                    <a:pt x="3158" y="2227"/>
                  </a:cubicBezTo>
                  <a:close/>
                  <a:moveTo>
                    <a:pt x="1258" y="3491"/>
                  </a:moveTo>
                  <a:cubicBezTo>
                    <a:pt x="1380" y="3491"/>
                    <a:pt x="1492" y="3519"/>
                    <a:pt x="1581" y="3596"/>
                  </a:cubicBezTo>
                  <a:cubicBezTo>
                    <a:pt x="1825" y="3748"/>
                    <a:pt x="1825" y="4082"/>
                    <a:pt x="1794" y="4386"/>
                  </a:cubicBezTo>
                  <a:cubicBezTo>
                    <a:pt x="1703" y="4964"/>
                    <a:pt x="1521" y="5541"/>
                    <a:pt x="1217" y="6058"/>
                  </a:cubicBezTo>
                  <a:cubicBezTo>
                    <a:pt x="1112" y="6189"/>
                    <a:pt x="1007" y="6477"/>
                    <a:pt x="864" y="6477"/>
                  </a:cubicBezTo>
                  <a:cubicBezTo>
                    <a:pt x="841" y="6477"/>
                    <a:pt x="817" y="6470"/>
                    <a:pt x="791" y="6453"/>
                  </a:cubicBezTo>
                  <a:cubicBezTo>
                    <a:pt x="214" y="5815"/>
                    <a:pt x="487" y="4842"/>
                    <a:pt x="639" y="4021"/>
                  </a:cubicBezTo>
                  <a:cubicBezTo>
                    <a:pt x="668" y="3879"/>
                    <a:pt x="700" y="3736"/>
                    <a:pt x="734" y="3595"/>
                  </a:cubicBezTo>
                  <a:lnTo>
                    <a:pt x="734" y="3595"/>
                  </a:lnTo>
                  <a:cubicBezTo>
                    <a:pt x="908" y="3542"/>
                    <a:pt x="1093" y="3491"/>
                    <a:pt x="1258" y="3491"/>
                  </a:cubicBezTo>
                  <a:close/>
                  <a:moveTo>
                    <a:pt x="2781" y="1"/>
                  </a:moveTo>
                  <a:cubicBezTo>
                    <a:pt x="2433" y="1"/>
                    <a:pt x="2032" y="250"/>
                    <a:pt x="1794" y="556"/>
                  </a:cubicBezTo>
                  <a:cubicBezTo>
                    <a:pt x="943" y="1499"/>
                    <a:pt x="518" y="2745"/>
                    <a:pt x="244" y="3961"/>
                  </a:cubicBezTo>
                  <a:cubicBezTo>
                    <a:pt x="153" y="4538"/>
                    <a:pt x="1" y="5176"/>
                    <a:pt x="122" y="5845"/>
                  </a:cubicBezTo>
                  <a:cubicBezTo>
                    <a:pt x="179" y="6215"/>
                    <a:pt x="370" y="6826"/>
                    <a:pt x="844" y="6826"/>
                  </a:cubicBezTo>
                  <a:cubicBezTo>
                    <a:pt x="876" y="6826"/>
                    <a:pt x="909" y="6823"/>
                    <a:pt x="943" y="6818"/>
                  </a:cubicBezTo>
                  <a:cubicBezTo>
                    <a:pt x="1065" y="6787"/>
                    <a:pt x="1156" y="6696"/>
                    <a:pt x="1217" y="6635"/>
                  </a:cubicBezTo>
                  <a:cubicBezTo>
                    <a:pt x="1673" y="5967"/>
                    <a:pt x="1916" y="5176"/>
                    <a:pt x="1977" y="4386"/>
                  </a:cubicBezTo>
                  <a:cubicBezTo>
                    <a:pt x="2020" y="3775"/>
                    <a:pt x="1751" y="3431"/>
                    <a:pt x="1315" y="3431"/>
                  </a:cubicBezTo>
                  <a:cubicBezTo>
                    <a:pt x="1144" y="3431"/>
                    <a:pt x="947" y="3484"/>
                    <a:pt x="734" y="3594"/>
                  </a:cubicBezTo>
                  <a:lnTo>
                    <a:pt x="734" y="3594"/>
                  </a:lnTo>
                  <a:cubicBezTo>
                    <a:pt x="983" y="2560"/>
                    <a:pt x="1369" y="1567"/>
                    <a:pt x="2037" y="739"/>
                  </a:cubicBezTo>
                  <a:cubicBezTo>
                    <a:pt x="2221" y="481"/>
                    <a:pt x="2538" y="235"/>
                    <a:pt x="2814" y="235"/>
                  </a:cubicBezTo>
                  <a:cubicBezTo>
                    <a:pt x="2994" y="235"/>
                    <a:pt x="3157" y="341"/>
                    <a:pt x="3253" y="617"/>
                  </a:cubicBezTo>
                  <a:cubicBezTo>
                    <a:pt x="3420" y="1116"/>
                    <a:pt x="3257" y="1691"/>
                    <a:pt x="3158" y="2227"/>
                  </a:cubicBezTo>
                  <a:lnTo>
                    <a:pt x="3158" y="2227"/>
                  </a:lnTo>
                  <a:cubicBezTo>
                    <a:pt x="3354" y="1700"/>
                    <a:pt x="3544" y="1166"/>
                    <a:pt x="3405" y="556"/>
                  </a:cubicBezTo>
                  <a:cubicBezTo>
                    <a:pt x="3298" y="155"/>
                    <a:pt x="3056" y="1"/>
                    <a:pt x="2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714153" y="1819400"/>
              <a:ext cx="48140" cy="182115"/>
            </a:xfrm>
            <a:custGeom>
              <a:avLst/>
              <a:gdLst/>
              <a:ahLst/>
              <a:cxnLst/>
              <a:rect l="l" t="t" r="r" b="b"/>
              <a:pathLst>
                <a:path w="2798" h="10585" extrusionOk="0">
                  <a:moveTo>
                    <a:pt x="1" y="0"/>
                  </a:moveTo>
                  <a:lnTo>
                    <a:pt x="1" y="0"/>
                  </a:lnTo>
                  <a:cubicBezTo>
                    <a:pt x="730" y="3435"/>
                    <a:pt x="913" y="6870"/>
                    <a:pt x="305" y="10305"/>
                  </a:cubicBezTo>
                  <a:cubicBezTo>
                    <a:pt x="568" y="10504"/>
                    <a:pt x="860" y="10584"/>
                    <a:pt x="1159" y="10584"/>
                  </a:cubicBezTo>
                  <a:cubicBezTo>
                    <a:pt x="1726" y="10584"/>
                    <a:pt x="2320" y="10299"/>
                    <a:pt x="2797" y="10001"/>
                  </a:cubicBezTo>
                  <a:lnTo>
                    <a:pt x="2797" y="10001"/>
                  </a:lnTo>
                  <a:cubicBezTo>
                    <a:pt x="2402" y="10092"/>
                    <a:pt x="2037" y="10213"/>
                    <a:pt x="1673" y="10213"/>
                  </a:cubicBezTo>
                  <a:cubicBezTo>
                    <a:pt x="1615" y="10218"/>
                    <a:pt x="1557" y="10221"/>
                    <a:pt x="1500" y="10221"/>
                  </a:cubicBezTo>
                  <a:cubicBezTo>
                    <a:pt x="1263" y="10221"/>
                    <a:pt x="1036" y="10177"/>
                    <a:pt x="863" y="10073"/>
                  </a:cubicBezTo>
                  <a:lnTo>
                    <a:pt x="863" y="10073"/>
                  </a:lnTo>
                  <a:cubicBezTo>
                    <a:pt x="1818" y="6793"/>
                    <a:pt x="1589" y="3057"/>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6625257" y="1879840"/>
              <a:ext cx="34530" cy="50548"/>
            </a:xfrm>
            <a:custGeom>
              <a:avLst/>
              <a:gdLst/>
              <a:ahLst/>
              <a:cxnLst/>
              <a:rect l="l" t="t" r="r" b="b"/>
              <a:pathLst>
                <a:path w="2007" h="2938" extrusionOk="0">
                  <a:moveTo>
                    <a:pt x="1008" y="0"/>
                  </a:moveTo>
                  <a:cubicBezTo>
                    <a:pt x="836" y="0"/>
                    <a:pt x="657" y="52"/>
                    <a:pt x="487" y="165"/>
                  </a:cubicBezTo>
                  <a:cubicBezTo>
                    <a:pt x="122" y="409"/>
                    <a:pt x="1" y="895"/>
                    <a:pt x="1" y="1381"/>
                  </a:cubicBezTo>
                  <a:cubicBezTo>
                    <a:pt x="1" y="1939"/>
                    <a:pt x="326" y="2937"/>
                    <a:pt x="1016" y="2937"/>
                  </a:cubicBezTo>
                  <a:cubicBezTo>
                    <a:pt x="1116" y="2937"/>
                    <a:pt x="1223" y="2917"/>
                    <a:pt x="1338" y="2871"/>
                  </a:cubicBezTo>
                  <a:cubicBezTo>
                    <a:pt x="1551" y="2779"/>
                    <a:pt x="1733" y="2567"/>
                    <a:pt x="1824" y="2354"/>
                  </a:cubicBezTo>
                  <a:cubicBezTo>
                    <a:pt x="1916" y="2111"/>
                    <a:pt x="1946" y="1868"/>
                    <a:pt x="1976" y="1624"/>
                  </a:cubicBezTo>
                  <a:cubicBezTo>
                    <a:pt x="2007" y="1290"/>
                    <a:pt x="2007" y="956"/>
                    <a:pt x="1885" y="652"/>
                  </a:cubicBezTo>
                  <a:cubicBezTo>
                    <a:pt x="1739" y="254"/>
                    <a:pt x="1390" y="0"/>
                    <a:pt x="1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6888299" y="1860898"/>
              <a:ext cx="34530" cy="50135"/>
            </a:xfrm>
            <a:custGeom>
              <a:avLst/>
              <a:gdLst/>
              <a:ahLst/>
              <a:cxnLst/>
              <a:rect l="l" t="t" r="r" b="b"/>
              <a:pathLst>
                <a:path w="2007" h="2914" extrusionOk="0">
                  <a:moveTo>
                    <a:pt x="1024" y="1"/>
                  </a:moveTo>
                  <a:cubicBezTo>
                    <a:pt x="847" y="1"/>
                    <a:pt x="662" y="55"/>
                    <a:pt x="487" y="172"/>
                  </a:cubicBezTo>
                  <a:cubicBezTo>
                    <a:pt x="122" y="385"/>
                    <a:pt x="1" y="871"/>
                    <a:pt x="1" y="1358"/>
                  </a:cubicBezTo>
                  <a:cubicBezTo>
                    <a:pt x="1" y="1915"/>
                    <a:pt x="326" y="2914"/>
                    <a:pt x="1016" y="2914"/>
                  </a:cubicBezTo>
                  <a:cubicBezTo>
                    <a:pt x="1116" y="2914"/>
                    <a:pt x="1223" y="2893"/>
                    <a:pt x="1338" y="2847"/>
                  </a:cubicBezTo>
                  <a:cubicBezTo>
                    <a:pt x="1551" y="2756"/>
                    <a:pt x="1733" y="2543"/>
                    <a:pt x="1824" y="2330"/>
                  </a:cubicBezTo>
                  <a:cubicBezTo>
                    <a:pt x="1916" y="2087"/>
                    <a:pt x="1946" y="1844"/>
                    <a:pt x="1976" y="1601"/>
                  </a:cubicBezTo>
                  <a:cubicBezTo>
                    <a:pt x="2007" y="1266"/>
                    <a:pt x="2007" y="962"/>
                    <a:pt x="1885" y="658"/>
                  </a:cubicBezTo>
                  <a:cubicBezTo>
                    <a:pt x="1741" y="245"/>
                    <a:pt x="1400" y="1"/>
                    <a:pt x="1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6680690" y="2020214"/>
              <a:ext cx="181478" cy="94387"/>
            </a:xfrm>
            <a:custGeom>
              <a:avLst/>
              <a:gdLst/>
              <a:ahLst/>
              <a:cxnLst/>
              <a:rect l="l" t="t" r="r" b="b"/>
              <a:pathLst>
                <a:path w="10548" h="5486" extrusionOk="0">
                  <a:moveTo>
                    <a:pt x="10548" y="0"/>
                  </a:moveTo>
                  <a:cubicBezTo>
                    <a:pt x="9119" y="1247"/>
                    <a:pt x="7417" y="1915"/>
                    <a:pt x="5563" y="2219"/>
                  </a:cubicBezTo>
                  <a:cubicBezTo>
                    <a:pt x="4712" y="2341"/>
                    <a:pt x="3830" y="2402"/>
                    <a:pt x="2979" y="2402"/>
                  </a:cubicBezTo>
                  <a:cubicBezTo>
                    <a:pt x="2729" y="2402"/>
                    <a:pt x="2478" y="2404"/>
                    <a:pt x="2228" y="2404"/>
                  </a:cubicBezTo>
                  <a:cubicBezTo>
                    <a:pt x="1477" y="2404"/>
                    <a:pt x="730" y="2386"/>
                    <a:pt x="1" y="2250"/>
                  </a:cubicBezTo>
                  <a:lnTo>
                    <a:pt x="1" y="2250"/>
                  </a:lnTo>
                  <a:cubicBezTo>
                    <a:pt x="1247" y="3344"/>
                    <a:pt x="2523" y="4225"/>
                    <a:pt x="3982" y="5046"/>
                  </a:cubicBezTo>
                  <a:lnTo>
                    <a:pt x="3982" y="5076"/>
                  </a:lnTo>
                  <a:cubicBezTo>
                    <a:pt x="4421" y="5314"/>
                    <a:pt x="4948" y="5486"/>
                    <a:pt x="5463" y="5486"/>
                  </a:cubicBezTo>
                  <a:cubicBezTo>
                    <a:pt x="5805" y="5486"/>
                    <a:pt x="6142" y="5410"/>
                    <a:pt x="6444" y="5228"/>
                  </a:cubicBezTo>
                  <a:cubicBezTo>
                    <a:pt x="7326" y="4712"/>
                    <a:pt x="8025" y="3769"/>
                    <a:pt x="8633" y="2949"/>
                  </a:cubicBezTo>
                  <a:cubicBezTo>
                    <a:pt x="9332" y="2006"/>
                    <a:pt x="9970" y="1003"/>
                    <a:pt x="10548" y="0"/>
                  </a:cubicBezTo>
                  <a:close/>
                </a:path>
              </a:pathLst>
            </a:custGeom>
            <a:solidFill>
              <a:srgbClr val="524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6679125" y="2019164"/>
              <a:ext cx="185143" cy="73655"/>
            </a:xfrm>
            <a:custGeom>
              <a:avLst/>
              <a:gdLst/>
              <a:ahLst/>
              <a:cxnLst/>
              <a:rect l="l" t="t" r="r" b="b"/>
              <a:pathLst>
                <a:path w="10761" h="4281" extrusionOk="0">
                  <a:moveTo>
                    <a:pt x="10760" y="1"/>
                  </a:moveTo>
                  <a:lnTo>
                    <a:pt x="10760" y="1"/>
                  </a:lnTo>
                  <a:cubicBezTo>
                    <a:pt x="10759" y="3"/>
                    <a:pt x="10757" y="5"/>
                    <a:pt x="10755" y="7"/>
                  </a:cubicBezTo>
                  <a:lnTo>
                    <a:pt x="10755" y="7"/>
                  </a:lnTo>
                  <a:cubicBezTo>
                    <a:pt x="10757" y="5"/>
                    <a:pt x="10759" y="3"/>
                    <a:pt x="10760" y="1"/>
                  </a:cubicBezTo>
                  <a:close/>
                  <a:moveTo>
                    <a:pt x="10755" y="7"/>
                  </a:moveTo>
                  <a:cubicBezTo>
                    <a:pt x="10657" y="124"/>
                    <a:pt x="10333" y="184"/>
                    <a:pt x="10213" y="244"/>
                  </a:cubicBezTo>
                  <a:cubicBezTo>
                    <a:pt x="10001" y="335"/>
                    <a:pt x="9788" y="426"/>
                    <a:pt x="9575" y="487"/>
                  </a:cubicBezTo>
                  <a:cubicBezTo>
                    <a:pt x="9180" y="669"/>
                    <a:pt x="8754" y="821"/>
                    <a:pt x="8359" y="1004"/>
                  </a:cubicBezTo>
                  <a:cubicBezTo>
                    <a:pt x="7539" y="1308"/>
                    <a:pt x="6687" y="1612"/>
                    <a:pt x="5836" y="1824"/>
                  </a:cubicBezTo>
                  <a:cubicBezTo>
                    <a:pt x="4985" y="2067"/>
                    <a:pt x="4195" y="2219"/>
                    <a:pt x="3314" y="2250"/>
                  </a:cubicBezTo>
                  <a:cubicBezTo>
                    <a:pt x="3010" y="2260"/>
                    <a:pt x="2706" y="2263"/>
                    <a:pt x="2401" y="2263"/>
                  </a:cubicBezTo>
                  <a:cubicBezTo>
                    <a:pt x="1790" y="2263"/>
                    <a:pt x="1176" y="2250"/>
                    <a:pt x="548" y="2250"/>
                  </a:cubicBezTo>
                  <a:cubicBezTo>
                    <a:pt x="365" y="2219"/>
                    <a:pt x="183" y="2219"/>
                    <a:pt x="0" y="2219"/>
                  </a:cubicBezTo>
                  <a:cubicBezTo>
                    <a:pt x="31" y="2219"/>
                    <a:pt x="487" y="2615"/>
                    <a:pt x="548" y="2675"/>
                  </a:cubicBezTo>
                  <a:cubicBezTo>
                    <a:pt x="852" y="2858"/>
                    <a:pt x="1155" y="3040"/>
                    <a:pt x="1459" y="3223"/>
                  </a:cubicBezTo>
                  <a:cubicBezTo>
                    <a:pt x="1642" y="3314"/>
                    <a:pt x="1855" y="3435"/>
                    <a:pt x="2037" y="3526"/>
                  </a:cubicBezTo>
                  <a:cubicBezTo>
                    <a:pt x="2462" y="3739"/>
                    <a:pt x="2888" y="3891"/>
                    <a:pt x="3344" y="4043"/>
                  </a:cubicBezTo>
                  <a:cubicBezTo>
                    <a:pt x="3914" y="4191"/>
                    <a:pt x="4498" y="4280"/>
                    <a:pt x="5087" y="4280"/>
                  </a:cubicBezTo>
                  <a:cubicBezTo>
                    <a:pt x="5346" y="4280"/>
                    <a:pt x="5607" y="4263"/>
                    <a:pt x="5867" y="4226"/>
                  </a:cubicBezTo>
                  <a:cubicBezTo>
                    <a:pt x="6384" y="4134"/>
                    <a:pt x="6779" y="3770"/>
                    <a:pt x="7204" y="3466"/>
                  </a:cubicBezTo>
                  <a:cubicBezTo>
                    <a:pt x="7630" y="3131"/>
                    <a:pt x="8055" y="2767"/>
                    <a:pt x="8481" y="2402"/>
                  </a:cubicBezTo>
                  <a:cubicBezTo>
                    <a:pt x="9299" y="1674"/>
                    <a:pt x="10058" y="886"/>
                    <a:pt x="10755" y="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6664675" y="2017232"/>
              <a:ext cx="210262" cy="119747"/>
            </a:xfrm>
            <a:custGeom>
              <a:avLst/>
              <a:gdLst/>
              <a:ahLst/>
              <a:cxnLst/>
              <a:rect l="l" t="t" r="r" b="b"/>
              <a:pathLst>
                <a:path w="12221" h="6960" extrusionOk="0">
                  <a:moveTo>
                    <a:pt x="11278" y="717"/>
                  </a:moveTo>
                  <a:cubicBezTo>
                    <a:pt x="11035" y="838"/>
                    <a:pt x="10883" y="1203"/>
                    <a:pt x="10791" y="1446"/>
                  </a:cubicBezTo>
                  <a:cubicBezTo>
                    <a:pt x="10639" y="1720"/>
                    <a:pt x="10457" y="1963"/>
                    <a:pt x="10305" y="2206"/>
                  </a:cubicBezTo>
                  <a:cubicBezTo>
                    <a:pt x="9971" y="2723"/>
                    <a:pt x="9606" y="3240"/>
                    <a:pt x="9241" y="3726"/>
                  </a:cubicBezTo>
                  <a:cubicBezTo>
                    <a:pt x="8968" y="4060"/>
                    <a:pt x="8694" y="4395"/>
                    <a:pt x="8421" y="4729"/>
                  </a:cubicBezTo>
                  <a:cubicBezTo>
                    <a:pt x="7822" y="5411"/>
                    <a:pt x="7068" y="5713"/>
                    <a:pt x="6256" y="5713"/>
                  </a:cubicBezTo>
                  <a:cubicBezTo>
                    <a:pt x="5873" y="5713"/>
                    <a:pt x="5476" y="5646"/>
                    <a:pt x="5077" y="5519"/>
                  </a:cubicBezTo>
                  <a:cubicBezTo>
                    <a:pt x="4408" y="5306"/>
                    <a:pt x="3770" y="4911"/>
                    <a:pt x="3223" y="4486"/>
                  </a:cubicBezTo>
                  <a:cubicBezTo>
                    <a:pt x="2645" y="4060"/>
                    <a:pt x="2068" y="3574"/>
                    <a:pt x="1490" y="3148"/>
                  </a:cubicBezTo>
                  <a:lnTo>
                    <a:pt x="1490" y="3148"/>
                  </a:lnTo>
                  <a:cubicBezTo>
                    <a:pt x="2949" y="3209"/>
                    <a:pt x="4348" y="3422"/>
                    <a:pt x="5776" y="3635"/>
                  </a:cubicBezTo>
                  <a:cubicBezTo>
                    <a:pt x="5881" y="3652"/>
                    <a:pt x="5987" y="3670"/>
                    <a:pt x="6098" y="3670"/>
                  </a:cubicBezTo>
                  <a:cubicBezTo>
                    <a:pt x="6179" y="3670"/>
                    <a:pt x="6264" y="3660"/>
                    <a:pt x="6354" y="3635"/>
                  </a:cubicBezTo>
                  <a:cubicBezTo>
                    <a:pt x="6475" y="3604"/>
                    <a:pt x="6597" y="3544"/>
                    <a:pt x="6718" y="3483"/>
                  </a:cubicBezTo>
                  <a:cubicBezTo>
                    <a:pt x="7509" y="3057"/>
                    <a:pt x="8208" y="2510"/>
                    <a:pt x="8937" y="1993"/>
                  </a:cubicBezTo>
                  <a:cubicBezTo>
                    <a:pt x="9667" y="1477"/>
                    <a:pt x="10487" y="1112"/>
                    <a:pt x="11278" y="717"/>
                  </a:cubicBezTo>
                  <a:close/>
                  <a:moveTo>
                    <a:pt x="10521" y="1"/>
                  </a:moveTo>
                  <a:cubicBezTo>
                    <a:pt x="10386" y="1"/>
                    <a:pt x="10253" y="6"/>
                    <a:pt x="10123" y="18"/>
                  </a:cubicBezTo>
                  <a:cubicBezTo>
                    <a:pt x="9545" y="48"/>
                    <a:pt x="8937" y="261"/>
                    <a:pt x="8421" y="504"/>
                  </a:cubicBezTo>
                  <a:cubicBezTo>
                    <a:pt x="7539" y="930"/>
                    <a:pt x="6779" y="1537"/>
                    <a:pt x="6110" y="2206"/>
                  </a:cubicBezTo>
                  <a:cubicBezTo>
                    <a:pt x="5685" y="1933"/>
                    <a:pt x="5138" y="1750"/>
                    <a:pt x="4651" y="1629"/>
                  </a:cubicBezTo>
                  <a:cubicBezTo>
                    <a:pt x="4234" y="1536"/>
                    <a:pt x="3780" y="1496"/>
                    <a:pt x="3332" y="1496"/>
                  </a:cubicBezTo>
                  <a:cubicBezTo>
                    <a:pt x="3193" y="1496"/>
                    <a:pt x="3055" y="1500"/>
                    <a:pt x="2919" y="1507"/>
                  </a:cubicBezTo>
                  <a:cubicBezTo>
                    <a:pt x="1825" y="1598"/>
                    <a:pt x="882" y="1933"/>
                    <a:pt x="1" y="2540"/>
                  </a:cubicBezTo>
                  <a:cubicBezTo>
                    <a:pt x="1" y="2540"/>
                    <a:pt x="2" y="2540"/>
                    <a:pt x="3" y="2540"/>
                  </a:cubicBezTo>
                  <a:cubicBezTo>
                    <a:pt x="90" y="2540"/>
                    <a:pt x="1978" y="4578"/>
                    <a:pt x="2159" y="4759"/>
                  </a:cubicBezTo>
                  <a:cubicBezTo>
                    <a:pt x="2281" y="4881"/>
                    <a:pt x="2402" y="5033"/>
                    <a:pt x="2554" y="5155"/>
                  </a:cubicBezTo>
                  <a:cubicBezTo>
                    <a:pt x="3496" y="6066"/>
                    <a:pt x="4560" y="6826"/>
                    <a:pt x="5959" y="6948"/>
                  </a:cubicBezTo>
                  <a:cubicBezTo>
                    <a:pt x="6053" y="6955"/>
                    <a:pt x="6149" y="6959"/>
                    <a:pt x="6246" y="6959"/>
                  </a:cubicBezTo>
                  <a:cubicBezTo>
                    <a:pt x="6921" y="6959"/>
                    <a:pt x="7623" y="6773"/>
                    <a:pt x="8208" y="6401"/>
                  </a:cubicBezTo>
                  <a:cubicBezTo>
                    <a:pt x="8846" y="6006"/>
                    <a:pt x="9332" y="5367"/>
                    <a:pt x="9758" y="4699"/>
                  </a:cubicBezTo>
                  <a:cubicBezTo>
                    <a:pt x="10731" y="3300"/>
                    <a:pt x="11491" y="1659"/>
                    <a:pt x="12220" y="109"/>
                  </a:cubicBezTo>
                  <a:cubicBezTo>
                    <a:pt x="11657" y="84"/>
                    <a:pt x="11075" y="1"/>
                    <a:pt x="105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6591622" y="1759941"/>
              <a:ext cx="87522" cy="47968"/>
            </a:xfrm>
            <a:custGeom>
              <a:avLst/>
              <a:gdLst/>
              <a:ahLst/>
              <a:cxnLst/>
              <a:rect l="l" t="t" r="r" b="b"/>
              <a:pathLst>
                <a:path w="5087" h="2788" extrusionOk="0">
                  <a:moveTo>
                    <a:pt x="2596" y="0"/>
                  </a:moveTo>
                  <a:cubicBezTo>
                    <a:pt x="1249" y="0"/>
                    <a:pt x="0" y="991"/>
                    <a:pt x="405" y="2788"/>
                  </a:cubicBezTo>
                  <a:cubicBezTo>
                    <a:pt x="1412" y="1725"/>
                    <a:pt x="2133" y="1474"/>
                    <a:pt x="3038" y="1474"/>
                  </a:cubicBezTo>
                  <a:cubicBezTo>
                    <a:pt x="3608" y="1474"/>
                    <a:pt x="4252" y="1574"/>
                    <a:pt x="5086" y="1633"/>
                  </a:cubicBezTo>
                  <a:cubicBezTo>
                    <a:pt x="4601" y="521"/>
                    <a:pt x="3573" y="0"/>
                    <a:pt x="25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6838629" y="1738487"/>
              <a:ext cx="110869" cy="51116"/>
            </a:xfrm>
            <a:custGeom>
              <a:avLst/>
              <a:gdLst/>
              <a:ahLst/>
              <a:cxnLst/>
              <a:rect l="l" t="t" r="r" b="b"/>
              <a:pathLst>
                <a:path w="6444" h="2971" extrusionOk="0">
                  <a:moveTo>
                    <a:pt x="3352" y="1"/>
                  </a:moveTo>
                  <a:cubicBezTo>
                    <a:pt x="3215" y="1"/>
                    <a:pt x="3079" y="8"/>
                    <a:pt x="2948" y="23"/>
                  </a:cubicBezTo>
                  <a:cubicBezTo>
                    <a:pt x="1490" y="175"/>
                    <a:pt x="0" y="1451"/>
                    <a:pt x="122" y="2971"/>
                  </a:cubicBezTo>
                  <a:lnTo>
                    <a:pt x="122" y="2941"/>
                  </a:lnTo>
                  <a:cubicBezTo>
                    <a:pt x="1271" y="1896"/>
                    <a:pt x="2577" y="1479"/>
                    <a:pt x="4022" y="1479"/>
                  </a:cubicBezTo>
                  <a:cubicBezTo>
                    <a:pt x="4258" y="1479"/>
                    <a:pt x="4498" y="1491"/>
                    <a:pt x="4742" y="1512"/>
                  </a:cubicBezTo>
                  <a:cubicBezTo>
                    <a:pt x="5289" y="1573"/>
                    <a:pt x="5836" y="1664"/>
                    <a:pt x="6444" y="2029"/>
                  </a:cubicBezTo>
                  <a:cubicBezTo>
                    <a:pt x="6197" y="654"/>
                    <a:pt x="4656" y="1"/>
                    <a:pt x="3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6506545" y="1496726"/>
              <a:ext cx="632800" cy="498928"/>
            </a:xfrm>
            <a:custGeom>
              <a:avLst/>
              <a:gdLst/>
              <a:ahLst/>
              <a:cxnLst/>
              <a:rect l="l" t="t" r="r" b="b"/>
              <a:pathLst>
                <a:path w="36780" h="28999" extrusionOk="0">
                  <a:moveTo>
                    <a:pt x="23423" y="1"/>
                  </a:moveTo>
                  <a:cubicBezTo>
                    <a:pt x="22719" y="1"/>
                    <a:pt x="22017" y="114"/>
                    <a:pt x="21369" y="366"/>
                  </a:cubicBezTo>
                  <a:cubicBezTo>
                    <a:pt x="21247" y="397"/>
                    <a:pt x="21156" y="457"/>
                    <a:pt x="21095" y="549"/>
                  </a:cubicBezTo>
                  <a:cubicBezTo>
                    <a:pt x="21035" y="640"/>
                    <a:pt x="21065" y="792"/>
                    <a:pt x="21156" y="822"/>
                  </a:cubicBezTo>
                  <a:cubicBezTo>
                    <a:pt x="20223" y="723"/>
                    <a:pt x="19271" y="670"/>
                    <a:pt x="18315" y="670"/>
                  </a:cubicBezTo>
                  <a:cubicBezTo>
                    <a:pt x="16034" y="670"/>
                    <a:pt x="13733" y="975"/>
                    <a:pt x="11612" y="1704"/>
                  </a:cubicBezTo>
                  <a:cubicBezTo>
                    <a:pt x="7539" y="3132"/>
                    <a:pt x="4013" y="6172"/>
                    <a:pt x="2402" y="10154"/>
                  </a:cubicBezTo>
                  <a:cubicBezTo>
                    <a:pt x="2098" y="10913"/>
                    <a:pt x="1855" y="11734"/>
                    <a:pt x="1946" y="12524"/>
                  </a:cubicBezTo>
                  <a:cubicBezTo>
                    <a:pt x="1885" y="12443"/>
                    <a:pt x="1784" y="12403"/>
                    <a:pt x="1678" y="12403"/>
                  </a:cubicBezTo>
                  <a:cubicBezTo>
                    <a:pt x="1625" y="12403"/>
                    <a:pt x="1571" y="12413"/>
                    <a:pt x="1521" y="12433"/>
                  </a:cubicBezTo>
                  <a:cubicBezTo>
                    <a:pt x="1369" y="12494"/>
                    <a:pt x="1308" y="12646"/>
                    <a:pt x="1217" y="12798"/>
                  </a:cubicBezTo>
                  <a:cubicBezTo>
                    <a:pt x="1" y="15138"/>
                    <a:pt x="396" y="17935"/>
                    <a:pt x="1916" y="20032"/>
                  </a:cubicBezTo>
                  <a:cubicBezTo>
                    <a:pt x="2311" y="20549"/>
                    <a:pt x="2767" y="21035"/>
                    <a:pt x="3071" y="21582"/>
                  </a:cubicBezTo>
                  <a:cubicBezTo>
                    <a:pt x="3496" y="22373"/>
                    <a:pt x="3588" y="23254"/>
                    <a:pt x="3679" y="24136"/>
                  </a:cubicBezTo>
                  <a:cubicBezTo>
                    <a:pt x="3831" y="25746"/>
                    <a:pt x="3983" y="27388"/>
                    <a:pt x="4165" y="28999"/>
                  </a:cubicBezTo>
                  <a:cubicBezTo>
                    <a:pt x="4317" y="25716"/>
                    <a:pt x="4226" y="22494"/>
                    <a:pt x="4226" y="19242"/>
                  </a:cubicBezTo>
                  <a:cubicBezTo>
                    <a:pt x="4256" y="15989"/>
                    <a:pt x="4469" y="12676"/>
                    <a:pt x="5229" y="9485"/>
                  </a:cubicBezTo>
                  <a:cubicBezTo>
                    <a:pt x="5259" y="10731"/>
                    <a:pt x="5533" y="11977"/>
                    <a:pt x="6293" y="12980"/>
                  </a:cubicBezTo>
                  <a:cubicBezTo>
                    <a:pt x="7349" y="14366"/>
                    <a:pt x="9169" y="14829"/>
                    <a:pt x="10912" y="14829"/>
                  </a:cubicBezTo>
                  <a:cubicBezTo>
                    <a:pt x="11577" y="14829"/>
                    <a:pt x="12232" y="14761"/>
                    <a:pt x="12828" y="14652"/>
                  </a:cubicBezTo>
                  <a:cubicBezTo>
                    <a:pt x="14804" y="14287"/>
                    <a:pt x="16688" y="13436"/>
                    <a:pt x="18603" y="12798"/>
                  </a:cubicBezTo>
                  <a:cubicBezTo>
                    <a:pt x="20647" y="12123"/>
                    <a:pt x="22806" y="11668"/>
                    <a:pt x="24939" y="11668"/>
                  </a:cubicBezTo>
                  <a:cubicBezTo>
                    <a:pt x="26263" y="11668"/>
                    <a:pt x="27577" y="11843"/>
                    <a:pt x="28846" y="12251"/>
                  </a:cubicBezTo>
                  <a:lnTo>
                    <a:pt x="28846" y="12251"/>
                  </a:lnTo>
                  <a:cubicBezTo>
                    <a:pt x="28842" y="12250"/>
                    <a:pt x="28839" y="12249"/>
                    <a:pt x="28836" y="12249"/>
                  </a:cubicBezTo>
                  <a:cubicBezTo>
                    <a:pt x="28657" y="12249"/>
                    <a:pt x="28481" y="13712"/>
                    <a:pt x="28451" y="13831"/>
                  </a:cubicBezTo>
                  <a:cubicBezTo>
                    <a:pt x="28390" y="14348"/>
                    <a:pt x="28390" y="14743"/>
                    <a:pt x="28512" y="15260"/>
                  </a:cubicBezTo>
                  <a:cubicBezTo>
                    <a:pt x="28786" y="16324"/>
                    <a:pt x="29333" y="17297"/>
                    <a:pt x="30062" y="18117"/>
                  </a:cubicBezTo>
                  <a:cubicBezTo>
                    <a:pt x="30518" y="18573"/>
                    <a:pt x="31035" y="18999"/>
                    <a:pt x="31308" y="19607"/>
                  </a:cubicBezTo>
                  <a:cubicBezTo>
                    <a:pt x="31460" y="19971"/>
                    <a:pt x="31521" y="20397"/>
                    <a:pt x="31552" y="20822"/>
                  </a:cubicBezTo>
                  <a:cubicBezTo>
                    <a:pt x="31704" y="22342"/>
                    <a:pt x="31886" y="23892"/>
                    <a:pt x="32038" y="25412"/>
                  </a:cubicBezTo>
                  <a:cubicBezTo>
                    <a:pt x="32251" y="23376"/>
                    <a:pt x="32615" y="20883"/>
                    <a:pt x="33740" y="19120"/>
                  </a:cubicBezTo>
                  <a:cubicBezTo>
                    <a:pt x="33831" y="18968"/>
                    <a:pt x="33953" y="18816"/>
                    <a:pt x="34074" y="18634"/>
                  </a:cubicBezTo>
                  <a:cubicBezTo>
                    <a:pt x="34348" y="18300"/>
                    <a:pt x="34652" y="18026"/>
                    <a:pt x="35017" y="17813"/>
                  </a:cubicBezTo>
                  <a:cubicBezTo>
                    <a:pt x="35358" y="17592"/>
                    <a:pt x="35766" y="17464"/>
                    <a:pt x="36170" y="17464"/>
                  </a:cubicBezTo>
                  <a:cubicBezTo>
                    <a:pt x="36377" y="17464"/>
                    <a:pt x="36584" y="17498"/>
                    <a:pt x="36780" y="17570"/>
                  </a:cubicBezTo>
                  <a:cubicBezTo>
                    <a:pt x="36445" y="17448"/>
                    <a:pt x="36780" y="14075"/>
                    <a:pt x="36749" y="13679"/>
                  </a:cubicBezTo>
                  <a:cubicBezTo>
                    <a:pt x="36719" y="11309"/>
                    <a:pt x="36233" y="8725"/>
                    <a:pt x="34986" y="6688"/>
                  </a:cubicBezTo>
                  <a:cubicBezTo>
                    <a:pt x="34014" y="5077"/>
                    <a:pt x="32585" y="3801"/>
                    <a:pt x="31004" y="2798"/>
                  </a:cubicBezTo>
                  <a:cubicBezTo>
                    <a:pt x="29150" y="1582"/>
                    <a:pt x="27023" y="579"/>
                    <a:pt x="24865" y="153"/>
                  </a:cubicBezTo>
                  <a:cubicBezTo>
                    <a:pt x="24394" y="54"/>
                    <a:pt x="23908" y="1"/>
                    <a:pt x="234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6587080" y="2346535"/>
              <a:ext cx="512520" cy="744701"/>
            </a:xfrm>
            <a:custGeom>
              <a:avLst/>
              <a:gdLst/>
              <a:ahLst/>
              <a:cxnLst/>
              <a:rect l="l" t="t" r="r" b="b"/>
              <a:pathLst>
                <a:path w="29789" h="43284" extrusionOk="0">
                  <a:moveTo>
                    <a:pt x="22068" y="0"/>
                  </a:moveTo>
                  <a:cubicBezTo>
                    <a:pt x="22072" y="6"/>
                    <a:pt x="22075" y="12"/>
                    <a:pt x="22079" y="18"/>
                  </a:cubicBezTo>
                  <a:lnTo>
                    <a:pt x="22079" y="18"/>
                  </a:lnTo>
                  <a:cubicBezTo>
                    <a:pt x="22076" y="12"/>
                    <a:pt x="22072" y="6"/>
                    <a:pt x="22068" y="0"/>
                  </a:cubicBezTo>
                  <a:close/>
                  <a:moveTo>
                    <a:pt x="22079" y="18"/>
                  </a:moveTo>
                  <a:lnTo>
                    <a:pt x="22079" y="18"/>
                  </a:lnTo>
                  <a:cubicBezTo>
                    <a:pt x="22334" y="461"/>
                    <a:pt x="20910" y="1767"/>
                    <a:pt x="20670" y="2067"/>
                  </a:cubicBezTo>
                  <a:cubicBezTo>
                    <a:pt x="19758" y="3009"/>
                    <a:pt x="19059" y="4043"/>
                    <a:pt x="17965" y="4833"/>
                  </a:cubicBezTo>
                  <a:cubicBezTo>
                    <a:pt x="17539" y="5167"/>
                    <a:pt x="16992" y="5259"/>
                    <a:pt x="16506" y="5471"/>
                  </a:cubicBezTo>
                  <a:cubicBezTo>
                    <a:pt x="15837" y="5775"/>
                    <a:pt x="15138" y="6019"/>
                    <a:pt x="14408" y="6231"/>
                  </a:cubicBezTo>
                  <a:cubicBezTo>
                    <a:pt x="14287" y="7386"/>
                    <a:pt x="14165" y="8572"/>
                    <a:pt x="14044" y="9757"/>
                  </a:cubicBezTo>
                  <a:cubicBezTo>
                    <a:pt x="13983" y="10274"/>
                    <a:pt x="13922" y="10791"/>
                    <a:pt x="13892" y="11307"/>
                  </a:cubicBezTo>
                  <a:cubicBezTo>
                    <a:pt x="13861" y="11763"/>
                    <a:pt x="13770" y="12189"/>
                    <a:pt x="13709" y="12614"/>
                  </a:cubicBezTo>
                  <a:cubicBezTo>
                    <a:pt x="13709" y="10396"/>
                    <a:pt x="13101" y="8207"/>
                    <a:pt x="13193" y="5988"/>
                  </a:cubicBezTo>
                  <a:cubicBezTo>
                    <a:pt x="11308" y="4772"/>
                    <a:pt x="9819" y="2979"/>
                    <a:pt x="8968" y="942"/>
                  </a:cubicBezTo>
                  <a:cubicBezTo>
                    <a:pt x="7387" y="1885"/>
                    <a:pt x="5654" y="2462"/>
                    <a:pt x="3861" y="2888"/>
                  </a:cubicBezTo>
                  <a:cubicBezTo>
                    <a:pt x="2615" y="3192"/>
                    <a:pt x="1308" y="3374"/>
                    <a:pt x="1" y="3374"/>
                  </a:cubicBezTo>
                  <a:lnTo>
                    <a:pt x="1" y="3405"/>
                  </a:lnTo>
                  <a:cubicBezTo>
                    <a:pt x="3101" y="16777"/>
                    <a:pt x="6778" y="30027"/>
                    <a:pt x="10455" y="43278"/>
                  </a:cubicBezTo>
                  <a:lnTo>
                    <a:pt x="10455" y="43278"/>
                  </a:lnTo>
                  <a:cubicBezTo>
                    <a:pt x="10282" y="42633"/>
                    <a:pt x="11521" y="40577"/>
                    <a:pt x="11764" y="39940"/>
                  </a:cubicBezTo>
                  <a:cubicBezTo>
                    <a:pt x="14378" y="33375"/>
                    <a:pt x="16992" y="26840"/>
                    <a:pt x="19910" y="20396"/>
                  </a:cubicBezTo>
                  <a:cubicBezTo>
                    <a:pt x="22737" y="14134"/>
                    <a:pt x="25624" y="7660"/>
                    <a:pt x="29789" y="2158"/>
                  </a:cubicBezTo>
                  <a:cubicBezTo>
                    <a:pt x="27789" y="1976"/>
                    <a:pt x="23311" y="1916"/>
                    <a:pt x="22079" y="18"/>
                  </a:cubicBezTo>
                  <a:close/>
                  <a:moveTo>
                    <a:pt x="10455" y="43278"/>
                  </a:moveTo>
                  <a:lnTo>
                    <a:pt x="10455" y="43278"/>
                  </a:lnTo>
                  <a:cubicBezTo>
                    <a:pt x="10456" y="43280"/>
                    <a:pt x="10456" y="43282"/>
                    <a:pt x="10457" y="43284"/>
                  </a:cubicBezTo>
                  <a:cubicBezTo>
                    <a:pt x="10456" y="43282"/>
                    <a:pt x="10456" y="43280"/>
                    <a:pt x="10455" y="432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6749199" y="2546815"/>
              <a:ext cx="78988" cy="465980"/>
            </a:xfrm>
            <a:custGeom>
              <a:avLst/>
              <a:gdLst/>
              <a:ahLst/>
              <a:cxnLst/>
              <a:rect l="l" t="t" r="r" b="b"/>
              <a:pathLst>
                <a:path w="4591" h="27084" extrusionOk="0">
                  <a:moveTo>
                    <a:pt x="4377" y="1"/>
                  </a:moveTo>
                  <a:lnTo>
                    <a:pt x="4377" y="1"/>
                  </a:lnTo>
                  <a:cubicBezTo>
                    <a:pt x="3982" y="4651"/>
                    <a:pt x="1520" y="8694"/>
                    <a:pt x="760" y="13284"/>
                  </a:cubicBezTo>
                  <a:cubicBezTo>
                    <a:pt x="0" y="17843"/>
                    <a:pt x="92" y="22585"/>
                    <a:pt x="1216" y="27083"/>
                  </a:cubicBezTo>
                  <a:cubicBezTo>
                    <a:pt x="700" y="22524"/>
                    <a:pt x="760" y="17934"/>
                    <a:pt x="1520" y="13436"/>
                  </a:cubicBezTo>
                  <a:cubicBezTo>
                    <a:pt x="2219" y="8967"/>
                    <a:pt x="4590" y="4651"/>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6739788" y="2424455"/>
              <a:ext cx="177298" cy="200834"/>
            </a:xfrm>
            <a:custGeom>
              <a:avLst/>
              <a:gdLst/>
              <a:ahLst/>
              <a:cxnLst/>
              <a:rect l="l" t="t" r="r" b="b"/>
              <a:pathLst>
                <a:path w="10305" h="11673" extrusionOk="0">
                  <a:moveTo>
                    <a:pt x="9210" y="0"/>
                  </a:moveTo>
                  <a:cubicBezTo>
                    <a:pt x="9210" y="1"/>
                    <a:pt x="9210" y="1"/>
                    <a:pt x="9210" y="2"/>
                  </a:cubicBezTo>
                  <a:lnTo>
                    <a:pt x="9210" y="2"/>
                  </a:lnTo>
                  <a:cubicBezTo>
                    <a:pt x="9210" y="1"/>
                    <a:pt x="9210" y="1"/>
                    <a:pt x="9210" y="0"/>
                  </a:cubicBezTo>
                  <a:close/>
                  <a:moveTo>
                    <a:pt x="4853" y="8484"/>
                  </a:moveTo>
                  <a:lnTo>
                    <a:pt x="4853" y="8484"/>
                  </a:lnTo>
                  <a:cubicBezTo>
                    <a:pt x="4848" y="8492"/>
                    <a:pt x="4841" y="8500"/>
                    <a:pt x="4835" y="8508"/>
                  </a:cubicBezTo>
                  <a:lnTo>
                    <a:pt x="4835" y="8508"/>
                  </a:lnTo>
                  <a:cubicBezTo>
                    <a:pt x="4829" y="8671"/>
                    <a:pt x="4819" y="8834"/>
                    <a:pt x="4803" y="8997"/>
                  </a:cubicBezTo>
                  <a:lnTo>
                    <a:pt x="4853" y="8484"/>
                  </a:lnTo>
                  <a:close/>
                  <a:moveTo>
                    <a:pt x="9210" y="2"/>
                  </a:moveTo>
                  <a:lnTo>
                    <a:pt x="9210" y="2"/>
                  </a:lnTo>
                  <a:cubicBezTo>
                    <a:pt x="9173" y="640"/>
                    <a:pt x="6049" y="1459"/>
                    <a:pt x="5532" y="1611"/>
                  </a:cubicBezTo>
                  <a:lnTo>
                    <a:pt x="4853" y="8484"/>
                  </a:lnTo>
                  <a:lnTo>
                    <a:pt x="4853" y="8484"/>
                  </a:lnTo>
                  <a:cubicBezTo>
                    <a:pt x="4878" y="8453"/>
                    <a:pt x="4901" y="8421"/>
                    <a:pt x="4924" y="8389"/>
                  </a:cubicBezTo>
                  <a:cubicBezTo>
                    <a:pt x="4930" y="8381"/>
                    <a:pt x="4938" y="8378"/>
                    <a:pt x="4947" y="8378"/>
                  </a:cubicBezTo>
                  <a:cubicBezTo>
                    <a:pt x="5187" y="8378"/>
                    <a:pt x="6600" y="10948"/>
                    <a:pt x="6687" y="11095"/>
                  </a:cubicBezTo>
                  <a:cubicBezTo>
                    <a:pt x="6689" y="11100"/>
                    <a:pt x="6693" y="11102"/>
                    <a:pt x="6699" y="11102"/>
                  </a:cubicBezTo>
                  <a:cubicBezTo>
                    <a:pt x="6857" y="11102"/>
                    <a:pt x="8424" y="9022"/>
                    <a:pt x="8542" y="8845"/>
                  </a:cubicBezTo>
                  <a:cubicBezTo>
                    <a:pt x="9058" y="7994"/>
                    <a:pt x="9697" y="7174"/>
                    <a:pt x="10304" y="6383"/>
                  </a:cubicBezTo>
                  <a:cubicBezTo>
                    <a:pt x="9970" y="4165"/>
                    <a:pt x="9089" y="2311"/>
                    <a:pt x="9210" y="2"/>
                  </a:cubicBezTo>
                  <a:close/>
                  <a:moveTo>
                    <a:pt x="2706" y="851"/>
                  </a:moveTo>
                  <a:cubicBezTo>
                    <a:pt x="2158" y="2189"/>
                    <a:pt x="1399" y="3465"/>
                    <a:pt x="456" y="4590"/>
                  </a:cubicBezTo>
                  <a:cubicBezTo>
                    <a:pt x="304" y="4803"/>
                    <a:pt x="92" y="5015"/>
                    <a:pt x="61" y="5289"/>
                  </a:cubicBezTo>
                  <a:cubicBezTo>
                    <a:pt x="0" y="5563"/>
                    <a:pt x="92" y="5836"/>
                    <a:pt x="183" y="6110"/>
                  </a:cubicBezTo>
                  <a:cubicBezTo>
                    <a:pt x="608" y="7174"/>
                    <a:pt x="1003" y="8237"/>
                    <a:pt x="1399" y="9301"/>
                  </a:cubicBezTo>
                  <a:cubicBezTo>
                    <a:pt x="1733" y="10122"/>
                    <a:pt x="2250" y="10821"/>
                    <a:pt x="2462" y="11672"/>
                  </a:cubicBezTo>
                  <a:cubicBezTo>
                    <a:pt x="2959" y="10561"/>
                    <a:pt x="4075" y="9507"/>
                    <a:pt x="4835" y="8508"/>
                  </a:cubicBezTo>
                  <a:lnTo>
                    <a:pt x="4835" y="8508"/>
                  </a:lnTo>
                  <a:cubicBezTo>
                    <a:pt x="4925" y="6159"/>
                    <a:pt x="4089" y="3879"/>
                    <a:pt x="4317" y="1520"/>
                  </a:cubicBezTo>
                  <a:cubicBezTo>
                    <a:pt x="3891" y="1094"/>
                    <a:pt x="3313" y="851"/>
                    <a:pt x="2706" y="8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6665509" y="2306540"/>
              <a:ext cx="144866" cy="320082"/>
            </a:xfrm>
            <a:custGeom>
              <a:avLst/>
              <a:gdLst/>
              <a:ahLst/>
              <a:cxnLst/>
              <a:rect l="l" t="t" r="r" b="b"/>
              <a:pathLst>
                <a:path w="8420" h="18604" extrusionOk="0">
                  <a:moveTo>
                    <a:pt x="4712" y="1"/>
                  </a:moveTo>
                  <a:lnTo>
                    <a:pt x="4712" y="1"/>
                  </a:lnTo>
                  <a:cubicBezTo>
                    <a:pt x="3861" y="244"/>
                    <a:pt x="2888" y="548"/>
                    <a:pt x="2432" y="1338"/>
                  </a:cubicBezTo>
                  <a:cubicBezTo>
                    <a:pt x="1763" y="2524"/>
                    <a:pt x="1642" y="3648"/>
                    <a:pt x="274" y="4317"/>
                  </a:cubicBezTo>
                  <a:cubicBezTo>
                    <a:pt x="243" y="4530"/>
                    <a:pt x="213" y="4712"/>
                    <a:pt x="183" y="4895"/>
                  </a:cubicBezTo>
                  <a:cubicBezTo>
                    <a:pt x="0" y="7235"/>
                    <a:pt x="1520" y="9636"/>
                    <a:pt x="2432" y="11703"/>
                  </a:cubicBezTo>
                  <a:cubicBezTo>
                    <a:pt x="2979" y="12919"/>
                    <a:pt x="3526" y="14135"/>
                    <a:pt x="4164" y="15320"/>
                  </a:cubicBezTo>
                  <a:cubicBezTo>
                    <a:pt x="4558" y="16017"/>
                    <a:pt x="6218" y="17919"/>
                    <a:pt x="6201" y="18595"/>
                  </a:cubicBezTo>
                  <a:lnTo>
                    <a:pt x="6201" y="18595"/>
                  </a:lnTo>
                  <a:cubicBezTo>
                    <a:pt x="6323" y="15132"/>
                    <a:pt x="6506" y="11458"/>
                    <a:pt x="8420" y="8542"/>
                  </a:cubicBezTo>
                  <a:lnTo>
                    <a:pt x="8420" y="8542"/>
                  </a:lnTo>
                  <a:cubicBezTo>
                    <a:pt x="8419" y="8544"/>
                    <a:pt x="8417" y="8544"/>
                    <a:pt x="8415" y="8544"/>
                  </a:cubicBezTo>
                  <a:cubicBezTo>
                    <a:pt x="8280" y="8544"/>
                    <a:pt x="6076" y="6075"/>
                    <a:pt x="5897" y="5807"/>
                  </a:cubicBezTo>
                  <a:cubicBezTo>
                    <a:pt x="5107" y="4712"/>
                    <a:pt x="4347" y="3253"/>
                    <a:pt x="4164" y="1885"/>
                  </a:cubicBezTo>
                  <a:cubicBezTo>
                    <a:pt x="4073" y="1186"/>
                    <a:pt x="4225" y="457"/>
                    <a:pt x="4712" y="1"/>
                  </a:cubicBezTo>
                  <a:close/>
                  <a:moveTo>
                    <a:pt x="6201" y="18595"/>
                  </a:moveTo>
                  <a:cubicBezTo>
                    <a:pt x="6201" y="18598"/>
                    <a:pt x="6201" y="18600"/>
                    <a:pt x="6201" y="18603"/>
                  </a:cubicBezTo>
                  <a:cubicBezTo>
                    <a:pt x="6201" y="18600"/>
                    <a:pt x="6201" y="18598"/>
                    <a:pt x="6201" y="185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6834965" y="2287437"/>
              <a:ext cx="180962" cy="320065"/>
            </a:xfrm>
            <a:custGeom>
              <a:avLst/>
              <a:gdLst/>
              <a:ahLst/>
              <a:cxnLst/>
              <a:rect l="l" t="t" r="r" b="b"/>
              <a:pathLst>
                <a:path w="10518" h="18603" extrusionOk="0">
                  <a:moveTo>
                    <a:pt x="2" y="9483"/>
                  </a:moveTo>
                  <a:cubicBezTo>
                    <a:pt x="1" y="9483"/>
                    <a:pt x="1" y="9484"/>
                    <a:pt x="0" y="9484"/>
                  </a:cubicBezTo>
                  <a:cubicBezTo>
                    <a:pt x="1" y="9484"/>
                    <a:pt x="1" y="9483"/>
                    <a:pt x="2" y="9483"/>
                  </a:cubicBezTo>
                  <a:close/>
                  <a:moveTo>
                    <a:pt x="5320" y="1"/>
                  </a:moveTo>
                  <a:lnTo>
                    <a:pt x="5320" y="1"/>
                  </a:lnTo>
                  <a:cubicBezTo>
                    <a:pt x="6171" y="244"/>
                    <a:pt x="6262" y="1399"/>
                    <a:pt x="6140" y="2128"/>
                  </a:cubicBezTo>
                  <a:cubicBezTo>
                    <a:pt x="5715" y="5076"/>
                    <a:pt x="1948" y="8358"/>
                    <a:pt x="2" y="9483"/>
                  </a:cubicBezTo>
                  <a:lnTo>
                    <a:pt x="2" y="9483"/>
                  </a:lnTo>
                  <a:cubicBezTo>
                    <a:pt x="6" y="9481"/>
                    <a:pt x="10" y="9480"/>
                    <a:pt x="14" y="9480"/>
                  </a:cubicBezTo>
                  <a:cubicBezTo>
                    <a:pt x="289" y="9480"/>
                    <a:pt x="1612" y="13746"/>
                    <a:pt x="1672" y="14134"/>
                  </a:cubicBezTo>
                  <a:cubicBezTo>
                    <a:pt x="1915" y="15441"/>
                    <a:pt x="2189" y="17326"/>
                    <a:pt x="1642" y="18603"/>
                  </a:cubicBezTo>
                  <a:cubicBezTo>
                    <a:pt x="1854" y="18116"/>
                    <a:pt x="2797" y="17660"/>
                    <a:pt x="3192" y="17296"/>
                  </a:cubicBezTo>
                  <a:cubicBezTo>
                    <a:pt x="3678" y="16779"/>
                    <a:pt x="4104" y="16201"/>
                    <a:pt x="4529" y="15624"/>
                  </a:cubicBezTo>
                  <a:cubicBezTo>
                    <a:pt x="5563" y="14347"/>
                    <a:pt x="6535" y="13010"/>
                    <a:pt x="7478" y="11672"/>
                  </a:cubicBezTo>
                  <a:cubicBezTo>
                    <a:pt x="9028" y="9484"/>
                    <a:pt x="10517" y="6961"/>
                    <a:pt x="10244" y="4286"/>
                  </a:cubicBezTo>
                  <a:cubicBezTo>
                    <a:pt x="9453" y="3861"/>
                    <a:pt x="8694" y="3314"/>
                    <a:pt x="8116" y="2615"/>
                  </a:cubicBezTo>
                  <a:cubicBezTo>
                    <a:pt x="7630" y="2007"/>
                    <a:pt x="7569" y="1216"/>
                    <a:pt x="7052" y="669"/>
                  </a:cubicBezTo>
                  <a:cubicBezTo>
                    <a:pt x="6627" y="213"/>
                    <a:pt x="5928" y="92"/>
                    <a:pt x="5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5469018" y="2259617"/>
              <a:ext cx="2131596" cy="1100569"/>
            </a:xfrm>
            <a:custGeom>
              <a:avLst/>
              <a:gdLst/>
              <a:ahLst/>
              <a:cxnLst/>
              <a:rect l="l" t="t" r="r" b="b"/>
              <a:pathLst>
                <a:path w="123894" h="63968" extrusionOk="0">
                  <a:moveTo>
                    <a:pt x="90306" y="6754"/>
                  </a:moveTo>
                  <a:cubicBezTo>
                    <a:pt x="90310" y="6755"/>
                    <a:pt x="90314" y="6756"/>
                    <a:pt x="90318" y="6757"/>
                  </a:cubicBezTo>
                  <a:lnTo>
                    <a:pt x="90318" y="6757"/>
                  </a:lnTo>
                  <a:cubicBezTo>
                    <a:pt x="90314" y="6756"/>
                    <a:pt x="90310" y="6755"/>
                    <a:pt x="90306" y="6754"/>
                  </a:cubicBezTo>
                  <a:close/>
                  <a:moveTo>
                    <a:pt x="9837" y="1"/>
                  </a:moveTo>
                  <a:cubicBezTo>
                    <a:pt x="9679" y="1"/>
                    <a:pt x="9525" y="80"/>
                    <a:pt x="9393" y="159"/>
                  </a:cubicBezTo>
                  <a:cubicBezTo>
                    <a:pt x="5533" y="2377"/>
                    <a:pt x="1885" y="5387"/>
                    <a:pt x="214" y="9520"/>
                  </a:cubicBezTo>
                  <a:cubicBezTo>
                    <a:pt x="92" y="9855"/>
                    <a:pt x="1" y="10250"/>
                    <a:pt x="214" y="10523"/>
                  </a:cubicBezTo>
                  <a:cubicBezTo>
                    <a:pt x="335" y="10645"/>
                    <a:pt x="517" y="10706"/>
                    <a:pt x="669" y="10767"/>
                  </a:cubicBezTo>
                  <a:cubicBezTo>
                    <a:pt x="2189" y="11405"/>
                    <a:pt x="3223" y="12773"/>
                    <a:pt x="4195" y="14110"/>
                  </a:cubicBezTo>
                  <a:cubicBezTo>
                    <a:pt x="8116" y="19521"/>
                    <a:pt x="11885" y="25053"/>
                    <a:pt x="15837" y="30493"/>
                  </a:cubicBezTo>
                  <a:cubicBezTo>
                    <a:pt x="17752" y="33138"/>
                    <a:pt x="19758" y="35721"/>
                    <a:pt x="21916" y="38153"/>
                  </a:cubicBezTo>
                  <a:cubicBezTo>
                    <a:pt x="23010" y="39369"/>
                    <a:pt x="24257" y="40463"/>
                    <a:pt x="25351" y="41679"/>
                  </a:cubicBezTo>
                  <a:cubicBezTo>
                    <a:pt x="26171" y="42652"/>
                    <a:pt x="26719" y="43746"/>
                    <a:pt x="28178" y="43837"/>
                  </a:cubicBezTo>
                  <a:cubicBezTo>
                    <a:pt x="28279" y="43846"/>
                    <a:pt x="28381" y="43850"/>
                    <a:pt x="28482" y="43850"/>
                  </a:cubicBezTo>
                  <a:cubicBezTo>
                    <a:pt x="29414" y="43850"/>
                    <a:pt x="30340" y="43491"/>
                    <a:pt x="31217" y="43107"/>
                  </a:cubicBezTo>
                  <a:cubicBezTo>
                    <a:pt x="35959" y="41132"/>
                    <a:pt x="40609" y="38913"/>
                    <a:pt x="45169" y="36451"/>
                  </a:cubicBezTo>
                  <a:cubicBezTo>
                    <a:pt x="47114" y="35417"/>
                    <a:pt x="49120" y="34445"/>
                    <a:pt x="51005" y="33320"/>
                  </a:cubicBezTo>
                  <a:cubicBezTo>
                    <a:pt x="52433" y="32469"/>
                    <a:pt x="55805" y="30768"/>
                    <a:pt x="56475" y="29157"/>
                  </a:cubicBezTo>
                  <a:lnTo>
                    <a:pt x="56475" y="29157"/>
                  </a:lnTo>
                  <a:cubicBezTo>
                    <a:pt x="55503" y="31498"/>
                    <a:pt x="54409" y="34597"/>
                    <a:pt x="54987" y="37120"/>
                  </a:cubicBezTo>
                  <a:cubicBezTo>
                    <a:pt x="55595" y="39855"/>
                    <a:pt x="57509" y="41892"/>
                    <a:pt x="59880" y="43168"/>
                  </a:cubicBezTo>
                  <a:cubicBezTo>
                    <a:pt x="60063" y="43259"/>
                    <a:pt x="60245" y="43381"/>
                    <a:pt x="60367" y="43563"/>
                  </a:cubicBezTo>
                  <a:cubicBezTo>
                    <a:pt x="60458" y="43746"/>
                    <a:pt x="60458" y="43959"/>
                    <a:pt x="60458" y="44141"/>
                  </a:cubicBezTo>
                  <a:cubicBezTo>
                    <a:pt x="60336" y="49734"/>
                    <a:pt x="59303" y="55083"/>
                    <a:pt x="56902" y="60159"/>
                  </a:cubicBezTo>
                  <a:cubicBezTo>
                    <a:pt x="65212" y="62815"/>
                    <a:pt x="73921" y="63968"/>
                    <a:pt x="82669" y="63968"/>
                  </a:cubicBezTo>
                  <a:cubicBezTo>
                    <a:pt x="88638" y="63968"/>
                    <a:pt x="94626" y="63431"/>
                    <a:pt x="100519" y="62469"/>
                  </a:cubicBezTo>
                  <a:cubicBezTo>
                    <a:pt x="98848" y="58366"/>
                    <a:pt x="98817" y="53807"/>
                    <a:pt x="99121" y="49369"/>
                  </a:cubicBezTo>
                  <a:cubicBezTo>
                    <a:pt x="99607" y="42621"/>
                    <a:pt x="101097" y="36056"/>
                    <a:pt x="101887" y="29338"/>
                  </a:cubicBezTo>
                  <a:cubicBezTo>
                    <a:pt x="103498" y="33351"/>
                    <a:pt x="105048" y="37393"/>
                    <a:pt x="106507" y="41436"/>
                  </a:cubicBezTo>
                  <a:cubicBezTo>
                    <a:pt x="107662" y="44627"/>
                    <a:pt x="108787" y="47880"/>
                    <a:pt x="110641" y="50706"/>
                  </a:cubicBezTo>
                  <a:cubicBezTo>
                    <a:pt x="112526" y="53533"/>
                    <a:pt x="115200" y="55965"/>
                    <a:pt x="118514" y="56786"/>
                  </a:cubicBezTo>
                  <a:cubicBezTo>
                    <a:pt x="119095" y="56924"/>
                    <a:pt x="119841" y="57044"/>
                    <a:pt x="120587" y="57044"/>
                  </a:cubicBezTo>
                  <a:cubicBezTo>
                    <a:pt x="121478" y="57044"/>
                    <a:pt x="122370" y="56873"/>
                    <a:pt x="122982" y="56360"/>
                  </a:cubicBezTo>
                  <a:cubicBezTo>
                    <a:pt x="123225" y="56147"/>
                    <a:pt x="123407" y="55904"/>
                    <a:pt x="123529" y="55600"/>
                  </a:cubicBezTo>
                  <a:cubicBezTo>
                    <a:pt x="123894" y="54536"/>
                    <a:pt x="123438" y="53077"/>
                    <a:pt x="123225" y="51922"/>
                  </a:cubicBezTo>
                  <a:cubicBezTo>
                    <a:pt x="122587" y="48092"/>
                    <a:pt x="121310" y="44414"/>
                    <a:pt x="120003" y="40797"/>
                  </a:cubicBezTo>
                  <a:cubicBezTo>
                    <a:pt x="118514" y="36633"/>
                    <a:pt x="116933" y="32499"/>
                    <a:pt x="115383" y="28396"/>
                  </a:cubicBezTo>
                  <a:cubicBezTo>
                    <a:pt x="113164" y="22499"/>
                    <a:pt x="110945" y="16633"/>
                    <a:pt x="108726" y="10767"/>
                  </a:cubicBezTo>
                  <a:cubicBezTo>
                    <a:pt x="108635" y="10493"/>
                    <a:pt x="108513" y="10219"/>
                    <a:pt x="108270" y="10037"/>
                  </a:cubicBezTo>
                  <a:cubicBezTo>
                    <a:pt x="108183" y="9983"/>
                    <a:pt x="108077" y="9956"/>
                    <a:pt x="107972" y="9956"/>
                  </a:cubicBezTo>
                  <a:cubicBezTo>
                    <a:pt x="107784" y="9956"/>
                    <a:pt x="107599" y="10044"/>
                    <a:pt x="107541" y="10219"/>
                  </a:cubicBezTo>
                  <a:cubicBezTo>
                    <a:pt x="107541" y="8639"/>
                    <a:pt x="104349" y="8760"/>
                    <a:pt x="103285" y="8517"/>
                  </a:cubicBezTo>
                  <a:cubicBezTo>
                    <a:pt x="101218" y="8061"/>
                    <a:pt x="99152" y="7605"/>
                    <a:pt x="97085" y="7150"/>
                  </a:cubicBezTo>
                  <a:cubicBezTo>
                    <a:pt x="95899" y="6876"/>
                    <a:pt x="94683" y="6663"/>
                    <a:pt x="93468" y="6481"/>
                  </a:cubicBezTo>
                  <a:cubicBezTo>
                    <a:pt x="92965" y="6409"/>
                    <a:pt x="92519" y="6262"/>
                    <a:pt x="92011" y="6262"/>
                  </a:cubicBezTo>
                  <a:cubicBezTo>
                    <a:pt x="91873" y="6262"/>
                    <a:pt x="91732" y="6273"/>
                    <a:pt x="91583" y="6298"/>
                  </a:cubicBezTo>
                  <a:cubicBezTo>
                    <a:pt x="91326" y="6327"/>
                    <a:pt x="90610" y="6760"/>
                    <a:pt x="90350" y="6760"/>
                  </a:cubicBezTo>
                  <a:cubicBezTo>
                    <a:pt x="90338" y="6760"/>
                    <a:pt x="90328" y="6759"/>
                    <a:pt x="90318" y="6757"/>
                  </a:cubicBezTo>
                  <a:lnTo>
                    <a:pt x="90318" y="6757"/>
                  </a:lnTo>
                  <a:cubicBezTo>
                    <a:pt x="90709" y="6847"/>
                    <a:pt x="91101" y="6907"/>
                    <a:pt x="91492" y="6998"/>
                  </a:cubicBezTo>
                  <a:cubicBezTo>
                    <a:pt x="86264" y="16876"/>
                    <a:pt x="82008" y="27515"/>
                    <a:pt x="77723" y="37879"/>
                  </a:cubicBezTo>
                  <a:cubicBezTo>
                    <a:pt x="76780" y="40098"/>
                    <a:pt x="75868" y="42378"/>
                    <a:pt x="75534" y="44749"/>
                  </a:cubicBezTo>
                  <a:cubicBezTo>
                    <a:pt x="73893" y="38305"/>
                    <a:pt x="72464" y="31800"/>
                    <a:pt x="71309" y="25235"/>
                  </a:cubicBezTo>
                  <a:cubicBezTo>
                    <a:pt x="70701" y="21922"/>
                    <a:pt x="70154" y="18578"/>
                    <a:pt x="69668" y="15235"/>
                  </a:cubicBezTo>
                  <a:cubicBezTo>
                    <a:pt x="69425" y="13533"/>
                    <a:pt x="67631" y="8031"/>
                    <a:pt x="70093" y="7332"/>
                  </a:cubicBezTo>
                  <a:lnTo>
                    <a:pt x="70093" y="7332"/>
                  </a:lnTo>
                  <a:cubicBezTo>
                    <a:pt x="66294" y="7575"/>
                    <a:pt x="62464" y="7940"/>
                    <a:pt x="58664" y="8457"/>
                  </a:cubicBezTo>
                  <a:cubicBezTo>
                    <a:pt x="58154" y="8517"/>
                    <a:pt x="57435" y="8874"/>
                    <a:pt x="57654" y="9352"/>
                  </a:cubicBezTo>
                  <a:lnTo>
                    <a:pt x="57654" y="9352"/>
                  </a:lnTo>
                  <a:cubicBezTo>
                    <a:pt x="57552" y="9151"/>
                    <a:pt x="57316" y="9055"/>
                    <a:pt x="57073" y="9055"/>
                  </a:cubicBezTo>
                  <a:cubicBezTo>
                    <a:pt x="56928" y="9055"/>
                    <a:pt x="56781" y="9089"/>
                    <a:pt x="56658" y="9156"/>
                  </a:cubicBezTo>
                  <a:cubicBezTo>
                    <a:pt x="56324" y="9368"/>
                    <a:pt x="56142" y="9703"/>
                    <a:pt x="55929" y="10037"/>
                  </a:cubicBezTo>
                  <a:cubicBezTo>
                    <a:pt x="54865" y="11678"/>
                    <a:pt x="53254" y="12864"/>
                    <a:pt x="51673" y="13989"/>
                  </a:cubicBezTo>
                  <a:cubicBezTo>
                    <a:pt x="45594" y="18274"/>
                    <a:pt x="39150" y="22013"/>
                    <a:pt x="32403" y="25113"/>
                  </a:cubicBezTo>
                  <a:cubicBezTo>
                    <a:pt x="32220" y="25205"/>
                    <a:pt x="31987" y="25262"/>
                    <a:pt x="31775" y="25262"/>
                  </a:cubicBezTo>
                  <a:cubicBezTo>
                    <a:pt x="31494" y="25262"/>
                    <a:pt x="31252" y="25161"/>
                    <a:pt x="31217" y="24901"/>
                  </a:cubicBezTo>
                  <a:cubicBezTo>
                    <a:pt x="30792" y="25296"/>
                    <a:pt x="30457" y="25812"/>
                    <a:pt x="30305" y="26390"/>
                  </a:cubicBezTo>
                  <a:cubicBezTo>
                    <a:pt x="30275" y="25964"/>
                    <a:pt x="30184" y="25478"/>
                    <a:pt x="29880" y="25144"/>
                  </a:cubicBezTo>
                  <a:cubicBezTo>
                    <a:pt x="29730" y="25004"/>
                    <a:pt x="29603" y="24959"/>
                    <a:pt x="29486" y="24959"/>
                  </a:cubicBezTo>
                  <a:cubicBezTo>
                    <a:pt x="29281" y="24959"/>
                    <a:pt x="29107" y="25095"/>
                    <a:pt x="28894" y="25095"/>
                  </a:cubicBezTo>
                  <a:cubicBezTo>
                    <a:pt x="28859" y="25095"/>
                    <a:pt x="28823" y="25092"/>
                    <a:pt x="28785" y="25083"/>
                  </a:cubicBezTo>
                  <a:cubicBezTo>
                    <a:pt x="28208" y="24992"/>
                    <a:pt x="28086" y="24688"/>
                    <a:pt x="27722" y="24201"/>
                  </a:cubicBezTo>
                  <a:cubicBezTo>
                    <a:pt x="26871" y="23077"/>
                    <a:pt x="26050" y="21922"/>
                    <a:pt x="25229" y="20797"/>
                  </a:cubicBezTo>
                  <a:cubicBezTo>
                    <a:pt x="23557" y="18517"/>
                    <a:pt x="21886" y="16238"/>
                    <a:pt x="20214" y="13958"/>
                  </a:cubicBezTo>
                  <a:cubicBezTo>
                    <a:pt x="16901" y="9429"/>
                    <a:pt x="13588" y="4870"/>
                    <a:pt x="10244" y="311"/>
                  </a:cubicBezTo>
                  <a:cubicBezTo>
                    <a:pt x="10153" y="189"/>
                    <a:pt x="10062" y="67"/>
                    <a:pt x="9910" y="7"/>
                  </a:cubicBezTo>
                  <a:cubicBezTo>
                    <a:pt x="9885" y="2"/>
                    <a:pt x="9861" y="1"/>
                    <a:pt x="98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5465887" y="2257105"/>
              <a:ext cx="196120" cy="187930"/>
            </a:xfrm>
            <a:custGeom>
              <a:avLst/>
              <a:gdLst/>
              <a:ahLst/>
              <a:cxnLst/>
              <a:rect l="l" t="t" r="r" b="b"/>
              <a:pathLst>
                <a:path w="11399" h="10923" extrusionOk="0">
                  <a:moveTo>
                    <a:pt x="9940" y="1"/>
                  </a:moveTo>
                  <a:cubicBezTo>
                    <a:pt x="9818" y="1"/>
                    <a:pt x="9666" y="61"/>
                    <a:pt x="9545" y="153"/>
                  </a:cubicBezTo>
                  <a:cubicBezTo>
                    <a:pt x="7903" y="1156"/>
                    <a:pt x="6535" y="2189"/>
                    <a:pt x="5107" y="3435"/>
                  </a:cubicBezTo>
                  <a:cubicBezTo>
                    <a:pt x="3283" y="4985"/>
                    <a:pt x="1642" y="6870"/>
                    <a:pt x="517" y="8937"/>
                  </a:cubicBezTo>
                  <a:cubicBezTo>
                    <a:pt x="0" y="9879"/>
                    <a:pt x="92" y="10821"/>
                    <a:pt x="1277" y="10913"/>
                  </a:cubicBezTo>
                  <a:cubicBezTo>
                    <a:pt x="1343" y="10919"/>
                    <a:pt x="1409" y="10922"/>
                    <a:pt x="1475" y="10922"/>
                  </a:cubicBezTo>
                  <a:cubicBezTo>
                    <a:pt x="2651" y="10922"/>
                    <a:pt x="3787" y="9932"/>
                    <a:pt x="4651" y="9241"/>
                  </a:cubicBezTo>
                  <a:cubicBezTo>
                    <a:pt x="6505" y="7812"/>
                    <a:pt x="8450" y="6049"/>
                    <a:pt x="9818" y="4104"/>
                  </a:cubicBezTo>
                  <a:cubicBezTo>
                    <a:pt x="10578" y="3040"/>
                    <a:pt x="11399" y="1308"/>
                    <a:pt x="10244" y="183"/>
                  </a:cubicBezTo>
                  <a:cubicBezTo>
                    <a:pt x="10153" y="92"/>
                    <a:pt x="10061" y="31"/>
                    <a:pt x="99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6420263" y="2445893"/>
              <a:ext cx="62781" cy="365038"/>
            </a:xfrm>
            <a:custGeom>
              <a:avLst/>
              <a:gdLst/>
              <a:ahLst/>
              <a:cxnLst/>
              <a:rect l="l" t="t" r="r" b="b"/>
              <a:pathLst>
                <a:path w="3649" h="21217" extrusionOk="0">
                  <a:moveTo>
                    <a:pt x="2736" y="0"/>
                  </a:moveTo>
                  <a:lnTo>
                    <a:pt x="2827" y="1368"/>
                  </a:lnTo>
                  <a:cubicBezTo>
                    <a:pt x="3162" y="8086"/>
                    <a:pt x="2189" y="14864"/>
                    <a:pt x="1" y="21216"/>
                  </a:cubicBezTo>
                  <a:cubicBezTo>
                    <a:pt x="2675" y="15016"/>
                    <a:pt x="3648" y="8055"/>
                    <a:pt x="2919" y="1338"/>
                  </a:cubicBez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6442750" y="2441712"/>
              <a:ext cx="18839" cy="115067"/>
            </a:xfrm>
            <a:custGeom>
              <a:avLst/>
              <a:gdLst/>
              <a:ahLst/>
              <a:cxnLst/>
              <a:rect l="l" t="t" r="r" b="b"/>
              <a:pathLst>
                <a:path w="1095" h="6688" extrusionOk="0">
                  <a:moveTo>
                    <a:pt x="1" y="0"/>
                  </a:moveTo>
                  <a:cubicBezTo>
                    <a:pt x="305" y="2249"/>
                    <a:pt x="548" y="4438"/>
                    <a:pt x="791" y="6687"/>
                  </a:cubicBezTo>
                  <a:cubicBezTo>
                    <a:pt x="1095" y="4438"/>
                    <a:pt x="791" y="2128"/>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6470467" y="2422873"/>
              <a:ext cx="37679" cy="313802"/>
            </a:xfrm>
            <a:custGeom>
              <a:avLst/>
              <a:gdLst/>
              <a:ahLst/>
              <a:cxnLst/>
              <a:rect l="l" t="t" r="r" b="b"/>
              <a:pathLst>
                <a:path w="2190" h="18239" extrusionOk="0">
                  <a:moveTo>
                    <a:pt x="1095" y="1"/>
                  </a:moveTo>
                  <a:lnTo>
                    <a:pt x="1095" y="1"/>
                  </a:lnTo>
                  <a:cubicBezTo>
                    <a:pt x="1581" y="5320"/>
                    <a:pt x="1399" y="10731"/>
                    <a:pt x="426" y="15989"/>
                  </a:cubicBezTo>
                  <a:cubicBezTo>
                    <a:pt x="335" y="16658"/>
                    <a:pt x="122" y="17600"/>
                    <a:pt x="1" y="18238"/>
                  </a:cubicBezTo>
                  <a:cubicBezTo>
                    <a:pt x="1794" y="12372"/>
                    <a:pt x="2189" y="6050"/>
                    <a:pt x="1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7199979" y="2422356"/>
              <a:ext cx="103041" cy="349348"/>
            </a:xfrm>
            <a:custGeom>
              <a:avLst/>
              <a:gdLst/>
              <a:ahLst/>
              <a:cxnLst/>
              <a:rect l="l" t="t" r="r" b="b"/>
              <a:pathLst>
                <a:path w="5989" h="20305" extrusionOk="0">
                  <a:moveTo>
                    <a:pt x="5988" y="1"/>
                  </a:moveTo>
                  <a:cubicBezTo>
                    <a:pt x="4256" y="730"/>
                    <a:pt x="3101" y="2371"/>
                    <a:pt x="2311" y="4013"/>
                  </a:cubicBezTo>
                  <a:cubicBezTo>
                    <a:pt x="1" y="9058"/>
                    <a:pt x="183" y="14986"/>
                    <a:pt x="1399" y="20305"/>
                  </a:cubicBezTo>
                  <a:cubicBezTo>
                    <a:pt x="1247" y="19393"/>
                    <a:pt x="1125" y="18481"/>
                    <a:pt x="1034" y="17569"/>
                  </a:cubicBezTo>
                  <a:cubicBezTo>
                    <a:pt x="517" y="12250"/>
                    <a:pt x="852" y="3040"/>
                    <a:pt x="59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7221416" y="2444327"/>
              <a:ext cx="82119" cy="294963"/>
            </a:xfrm>
            <a:custGeom>
              <a:avLst/>
              <a:gdLst/>
              <a:ahLst/>
              <a:cxnLst/>
              <a:rect l="l" t="t" r="r" b="b"/>
              <a:pathLst>
                <a:path w="4773" h="17144" extrusionOk="0">
                  <a:moveTo>
                    <a:pt x="4773" y="0"/>
                  </a:moveTo>
                  <a:lnTo>
                    <a:pt x="4773" y="0"/>
                  </a:lnTo>
                  <a:cubicBezTo>
                    <a:pt x="4469" y="243"/>
                    <a:pt x="4195" y="487"/>
                    <a:pt x="3922" y="760"/>
                  </a:cubicBezTo>
                  <a:cubicBezTo>
                    <a:pt x="153" y="4985"/>
                    <a:pt x="1" y="11824"/>
                    <a:pt x="882" y="17143"/>
                  </a:cubicBezTo>
                  <a:cubicBezTo>
                    <a:pt x="517" y="11702"/>
                    <a:pt x="548" y="5319"/>
                    <a:pt x="3983" y="821"/>
                  </a:cubicBezTo>
                  <a:cubicBezTo>
                    <a:pt x="4256" y="547"/>
                    <a:pt x="4499" y="274"/>
                    <a:pt x="4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5980461" y="2706836"/>
              <a:ext cx="27218" cy="140169"/>
            </a:xfrm>
            <a:custGeom>
              <a:avLst/>
              <a:gdLst/>
              <a:ahLst/>
              <a:cxnLst/>
              <a:rect l="l" t="t" r="r" b="b"/>
              <a:pathLst>
                <a:path w="1582" h="8147" extrusionOk="0">
                  <a:moveTo>
                    <a:pt x="700" y="1"/>
                  </a:moveTo>
                  <a:cubicBezTo>
                    <a:pt x="1" y="2676"/>
                    <a:pt x="335" y="5685"/>
                    <a:pt x="1581" y="8147"/>
                  </a:cubicBezTo>
                  <a:cubicBezTo>
                    <a:pt x="852" y="5472"/>
                    <a:pt x="548" y="2767"/>
                    <a:pt x="7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6006612" y="2720961"/>
              <a:ext cx="14143" cy="71143"/>
            </a:xfrm>
            <a:custGeom>
              <a:avLst/>
              <a:gdLst/>
              <a:ahLst/>
              <a:cxnLst/>
              <a:rect l="l" t="t" r="r" b="b"/>
              <a:pathLst>
                <a:path w="822" h="4135" extrusionOk="0">
                  <a:moveTo>
                    <a:pt x="396" y="0"/>
                  </a:moveTo>
                  <a:cubicBezTo>
                    <a:pt x="1" y="1338"/>
                    <a:pt x="153" y="2888"/>
                    <a:pt x="821" y="4134"/>
                  </a:cubicBezTo>
                  <a:cubicBezTo>
                    <a:pt x="639" y="2706"/>
                    <a:pt x="517" y="1399"/>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5927126" y="2708402"/>
              <a:ext cx="38711" cy="125528"/>
            </a:xfrm>
            <a:custGeom>
              <a:avLst/>
              <a:gdLst/>
              <a:ahLst/>
              <a:cxnLst/>
              <a:rect l="l" t="t" r="r" b="b"/>
              <a:pathLst>
                <a:path w="2250" h="7296" extrusionOk="0">
                  <a:moveTo>
                    <a:pt x="2250" y="1"/>
                  </a:moveTo>
                  <a:cubicBezTo>
                    <a:pt x="639" y="1977"/>
                    <a:pt x="0" y="4803"/>
                    <a:pt x="548" y="7296"/>
                  </a:cubicBezTo>
                  <a:cubicBezTo>
                    <a:pt x="548" y="4712"/>
                    <a:pt x="1095" y="228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5900459" y="2695344"/>
              <a:ext cx="41843" cy="60149"/>
            </a:xfrm>
            <a:custGeom>
              <a:avLst/>
              <a:gdLst/>
              <a:ahLst/>
              <a:cxnLst/>
              <a:rect l="l" t="t" r="r" b="b"/>
              <a:pathLst>
                <a:path w="2432" h="3496" extrusionOk="0">
                  <a:moveTo>
                    <a:pt x="2432" y="0"/>
                  </a:moveTo>
                  <a:lnTo>
                    <a:pt x="2432" y="0"/>
                  </a:lnTo>
                  <a:cubicBezTo>
                    <a:pt x="1155" y="730"/>
                    <a:pt x="243" y="2067"/>
                    <a:pt x="0" y="3496"/>
                  </a:cubicBezTo>
                  <a:cubicBezTo>
                    <a:pt x="730" y="2249"/>
                    <a:pt x="1520" y="1155"/>
                    <a:pt x="2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6478828" y="2981905"/>
              <a:ext cx="130242" cy="29386"/>
            </a:xfrm>
            <a:custGeom>
              <a:avLst/>
              <a:gdLst/>
              <a:ahLst/>
              <a:cxnLst/>
              <a:rect l="l" t="t" r="r" b="b"/>
              <a:pathLst>
                <a:path w="7570" h="1708" extrusionOk="0">
                  <a:moveTo>
                    <a:pt x="7569" y="1"/>
                  </a:moveTo>
                  <a:cubicBezTo>
                    <a:pt x="6363" y="946"/>
                    <a:pt x="5017" y="1332"/>
                    <a:pt x="3630" y="1332"/>
                  </a:cubicBezTo>
                  <a:cubicBezTo>
                    <a:pt x="2430" y="1332"/>
                    <a:pt x="1199" y="1044"/>
                    <a:pt x="1" y="578"/>
                  </a:cubicBezTo>
                  <a:lnTo>
                    <a:pt x="1" y="578"/>
                  </a:lnTo>
                  <a:cubicBezTo>
                    <a:pt x="1076" y="1295"/>
                    <a:pt x="2401" y="1708"/>
                    <a:pt x="3699" y="1708"/>
                  </a:cubicBezTo>
                  <a:cubicBezTo>
                    <a:pt x="5153" y="1708"/>
                    <a:pt x="6574" y="1189"/>
                    <a:pt x="7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6853270" y="2894058"/>
              <a:ext cx="287633" cy="151800"/>
            </a:xfrm>
            <a:custGeom>
              <a:avLst/>
              <a:gdLst/>
              <a:ahLst/>
              <a:cxnLst/>
              <a:rect l="l" t="t" r="r" b="b"/>
              <a:pathLst>
                <a:path w="16718" h="8823" extrusionOk="0">
                  <a:moveTo>
                    <a:pt x="16718" y="0"/>
                  </a:moveTo>
                  <a:lnTo>
                    <a:pt x="16718" y="0"/>
                  </a:lnTo>
                  <a:cubicBezTo>
                    <a:pt x="16292" y="1794"/>
                    <a:pt x="15472" y="3496"/>
                    <a:pt x="14286" y="4864"/>
                  </a:cubicBezTo>
                  <a:cubicBezTo>
                    <a:pt x="12388" y="7184"/>
                    <a:pt x="9485" y="8473"/>
                    <a:pt x="6636" y="8473"/>
                  </a:cubicBezTo>
                  <a:cubicBezTo>
                    <a:pt x="4148" y="8473"/>
                    <a:pt x="1701" y="7490"/>
                    <a:pt x="0" y="5350"/>
                  </a:cubicBezTo>
                  <a:lnTo>
                    <a:pt x="0" y="5350"/>
                  </a:lnTo>
                  <a:cubicBezTo>
                    <a:pt x="1623" y="7734"/>
                    <a:pt x="4163" y="8822"/>
                    <a:pt x="6762" y="8822"/>
                  </a:cubicBezTo>
                  <a:cubicBezTo>
                    <a:pt x="9663" y="8822"/>
                    <a:pt x="12639" y="7467"/>
                    <a:pt x="14499" y="5046"/>
                  </a:cubicBezTo>
                  <a:cubicBezTo>
                    <a:pt x="15684" y="3587"/>
                    <a:pt x="16444" y="1824"/>
                    <a:pt x="16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6753913" y="2865825"/>
              <a:ext cx="69560" cy="468578"/>
            </a:xfrm>
            <a:custGeom>
              <a:avLst/>
              <a:gdLst/>
              <a:ahLst/>
              <a:cxnLst/>
              <a:rect l="l" t="t" r="r" b="b"/>
              <a:pathLst>
                <a:path w="4043" h="27235" extrusionOk="0">
                  <a:moveTo>
                    <a:pt x="4043" y="0"/>
                  </a:moveTo>
                  <a:cubicBezTo>
                    <a:pt x="2067" y="4195"/>
                    <a:pt x="608" y="8693"/>
                    <a:pt x="334" y="13344"/>
                  </a:cubicBezTo>
                  <a:cubicBezTo>
                    <a:pt x="91" y="16809"/>
                    <a:pt x="0" y="20304"/>
                    <a:pt x="122" y="23769"/>
                  </a:cubicBezTo>
                  <a:cubicBezTo>
                    <a:pt x="182" y="24924"/>
                    <a:pt x="243" y="26079"/>
                    <a:pt x="334" y="27234"/>
                  </a:cubicBezTo>
                  <a:cubicBezTo>
                    <a:pt x="304" y="26079"/>
                    <a:pt x="304" y="24924"/>
                    <a:pt x="304" y="23769"/>
                  </a:cubicBezTo>
                  <a:cubicBezTo>
                    <a:pt x="304" y="20304"/>
                    <a:pt x="426" y="16839"/>
                    <a:pt x="699" y="13374"/>
                  </a:cubicBezTo>
                  <a:cubicBezTo>
                    <a:pt x="973" y="8754"/>
                    <a:pt x="2371" y="4286"/>
                    <a:pt x="4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5248334" y="1933037"/>
              <a:ext cx="397470" cy="469473"/>
            </a:xfrm>
            <a:custGeom>
              <a:avLst/>
              <a:gdLst/>
              <a:ahLst/>
              <a:cxnLst/>
              <a:rect l="l" t="t" r="r" b="b"/>
              <a:pathLst>
                <a:path w="23102" h="27287" extrusionOk="0">
                  <a:moveTo>
                    <a:pt x="5043" y="0"/>
                  </a:moveTo>
                  <a:cubicBezTo>
                    <a:pt x="4994" y="0"/>
                    <a:pt x="4944" y="7"/>
                    <a:pt x="4894" y="22"/>
                  </a:cubicBezTo>
                  <a:cubicBezTo>
                    <a:pt x="4591" y="83"/>
                    <a:pt x="4408" y="447"/>
                    <a:pt x="4439" y="751"/>
                  </a:cubicBezTo>
                  <a:cubicBezTo>
                    <a:pt x="4439" y="1055"/>
                    <a:pt x="4591" y="1359"/>
                    <a:pt x="4773" y="1633"/>
                  </a:cubicBezTo>
                  <a:cubicBezTo>
                    <a:pt x="6171" y="4125"/>
                    <a:pt x="7721" y="6557"/>
                    <a:pt x="9423" y="8897"/>
                  </a:cubicBezTo>
                  <a:cubicBezTo>
                    <a:pt x="9378" y="9147"/>
                    <a:pt x="9113" y="9278"/>
                    <a:pt x="8855" y="9278"/>
                  </a:cubicBezTo>
                  <a:cubicBezTo>
                    <a:pt x="8767" y="9278"/>
                    <a:pt x="8680" y="9262"/>
                    <a:pt x="8603" y="9232"/>
                  </a:cubicBezTo>
                  <a:cubicBezTo>
                    <a:pt x="8268" y="9110"/>
                    <a:pt x="8086" y="8806"/>
                    <a:pt x="7904" y="8502"/>
                  </a:cubicBezTo>
                  <a:cubicBezTo>
                    <a:pt x="6262" y="6040"/>
                    <a:pt x="4560" y="3639"/>
                    <a:pt x="2736" y="1298"/>
                  </a:cubicBezTo>
                  <a:cubicBezTo>
                    <a:pt x="2615" y="1146"/>
                    <a:pt x="2493" y="994"/>
                    <a:pt x="2311" y="903"/>
                  </a:cubicBezTo>
                  <a:cubicBezTo>
                    <a:pt x="2224" y="863"/>
                    <a:pt x="2136" y="844"/>
                    <a:pt x="2049" y="844"/>
                  </a:cubicBezTo>
                  <a:cubicBezTo>
                    <a:pt x="1616" y="844"/>
                    <a:pt x="1212" y="1304"/>
                    <a:pt x="1186" y="1785"/>
                  </a:cubicBezTo>
                  <a:cubicBezTo>
                    <a:pt x="1156" y="2362"/>
                    <a:pt x="1490" y="2849"/>
                    <a:pt x="1825" y="3335"/>
                  </a:cubicBezTo>
                  <a:cubicBezTo>
                    <a:pt x="3496" y="5675"/>
                    <a:pt x="5168" y="8046"/>
                    <a:pt x="6840" y="10417"/>
                  </a:cubicBezTo>
                  <a:cubicBezTo>
                    <a:pt x="6992" y="10630"/>
                    <a:pt x="7144" y="10843"/>
                    <a:pt x="7174" y="11086"/>
                  </a:cubicBezTo>
                  <a:cubicBezTo>
                    <a:pt x="7205" y="11329"/>
                    <a:pt x="7053" y="11633"/>
                    <a:pt x="6809" y="11663"/>
                  </a:cubicBezTo>
                  <a:cubicBezTo>
                    <a:pt x="5168" y="9384"/>
                    <a:pt x="3557" y="7104"/>
                    <a:pt x="1916" y="4794"/>
                  </a:cubicBezTo>
                  <a:cubicBezTo>
                    <a:pt x="1703" y="4490"/>
                    <a:pt x="1429" y="4156"/>
                    <a:pt x="1065" y="4004"/>
                  </a:cubicBezTo>
                  <a:cubicBezTo>
                    <a:pt x="962" y="3961"/>
                    <a:pt x="847" y="3940"/>
                    <a:pt x="732" y="3940"/>
                  </a:cubicBezTo>
                  <a:cubicBezTo>
                    <a:pt x="442" y="3940"/>
                    <a:pt x="157" y="4076"/>
                    <a:pt x="92" y="4338"/>
                  </a:cubicBezTo>
                  <a:cubicBezTo>
                    <a:pt x="1" y="4551"/>
                    <a:pt x="92" y="4794"/>
                    <a:pt x="183" y="5007"/>
                  </a:cubicBezTo>
                  <a:cubicBezTo>
                    <a:pt x="1399" y="8107"/>
                    <a:pt x="4165" y="10356"/>
                    <a:pt x="5533" y="13365"/>
                  </a:cubicBezTo>
                  <a:cubicBezTo>
                    <a:pt x="5472" y="13467"/>
                    <a:pt x="5377" y="13507"/>
                    <a:pt x="5269" y="13507"/>
                  </a:cubicBezTo>
                  <a:cubicBezTo>
                    <a:pt x="5053" y="13507"/>
                    <a:pt x="4783" y="13345"/>
                    <a:pt x="4621" y="13183"/>
                  </a:cubicBezTo>
                  <a:cubicBezTo>
                    <a:pt x="3922" y="12423"/>
                    <a:pt x="3284" y="11633"/>
                    <a:pt x="2736" y="10812"/>
                  </a:cubicBezTo>
                  <a:cubicBezTo>
                    <a:pt x="2236" y="10089"/>
                    <a:pt x="1583" y="9239"/>
                    <a:pt x="777" y="9239"/>
                  </a:cubicBezTo>
                  <a:cubicBezTo>
                    <a:pt x="702" y="9239"/>
                    <a:pt x="626" y="9246"/>
                    <a:pt x="548" y="9262"/>
                  </a:cubicBezTo>
                  <a:cubicBezTo>
                    <a:pt x="122" y="9748"/>
                    <a:pt x="487" y="10508"/>
                    <a:pt x="882" y="11055"/>
                  </a:cubicBezTo>
                  <a:cubicBezTo>
                    <a:pt x="2980" y="13882"/>
                    <a:pt x="5229" y="16587"/>
                    <a:pt x="7630" y="19171"/>
                  </a:cubicBezTo>
                  <a:cubicBezTo>
                    <a:pt x="8603" y="20235"/>
                    <a:pt x="9636" y="21268"/>
                    <a:pt x="10882" y="21967"/>
                  </a:cubicBezTo>
                  <a:cubicBezTo>
                    <a:pt x="11562" y="22339"/>
                    <a:pt x="12224" y="22505"/>
                    <a:pt x="12901" y="22505"/>
                  </a:cubicBezTo>
                  <a:cubicBezTo>
                    <a:pt x="13496" y="22505"/>
                    <a:pt x="14103" y="22377"/>
                    <a:pt x="14743" y="22150"/>
                  </a:cubicBezTo>
                  <a:cubicBezTo>
                    <a:pt x="15837" y="23669"/>
                    <a:pt x="17053" y="25615"/>
                    <a:pt x="17934" y="27287"/>
                  </a:cubicBezTo>
                  <a:cubicBezTo>
                    <a:pt x="20153" y="25919"/>
                    <a:pt x="22281" y="23214"/>
                    <a:pt x="23102" y="21359"/>
                  </a:cubicBezTo>
                  <a:cubicBezTo>
                    <a:pt x="21825" y="20326"/>
                    <a:pt x="20761" y="19293"/>
                    <a:pt x="19636" y="18046"/>
                  </a:cubicBezTo>
                  <a:cubicBezTo>
                    <a:pt x="19515" y="17925"/>
                    <a:pt x="19393" y="17773"/>
                    <a:pt x="19332" y="17560"/>
                  </a:cubicBezTo>
                  <a:cubicBezTo>
                    <a:pt x="19302" y="17347"/>
                    <a:pt x="19393" y="17134"/>
                    <a:pt x="19454" y="16922"/>
                  </a:cubicBezTo>
                  <a:cubicBezTo>
                    <a:pt x="19971" y="15584"/>
                    <a:pt x="19910" y="14064"/>
                    <a:pt x="19363" y="12757"/>
                  </a:cubicBezTo>
                  <a:cubicBezTo>
                    <a:pt x="18907" y="11663"/>
                    <a:pt x="18117" y="10751"/>
                    <a:pt x="17539" y="9718"/>
                  </a:cubicBezTo>
                  <a:cubicBezTo>
                    <a:pt x="16597" y="7985"/>
                    <a:pt x="16293" y="5888"/>
                    <a:pt x="16718" y="3973"/>
                  </a:cubicBezTo>
                  <a:cubicBezTo>
                    <a:pt x="16599" y="3931"/>
                    <a:pt x="16476" y="3912"/>
                    <a:pt x="16354" y="3912"/>
                  </a:cubicBezTo>
                  <a:cubicBezTo>
                    <a:pt x="15947" y="3912"/>
                    <a:pt x="15547" y="4125"/>
                    <a:pt x="15290" y="4429"/>
                  </a:cubicBezTo>
                  <a:cubicBezTo>
                    <a:pt x="14500" y="5371"/>
                    <a:pt x="14256" y="7286"/>
                    <a:pt x="14378" y="8472"/>
                  </a:cubicBezTo>
                  <a:cubicBezTo>
                    <a:pt x="14439" y="9110"/>
                    <a:pt x="14591" y="9748"/>
                    <a:pt x="14773" y="10387"/>
                  </a:cubicBezTo>
                  <a:lnTo>
                    <a:pt x="14986" y="11086"/>
                  </a:lnTo>
                  <a:cubicBezTo>
                    <a:pt x="12980" y="10356"/>
                    <a:pt x="11521" y="7651"/>
                    <a:pt x="10366" y="6010"/>
                  </a:cubicBezTo>
                  <a:cubicBezTo>
                    <a:pt x="8998" y="4004"/>
                    <a:pt x="7600" y="1967"/>
                    <a:pt x="5746" y="356"/>
                  </a:cubicBezTo>
                  <a:cubicBezTo>
                    <a:pt x="5542" y="178"/>
                    <a:pt x="5296" y="0"/>
                    <a:pt x="5043" y="0"/>
                  </a:cubicBezTo>
                  <a:close/>
                </a:path>
              </a:pathLst>
            </a:custGeom>
            <a:solidFill>
              <a:srgbClr val="E2A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6528515" y="3140842"/>
              <a:ext cx="457085" cy="105037"/>
            </a:xfrm>
            <a:custGeom>
              <a:avLst/>
              <a:gdLst/>
              <a:ahLst/>
              <a:cxnLst/>
              <a:rect l="l" t="t" r="r" b="b"/>
              <a:pathLst>
                <a:path w="26567" h="6105" extrusionOk="0">
                  <a:moveTo>
                    <a:pt x="18672" y="0"/>
                  </a:moveTo>
                  <a:cubicBezTo>
                    <a:pt x="17538" y="0"/>
                    <a:pt x="16429" y="201"/>
                    <a:pt x="15320" y="429"/>
                  </a:cubicBezTo>
                  <a:cubicBezTo>
                    <a:pt x="13162" y="854"/>
                    <a:pt x="11004" y="1310"/>
                    <a:pt x="8876" y="1796"/>
                  </a:cubicBezTo>
                  <a:cubicBezTo>
                    <a:pt x="6991" y="2222"/>
                    <a:pt x="5229" y="2800"/>
                    <a:pt x="3466" y="3499"/>
                  </a:cubicBezTo>
                  <a:cubicBezTo>
                    <a:pt x="2584" y="3833"/>
                    <a:pt x="1733" y="4228"/>
                    <a:pt x="882" y="4623"/>
                  </a:cubicBezTo>
                  <a:cubicBezTo>
                    <a:pt x="487" y="4806"/>
                    <a:pt x="0" y="5140"/>
                    <a:pt x="61" y="5596"/>
                  </a:cubicBezTo>
                  <a:cubicBezTo>
                    <a:pt x="608" y="5717"/>
                    <a:pt x="1155" y="5748"/>
                    <a:pt x="1703" y="5748"/>
                  </a:cubicBezTo>
                  <a:cubicBezTo>
                    <a:pt x="5806" y="5869"/>
                    <a:pt x="9909" y="5991"/>
                    <a:pt x="14013" y="6021"/>
                  </a:cubicBezTo>
                  <a:cubicBezTo>
                    <a:pt x="15821" y="6048"/>
                    <a:pt x="17676" y="6105"/>
                    <a:pt x="19531" y="6105"/>
                  </a:cubicBezTo>
                  <a:cubicBezTo>
                    <a:pt x="21887" y="6105"/>
                    <a:pt x="24244" y="6014"/>
                    <a:pt x="26506" y="5657"/>
                  </a:cubicBezTo>
                  <a:cubicBezTo>
                    <a:pt x="26566" y="5140"/>
                    <a:pt x="26171" y="4654"/>
                    <a:pt x="26050" y="4137"/>
                  </a:cubicBezTo>
                  <a:cubicBezTo>
                    <a:pt x="25867" y="3347"/>
                    <a:pt x="25898" y="2435"/>
                    <a:pt x="25776" y="1644"/>
                  </a:cubicBezTo>
                  <a:cubicBezTo>
                    <a:pt x="25776" y="1523"/>
                    <a:pt x="25746" y="1432"/>
                    <a:pt x="25685" y="1371"/>
                  </a:cubicBezTo>
                  <a:cubicBezTo>
                    <a:pt x="25624" y="1249"/>
                    <a:pt x="25502" y="1219"/>
                    <a:pt x="25381" y="1189"/>
                  </a:cubicBezTo>
                  <a:cubicBezTo>
                    <a:pt x="23284" y="702"/>
                    <a:pt x="21065" y="34"/>
                    <a:pt x="18907" y="3"/>
                  </a:cubicBezTo>
                  <a:cubicBezTo>
                    <a:pt x="18828" y="1"/>
                    <a:pt x="18750" y="0"/>
                    <a:pt x="18672" y="0"/>
                  </a:cubicBezTo>
                  <a:close/>
                </a:path>
              </a:pathLst>
            </a:custGeom>
            <a:solidFill>
              <a:srgbClr val="E2A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6605919" y="3177488"/>
              <a:ext cx="226968" cy="62076"/>
            </a:xfrm>
            <a:custGeom>
              <a:avLst/>
              <a:gdLst/>
              <a:ahLst/>
              <a:cxnLst/>
              <a:rect l="l" t="t" r="r" b="b"/>
              <a:pathLst>
                <a:path w="13192" h="3608" extrusionOk="0">
                  <a:moveTo>
                    <a:pt x="13192" y="1"/>
                  </a:moveTo>
                  <a:lnTo>
                    <a:pt x="13192" y="1"/>
                  </a:lnTo>
                  <a:cubicBezTo>
                    <a:pt x="9423" y="122"/>
                    <a:pt x="5714" y="791"/>
                    <a:pt x="2128" y="1885"/>
                  </a:cubicBezTo>
                  <a:cubicBezTo>
                    <a:pt x="1763" y="2037"/>
                    <a:pt x="851" y="2220"/>
                    <a:pt x="517" y="2493"/>
                  </a:cubicBezTo>
                  <a:cubicBezTo>
                    <a:pt x="0" y="2828"/>
                    <a:pt x="152" y="3436"/>
                    <a:pt x="699" y="3557"/>
                  </a:cubicBezTo>
                  <a:cubicBezTo>
                    <a:pt x="1010" y="3593"/>
                    <a:pt x="1323" y="3607"/>
                    <a:pt x="1637" y="3607"/>
                  </a:cubicBezTo>
                  <a:cubicBezTo>
                    <a:pt x="2641" y="3607"/>
                    <a:pt x="3655" y="3466"/>
                    <a:pt x="4651" y="3466"/>
                  </a:cubicBezTo>
                  <a:cubicBezTo>
                    <a:pt x="3556" y="3375"/>
                    <a:pt x="2371" y="3375"/>
                    <a:pt x="1277" y="3375"/>
                  </a:cubicBezTo>
                  <a:cubicBezTo>
                    <a:pt x="304" y="3375"/>
                    <a:pt x="213" y="2797"/>
                    <a:pt x="1155" y="2524"/>
                  </a:cubicBezTo>
                  <a:cubicBezTo>
                    <a:pt x="5076" y="1308"/>
                    <a:pt x="9119" y="518"/>
                    <a:pt x="13192" y="1"/>
                  </a:cubicBezTo>
                  <a:close/>
                </a:path>
              </a:pathLst>
            </a:custGeom>
            <a:solidFill>
              <a:srgbClr val="E2A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6885684" y="3035377"/>
              <a:ext cx="704975" cy="221119"/>
            </a:xfrm>
            <a:custGeom>
              <a:avLst/>
              <a:gdLst/>
              <a:ahLst/>
              <a:cxnLst/>
              <a:rect l="l" t="t" r="r" b="b"/>
              <a:pathLst>
                <a:path w="40975" h="12852" extrusionOk="0">
                  <a:moveTo>
                    <a:pt x="28137" y="1"/>
                  </a:moveTo>
                  <a:cubicBezTo>
                    <a:pt x="24606" y="1"/>
                    <a:pt x="20976" y="580"/>
                    <a:pt x="18177" y="1057"/>
                  </a:cubicBezTo>
                  <a:cubicBezTo>
                    <a:pt x="12311" y="2090"/>
                    <a:pt x="6171" y="3671"/>
                    <a:pt x="183" y="3732"/>
                  </a:cubicBezTo>
                  <a:cubicBezTo>
                    <a:pt x="1" y="6012"/>
                    <a:pt x="183" y="8352"/>
                    <a:pt x="730" y="10571"/>
                  </a:cubicBezTo>
                  <a:cubicBezTo>
                    <a:pt x="852" y="11118"/>
                    <a:pt x="1004" y="11635"/>
                    <a:pt x="1156" y="12151"/>
                  </a:cubicBezTo>
                  <a:cubicBezTo>
                    <a:pt x="1226" y="12389"/>
                    <a:pt x="3073" y="12453"/>
                    <a:pt x="5135" y="12453"/>
                  </a:cubicBezTo>
                  <a:cubicBezTo>
                    <a:pt x="7561" y="12453"/>
                    <a:pt x="10284" y="12364"/>
                    <a:pt x="10761" y="12364"/>
                  </a:cubicBezTo>
                  <a:cubicBezTo>
                    <a:pt x="16899" y="12364"/>
                    <a:pt x="23066" y="12852"/>
                    <a:pt x="29212" y="12852"/>
                  </a:cubicBezTo>
                  <a:cubicBezTo>
                    <a:pt x="32014" y="12852"/>
                    <a:pt x="34811" y="12750"/>
                    <a:pt x="37600" y="12455"/>
                  </a:cubicBezTo>
                  <a:cubicBezTo>
                    <a:pt x="39910" y="12182"/>
                    <a:pt x="40974" y="11148"/>
                    <a:pt x="40761" y="8808"/>
                  </a:cubicBezTo>
                  <a:cubicBezTo>
                    <a:pt x="40105" y="1748"/>
                    <a:pt x="34271" y="1"/>
                    <a:pt x="281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6426010" y="2617423"/>
              <a:ext cx="211295" cy="647958"/>
            </a:xfrm>
            <a:custGeom>
              <a:avLst/>
              <a:gdLst/>
              <a:ahLst/>
              <a:cxnLst/>
              <a:rect l="l" t="t" r="r" b="b"/>
              <a:pathLst>
                <a:path w="12281" h="37661" fill="none" extrusionOk="0">
                  <a:moveTo>
                    <a:pt x="1642" y="37660"/>
                  </a:moveTo>
                  <a:cubicBezTo>
                    <a:pt x="335" y="31399"/>
                    <a:pt x="1" y="24864"/>
                    <a:pt x="1095" y="18541"/>
                  </a:cubicBezTo>
                  <a:cubicBezTo>
                    <a:pt x="2129" y="12554"/>
                    <a:pt x="4287" y="6444"/>
                    <a:pt x="9059" y="2462"/>
                  </a:cubicBezTo>
                  <a:cubicBezTo>
                    <a:pt x="10092" y="1581"/>
                    <a:pt x="11187" y="790"/>
                    <a:pt x="12281" y="0"/>
                  </a:cubicBezTo>
                </a:path>
              </a:pathLst>
            </a:custGeom>
            <a:solidFill>
              <a:schemeClr val="lt2"/>
            </a:solidFill>
            <a:ln w="47875" cap="rnd"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6557281" y="2548037"/>
              <a:ext cx="203449" cy="141735"/>
            </a:xfrm>
            <a:custGeom>
              <a:avLst/>
              <a:gdLst/>
              <a:ahLst/>
              <a:cxnLst/>
              <a:rect l="l" t="t" r="r" b="b"/>
              <a:pathLst>
                <a:path w="11825" h="8238" extrusionOk="0">
                  <a:moveTo>
                    <a:pt x="7361" y="1"/>
                  </a:moveTo>
                  <a:cubicBezTo>
                    <a:pt x="7228" y="1"/>
                    <a:pt x="7094" y="8"/>
                    <a:pt x="6961" y="21"/>
                  </a:cubicBezTo>
                  <a:cubicBezTo>
                    <a:pt x="5836" y="112"/>
                    <a:pt x="4772" y="598"/>
                    <a:pt x="3769" y="1146"/>
                  </a:cubicBezTo>
                  <a:cubicBezTo>
                    <a:pt x="3009" y="1541"/>
                    <a:pt x="2280" y="2027"/>
                    <a:pt x="1672" y="2605"/>
                  </a:cubicBezTo>
                  <a:cubicBezTo>
                    <a:pt x="1398" y="2848"/>
                    <a:pt x="1125" y="3152"/>
                    <a:pt x="912" y="3456"/>
                  </a:cubicBezTo>
                  <a:cubicBezTo>
                    <a:pt x="0" y="4763"/>
                    <a:pt x="0" y="6526"/>
                    <a:pt x="1307" y="7559"/>
                  </a:cubicBezTo>
                  <a:cubicBezTo>
                    <a:pt x="1910" y="8055"/>
                    <a:pt x="2530" y="8237"/>
                    <a:pt x="3161" y="8237"/>
                  </a:cubicBezTo>
                  <a:cubicBezTo>
                    <a:pt x="3961" y="8237"/>
                    <a:pt x="4777" y="7943"/>
                    <a:pt x="5593" y="7620"/>
                  </a:cubicBezTo>
                  <a:cubicBezTo>
                    <a:pt x="7934" y="6708"/>
                    <a:pt x="11824" y="4459"/>
                    <a:pt x="10061" y="1419"/>
                  </a:cubicBezTo>
                  <a:cubicBezTo>
                    <a:pt x="9493" y="445"/>
                    <a:pt x="8443" y="1"/>
                    <a:pt x="7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6001382" y="3227692"/>
              <a:ext cx="1442330" cy="274575"/>
            </a:xfrm>
            <a:custGeom>
              <a:avLst/>
              <a:gdLst/>
              <a:ahLst/>
              <a:cxnLst/>
              <a:rect l="l" t="t" r="r" b="b"/>
              <a:pathLst>
                <a:path w="83832" h="15959" extrusionOk="0">
                  <a:moveTo>
                    <a:pt x="83832" y="1"/>
                  </a:moveTo>
                  <a:lnTo>
                    <a:pt x="1" y="183"/>
                  </a:lnTo>
                  <a:lnTo>
                    <a:pt x="1" y="15958"/>
                  </a:lnTo>
                  <a:lnTo>
                    <a:pt x="83832" y="15958"/>
                  </a:lnTo>
                  <a:lnTo>
                    <a:pt x="838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6203760" y="3461968"/>
              <a:ext cx="996772" cy="261499"/>
            </a:xfrm>
            <a:custGeom>
              <a:avLst/>
              <a:gdLst/>
              <a:ahLst/>
              <a:cxnLst/>
              <a:rect l="l" t="t" r="r" b="b"/>
              <a:pathLst>
                <a:path w="57935" h="15199" extrusionOk="0">
                  <a:moveTo>
                    <a:pt x="1" y="1"/>
                  </a:moveTo>
                  <a:lnTo>
                    <a:pt x="1" y="15199"/>
                  </a:lnTo>
                  <a:lnTo>
                    <a:pt x="57935" y="15199"/>
                  </a:lnTo>
                  <a:lnTo>
                    <a:pt x="579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6000865" y="3412814"/>
              <a:ext cx="1442330" cy="89449"/>
            </a:xfrm>
            <a:custGeom>
              <a:avLst/>
              <a:gdLst/>
              <a:ahLst/>
              <a:cxnLst/>
              <a:rect l="l" t="t" r="r" b="b"/>
              <a:pathLst>
                <a:path w="83832" h="5199" extrusionOk="0">
                  <a:moveTo>
                    <a:pt x="0" y="1"/>
                  </a:moveTo>
                  <a:lnTo>
                    <a:pt x="0" y="5198"/>
                  </a:lnTo>
                  <a:lnTo>
                    <a:pt x="83832" y="5198"/>
                  </a:lnTo>
                  <a:lnTo>
                    <a:pt x="838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3" name="TextBox 12">
            <a:extLst>
              <a:ext uri="{FF2B5EF4-FFF2-40B4-BE49-F238E27FC236}">
                <a16:creationId xmlns:a16="http://schemas.microsoft.com/office/drawing/2014/main" id="{92E494EC-C825-FA30-99F9-0CD784A78B58}"/>
              </a:ext>
            </a:extLst>
          </p:cNvPr>
          <p:cNvSpPr txBox="1"/>
          <p:nvPr/>
        </p:nvSpPr>
        <p:spPr>
          <a:xfrm>
            <a:off x="413286" y="586128"/>
            <a:ext cx="8670898" cy="615553"/>
          </a:xfrm>
          <a:prstGeom prst="rect">
            <a:avLst/>
          </a:prstGeom>
          <a:noFill/>
        </p:spPr>
        <p:txBody>
          <a:bodyPr wrap="square" rtlCol="0">
            <a:spAutoFit/>
          </a:bodyPr>
          <a:lstStyle/>
          <a:p>
            <a:pPr algn="l"/>
            <a:r>
              <a:rPr lang="en-US" sz="1800" b="1" dirty="0">
                <a:solidFill>
                  <a:srgbClr val="00B0F0"/>
                </a:solidFill>
                <a:latin typeface="Times New Roman" panose="02020603050405020304" pitchFamily="18" charset="0"/>
                <a:cs typeface="Times New Roman" panose="02020603050405020304" pitchFamily="18" charset="0"/>
              </a:rPr>
              <a:t>Objective</a:t>
            </a:r>
            <a:r>
              <a:rPr lang="en-US" sz="1600" dirty="0">
                <a:solidFill>
                  <a:schemeClr val="bg1"/>
                </a:solidFill>
                <a:latin typeface="Times New Roman" panose="02020603050405020304" pitchFamily="18" charset="0"/>
                <a:cs typeface="Times New Roman" panose="02020603050405020304" pitchFamily="18" charset="0"/>
              </a:rPr>
              <a:t>:- </a:t>
            </a:r>
          </a:p>
          <a:p>
            <a:pPr algn="l"/>
            <a:r>
              <a:rPr lang="en-US" sz="1600" dirty="0">
                <a:solidFill>
                  <a:schemeClr val="bg1"/>
                </a:solidFill>
                <a:latin typeface="Times New Roman" panose="02020603050405020304" pitchFamily="18" charset="0"/>
                <a:cs typeface="Times New Roman" panose="02020603050405020304" pitchFamily="18" charset="0"/>
              </a:rPr>
              <a:t>2) To determine the factors affecting customers visiting D-Mart Stores.</a:t>
            </a:r>
          </a:p>
        </p:txBody>
      </p:sp>
      <p:pic>
        <p:nvPicPr>
          <p:cNvPr id="4" name="Picture 3">
            <a:extLst>
              <a:ext uri="{FF2B5EF4-FFF2-40B4-BE49-F238E27FC236}">
                <a16:creationId xmlns:a16="http://schemas.microsoft.com/office/drawing/2014/main" id="{1776AD74-1AC5-A118-DB30-DC1F54B5E2F6}"/>
              </a:ext>
            </a:extLst>
          </p:cNvPr>
          <p:cNvPicPr>
            <a:picLocks noChangeAspect="1"/>
          </p:cNvPicPr>
          <p:nvPr/>
        </p:nvPicPr>
        <p:blipFill>
          <a:blip r:embed="rId3"/>
          <a:stretch>
            <a:fillRect/>
          </a:stretch>
        </p:blipFill>
        <p:spPr>
          <a:xfrm>
            <a:off x="241750" y="1178760"/>
            <a:ext cx="4089068" cy="3378612"/>
          </a:xfrm>
          <a:prstGeom prst="rect">
            <a:avLst/>
          </a:prstGeom>
        </p:spPr>
      </p:pic>
      <p:pic>
        <p:nvPicPr>
          <p:cNvPr id="5" name="Picture 4">
            <a:extLst>
              <a:ext uri="{FF2B5EF4-FFF2-40B4-BE49-F238E27FC236}">
                <a16:creationId xmlns:a16="http://schemas.microsoft.com/office/drawing/2014/main" id="{7AB03575-4460-4A01-AD4D-EDD1DBE6AFC6}"/>
              </a:ext>
            </a:extLst>
          </p:cNvPr>
          <p:cNvPicPr>
            <a:picLocks noChangeAspect="1"/>
          </p:cNvPicPr>
          <p:nvPr/>
        </p:nvPicPr>
        <p:blipFill>
          <a:blip r:embed="rId4"/>
          <a:stretch>
            <a:fillRect/>
          </a:stretch>
        </p:blipFill>
        <p:spPr>
          <a:xfrm>
            <a:off x="4502354" y="1178760"/>
            <a:ext cx="4198003" cy="2641773"/>
          </a:xfrm>
          <a:prstGeom prst="rect">
            <a:avLst/>
          </a:prstGeom>
        </p:spPr>
      </p:pic>
      <p:sp>
        <p:nvSpPr>
          <p:cNvPr id="6" name="Rectangle 5">
            <a:extLst>
              <a:ext uri="{FF2B5EF4-FFF2-40B4-BE49-F238E27FC236}">
                <a16:creationId xmlns:a16="http://schemas.microsoft.com/office/drawing/2014/main" id="{CD08EB70-DD39-2D66-7C8C-0075281BA6D5}"/>
              </a:ext>
            </a:extLst>
          </p:cNvPr>
          <p:cNvSpPr/>
          <p:nvPr/>
        </p:nvSpPr>
        <p:spPr>
          <a:xfrm>
            <a:off x="4467638" y="1100217"/>
            <a:ext cx="4232720" cy="272031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4B711DE-DB69-E57D-7643-CAF9AE81989E}"/>
              </a:ext>
            </a:extLst>
          </p:cNvPr>
          <p:cNvSpPr txBox="1"/>
          <p:nvPr/>
        </p:nvSpPr>
        <p:spPr>
          <a:xfrm>
            <a:off x="4467638" y="3820533"/>
            <a:ext cx="4232719" cy="830997"/>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V1= Availability                       V5=</a:t>
            </a:r>
            <a:r>
              <a:rPr lang="en-IN" sz="1200" b="1" dirty="0" err="1">
                <a:latin typeface="Times New Roman" panose="02020603050405020304" pitchFamily="18" charset="0"/>
                <a:cs typeface="Times New Roman" panose="02020603050405020304" pitchFamily="18" charset="0"/>
              </a:rPr>
              <a:t>Low_price</a:t>
            </a:r>
            <a:endParaRPr lang="en-IN" sz="1200" b="1"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V2=benefit                                 V6=</a:t>
            </a:r>
            <a:r>
              <a:rPr lang="en-IN" sz="1200" b="1" dirty="0" err="1">
                <a:latin typeface="Times New Roman" panose="02020603050405020304" pitchFamily="18" charset="0"/>
                <a:cs typeface="Times New Roman" panose="02020603050405020304" pitchFamily="18" charset="0"/>
              </a:rPr>
              <a:t>Payment_opt</a:t>
            </a:r>
            <a:endParaRPr lang="en-IN" sz="1200" b="1"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V3=</a:t>
            </a:r>
            <a:r>
              <a:rPr lang="en-IN" sz="1200" b="1" dirty="0" err="1">
                <a:latin typeface="Times New Roman" panose="02020603050405020304" pitchFamily="18" charset="0"/>
                <a:cs typeface="Times New Roman" panose="02020603050405020304" pitchFamily="18" charset="0"/>
              </a:rPr>
              <a:t>Cust_service</a:t>
            </a:r>
            <a:r>
              <a:rPr lang="en-IN" sz="1200" b="1" dirty="0">
                <a:latin typeface="Times New Roman" panose="02020603050405020304" pitchFamily="18" charset="0"/>
                <a:cs typeface="Times New Roman" panose="02020603050405020304" pitchFamily="18" charset="0"/>
              </a:rPr>
              <a:t>                       V7=Quality</a:t>
            </a:r>
          </a:p>
          <a:p>
            <a:r>
              <a:rPr lang="en-IN" sz="1200" b="1" dirty="0">
                <a:latin typeface="Times New Roman" panose="02020603050405020304" pitchFamily="18" charset="0"/>
                <a:cs typeface="Times New Roman" panose="02020603050405020304" pitchFamily="18" charset="0"/>
              </a:rPr>
              <a:t>V4=Location                              V8 =Queue</a:t>
            </a:r>
          </a:p>
        </p:txBody>
      </p:sp>
    </p:spTree>
    <p:extLst>
      <p:ext uri="{BB962C8B-B14F-4D97-AF65-F5344CB8AC3E}">
        <p14:creationId xmlns:p14="http://schemas.microsoft.com/office/powerpoint/2010/main" val="2395533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2" name="TextBox 11">
            <a:extLst>
              <a:ext uri="{FF2B5EF4-FFF2-40B4-BE49-F238E27FC236}">
                <a16:creationId xmlns:a16="http://schemas.microsoft.com/office/drawing/2014/main" id="{11592969-9507-2231-5377-2B030710EAA9}"/>
              </a:ext>
            </a:extLst>
          </p:cNvPr>
          <p:cNvSpPr txBox="1"/>
          <p:nvPr/>
        </p:nvSpPr>
        <p:spPr>
          <a:xfrm>
            <a:off x="914398" y="381351"/>
            <a:ext cx="7076661" cy="707886"/>
          </a:xfrm>
          <a:prstGeom prst="rect">
            <a:avLst/>
          </a:prstGeom>
          <a:noFill/>
        </p:spPr>
        <p:txBody>
          <a:bodyPr wrap="square" rtlCol="0">
            <a:spAutoFit/>
          </a:bodyPr>
          <a:lstStyle/>
          <a:p>
            <a:pPr algn="ctr"/>
            <a:r>
              <a:rPr lang="en-US" sz="2000" b="1" dirty="0">
                <a:solidFill>
                  <a:srgbClr val="00B0F0"/>
                </a:solidFill>
                <a:latin typeface="Times New Roman" panose="02020603050405020304" pitchFamily="18" charset="0"/>
                <a:cs typeface="Times New Roman" panose="02020603050405020304" pitchFamily="18" charset="0"/>
              </a:rPr>
              <a:t>Data Analysis And its Interpretation</a:t>
            </a:r>
          </a:p>
          <a:p>
            <a:pPr algn="ctr"/>
            <a:endParaRPr lang="en-IN" sz="20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2E494EC-C825-FA30-99F9-0CD784A78B58}"/>
              </a:ext>
            </a:extLst>
          </p:cNvPr>
          <p:cNvSpPr txBox="1"/>
          <p:nvPr/>
        </p:nvSpPr>
        <p:spPr>
          <a:xfrm>
            <a:off x="322028" y="800813"/>
            <a:ext cx="8670898" cy="1231106"/>
          </a:xfrm>
          <a:prstGeom prst="rect">
            <a:avLst/>
          </a:prstGeom>
          <a:noFill/>
        </p:spPr>
        <p:txBody>
          <a:bodyPr wrap="square" rtlCol="0">
            <a:spAutoFit/>
          </a:bodyPr>
          <a:lstStyle/>
          <a:p>
            <a:r>
              <a:rPr lang="en-US" sz="1800" dirty="0">
                <a:solidFill>
                  <a:srgbClr val="00B0F0"/>
                </a:solidFill>
                <a:latin typeface="Times New Roman" panose="02020603050405020304" pitchFamily="18" charset="0"/>
                <a:cs typeface="Times New Roman" panose="02020603050405020304" pitchFamily="18" charset="0"/>
              </a:rPr>
              <a:t>Interpretation:</a:t>
            </a:r>
          </a:p>
          <a:p>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KMO</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Criterion</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4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0.907.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 value of KMO statistics is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0.907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which is greater than 0.5 i.e. sample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adequacy</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met</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proceed</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Factor</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an</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appropriate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technique</a:t>
            </a:r>
            <a:r>
              <a:rPr lang="en-US" sz="1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reduction.</a:t>
            </a:r>
            <a:b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FA0C68-5470-3CD6-377C-3C721E7B1AD7}"/>
              </a:ext>
            </a:extLst>
          </p:cNvPr>
          <p:cNvPicPr>
            <a:picLocks noChangeAspect="1"/>
          </p:cNvPicPr>
          <p:nvPr/>
        </p:nvPicPr>
        <p:blipFill>
          <a:blip r:embed="rId3"/>
          <a:srcRect l="14645" r="26874" b="8056"/>
          <a:stretch>
            <a:fillRect/>
          </a:stretch>
        </p:blipFill>
        <p:spPr>
          <a:xfrm>
            <a:off x="385686" y="1902229"/>
            <a:ext cx="4078868" cy="2565167"/>
          </a:xfrm>
          <a:prstGeom prst="rect">
            <a:avLst/>
          </a:prstGeom>
        </p:spPr>
      </p:pic>
      <p:pic>
        <p:nvPicPr>
          <p:cNvPr id="5" name="Picture 4">
            <a:extLst>
              <a:ext uri="{FF2B5EF4-FFF2-40B4-BE49-F238E27FC236}">
                <a16:creationId xmlns:a16="http://schemas.microsoft.com/office/drawing/2014/main" id="{955776EF-C5A1-F44B-CD08-3E6F88BF4F44}"/>
              </a:ext>
            </a:extLst>
          </p:cNvPr>
          <p:cNvPicPr>
            <a:picLocks noChangeAspect="1"/>
          </p:cNvPicPr>
          <p:nvPr/>
        </p:nvPicPr>
        <p:blipFill>
          <a:blip r:embed="rId4"/>
          <a:stretch>
            <a:fillRect/>
          </a:stretch>
        </p:blipFill>
        <p:spPr>
          <a:xfrm>
            <a:off x="4528212" y="1752341"/>
            <a:ext cx="4293760" cy="2764000"/>
          </a:xfrm>
          <a:prstGeom prst="rect">
            <a:avLst/>
          </a:prstGeom>
        </p:spPr>
      </p:pic>
      <p:sp>
        <p:nvSpPr>
          <p:cNvPr id="6" name="Rectangle 5">
            <a:extLst>
              <a:ext uri="{FF2B5EF4-FFF2-40B4-BE49-F238E27FC236}">
                <a16:creationId xmlns:a16="http://schemas.microsoft.com/office/drawing/2014/main" id="{44DCAF3F-0BE1-B607-4388-5B6D86C7C4D7}"/>
              </a:ext>
            </a:extLst>
          </p:cNvPr>
          <p:cNvSpPr/>
          <p:nvPr/>
        </p:nvSpPr>
        <p:spPr>
          <a:xfrm>
            <a:off x="473103" y="1902229"/>
            <a:ext cx="3904034" cy="246422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1024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8" name="Rectangle 7">
            <a:extLst>
              <a:ext uri="{FF2B5EF4-FFF2-40B4-BE49-F238E27FC236}">
                <a16:creationId xmlns:a16="http://schemas.microsoft.com/office/drawing/2014/main" id="{F49A4D46-F7F1-3D78-F727-4AB03E6E335F}"/>
              </a:ext>
            </a:extLst>
          </p:cNvPr>
          <p:cNvSpPr/>
          <p:nvPr/>
        </p:nvSpPr>
        <p:spPr>
          <a:xfrm>
            <a:off x="5956522" y="1880301"/>
            <a:ext cx="2645795" cy="294622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92E494EC-C825-FA30-99F9-0CD784A78B58}"/>
              </a:ext>
            </a:extLst>
          </p:cNvPr>
          <p:cNvSpPr txBox="1"/>
          <p:nvPr/>
        </p:nvSpPr>
        <p:spPr>
          <a:xfrm>
            <a:off x="381165" y="430304"/>
            <a:ext cx="7951802" cy="2395528"/>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Conclusion</a:t>
            </a:r>
            <a:r>
              <a:rPr lang="en-US" sz="2800" dirty="0">
                <a:solidFill>
                  <a:srgbClr val="00B0F0"/>
                </a:solidFill>
                <a:latin typeface="Times New Roman" panose="02020603050405020304" pitchFamily="18" charset="0"/>
                <a:cs typeface="Times New Roman" panose="02020603050405020304" pitchFamily="18" charset="0"/>
              </a:rPr>
              <a:t>:</a:t>
            </a:r>
          </a:p>
          <a:p>
            <a:pPr marL="0" marR="1049655">
              <a:spcBef>
                <a:spcPts val="180"/>
              </a:spcBef>
              <a:spcAft>
                <a:spcPct val="0"/>
              </a:spcAft>
            </a:pPr>
            <a:r>
              <a:rPr lang="en-US" spc="-5" dirty="0">
                <a:effectLst/>
                <a:latin typeface="Times New Roman" panose="02020603050405020304" pitchFamily="18" charset="0"/>
                <a:ea typeface="Times New Roman" panose="02020603050405020304" pitchFamily="18" charset="0"/>
              </a:rPr>
              <a:t>On</a:t>
            </a:r>
            <a:r>
              <a:rPr lang="en-US" spc="-8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the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basis of</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factor</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analysis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graphical</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representation</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study.</a:t>
            </a:r>
            <a:r>
              <a:rPr lang="en-US" spc="-3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following</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conclusions:</a:t>
            </a:r>
          </a:p>
          <a:p>
            <a:pPr marL="0" marR="1049655">
              <a:spcBef>
                <a:spcPts val="180"/>
              </a:spcBef>
              <a:spcAft>
                <a:spcPct val="0"/>
              </a:spcAft>
            </a:pPr>
            <a:endParaRPr lang="en-US" dirty="0">
              <a:effectLst/>
              <a:latin typeface="Times New Roman" panose="02020603050405020304" pitchFamily="18" charset="0"/>
              <a:ea typeface="Times New Roman" panose="02020603050405020304" pitchFamily="18" charset="0"/>
            </a:endParaRPr>
          </a:p>
          <a:p>
            <a:pPr marR="678815" lvl="1">
              <a:spcBef>
                <a:spcPct val="0"/>
              </a:spcBef>
              <a:spcAft>
                <a:spcPct val="0"/>
              </a:spcAft>
              <a:tabLst>
                <a:tab pos="1143635" algn="l"/>
              </a:tabLst>
            </a:pPr>
            <a:r>
              <a:rPr lang="en-US" dirty="0">
                <a:effectLst/>
                <a:latin typeface="Times New Roman" panose="02020603050405020304" pitchFamily="18" charset="0"/>
                <a:ea typeface="Times New Roman" panose="02020603050405020304" pitchFamily="18" charset="0"/>
              </a:rPr>
              <a:t>Two</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factors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extracted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using</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those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components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which</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having</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eigenvalues</a:t>
            </a:r>
            <a:r>
              <a:rPr lang="en-US" spc="65" dirty="0">
                <a:effectLst/>
                <a:latin typeface="Times New Roman" panose="02020603050405020304" pitchFamily="18" charset="0"/>
                <a:ea typeface="Times New Roman" panose="02020603050405020304" pitchFamily="18" charset="0"/>
              </a:rPr>
              <a:t> of </a:t>
            </a:r>
            <a:r>
              <a:rPr lang="en-US" dirty="0">
                <a:effectLst/>
                <a:latin typeface="Times New Roman" panose="02020603050405020304" pitchFamily="18" charset="0"/>
                <a:ea typeface="Times New Roman" panose="02020603050405020304" pitchFamily="18" charset="0"/>
              </a:rPr>
              <a:t>more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than</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1.</a:t>
            </a:r>
          </a:p>
          <a:p>
            <a:pPr marR="0" lvl="1">
              <a:lnSpc>
                <a:spcPts val="1705"/>
              </a:lnSpc>
              <a:spcBef>
                <a:spcPct val="0"/>
              </a:spcBef>
              <a:spcAft>
                <a:spcPct val="0"/>
              </a:spcAft>
              <a:tabLst>
                <a:tab pos="1143635" algn="l"/>
              </a:tabLst>
            </a:pPr>
            <a:r>
              <a:rPr lang="en-US" dirty="0">
                <a:effectLst/>
                <a:latin typeface="Times New Roman" panose="02020603050405020304" pitchFamily="18" charset="0"/>
                <a:ea typeface="Times New Roman" panose="02020603050405020304" pitchFamily="18" charset="0"/>
              </a:rPr>
              <a:t>The</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total</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variance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explained</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by</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these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2</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factors is</a:t>
            </a:r>
            <a:r>
              <a:rPr lang="en-US" spc="-5" dirty="0">
                <a:effectLst/>
                <a:latin typeface="Times New Roman" panose="02020603050405020304" pitchFamily="18" charset="0"/>
                <a:ea typeface="Times New Roman" panose="02020603050405020304" pitchFamily="18" charset="0"/>
              </a:rPr>
              <a:t> </a:t>
            </a:r>
            <a:r>
              <a:rPr lang="en-US" b="1" spc="-5" dirty="0">
                <a:latin typeface="Times New Roman" panose="02020603050405020304" pitchFamily="18" charset="0"/>
                <a:ea typeface="Times New Roman" panose="02020603050405020304" pitchFamily="18" charset="0"/>
              </a:rPr>
              <a:t>67.734</a:t>
            </a:r>
            <a:r>
              <a:rPr lang="en-US" dirty="0">
                <a:effectLst/>
                <a:latin typeface="Times New Roman" panose="02020603050405020304" pitchFamily="18" charset="0"/>
                <a:ea typeface="Times New Roman" panose="02020603050405020304" pitchFamily="18" charset="0"/>
              </a:rPr>
              <a:t>%</a:t>
            </a:r>
          </a:p>
          <a:p>
            <a:pPr marR="0" lvl="1">
              <a:lnSpc>
                <a:spcPts val="1705"/>
              </a:lnSpc>
              <a:spcBef>
                <a:spcPct val="0"/>
              </a:spcBef>
              <a:spcAft>
                <a:spcPct val="0"/>
              </a:spcAft>
              <a:tabLst>
                <a:tab pos="1143635" algn="l"/>
              </a:tabLst>
            </a:pPr>
            <a:r>
              <a:rPr lang="en-US" dirty="0">
                <a:latin typeface="Times New Roman" panose="02020603050405020304" pitchFamily="18" charset="0"/>
                <a:ea typeface="Times New Roman" panose="02020603050405020304" pitchFamily="18" charset="0"/>
              </a:rPr>
              <a:t>Here, we get two factors that divide 8 variables.</a:t>
            </a:r>
            <a:endParaRPr lang="en-US" dirty="0">
              <a:effectLst/>
              <a:latin typeface="Times New Roman" panose="02020603050405020304" pitchFamily="18" charset="0"/>
              <a:ea typeface="Times New Roman" panose="02020603050405020304" pitchFamily="18" charset="0"/>
            </a:endParaRPr>
          </a:p>
          <a:p>
            <a:r>
              <a:rPr lang="en-US" dirty="0"/>
              <a:t> </a:t>
            </a:r>
          </a:p>
          <a:p>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4641799-D3B9-EC22-7E90-4DD05D98D0FE}"/>
              </a:ext>
            </a:extLst>
          </p:cNvPr>
          <p:cNvPicPr>
            <a:picLocks noChangeAspect="1"/>
          </p:cNvPicPr>
          <p:nvPr/>
        </p:nvPicPr>
        <p:blipFill>
          <a:blip r:embed="rId3"/>
          <a:srcRect l="16890" r="33860" b="4816"/>
          <a:stretch>
            <a:fillRect/>
          </a:stretch>
        </p:blipFill>
        <p:spPr>
          <a:xfrm>
            <a:off x="5889436" y="1804946"/>
            <a:ext cx="2873399" cy="3094667"/>
          </a:xfrm>
          <a:prstGeom prst="rect">
            <a:avLst/>
          </a:prstGeom>
        </p:spPr>
      </p:pic>
      <p:sp>
        <p:nvSpPr>
          <p:cNvPr id="10" name="Rectangle 9">
            <a:extLst>
              <a:ext uri="{FF2B5EF4-FFF2-40B4-BE49-F238E27FC236}">
                <a16:creationId xmlns:a16="http://schemas.microsoft.com/office/drawing/2014/main" id="{6CA90F8C-6AFE-D84A-88EC-9216A00123F6}"/>
              </a:ext>
            </a:extLst>
          </p:cNvPr>
          <p:cNvSpPr/>
          <p:nvPr/>
        </p:nvSpPr>
        <p:spPr>
          <a:xfrm>
            <a:off x="5889436" y="1880301"/>
            <a:ext cx="2739222" cy="294622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1" name="Diagram 10">
            <a:extLst>
              <a:ext uri="{FF2B5EF4-FFF2-40B4-BE49-F238E27FC236}">
                <a16:creationId xmlns:a16="http://schemas.microsoft.com/office/drawing/2014/main" id="{636C7D63-49D9-9E0F-DA44-99FE22EE8A1E}"/>
              </a:ext>
            </a:extLst>
          </p:cNvPr>
          <p:cNvGraphicFramePr/>
          <p:nvPr>
            <p:extLst>
              <p:ext uri="{D42A27DB-BD31-4B8C-83A1-F6EECF244321}">
                <p14:modId xmlns:p14="http://schemas.microsoft.com/office/powerpoint/2010/main" val="1993643296"/>
              </p:ext>
            </p:extLst>
          </p:nvPr>
        </p:nvGraphicFramePr>
        <p:xfrm>
          <a:off x="2177911" y="2343317"/>
          <a:ext cx="3832528" cy="23698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5">
            <a:extLst>
              <a:ext uri="{FF2B5EF4-FFF2-40B4-BE49-F238E27FC236}">
                <a16:creationId xmlns:a16="http://schemas.microsoft.com/office/drawing/2014/main" id="{4F14D7EE-9E81-154D-02AA-4140F2F16362}"/>
              </a:ext>
            </a:extLst>
          </p:cNvPr>
          <p:cNvGraphicFramePr/>
          <p:nvPr>
            <p:extLst>
              <p:ext uri="{D42A27DB-BD31-4B8C-83A1-F6EECF244321}">
                <p14:modId xmlns:p14="http://schemas.microsoft.com/office/powerpoint/2010/main" val="3165578577"/>
              </p:ext>
            </p:extLst>
          </p:nvPr>
        </p:nvGraphicFramePr>
        <p:xfrm>
          <a:off x="430869" y="2532361"/>
          <a:ext cx="1960229" cy="163983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76431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3" name="TextBox 12">
            <a:extLst>
              <a:ext uri="{FF2B5EF4-FFF2-40B4-BE49-F238E27FC236}">
                <a16:creationId xmlns:a16="http://schemas.microsoft.com/office/drawing/2014/main" id="{92E494EC-C825-FA30-99F9-0CD784A78B58}"/>
              </a:ext>
            </a:extLst>
          </p:cNvPr>
          <p:cNvSpPr txBox="1"/>
          <p:nvPr/>
        </p:nvSpPr>
        <p:spPr>
          <a:xfrm>
            <a:off x="309916" y="668618"/>
            <a:ext cx="6989379" cy="861774"/>
          </a:xfrm>
          <a:prstGeom prst="rect">
            <a:avLst/>
          </a:prstGeom>
          <a:noFill/>
        </p:spPr>
        <p:txBody>
          <a:bodyPr wrap="square" rtlCol="0">
            <a:spAutoFit/>
          </a:bodyPr>
          <a:lstStyle/>
          <a:p>
            <a:pPr algn="l"/>
            <a:r>
              <a:rPr lang="en-US" sz="1800" b="1" dirty="0">
                <a:solidFill>
                  <a:srgbClr val="00B0F0"/>
                </a:solidFill>
                <a:latin typeface="Times New Roman" panose="02020603050405020304" pitchFamily="18" charset="0"/>
                <a:cs typeface="Times New Roman" panose="02020603050405020304" pitchFamily="18" charset="0"/>
              </a:rPr>
              <a:t>Objective</a:t>
            </a:r>
            <a:r>
              <a:rPr lang="en-US" sz="1600" dirty="0">
                <a:solidFill>
                  <a:schemeClr val="bg1"/>
                </a:solidFill>
                <a:latin typeface="Times New Roman" panose="02020603050405020304" pitchFamily="18" charset="0"/>
                <a:cs typeface="Times New Roman" panose="02020603050405020304" pitchFamily="18" charset="0"/>
              </a:rPr>
              <a:t>:- </a:t>
            </a:r>
          </a:p>
          <a:p>
            <a:pPr algn="l"/>
            <a:r>
              <a:rPr lang="en-US" sz="1600" dirty="0">
                <a:solidFill>
                  <a:schemeClr val="bg1"/>
                </a:solidFill>
                <a:effectLst/>
                <a:latin typeface="Times New Roman" panose="02020603050405020304" pitchFamily="18" charset="0"/>
                <a:ea typeface="Times New Roman" panose="02020603050405020304" pitchFamily="18" charset="0"/>
              </a:rPr>
              <a:t>To</a:t>
            </a:r>
            <a:r>
              <a:rPr lang="en-US" sz="1600" spc="11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study</a:t>
            </a:r>
            <a:r>
              <a:rPr lang="en-US" sz="1600" spc="9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a:t>
            </a:r>
            <a:r>
              <a:rPr lang="en-US" sz="1600" spc="195"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major products</a:t>
            </a:r>
            <a:r>
              <a:rPr lang="en-US" sz="1600" spc="170"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that</a:t>
            </a:r>
            <a:r>
              <a:rPr lang="en-US" sz="1600" spc="155" dirty="0">
                <a:solidFill>
                  <a:schemeClr val="bg1"/>
                </a:solidFill>
                <a:effectLst/>
                <a:latin typeface="Times New Roman" panose="02020603050405020304" pitchFamily="18" charset="0"/>
                <a:ea typeface="Times New Roman" panose="02020603050405020304" pitchFamily="18" charset="0"/>
              </a:rPr>
              <a:t> are </a:t>
            </a:r>
            <a:r>
              <a:rPr lang="en-US" sz="1600" dirty="0">
                <a:solidFill>
                  <a:schemeClr val="bg1"/>
                </a:solidFill>
                <a:effectLst/>
                <a:latin typeface="Times New Roman" panose="02020603050405020304" pitchFamily="18" charset="0"/>
                <a:ea typeface="Times New Roman" panose="02020603050405020304" pitchFamily="18" charset="0"/>
              </a:rPr>
              <a:t>responsible for increasing sales in </a:t>
            </a:r>
            <a:r>
              <a:rPr lang="en-US" sz="1600" dirty="0">
                <a:solidFill>
                  <a:schemeClr val="bg1"/>
                </a:solidFill>
                <a:latin typeface="Times New Roman" panose="02020603050405020304" pitchFamily="18" charset="0"/>
                <a:ea typeface="Times New Roman" panose="02020603050405020304" pitchFamily="18" charset="0"/>
              </a:rPr>
              <a:t>D-Mart.</a:t>
            </a:r>
            <a:endParaRPr lang="en-US" sz="1600" dirty="0">
              <a:solidFill>
                <a:schemeClr val="bg1"/>
              </a:solidFill>
            </a:endParaRPr>
          </a:p>
          <a:p>
            <a:pPr algn="l"/>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7A2912F-BC20-6D16-4B2F-A247EEE71582}"/>
              </a:ext>
            </a:extLst>
          </p:cNvPr>
          <p:cNvPicPr>
            <a:picLocks noChangeAspect="1"/>
          </p:cNvPicPr>
          <p:nvPr/>
        </p:nvPicPr>
        <p:blipFill>
          <a:blip r:embed="rId3"/>
          <a:srcRect l="13674" t="3908" r="15064"/>
          <a:stretch>
            <a:fillRect/>
          </a:stretch>
        </p:blipFill>
        <p:spPr>
          <a:xfrm>
            <a:off x="691043" y="1232876"/>
            <a:ext cx="3568274" cy="2572255"/>
          </a:xfrm>
          <a:prstGeom prst="rect">
            <a:avLst/>
          </a:prstGeom>
        </p:spPr>
      </p:pic>
      <p:pic>
        <p:nvPicPr>
          <p:cNvPr id="3" name="Picture 2">
            <a:extLst>
              <a:ext uri="{FF2B5EF4-FFF2-40B4-BE49-F238E27FC236}">
                <a16:creationId xmlns:a16="http://schemas.microsoft.com/office/drawing/2014/main" id="{79BC32CF-0DCC-1D9C-AE2B-F8DC8C8C5F7D}"/>
              </a:ext>
            </a:extLst>
          </p:cNvPr>
          <p:cNvPicPr>
            <a:picLocks noChangeAspect="1"/>
          </p:cNvPicPr>
          <p:nvPr/>
        </p:nvPicPr>
        <p:blipFill>
          <a:blip r:embed="rId4"/>
          <a:stretch>
            <a:fillRect/>
          </a:stretch>
        </p:blipFill>
        <p:spPr>
          <a:xfrm>
            <a:off x="4332474" y="1262545"/>
            <a:ext cx="4350350" cy="2655123"/>
          </a:xfrm>
          <a:prstGeom prst="rect">
            <a:avLst/>
          </a:prstGeom>
        </p:spPr>
      </p:pic>
      <p:sp>
        <p:nvSpPr>
          <p:cNvPr id="6" name="TextBox 5">
            <a:extLst>
              <a:ext uri="{FF2B5EF4-FFF2-40B4-BE49-F238E27FC236}">
                <a16:creationId xmlns:a16="http://schemas.microsoft.com/office/drawing/2014/main" id="{02DDCB78-C853-5270-5E25-030FFB8B012C}"/>
              </a:ext>
            </a:extLst>
          </p:cNvPr>
          <p:cNvSpPr txBox="1"/>
          <p:nvPr/>
        </p:nvSpPr>
        <p:spPr>
          <a:xfrm>
            <a:off x="223993" y="3846825"/>
            <a:ext cx="8102562" cy="1107996"/>
          </a:xfrm>
          <a:prstGeom prst="rect">
            <a:avLst/>
          </a:prstGeom>
          <a:noFill/>
        </p:spPr>
        <p:txBody>
          <a:bodyPr wrap="square" rtlCol="0">
            <a:spAutoFit/>
          </a:bodyPr>
          <a:lstStyle/>
          <a:p>
            <a:pPr algn="l"/>
            <a:r>
              <a:rPr lang="en-US" sz="1800" b="1" dirty="0">
                <a:solidFill>
                  <a:srgbClr val="00B0F0"/>
                </a:solidFill>
                <a:latin typeface="Times New Roman" panose="02020603050405020304" pitchFamily="18" charset="0"/>
                <a:cs typeface="Times New Roman" panose="02020603050405020304" pitchFamily="18" charset="0"/>
              </a:rPr>
              <a:t>Conclusion</a:t>
            </a:r>
            <a:r>
              <a:rPr lang="en-US" sz="1600" dirty="0">
                <a:solidFill>
                  <a:schemeClr val="bg1"/>
                </a:solidFill>
                <a:latin typeface="Times New Roman" panose="02020603050405020304" pitchFamily="18" charset="0"/>
                <a:cs typeface="Times New Roman" panose="02020603050405020304" pitchFamily="18" charset="0"/>
              </a:rPr>
              <a:t>:- </a:t>
            </a:r>
          </a:p>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Grocery &amp; Staples, Fruit &amp; Vegetables, Dairy &amp; Frozen, and home &amp; personal care are the major factors that  influence people to shop at D-Mart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BCD843F-430C-BCC1-3F17-52B1E405F263}"/>
              </a:ext>
            </a:extLst>
          </p:cNvPr>
          <p:cNvSpPr txBox="1"/>
          <p:nvPr/>
        </p:nvSpPr>
        <p:spPr>
          <a:xfrm>
            <a:off x="1486893" y="203850"/>
            <a:ext cx="6170213" cy="523220"/>
          </a:xfrm>
          <a:prstGeom prst="rect">
            <a:avLst/>
          </a:prstGeom>
          <a:noFill/>
        </p:spPr>
        <p:txBody>
          <a:bodyPr wrap="square" rtlCol="0">
            <a:spAutoFit/>
          </a:bodyPr>
          <a:lstStyle/>
          <a:p>
            <a:pPr algn="ctr"/>
            <a:r>
              <a:rPr lang="en-IN" sz="2800" dirty="0">
                <a:solidFill>
                  <a:schemeClr val="bg2">
                    <a:lumMod val="25000"/>
                  </a:schemeClr>
                </a:solidFill>
                <a:latin typeface="Times New Roman" panose="02020603050405020304" pitchFamily="18" charset="0"/>
                <a:cs typeface="Times New Roman" panose="02020603050405020304" pitchFamily="18" charset="0"/>
              </a:rPr>
              <a:t>PARETO ANALYSIS</a:t>
            </a:r>
          </a:p>
        </p:txBody>
      </p:sp>
      <p:sp>
        <p:nvSpPr>
          <p:cNvPr id="8" name="Rectangle 7">
            <a:extLst>
              <a:ext uri="{FF2B5EF4-FFF2-40B4-BE49-F238E27FC236}">
                <a16:creationId xmlns:a16="http://schemas.microsoft.com/office/drawing/2014/main" id="{650DD27B-1B63-11A8-DE78-682F5A9C0210}"/>
              </a:ext>
            </a:extLst>
          </p:cNvPr>
          <p:cNvSpPr/>
          <p:nvPr/>
        </p:nvSpPr>
        <p:spPr>
          <a:xfrm>
            <a:off x="764200" y="1262545"/>
            <a:ext cx="3453874" cy="2572255"/>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0567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3" name="TextBox 12">
            <a:extLst>
              <a:ext uri="{FF2B5EF4-FFF2-40B4-BE49-F238E27FC236}">
                <a16:creationId xmlns:a16="http://schemas.microsoft.com/office/drawing/2014/main" id="{92E494EC-C825-FA30-99F9-0CD784A78B58}"/>
              </a:ext>
            </a:extLst>
          </p:cNvPr>
          <p:cNvSpPr txBox="1"/>
          <p:nvPr/>
        </p:nvSpPr>
        <p:spPr>
          <a:xfrm>
            <a:off x="283438" y="570357"/>
            <a:ext cx="6989379" cy="861774"/>
          </a:xfrm>
          <a:prstGeom prst="rect">
            <a:avLst/>
          </a:prstGeom>
          <a:noFill/>
        </p:spPr>
        <p:txBody>
          <a:bodyPr wrap="square" rtlCol="0">
            <a:spAutoFit/>
          </a:bodyPr>
          <a:lstStyle/>
          <a:p>
            <a:pPr algn="l"/>
            <a:r>
              <a:rPr lang="en-US" sz="1800" b="1" dirty="0">
                <a:solidFill>
                  <a:srgbClr val="00B0F0"/>
                </a:solidFill>
                <a:latin typeface="Times New Roman" panose="02020603050405020304" pitchFamily="18" charset="0"/>
                <a:cs typeface="Times New Roman" panose="02020603050405020304" pitchFamily="18" charset="0"/>
              </a:rPr>
              <a:t>Objective</a:t>
            </a:r>
            <a:r>
              <a:rPr lang="en-US" sz="1600" dirty="0">
                <a:solidFill>
                  <a:schemeClr val="bg1"/>
                </a:solidFill>
                <a:latin typeface="Times New Roman" panose="02020603050405020304" pitchFamily="18" charset="0"/>
                <a:cs typeface="Times New Roman" panose="02020603050405020304" pitchFamily="18" charset="0"/>
              </a:rPr>
              <a:t>:- </a:t>
            </a:r>
          </a:p>
          <a:p>
            <a:pPr>
              <a:spcBef>
                <a:spcPct val="0"/>
              </a:spcBef>
            </a:pP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600" spc="1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study</a:t>
            </a:r>
            <a:r>
              <a:rPr lang="en-US" sz="1600" spc="9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600" spc="19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major factors that are responsible for people to visit D-Mart </a:t>
            </a:r>
            <a:r>
              <a:rPr 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Store</a:t>
            </a:r>
            <a:r>
              <a:rPr lang="en-US" sz="1600" dirty="0">
                <a:solidFill>
                  <a:schemeClr val="bg1"/>
                </a:solidFill>
                <a:latin typeface="Times New Roman" panose="02020603050405020304" pitchFamily="18" charset="0"/>
                <a:ea typeface="Times New Roman" panose="02020603050405020304" pitchFamily="18" charset="0"/>
              </a:rPr>
              <a:t>.</a:t>
            </a:r>
            <a:endParaRPr lang="en-US" sz="1600" dirty="0">
              <a:solidFill>
                <a:schemeClr val="bg1"/>
              </a:solidFill>
            </a:endParaRPr>
          </a:p>
          <a:p>
            <a:pPr algn="l"/>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2DDCB78-C853-5270-5E25-030FFB8B012C}"/>
              </a:ext>
            </a:extLst>
          </p:cNvPr>
          <p:cNvSpPr txBox="1"/>
          <p:nvPr/>
        </p:nvSpPr>
        <p:spPr>
          <a:xfrm>
            <a:off x="398205" y="3850369"/>
            <a:ext cx="8102562" cy="861774"/>
          </a:xfrm>
          <a:prstGeom prst="rect">
            <a:avLst/>
          </a:prstGeom>
          <a:noFill/>
        </p:spPr>
        <p:txBody>
          <a:bodyPr wrap="square" rtlCol="0">
            <a:spAutoFit/>
          </a:bodyPr>
          <a:lstStyle/>
          <a:p>
            <a:pPr algn="l"/>
            <a:r>
              <a:rPr lang="en-US" sz="1800" b="1" dirty="0">
                <a:solidFill>
                  <a:srgbClr val="00B0F0"/>
                </a:solidFill>
                <a:latin typeface="Times New Roman" panose="02020603050405020304" pitchFamily="18" charset="0"/>
                <a:cs typeface="Times New Roman" panose="02020603050405020304" pitchFamily="18" charset="0"/>
              </a:rPr>
              <a:t>Conclusion</a:t>
            </a:r>
            <a:r>
              <a:rPr lang="en-US" sz="1600" dirty="0">
                <a:solidFill>
                  <a:schemeClr val="bg1"/>
                </a:solidFill>
                <a:latin typeface="Times New Roman" panose="02020603050405020304" pitchFamily="18" charset="0"/>
                <a:cs typeface="Times New Roman" panose="02020603050405020304" pitchFamily="18" charset="0"/>
              </a:rPr>
              <a:t>:- </a:t>
            </a:r>
          </a:p>
          <a:p>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Low Prices, payment options, Better quality, Benefits, customer service, and location are the major factors that influence people to visit D-Mart Stores.</a:t>
            </a:r>
            <a:endParaRPr lang="en-US"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2E4D7A6-5B02-B3AA-B68E-3E5286F248DD}"/>
              </a:ext>
            </a:extLst>
          </p:cNvPr>
          <p:cNvPicPr>
            <a:picLocks noChangeAspect="1"/>
          </p:cNvPicPr>
          <p:nvPr/>
        </p:nvPicPr>
        <p:blipFill>
          <a:blip r:embed="rId3"/>
          <a:stretch>
            <a:fillRect/>
          </a:stretch>
        </p:blipFill>
        <p:spPr>
          <a:xfrm>
            <a:off x="4255206" y="1293128"/>
            <a:ext cx="4245561" cy="2557241"/>
          </a:xfrm>
          <a:prstGeom prst="rect">
            <a:avLst/>
          </a:prstGeom>
        </p:spPr>
      </p:pic>
      <p:pic>
        <p:nvPicPr>
          <p:cNvPr id="9" name="Picture 8">
            <a:extLst>
              <a:ext uri="{FF2B5EF4-FFF2-40B4-BE49-F238E27FC236}">
                <a16:creationId xmlns:a16="http://schemas.microsoft.com/office/drawing/2014/main" id="{025FDE33-1033-9E4A-3FB9-DD87DA24B922}"/>
              </a:ext>
            </a:extLst>
          </p:cNvPr>
          <p:cNvPicPr>
            <a:picLocks noChangeAspect="1"/>
          </p:cNvPicPr>
          <p:nvPr/>
        </p:nvPicPr>
        <p:blipFill>
          <a:blip r:embed="rId4"/>
          <a:srcRect l="19508" t="2984" r="15689"/>
          <a:stretch>
            <a:fillRect/>
          </a:stretch>
        </p:blipFill>
        <p:spPr>
          <a:xfrm>
            <a:off x="809531" y="1293129"/>
            <a:ext cx="3251395" cy="2557241"/>
          </a:xfrm>
          <a:prstGeom prst="rect">
            <a:avLst/>
          </a:prstGeom>
        </p:spPr>
      </p:pic>
      <p:sp>
        <p:nvSpPr>
          <p:cNvPr id="10" name="Rectangle 9">
            <a:extLst>
              <a:ext uri="{FF2B5EF4-FFF2-40B4-BE49-F238E27FC236}">
                <a16:creationId xmlns:a16="http://schemas.microsoft.com/office/drawing/2014/main" id="{6E7887EC-5364-FF23-1132-9A9EC65D5751}"/>
              </a:ext>
            </a:extLst>
          </p:cNvPr>
          <p:cNvSpPr/>
          <p:nvPr/>
        </p:nvSpPr>
        <p:spPr>
          <a:xfrm>
            <a:off x="4255206" y="1293128"/>
            <a:ext cx="4245561" cy="255724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4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13" name="TextBox 12">
            <a:extLst>
              <a:ext uri="{FF2B5EF4-FFF2-40B4-BE49-F238E27FC236}">
                <a16:creationId xmlns:a16="http://schemas.microsoft.com/office/drawing/2014/main" id="{92E494EC-C825-FA30-99F9-0CD784A78B58}"/>
              </a:ext>
            </a:extLst>
          </p:cNvPr>
          <p:cNvSpPr txBox="1"/>
          <p:nvPr/>
        </p:nvSpPr>
        <p:spPr>
          <a:xfrm>
            <a:off x="460991" y="727070"/>
            <a:ext cx="6989379" cy="861774"/>
          </a:xfrm>
          <a:prstGeom prst="rect">
            <a:avLst/>
          </a:prstGeom>
          <a:noFill/>
        </p:spPr>
        <p:txBody>
          <a:bodyPr wrap="square" rtlCol="0">
            <a:spAutoFit/>
          </a:bodyPr>
          <a:lstStyle/>
          <a:p>
            <a:pPr algn="l"/>
            <a:r>
              <a:rPr lang="en-US" sz="1800" b="1" dirty="0">
                <a:solidFill>
                  <a:srgbClr val="00B0F0"/>
                </a:solidFill>
                <a:latin typeface="Times New Roman" panose="02020603050405020304" pitchFamily="18" charset="0"/>
                <a:cs typeface="Times New Roman" panose="02020603050405020304" pitchFamily="18" charset="0"/>
              </a:rPr>
              <a:t>Objective</a:t>
            </a:r>
            <a:r>
              <a:rPr lang="en-US" sz="1600" dirty="0">
                <a:solidFill>
                  <a:schemeClr val="bg1"/>
                </a:solidFill>
                <a:latin typeface="Times New Roman" panose="02020603050405020304" pitchFamily="18" charset="0"/>
                <a:cs typeface="Times New Roman" panose="02020603050405020304" pitchFamily="18" charset="0"/>
              </a:rPr>
              <a:t>:- </a:t>
            </a:r>
          </a:p>
          <a:p>
            <a:r>
              <a:rPr lang="en-US" sz="1600" dirty="0">
                <a:solidFill>
                  <a:schemeClr val="bg1"/>
                </a:solidFill>
                <a:effectLst/>
                <a:latin typeface="Times New Roman" panose="02020603050405020304" pitchFamily="18" charset="0"/>
                <a:ea typeface="Times New Roman" panose="02020603050405020304" pitchFamily="18" charset="0"/>
              </a:rPr>
              <a:t>To</a:t>
            </a:r>
            <a:r>
              <a:rPr lang="en-US" sz="1600" spc="11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determine customers’ behavior towards the products of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D-Mart.</a:t>
            </a:r>
            <a:endParaRPr lang="en-US" sz="1600" dirty="0">
              <a:solidFill>
                <a:schemeClr val="bg1"/>
              </a:solidFill>
              <a:latin typeface="Times New Roman" panose="02020603050405020304" pitchFamily="18" charset="0"/>
              <a:cs typeface="Times New Roman" panose="02020603050405020304" pitchFamily="18" charset="0"/>
            </a:endParaRPr>
          </a:p>
          <a:p>
            <a:pPr algn="l"/>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BCD843F-430C-BCC1-3F17-52B1E405F263}"/>
              </a:ext>
            </a:extLst>
          </p:cNvPr>
          <p:cNvSpPr txBox="1"/>
          <p:nvPr/>
        </p:nvSpPr>
        <p:spPr>
          <a:xfrm>
            <a:off x="1550504" y="303414"/>
            <a:ext cx="6170213" cy="523220"/>
          </a:xfrm>
          <a:prstGeom prst="rect">
            <a:avLst/>
          </a:prstGeom>
          <a:noFill/>
        </p:spPr>
        <p:txBody>
          <a:bodyPr wrap="square" rtlCol="0">
            <a:spAutoFit/>
          </a:bodyPr>
          <a:lstStyle/>
          <a:p>
            <a:pPr algn="ctr"/>
            <a:r>
              <a:rPr lang="en-IN" sz="2800" dirty="0">
                <a:solidFill>
                  <a:schemeClr val="bg2">
                    <a:lumMod val="25000"/>
                  </a:schemeClr>
                </a:solidFill>
                <a:latin typeface="Times New Roman" panose="02020603050405020304" pitchFamily="18" charset="0"/>
                <a:cs typeface="Times New Roman" panose="02020603050405020304" pitchFamily="18" charset="0"/>
              </a:rPr>
              <a:t>SENTIMENT ANALYSIS</a:t>
            </a:r>
          </a:p>
        </p:txBody>
      </p:sp>
      <p:pic>
        <p:nvPicPr>
          <p:cNvPr id="4" name="Picture 3">
            <a:extLst>
              <a:ext uri="{FF2B5EF4-FFF2-40B4-BE49-F238E27FC236}">
                <a16:creationId xmlns:a16="http://schemas.microsoft.com/office/drawing/2014/main" id="{2CD08CA6-9E87-76E8-9DF3-11EE8AD4910F}"/>
              </a:ext>
            </a:extLst>
          </p:cNvPr>
          <p:cNvPicPr>
            <a:picLocks noChangeAspect="1"/>
          </p:cNvPicPr>
          <p:nvPr/>
        </p:nvPicPr>
        <p:blipFill>
          <a:blip r:embed="rId3"/>
          <a:srcRect r="5195"/>
          <a:stretch>
            <a:fillRect/>
          </a:stretch>
        </p:blipFill>
        <p:spPr>
          <a:xfrm>
            <a:off x="558477" y="1940119"/>
            <a:ext cx="4337538" cy="2710260"/>
          </a:xfrm>
          <a:prstGeom prst="rect">
            <a:avLst/>
          </a:prstGeom>
        </p:spPr>
      </p:pic>
      <p:sp>
        <p:nvSpPr>
          <p:cNvPr id="5" name="TextBox 4">
            <a:extLst>
              <a:ext uri="{FF2B5EF4-FFF2-40B4-BE49-F238E27FC236}">
                <a16:creationId xmlns:a16="http://schemas.microsoft.com/office/drawing/2014/main" id="{45917800-06BE-8087-D565-12FCFE106A8B}"/>
              </a:ext>
            </a:extLst>
          </p:cNvPr>
          <p:cNvSpPr txBox="1"/>
          <p:nvPr/>
        </p:nvSpPr>
        <p:spPr>
          <a:xfrm>
            <a:off x="4967905" y="1588844"/>
            <a:ext cx="3667539" cy="2918748"/>
          </a:xfrm>
          <a:prstGeom prst="rect">
            <a:avLst/>
          </a:prstGeom>
          <a:noFill/>
        </p:spPr>
        <p:txBody>
          <a:bodyPr wrap="square" rtlCol="0">
            <a:spAutoFit/>
          </a:bodyPr>
          <a:lstStyle/>
          <a:p>
            <a:r>
              <a:rPr lang="en-US" sz="1600" b="1" dirty="0">
                <a:solidFill>
                  <a:srgbClr val="00B0F0"/>
                </a:solidFill>
                <a:latin typeface="Times New Roman" panose="02020603050405020304" pitchFamily="18" charset="0"/>
                <a:cs typeface="Times New Roman" panose="02020603050405020304" pitchFamily="18" charset="0"/>
              </a:rPr>
              <a:t>Interpretation</a:t>
            </a:r>
            <a:endParaRPr lang="en-US" dirty="0">
              <a:latin typeface="Times New Roman" panose="02020603050405020304" pitchFamily="18" charset="0"/>
              <a:cs typeface="Times New Roman" panose="02020603050405020304" pitchFamily="18" charset="0"/>
            </a:endParaRPr>
          </a:p>
          <a:p>
            <a:pPr marL="342900" marR="0" lvl="0" indent="-342900">
              <a:lnSpc>
                <a:spcPct val="150000"/>
              </a:lnSpc>
              <a:spcBef>
                <a:spcPct val="0"/>
              </a:spcBef>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most frequently occurring word is “good”. Also, notice that no negative word is used in the data.</a:t>
            </a:r>
          </a:p>
          <a:p>
            <a:pPr marL="342900" marR="0" lvl="0" indent="-342900">
              <a:lnSpc>
                <a:spcPct val="150000"/>
              </a:lnSpc>
              <a:spcBef>
                <a:spcPct val="0"/>
              </a:spcBef>
              <a:spcAft>
                <a:spcPct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“Good”, “Product”, “Best”, “D-Mart”, and “Quality” are the most frequently occurring words, which indicate that most people feel good about their work and their health.</a:t>
            </a: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23AFBAF-C27A-AFF9-AC85-59541ABA5A6C}"/>
              </a:ext>
            </a:extLst>
          </p:cNvPr>
          <p:cNvSpPr txBox="1"/>
          <p:nvPr/>
        </p:nvSpPr>
        <p:spPr>
          <a:xfrm>
            <a:off x="508556" y="1519131"/>
            <a:ext cx="1479127"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rgbClr val="00B0F0"/>
                </a:solidFill>
                <a:latin typeface="Times New Roman" panose="02020603050405020304" pitchFamily="18" charset="0"/>
                <a:cs typeface="Times New Roman" panose="02020603050405020304" pitchFamily="18" charset="0"/>
              </a:rPr>
              <a:t>CASE 1</a:t>
            </a:r>
          </a:p>
        </p:txBody>
      </p:sp>
      <p:sp>
        <p:nvSpPr>
          <p:cNvPr id="9" name="Rectangle 8">
            <a:extLst>
              <a:ext uri="{FF2B5EF4-FFF2-40B4-BE49-F238E27FC236}">
                <a16:creationId xmlns:a16="http://schemas.microsoft.com/office/drawing/2014/main" id="{D4EF399C-DF2B-4E75-9FE4-7CCDB87532F4}"/>
              </a:ext>
            </a:extLst>
          </p:cNvPr>
          <p:cNvSpPr/>
          <p:nvPr/>
        </p:nvSpPr>
        <p:spPr>
          <a:xfrm>
            <a:off x="508556" y="1940119"/>
            <a:ext cx="4387459" cy="271026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4530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5" name="TextBox 4">
            <a:extLst>
              <a:ext uri="{FF2B5EF4-FFF2-40B4-BE49-F238E27FC236}">
                <a16:creationId xmlns:a16="http://schemas.microsoft.com/office/drawing/2014/main" id="{45917800-06BE-8087-D565-12FCFE106A8B}"/>
              </a:ext>
            </a:extLst>
          </p:cNvPr>
          <p:cNvSpPr txBox="1"/>
          <p:nvPr/>
        </p:nvSpPr>
        <p:spPr>
          <a:xfrm>
            <a:off x="357483" y="1410394"/>
            <a:ext cx="2226692" cy="2739211"/>
          </a:xfrm>
          <a:prstGeom prst="rect">
            <a:avLst/>
          </a:prstGeom>
          <a:noFill/>
        </p:spPr>
        <p:txBody>
          <a:bodyPr wrap="square" rtlCol="0">
            <a:spAutoFit/>
          </a:bodyPr>
          <a:lstStyle/>
          <a:p>
            <a:r>
              <a:rPr lang="en-US" sz="1800" b="1" dirty="0">
                <a:solidFill>
                  <a:srgbClr val="00B0F0"/>
                </a:solidFill>
                <a:latin typeface="Times New Roman" panose="02020603050405020304" pitchFamily="18" charset="0"/>
                <a:cs typeface="Times New Roman" panose="02020603050405020304" pitchFamily="18" charset="0"/>
              </a:rPr>
              <a:t>Interpretation</a:t>
            </a:r>
          </a:p>
          <a:p>
            <a:endParaRPr lang="en-US" sz="1400" b="1" dirty="0">
              <a:latin typeface="Times New Roman" panose="02020603050405020304" pitchFamily="18" charset="0"/>
              <a:cs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This bar chart demonstrates that words associated with the best emotion of “positive” occurred above forty times in the text, whereas words associated with the worst emotion of “disgust” occurred less than ten times.</a:t>
            </a: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23AFBAF-C27A-AFF9-AC85-59541ABA5A6C}"/>
              </a:ext>
            </a:extLst>
          </p:cNvPr>
          <p:cNvSpPr txBox="1"/>
          <p:nvPr/>
        </p:nvSpPr>
        <p:spPr>
          <a:xfrm>
            <a:off x="357482" y="940984"/>
            <a:ext cx="1479127"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rgbClr val="00B0F0"/>
                </a:solidFill>
                <a:latin typeface="Times New Roman" panose="02020603050405020304" pitchFamily="18" charset="0"/>
                <a:cs typeface="Times New Roman" panose="02020603050405020304" pitchFamily="18" charset="0"/>
              </a:rPr>
              <a:t>CASE 2</a:t>
            </a:r>
          </a:p>
        </p:txBody>
      </p:sp>
      <p:pic>
        <p:nvPicPr>
          <p:cNvPr id="2" name="Picture 1">
            <a:extLst>
              <a:ext uri="{FF2B5EF4-FFF2-40B4-BE49-F238E27FC236}">
                <a16:creationId xmlns:a16="http://schemas.microsoft.com/office/drawing/2014/main" id="{2664F1F7-E6B9-DCFD-BBF9-E2AB17D9C074}"/>
              </a:ext>
            </a:extLst>
          </p:cNvPr>
          <p:cNvPicPr>
            <a:picLocks noChangeAspect="1"/>
          </p:cNvPicPr>
          <p:nvPr/>
        </p:nvPicPr>
        <p:blipFill>
          <a:blip r:embed="rId3"/>
          <a:srcRect r="3357" b="4237"/>
          <a:stretch>
            <a:fillRect/>
          </a:stretch>
        </p:blipFill>
        <p:spPr>
          <a:xfrm>
            <a:off x="2854519" y="853521"/>
            <a:ext cx="5858887" cy="3152394"/>
          </a:xfrm>
          <a:prstGeom prst="rect">
            <a:avLst/>
          </a:prstGeom>
        </p:spPr>
      </p:pic>
      <p:sp>
        <p:nvSpPr>
          <p:cNvPr id="3" name="Rectangle 2">
            <a:extLst>
              <a:ext uri="{FF2B5EF4-FFF2-40B4-BE49-F238E27FC236}">
                <a16:creationId xmlns:a16="http://schemas.microsoft.com/office/drawing/2014/main" id="{03EDEB33-1863-73F3-84B7-7031F51DECDE}"/>
              </a:ext>
            </a:extLst>
          </p:cNvPr>
          <p:cNvSpPr/>
          <p:nvPr/>
        </p:nvSpPr>
        <p:spPr>
          <a:xfrm>
            <a:off x="2854519" y="853521"/>
            <a:ext cx="5858887" cy="315239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459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5" name="TextBox 4">
            <a:extLst>
              <a:ext uri="{FF2B5EF4-FFF2-40B4-BE49-F238E27FC236}">
                <a16:creationId xmlns:a16="http://schemas.microsoft.com/office/drawing/2014/main" id="{45917800-06BE-8087-D565-12FCFE106A8B}"/>
              </a:ext>
            </a:extLst>
          </p:cNvPr>
          <p:cNvSpPr txBox="1"/>
          <p:nvPr/>
        </p:nvSpPr>
        <p:spPr>
          <a:xfrm>
            <a:off x="293872" y="1076442"/>
            <a:ext cx="3144762" cy="3811300"/>
          </a:xfrm>
          <a:prstGeom prst="rect">
            <a:avLst/>
          </a:prstGeom>
          <a:noFill/>
        </p:spPr>
        <p:txBody>
          <a:bodyPr wrap="square" rtlCol="0">
            <a:spAutoFit/>
          </a:bodyPr>
          <a:lstStyle/>
          <a:p>
            <a:r>
              <a:rPr lang="en-US" sz="1800" b="1" dirty="0">
                <a:solidFill>
                  <a:srgbClr val="00B0F0"/>
                </a:solidFill>
                <a:latin typeface="Times New Roman" panose="02020603050405020304" pitchFamily="18" charset="0"/>
                <a:cs typeface="Times New Roman" panose="02020603050405020304" pitchFamily="18" charset="0"/>
              </a:rPr>
              <a:t>Interpretation</a:t>
            </a:r>
          </a:p>
          <a:p>
            <a:endParaRPr lang="en-US" sz="1400" dirty="0">
              <a:latin typeface="Times New Roman" panose="02020603050405020304" pitchFamily="18" charset="0"/>
              <a:cs typeface="Times New Roman" panose="02020603050405020304" pitchFamily="18" charset="0"/>
            </a:endParaRPr>
          </a:p>
          <a:p>
            <a:pPr marL="342900" marR="0" lvl="0" indent="-342900">
              <a:lnSpc>
                <a:spcPct val="150000"/>
              </a:lnSpc>
              <a:spcBef>
                <a:spcPct val="0"/>
              </a:spcBef>
              <a:spcAft>
                <a:spcPts val="800"/>
              </a:spcAft>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It has been observed that words such as “good”, “Product” and “quality” have been expressed to a greater extent.</a:t>
            </a:r>
          </a:p>
          <a:p>
            <a:pPr marL="342900" marR="0" lvl="0" indent="-342900">
              <a:lnSpc>
                <a:spcPct val="150000"/>
              </a:lnSpc>
              <a:spcBef>
                <a:spcPct val="0"/>
              </a:spcBef>
              <a:spcAft>
                <a:spcPct val="0"/>
              </a:spcAft>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Some of the words like “best”, “D-Mart” and “nice” are the above point. Those customers are shopping from D-Mart are satisfied with the D-Mart with all positive feedback. </a:t>
            </a:r>
          </a:p>
          <a:p>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23AFBAF-C27A-AFF9-AC85-59541ABA5A6C}"/>
              </a:ext>
            </a:extLst>
          </p:cNvPr>
          <p:cNvSpPr txBox="1"/>
          <p:nvPr/>
        </p:nvSpPr>
        <p:spPr>
          <a:xfrm>
            <a:off x="293871" y="607032"/>
            <a:ext cx="1479127"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rgbClr val="00B0F0"/>
                </a:solidFill>
                <a:latin typeface="Times New Roman" panose="02020603050405020304" pitchFamily="18" charset="0"/>
                <a:cs typeface="Times New Roman" panose="02020603050405020304" pitchFamily="18" charset="0"/>
              </a:rPr>
              <a:t>CASE 3</a:t>
            </a:r>
          </a:p>
        </p:txBody>
      </p:sp>
      <p:pic>
        <p:nvPicPr>
          <p:cNvPr id="3" name="Picture 2">
            <a:extLst>
              <a:ext uri="{FF2B5EF4-FFF2-40B4-BE49-F238E27FC236}">
                <a16:creationId xmlns:a16="http://schemas.microsoft.com/office/drawing/2014/main" id="{BCD77730-3DBD-F585-F69C-26B556BBDD38}"/>
              </a:ext>
            </a:extLst>
          </p:cNvPr>
          <p:cNvPicPr>
            <a:picLocks noChangeAspect="1"/>
          </p:cNvPicPr>
          <p:nvPr/>
        </p:nvPicPr>
        <p:blipFill>
          <a:blip r:embed="rId3"/>
          <a:srcRect l="10003" t="5335" r="4290" b="5981"/>
          <a:stretch>
            <a:fillRect/>
          </a:stretch>
        </p:blipFill>
        <p:spPr>
          <a:xfrm>
            <a:off x="3716931" y="873420"/>
            <a:ext cx="4740813" cy="3756182"/>
          </a:xfrm>
          <a:prstGeom prst="rect">
            <a:avLst/>
          </a:prstGeom>
        </p:spPr>
      </p:pic>
      <p:sp>
        <p:nvSpPr>
          <p:cNvPr id="4" name="Rectangle 3">
            <a:extLst>
              <a:ext uri="{FF2B5EF4-FFF2-40B4-BE49-F238E27FC236}">
                <a16:creationId xmlns:a16="http://schemas.microsoft.com/office/drawing/2014/main" id="{87B7C70A-A913-A75A-65C3-7D275B73F5FF}"/>
              </a:ext>
            </a:extLst>
          </p:cNvPr>
          <p:cNvSpPr/>
          <p:nvPr/>
        </p:nvSpPr>
        <p:spPr>
          <a:xfrm>
            <a:off x="3716931" y="873420"/>
            <a:ext cx="4740813" cy="3756182"/>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39080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23" name="TextBox 22">
            <a:extLst>
              <a:ext uri="{FF2B5EF4-FFF2-40B4-BE49-F238E27FC236}">
                <a16:creationId xmlns:a16="http://schemas.microsoft.com/office/drawing/2014/main" id="{BADDF90C-94E2-5469-888A-C49A61E30EF6}"/>
              </a:ext>
            </a:extLst>
          </p:cNvPr>
          <p:cNvSpPr txBox="1"/>
          <p:nvPr/>
        </p:nvSpPr>
        <p:spPr>
          <a:xfrm>
            <a:off x="1550504" y="222763"/>
            <a:ext cx="6170213" cy="523220"/>
          </a:xfrm>
          <a:prstGeom prst="rect">
            <a:avLst/>
          </a:prstGeom>
          <a:noFill/>
        </p:spPr>
        <p:txBody>
          <a:bodyPr wrap="square" rtlCol="0">
            <a:spAutoFit/>
          </a:bodyPr>
          <a:lstStyle/>
          <a:p>
            <a:pPr algn="ctr"/>
            <a:r>
              <a:rPr lang="en-IN" sz="2800" b="1" dirty="0">
                <a:solidFill>
                  <a:schemeClr val="bg2">
                    <a:lumMod val="25000"/>
                  </a:schemeClr>
                </a:solidFill>
                <a:latin typeface="Times New Roman" panose="02020603050405020304" pitchFamily="18" charset="0"/>
                <a:cs typeface="Times New Roman" panose="02020603050405020304" pitchFamily="18" charset="0"/>
              </a:rPr>
              <a:t>CONCLUSIONS</a:t>
            </a:r>
          </a:p>
        </p:txBody>
      </p:sp>
      <p:sp>
        <p:nvSpPr>
          <p:cNvPr id="25" name="Rectangle 24">
            <a:extLst>
              <a:ext uri="{FF2B5EF4-FFF2-40B4-BE49-F238E27FC236}">
                <a16:creationId xmlns:a16="http://schemas.microsoft.com/office/drawing/2014/main" id="{0C0515F2-647D-E207-980C-21FBB52D65FC}"/>
              </a:ext>
            </a:extLst>
          </p:cNvPr>
          <p:cNvSpPr/>
          <p:nvPr/>
        </p:nvSpPr>
        <p:spPr>
          <a:xfrm>
            <a:off x="2997642" y="222763"/>
            <a:ext cx="3212327" cy="508884"/>
          </a:xfrm>
          <a:prstGeom prst="rect">
            <a:avLst/>
          </a:prstGeom>
          <a:no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A721AC75-910B-3F21-0270-BAEFD84D20D7}"/>
              </a:ext>
            </a:extLst>
          </p:cNvPr>
          <p:cNvSpPr/>
          <p:nvPr/>
        </p:nvSpPr>
        <p:spPr>
          <a:xfrm>
            <a:off x="474315" y="891152"/>
            <a:ext cx="8322590" cy="3882351"/>
          </a:xfrm>
          <a:prstGeom prst="roundRect">
            <a:avLst/>
          </a:prstGeom>
          <a:noFill/>
          <a:ln w="952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AC677AA-FB12-EAD4-A3EE-12DFB0A3013B}"/>
              </a:ext>
            </a:extLst>
          </p:cNvPr>
          <p:cNvSpPr txBox="1"/>
          <p:nvPr/>
        </p:nvSpPr>
        <p:spPr>
          <a:xfrm>
            <a:off x="860156" y="939501"/>
            <a:ext cx="7679410" cy="3785652"/>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D-Mart is an all-in-one family experience, it provides every day to-day necessities under one roof for the entire family. </a:t>
            </a:r>
            <a:r>
              <a:rPr lang="en-US" sz="1600" dirty="0">
                <a:latin typeface="Times New Roman" panose="02020603050405020304" pitchFamily="18" charset="0"/>
                <a:cs typeface="Times New Roman" panose="02020603050405020304" pitchFamily="18" charset="0"/>
              </a:rPr>
              <a:t>Customers who</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are shopping from D-Mart are satisfied with D-Mart with all positive feedback.</a:t>
            </a:r>
            <a:r>
              <a:rPr lang="en-IN" sz="1600" dirty="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A customer’s trust and satisfaction is the most important aspect of sales, although reputation repurchase and repeated customers are not guaranteed. This could be because of the location of stores being far from residency in some areas. Some only prefer D-mart during sale seasons.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Grocery, personal care, l</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ow prices, and better quality are the major attractions. If more attention is paid to these categories, D-mart can </a:t>
            </a:r>
            <a:r>
              <a:rPr lang="en-IN" sz="1600" dirty="0">
                <a:latin typeface="Times New Roman" panose="02020603050405020304" pitchFamily="18" charset="0"/>
                <a:ea typeface="Times New Roman" panose="02020603050405020304" pitchFamily="18" charset="0"/>
                <a:cs typeface="Times New Roman" panose="02020603050405020304" pitchFamily="18" charset="0"/>
              </a:rPr>
              <a:t>multiply</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its profit.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Today’s world is thriving on digitalization, this is where D-Mart falls behind, there are a lot of online platforms providing better discounts and services. We discovered some customers prefer online but due to some reasons are still using offline stores.</a:t>
            </a:r>
          </a:p>
        </p:txBody>
      </p:sp>
    </p:spTree>
    <p:extLst>
      <p:ext uri="{BB962C8B-B14F-4D97-AF65-F5344CB8AC3E}">
        <p14:creationId xmlns:p14="http://schemas.microsoft.com/office/powerpoint/2010/main" val="4006676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21A4-75B6-D785-EC06-81E8C05DE8FC}"/>
              </a:ext>
            </a:extLst>
          </p:cNvPr>
          <p:cNvSpPr>
            <a:spLocks noGrp="1"/>
          </p:cNvSpPr>
          <p:nvPr>
            <p:ph type="title"/>
          </p:nvPr>
        </p:nvSpPr>
        <p:spPr>
          <a:xfrm>
            <a:off x="720000" y="1788795"/>
            <a:ext cx="7704000" cy="572700"/>
          </a:xfrm>
        </p:spPr>
        <p:txBody>
          <a:bodyPr/>
          <a:lstStyle/>
          <a:p>
            <a:r>
              <a:rPr lang="en-IN" sz="4400" dirty="0">
                <a:solidFill>
                  <a:srgbClr val="002060"/>
                </a:solidFill>
                <a:latin typeface="Times New Roman" panose="02020603050405020304" pitchFamily="18" charset="0"/>
                <a:cs typeface="Times New Roman" panose="02020603050405020304" pitchFamily="18" charset="0"/>
              </a:rPr>
              <a:t>THANK YOU!</a:t>
            </a:r>
          </a:p>
        </p:txBody>
      </p:sp>
      <p:sp>
        <p:nvSpPr>
          <p:cNvPr id="7" name="Rectangle: Rounded Corners 6">
            <a:extLst>
              <a:ext uri="{FF2B5EF4-FFF2-40B4-BE49-F238E27FC236}">
                <a16:creationId xmlns:a16="http://schemas.microsoft.com/office/drawing/2014/main" id="{31453179-6324-05BB-F279-1E848147022F}"/>
              </a:ext>
            </a:extLst>
          </p:cNvPr>
          <p:cNvSpPr/>
          <p:nvPr/>
        </p:nvSpPr>
        <p:spPr>
          <a:xfrm>
            <a:off x="2496710" y="1709530"/>
            <a:ext cx="4150580" cy="1072476"/>
          </a:xfrm>
          <a:prstGeom prst="roundRect">
            <a:avLst/>
          </a:prstGeom>
          <a:noFill/>
          <a:ln w="635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6612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 name="Title 4">
            <a:extLst>
              <a:ext uri="{FF2B5EF4-FFF2-40B4-BE49-F238E27FC236}">
                <a16:creationId xmlns:a16="http://schemas.microsoft.com/office/drawing/2014/main" id="{29CB7317-AA79-0102-38AD-E6B72EE0F23C}"/>
              </a:ext>
            </a:extLst>
          </p:cNvPr>
          <p:cNvSpPr>
            <a:spLocks noGrp="1"/>
          </p:cNvSpPr>
          <p:nvPr>
            <p:ph type="title"/>
          </p:nvPr>
        </p:nvSpPr>
        <p:spPr>
          <a:xfrm>
            <a:off x="1257559" y="322700"/>
            <a:ext cx="6741454" cy="628155"/>
          </a:xfrm>
        </p:spPr>
        <p:txBody>
          <a:bodyPr/>
          <a:lstStyle/>
          <a:p>
            <a:pPr algn="ctr"/>
            <a:r>
              <a:rPr lang="en-IN" sz="3200" dirty="0">
                <a:solidFill>
                  <a:schemeClr val="bg2">
                    <a:lumMod val="25000"/>
                  </a:schemeClr>
                </a:solidFill>
                <a:latin typeface="Times New Roman" panose="02020603050405020304" pitchFamily="18" charset="0"/>
                <a:cs typeface="Times New Roman" panose="02020603050405020304" pitchFamily="18" charset="0"/>
              </a:rPr>
              <a:t>INTRO &amp; ABSTRACT</a:t>
            </a:r>
          </a:p>
        </p:txBody>
      </p:sp>
      <p:sp>
        <p:nvSpPr>
          <p:cNvPr id="9" name="TextBox 8">
            <a:extLst>
              <a:ext uri="{FF2B5EF4-FFF2-40B4-BE49-F238E27FC236}">
                <a16:creationId xmlns:a16="http://schemas.microsoft.com/office/drawing/2014/main" id="{26712612-1359-8583-D43C-03052E82AC02}"/>
              </a:ext>
            </a:extLst>
          </p:cNvPr>
          <p:cNvSpPr txBox="1"/>
          <p:nvPr/>
        </p:nvSpPr>
        <p:spPr>
          <a:xfrm>
            <a:off x="3939870" y="1060215"/>
            <a:ext cx="4937761" cy="2462213"/>
          </a:xfrm>
          <a:prstGeom prst="rect">
            <a:avLst/>
          </a:prstGeom>
          <a:noFill/>
        </p:spPr>
        <p:txBody>
          <a:bodyPr wrap="square" numCol="1" rtlCol="0">
            <a:spAutoFit/>
          </a:bodyPr>
          <a:lstStyle/>
          <a:p>
            <a:r>
              <a:rPr lang="en-US" dirty="0">
                <a:solidFill>
                  <a:srgbClr val="211F1F"/>
                </a:solidFill>
                <a:effectLst/>
                <a:latin typeface="Times New Roman" panose="02020603050405020304" pitchFamily="18" charset="0"/>
                <a:ea typeface="Times New Roman" panose="02020603050405020304" pitchFamily="18" charset="0"/>
              </a:rPr>
              <a:t>Shopping has always been an integral part of our lives. From necessities to luxury goods, consumers are constantly looking for products and services that cater to their needs and wants. The choice of a particular brand by the consumer over time is mainly</a:t>
            </a:r>
            <a:r>
              <a:rPr lang="en-US" spc="5" dirty="0">
                <a:solidFill>
                  <a:srgbClr val="211F1F"/>
                </a:solidFill>
                <a:effectLst/>
                <a:latin typeface="Times New Roman" panose="02020603050405020304" pitchFamily="18" charset="0"/>
                <a:ea typeface="Times New Roman" panose="02020603050405020304" pitchFamily="18" charset="0"/>
              </a:rPr>
              <a:t> </a:t>
            </a:r>
            <a:r>
              <a:rPr lang="en-US" dirty="0">
                <a:solidFill>
                  <a:srgbClr val="211F1F"/>
                </a:solidFill>
                <a:effectLst/>
                <a:latin typeface="Times New Roman" panose="02020603050405020304" pitchFamily="18" charset="0"/>
                <a:ea typeface="Times New Roman" panose="02020603050405020304" pitchFamily="18" charset="0"/>
              </a:rPr>
              <a:t>affected by the quality and beneﬁts offered by the brand, especially when it</a:t>
            </a:r>
            <a:r>
              <a:rPr lang="en-US" spc="5" dirty="0">
                <a:solidFill>
                  <a:srgbClr val="211F1F"/>
                </a:solidFill>
                <a:effectLst/>
                <a:latin typeface="Times New Roman" panose="02020603050405020304" pitchFamily="18" charset="0"/>
                <a:ea typeface="Times New Roman" panose="02020603050405020304" pitchFamily="18" charset="0"/>
              </a:rPr>
              <a:t> </a:t>
            </a:r>
            <a:r>
              <a:rPr lang="en-US" dirty="0">
                <a:solidFill>
                  <a:srgbClr val="211F1F"/>
                </a:solidFill>
                <a:effectLst/>
                <a:latin typeface="Times New Roman" panose="02020603050405020304" pitchFamily="18" charset="0"/>
                <a:ea typeface="Times New Roman" panose="02020603050405020304" pitchFamily="18" charset="0"/>
              </a:rPr>
              <a:t>comes to the brand of eatables and cosmetics products. </a:t>
            </a:r>
            <a:r>
              <a:rPr lang="en-US" dirty="0">
                <a:effectLst/>
                <a:latin typeface="Times New Roman" panose="02020603050405020304" pitchFamily="18" charset="0"/>
                <a:ea typeface="Times New Roman" panose="02020603050405020304" pitchFamily="18" charset="0"/>
              </a:rPr>
              <a:t>D-Mart's business model is centered around providing its customers with high-quality products at affordable prices. The company operates on a low-cost, high-volume approach, which means that it sells a large number of products at low margins. </a:t>
            </a:r>
          </a:p>
          <a:p>
            <a:endParaRPr lang="en-US" dirty="0">
              <a:latin typeface="Times New Roman" panose="02020603050405020304" pitchFamily="18" charset="0"/>
            </a:endParaRPr>
          </a:p>
        </p:txBody>
      </p:sp>
      <p:pic>
        <p:nvPicPr>
          <p:cNvPr id="13" name="Picture 12">
            <a:extLst>
              <a:ext uri="{FF2B5EF4-FFF2-40B4-BE49-F238E27FC236}">
                <a16:creationId xmlns:a16="http://schemas.microsoft.com/office/drawing/2014/main" id="{4BC752E7-7300-17BF-85DB-1F48BC103A7A}"/>
              </a:ext>
            </a:extLst>
          </p:cNvPr>
          <p:cNvPicPr>
            <a:picLocks noChangeAspect="1"/>
          </p:cNvPicPr>
          <p:nvPr/>
        </p:nvPicPr>
        <p:blipFill rotWithShape="1">
          <a:blip r:embed="rId3"/>
          <a:srcRect l="4769"/>
          <a:stretch/>
        </p:blipFill>
        <p:spPr>
          <a:xfrm>
            <a:off x="582433" y="1066193"/>
            <a:ext cx="3021496" cy="21113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Box 15">
            <a:extLst>
              <a:ext uri="{FF2B5EF4-FFF2-40B4-BE49-F238E27FC236}">
                <a16:creationId xmlns:a16="http://schemas.microsoft.com/office/drawing/2014/main" id="{BDED52BD-B19D-D12D-3D0F-A40CCE5604A3}"/>
              </a:ext>
            </a:extLst>
          </p:cNvPr>
          <p:cNvSpPr txBox="1"/>
          <p:nvPr/>
        </p:nvSpPr>
        <p:spPr>
          <a:xfrm>
            <a:off x="1345023" y="3522428"/>
            <a:ext cx="6343888" cy="1384995"/>
          </a:xfrm>
          <a:prstGeom prst="rect">
            <a:avLst/>
          </a:prstGeom>
          <a:noFill/>
        </p:spPr>
        <p:txBody>
          <a:bodyPr wrap="square" rtlCol="0">
            <a:spAutoFit/>
          </a:bodyPr>
          <a:lstStyle/>
          <a:p>
            <a:r>
              <a:rPr lang="en-US" dirty="0">
                <a:effectLst/>
                <a:latin typeface="Times New Roman" panose="02020603050405020304" pitchFamily="18" charset="0"/>
                <a:ea typeface="Times New Roman" panose="02020603050405020304" pitchFamily="18" charset="0"/>
              </a:rPr>
              <a:t>D Mart is a retail chain that was founded by </a:t>
            </a:r>
            <a:r>
              <a:rPr lang="en-US" dirty="0" err="1">
                <a:effectLst/>
                <a:latin typeface="Times New Roman" panose="02020603050405020304" pitchFamily="18" charset="0"/>
                <a:ea typeface="Times New Roman" panose="02020603050405020304" pitchFamily="18" charset="0"/>
              </a:rPr>
              <a:t>Radhakishan</a:t>
            </a:r>
            <a:r>
              <a:rPr lang="en-US" dirty="0">
                <a:effectLst/>
                <a:latin typeface="Times New Roman" panose="02020603050405020304" pitchFamily="18" charset="0"/>
                <a:ea typeface="Times New Roman" panose="02020603050405020304" pitchFamily="18" charset="0"/>
              </a:rPr>
              <a:t> Damani in the year 2002. The first D Mart store was opened in Powai, Mumbai, with the aim of offering high-quality products at competitive prices to customers. Over the years, D Mart has grown rapidly and expanded its operations to various cities in India. Today, it has over 200 stores across the country, making it one of the largest retail chains in India. </a:t>
            </a:r>
            <a:endParaRPr lang="en-IN" sz="1100" dirty="0"/>
          </a:p>
          <a:p>
            <a:endParaRPr lang="en-IN" dirty="0"/>
          </a:p>
        </p:txBody>
      </p:sp>
      <p:sp>
        <p:nvSpPr>
          <p:cNvPr id="17" name="Rectangle: Rounded Corners 16">
            <a:extLst>
              <a:ext uri="{FF2B5EF4-FFF2-40B4-BE49-F238E27FC236}">
                <a16:creationId xmlns:a16="http://schemas.microsoft.com/office/drawing/2014/main" id="{BD30A3D7-B7B7-F54B-4061-EC14658FC179}"/>
              </a:ext>
            </a:extLst>
          </p:cNvPr>
          <p:cNvSpPr/>
          <p:nvPr/>
        </p:nvSpPr>
        <p:spPr>
          <a:xfrm>
            <a:off x="582433" y="1005535"/>
            <a:ext cx="3021496" cy="2220722"/>
          </a:xfrm>
          <a:prstGeom prst="roundRect">
            <a:avLst/>
          </a:prstGeom>
          <a:no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89239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 name="Title 4">
            <a:extLst>
              <a:ext uri="{FF2B5EF4-FFF2-40B4-BE49-F238E27FC236}">
                <a16:creationId xmlns:a16="http://schemas.microsoft.com/office/drawing/2014/main" id="{29CB7317-AA79-0102-38AD-E6B72EE0F23C}"/>
              </a:ext>
            </a:extLst>
          </p:cNvPr>
          <p:cNvSpPr>
            <a:spLocks noGrp="1"/>
          </p:cNvSpPr>
          <p:nvPr>
            <p:ph type="title"/>
          </p:nvPr>
        </p:nvSpPr>
        <p:spPr>
          <a:xfrm>
            <a:off x="1345023" y="269351"/>
            <a:ext cx="6741454" cy="628155"/>
          </a:xfrm>
        </p:spPr>
        <p:txBody>
          <a:bodyPr/>
          <a:lstStyle/>
          <a:p>
            <a:pPr algn="ctr"/>
            <a:r>
              <a:rPr lang="en-IN" sz="3200" dirty="0">
                <a:solidFill>
                  <a:schemeClr val="bg2">
                    <a:lumMod val="25000"/>
                  </a:schemeClr>
                </a:solidFill>
                <a:latin typeface="Times New Roman" panose="02020603050405020304" pitchFamily="18" charset="0"/>
                <a:cs typeface="Times New Roman" panose="02020603050405020304" pitchFamily="18" charset="0"/>
              </a:rPr>
              <a:t>Methodology</a:t>
            </a:r>
          </a:p>
        </p:txBody>
      </p:sp>
      <p:sp>
        <p:nvSpPr>
          <p:cNvPr id="7" name="Subtitle 6">
            <a:extLst>
              <a:ext uri="{FF2B5EF4-FFF2-40B4-BE49-F238E27FC236}">
                <a16:creationId xmlns:a16="http://schemas.microsoft.com/office/drawing/2014/main" id="{9FE33236-5B61-9180-A361-9952CC87C1B2}"/>
              </a:ext>
            </a:extLst>
          </p:cNvPr>
          <p:cNvSpPr>
            <a:spLocks noGrp="1"/>
          </p:cNvSpPr>
          <p:nvPr>
            <p:ph type="subTitle" idx="1"/>
          </p:nvPr>
        </p:nvSpPr>
        <p:spPr>
          <a:xfrm>
            <a:off x="824544" y="1047589"/>
            <a:ext cx="7373252" cy="3854810"/>
          </a:xfrm>
        </p:spPr>
        <p:txBody>
          <a:bodyPr/>
          <a:lstStyle/>
          <a:p>
            <a:r>
              <a:rPr lang="en-US" dirty="0">
                <a:effectLst/>
                <a:latin typeface="Times New Roman" panose="02020603050405020304" pitchFamily="18" charset="0"/>
                <a:ea typeface="Times New Roman" panose="02020603050405020304" pitchFamily="18" charset="0"/>
              </a:rPr>
              <a:t>The </a:t>
            </a:r>
            <a:r>
              <a:rPr lang="en-US" dirty="0">
                <a:solidFill>
                  <a:srgbClr val="FF0000"/>
                </a:solidFill>
                <a:effectLst/>
                <a:latin typeface="Times New Roman" panose="02020603050405020304" pitchFamily="18" charset="0"/>
                <a:ea typeface="Times New Roman" panose="02020603050405020304" pitchFamily="18" charset="0"/>
              </a:rPr>
              <a:t>main aim </a:t>
            </a:r>
            <a:r>
              <a:rPr lang="en-US" dirty="0">
                <a:effectLst/>
                <a:latin typeface="Times New Roman" panose="02020603050405020304" pitchFamily="18" charset="0"/>
                <a:ea typeface="Times New Roman" panose="02020603050405020304" pitchFamily="18" charset="0"/>
              </a:rPr>
              <a:t>of this paper is to find the consumer perception regarding D-Mart through a survey. </a:t>
            </a:r>
          </a:p>
          <a:p>
            <a:pPr marL="139700" indent="0">
              <a:buNone/>
            </a:pPr>
            <a:endParaRPr lang="en-US" dirty="0">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The </a:t>
            </a:r>
            <a:r>
              <a:rPr lang="en-US" dirty="0">
                <a:solidFill>
                  <a:srgbClr val="FF0000"/>
                </a:solidFill>
                <a:effectLst/>
                <a:latin typeface="Times New Roman" panose="02020603050405020304" pitchFamily="18" charset="0"/>
                <a:ea typeface="Times New Roman" panose="02020603050405020304" pitchFamily="18" charset="0"/>
              </a:rPr>
              <a:t>objective</a:t>
            </a:r>
            <a:r>
              <a:rPr lang="en-US" dirty="0">
                <a:effectLst/>
                <a:latin typeface="Times New Roman" panose="02020603050405020304" pitchFamily="18" charset="0"/>
                <a:ea typeface="Times New Roman" panose="02020603050405020304" pitchFamily="18" charset="0"/>
              </a:rPr>
              <a:t> of the study was to know about the perception, satisfaction level, and attributes of consumers with regard to D-mart products.</a:t>
            </a:r>
          </a:p>
          <a:p>
            <a:pPr marL="139700" indent="0">
              <a:buNone/>
            </a:pPr>
            <a:endParaRPr lang="en-US" dirty="0">
              <a:effectLst/>
              <a:latin typeface="Times New Roman" panose="02020603050405020304" pitchFamily="18" charset="0"/>
              <a:ea typeface="Times New Roman" panose="02020603050405020304" pitchFamily="18" charset="0"/>
            </a:endParaRPr>
          </a:p>
          <a:p>
            <a:r>
              <a:rPr lang="en-US" dirty="0">
                <a:solidFill>
                  <a:srgbClr val="FF0000"/>
                </a:solidFill>
                <a:effectLst/>
                <a:latin typeface="Times New Roman" panose="02020603050405020304" pitchFamily="18" charset="0"/>
                <a:ea typeface="Times New Roman" panose="02020603050405020304" pitchFamily="18" charset="0"/>
              </a:rPr>
              <a:t>Need for </a:t>
            </a:r>
            <a:r>
              <a:rPr lang="en-US" dirty="0">
                <a:solidFill>
                  <a:srgbClr val="FF0000"/>
                </a:solidFill>
                <a:latin typeface="Times New Roman" panose="02020603050405020304" pitchFamily="18" charset="0"/>
                <a:ea typeface="Times New Roman" panose="02020603050405020304" pitchFamily="18" charset="0"/>
              </a:rPr>
              <a:t>t</a:t>
            </a:r>
            <a:r>
              <a:rPr lang="en-US" dirty="0">
                <a:solidFill>
                  <a:srgbClr val="FF0000"/>
                </a:solidFill>
                <a:effectLst/>
                <a:latin typeface="Times New Roman" panose="02020603050405020304" pitchFamily="18" charset="0"/>
                <a:ea typeface="Times New Roman" panose="02020603050405020304" pitchFamily="18" charset="0"/>
              </a:rPr>
              <a:t>his study </a:t>
            </a:r>
            <a:r>
              <a:rPr lang="en-US" dirty="0">
                <a:solidFill>
                  <a:schemeClr val="bg1"/>
                </a:solidFill>
                <a:effectLst/>
                <a:latin typeface="Times New Roman" panose="02020603050405020304" pitchFamily="18" charset="0"/>
                <a:ea typeface="Times New Roman" panose="02020603050405020304" pitchFamily="18" charset="0"/>
              </a:rPr>
              <a:t>ar</a:t>
            </a:r>
            <a:r>
              <a:rPr lang="en-US" dirty="0">
                <a:solidFill>
                  <a:schemeClr val="bg1"/>
                </a:solidFill>
                <a:latin typeface="Times New Roman" panose="02020603050405020304" pitchFamily="18" charset="0"/>
                <a:ea typeface="Times New Roman" panose="02020603050405020304" pitchFamily="18" charset="0"/>
              </a:rPr>
              <a:t>ises</a:t>
            </a:r>
            <a:r>
              <a:rPr lang="en-US" dirty="0">
                <a:effectLst/>
                <a:latin typeface="Times New Roman" panose="02020603050405020304" pitchFamily="18" charset="0"/>
                <a:ea typeface="Times New Roman" panose="02020603050405020304" pitchFamily="18" charset="0"/>
              </a:rPr>
              <a:t> to learn consumer behavior, companies can identify the preferences of their target audience, which will help in designing products and strategies.</a:t>
            </a:r>
          </a:p>
          <a:p>
            <a:pPr marL="139700" indent="0">
              <a:buNone/>
            </a:pPr>
            <a:endParaRPr lang="en-US" dirty="0">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For collecting primary data a </a:t>
            </a:r>
            <a:r>
              <a:rPr lang="en-US" dirty="0">
                <a:solidFill>
                  <a:srgbClr val="FF0000"/>
                </a:solidFill>
                <a:effectLst/>
                <a:latin typeface="Times New Roman" panose="02020603050405020304" pitchFamily="18" charset="0"/>
                <a:ea typeface="Times New Roman" panose="02020603050405020304" pitchFamily="18" charset="0"/>
              </a:rPr>
              <a:t>survey</a:t>
            </a:r>
            <a:r>
              <a:rPr lang="en-US" spc="5" dirty="0">
                <a:solidFill>
                  <a:srgbClr val="FF0000"/>
                </a:solidFill>
                <a:effectLst/>
                <a:latin typeface="Times New Roman" panose="02020603050405020304" pitchFamily="18" charset="0"/>
                <a:ea typeface="Times New Roman" panose="02020603050405020304" pitchFamily="18" charset="0"/>
              </a:rPr>
              <a:t> </a:t>
            </a:r>
            <a:r>
              <a:rPr lang="en-US" dirty="0">
                <a:solidFill>
                  <a:srgbClr val="FF0000"/>
                </a:solidFill>
                <a:effectLst/>
                <a:latin typeface="Times New Roman" panose="02020603050405020304" pitchFamily="18" charset="0"/>
                <a:ea typeface="Times New Roman" panose="02020603050405020304" pitchFamily="18" charset="0"/>
              </a:rPr>
              <a:t>approach</a:t>
            </a:r>
            <a:r>
              <a:rPr lang="en-US" spc="3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was</a:t>
            </a:r>
            <a:r>
              <a:rPr lang="en-US" spc="3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used</a:t>
            </a:r>
            <a:r>
              <a:rPr lang="en-US" dirty="0">
                <a:latin typeface="Times New Roman" panose="02020603050405020304" pitchFamily="18" charset="0"/>
                <a:ea typeface="Times New Roman" panose="02020603050405020304" pitchFamily="18" charset="0"/>
              </a:rPr>
              <a:t>, w</a:t>
            </a:r>
            <a:r>
              <a:rPr lang="en-US" dirty="0">
                <a:effectLst/>
                <a:latin typeface="Times New Roman" panose="02020603050405020304" pitchFamily="18" charset="0"/>
                <a:ea typeface="Times New Roman" panose="02020603050405020304" pitchFamily="18" charset="0"/>
              </a:rPr>
              <a:t>e</a:t>
            </a:r>
            <a:r>
              <a:rPr lang="en-US" spc="1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conducted</a:t>
            </a:r>
            <a:r>
              <a:rPr lang="en-US" spc="2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205" dirty="0">
                <a:effectLst/>
                <a:latin typeface="Times New Roman" panose="02020603050405020304" pitchFamily="18" charset="0"/>
                <a:ea typeface="Times New Roman" panose="02020603050405020304" pitchFamily="18" charset="0"/>
              </a:rPr>
              <a:t> </a:t>
            </a:r>
            <a:r>
              <a:rPr lang="en-US" dirty="0">
                <a:solidFill>
                  <a:srgbClr val="FF0000"/>
                </a:solidFill>
                <a:effectLst/>
                <a:latin typeface="Times New Roman" panose="02020603050405020304" pitchFamily="18" charset="0"/>
                <a:ea typeface="Times New Roman" panose="02020603050405020304" pitchFamily="18" charset="0"/>
              </a:rPr>
              <a:t>pilot</a:t>
            </a:r>
            <a:r>
              <a:rPr lang="en-US" spc="235" dirty="0">
                <a:solidFill>
                  <a:srgbClr val="FF0000"/>
                </a:solidFill>
                <a:effectLst/>
                <a:latin typeface="Times New Roman" panose="02020603050405020304" pitchFamily="18" charset="0"/>
                <a:ea typeface="Times New Roman" panose="02020603050405020304" pitchFamily="18" charset="0"/>
              </a:rPr>
              <a:t> </a:t>
            </a:r>
            <a:r>
              <a:rPr lang="en-US" dirty="0">
                <a:solidFill>
                  <a:srgbClr val="FF0000"/>
                </a:solidFill>
                <a:effectLst/>
                <a:latin typeface="Times New Roman" panose="02020603050405020304" pitchFamily="18" charset="0"/>
                <a:ea typeface="Times New Roman" panose="02020603050405020304" pitchFamily="18" charset="0"/>
              </a:rPr>
              <a:t>survey</a:t>
            </a:r>
            <a:r>
              <a:rPr lang="en-US" spc="2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20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1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sample</a:t>
            </a:r>
            <a:r>
              <a:rPr lang="en-US" spc="2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size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50</a:t>
            </a:r>
            <a:r>
              <a:rPr lang="en-US" spc="5"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surveyed a</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total of</a:t>
            </a:r>
            <a:r>
              <a:rPr lang="en-US" spc="-15" dirty="0">
                <a:effectLst/>
                <a:latin typeface="Times New Roman" panose="02020603050405020304" pitchFamily="18" charset="0"/>
                <a:ea typeface="Times New Roman" panose="02020603050405020304" pitchFamily="18" charset="0"/>
              </a:rPr>
              <a:t> 403</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individuals through Google Forms. </a:t>
            </a:r>
            <a:r>
              <a:rPr lang="en-US" dirty="0">
                <a:solidFill>
                  <a:srgbClr val="FF0000"/>
                </a:solidFill>
                <a:latin typeface="Times New Roman" panose="02020603050405020304" pitchFamily="18" charset="0"/>
                <a:ea typeface="Times New Roman" panose="02020603050405020304" pitchFamily="18" charset="0"/>
              </a:rPr>
              <a:t>C</a:t>
            </a:r>
            <a:r>
              <a:rPr lang="en-US" dirty="0">
                <a:solidFill>
                  <a:srgbClr val="FF0000"/>
                </a:solidFill>
                <a:effectLst/>
                <a:latin typeface="Times New Roman" panose="02020603050405020304" pitchFamily="18" charset="0"/>
                <a:ea typeface="Times New Roman" panose="02020603050405020304" pitchFamily="18" charset="0"/>
              </a:rPr>
              <a:t>onvenience sampling</a:t>
            </a:r>
            <a:r>
              <a:rPr lang="en-US" dirty="0">
                <a:effectLst/>
                <a:latin typeface="Times New Roman" panose="02020603050405020304" pitchFamily="18" charset="0"/>
                <a:ea typeface="Times New Roman" panose="02020603050405020304" pitchFamily="18" charset="0"/>
              </a:rPr>
              <a:t> was used to collect the data.</a:t>
            </a:r>
          </a:p>
          <a:p>
            <a:pPr marL="139700" indent="0">
              <a:buNone/>
            </a:pPr>
            <a:endParaRPr lang="en-IN" sz="1400" dirty="0"/>
          </a:p>
        </p:txBody>
      </p:sp>
      <p:sp>
        <p:nvSpPr>
          <p:cNvPr id="8" name="Rectangle: Rounded Corners 7">
            <a:extLst>
              <a:ext uri="{FF2B5EF4-FFF2-40B4-BE49-F238E27FC236}">
                <a16:creationId xmlns:a16="http://schemas.microsoft.com/office/drawing/2014/main" id="{9383FE0C-800B-1627-78DD-1C263AE51CF1}"/>
              </a:ext>
            </a:extLst>
          </p:cNvPr>
          <p:cNvSpPr/>
          <p:nvPr/>
        </p:nvSpPr>
        <p:spPr>
          <a:xfrm>
            <a:off x="103367" y="119268"/>
            <a:ext cx="8937266" cy="4754881"/>
          </a:xfrm>
          <a:prstGeom prst="roundRect">
            <a:avLst/>
          </a:prstGeom>
          <a:noFill/>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94066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pic>
        <p:nvPicPr>
          <p:cNvPr id="8" name="Picture 7" descr="Forms response chart. Question title: Which store comes in your mind when you think of a purchasing a product ? &#10;. Number of responses: 403 responses.">
            <a:extLst>
              <a:ext uri="{FF2B5EF4-FFF2-40B4-BE49-F238E27FC236}">
                <a16:creationId xmlns:a16="http://schemas.microsoft.com/office/drawing/2014/main" id="{85E6896B-DFF6-E7A6-9726-E764B50FD24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0698" b="6919"/>
          <a:stretch/>
        </p:blipFill>
        <p:spPr bwMode="auto">
          <a:xfrm>
            <a:off x="289201" y="275385"/>
            <a:ext cx="4181364" cy="2065777"/>
          </a:xfrm>
          <a:prstGeom prst="rect">
            <a:avLst/>
          </a:prstGeom>
          <a:noFill/>
          <a:ln>
            <a:noFill/>
          </a:ln>
        </p:spPr>
      </p:pic>
      <p:pic>
        <p:nvPicPr>
          <p:cNvPr id="9" name="Picture 8" descr="Chart, pie chart&#10;&#10;Description automatically generated">
            <a:extLst>
              <a:ext uri="{FF2B5EF4-FFF2-40B4-BE49-F238E27FC236}">
                <a16:creationId xmlns:a16="http://schemas.microsoft.com/office/drawing/2014/main" id="{F7FA2D80-6AC3-EFE4-FB87-5844EC1881C5}"/>
              </a:ext>
            </a:extLst>
          </p:cNvPr>
          <p:cNvPicPr>
            <a:picLocks noChangeAspect="1"/>
          </p:cNvPicPr>
          <p:nvPr/>
        </p:nvPicPr>
        <p:blipFill rotWithShape="1">
          <a:blip r:embed="rId4">
            <a:extLst>
              <a:ext uri="{28A0092B-C50C-407E-A947-70E740481C1C}">
                <a14:useLocalDpi xmlns:a14="http://schemas.microsoft.com/office/drawing/2010/main" val="0"/>
              </a:ext>
            </a:extLst>
          </a:blip>
          <a:srcRect l="-2809" t="2870" r="24314" b="3585"/>
          <a:stretch/>
        </p:blipFill>
        <p:spPr bwMode="auto">
          <a:xfrm>
            <a:off x="4470565" y="275385"/>
            <a:ext cx="4402353" cy="2110179"/>
          </a:xfrm>
          <a:prstGeom prst="rect">
            <a:avLst/>
          </a:prstGeom>
          <a:noFill/>
          <a:ln>
            <a:noFill/>
          </a:ln>
        </p:spPr>
      </p:pic>
      <p:pic>
        <p:nvPicPr>
          <p:cNvPr id="10" name="Picture 9" descr="Forms response chart. Question title: How frequently do you visit D-Mart store ?. Number of responses: 300 responses.">
            <a:extLst>
              <a:ext uri="{FF2B5EF4-FFF2-40B4-BE49-F238E27FC236}">
                <a16:creationId xmlns:a16="http://schemas.microsoft.com/office/drawing/2014/main" id="{0440C286-7E7B-4A5C-5B4C-D6F6FB73D7E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4486" r="22381" b="6346"/>
          <a:stretch/>
        </p:blipFill>
        <p:spPr bwMode="auto">
          <a:xfrm>
            <a:off x="236122" y="2543425"/>
            <a:ext cx="4335878" cy="2110179"/>
          </a:xfrm>
          <a:prstGeom prst="rect">
            <a:avLst/>
          </a:prstGeom>
          <a:noFill/>
          <a:ln>
            <a:noFill/>
          </a:ln>
        </p:spPr>
      </p:pic>
      <p:pic>
        <p:nvPicPr>
          <p:cNvPr id="12" name="Picture 11" descr="Forms response chart. Question title: Are you satisfied with D-Mart Products ?. Number of responses: 300 responses.">
            <a:extLst>
              <a:ext uri="{FF2B5EF4-FFF2-40B4-BE49-F238E27FC236}">
                <a16:creationId xmlns:a16="http://schemas.microsoft.com/office/drawing/2014/main" id="{85897EF9-0BC2-C4D9-47A3-DF487338429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5569" r="26510" b="2080"/>
          <a:stretch/>
        </p:blipFill>
        <p:spPr bwMode="auto">
          <a:xfrm>
            <a:off x="4687505" y="2513711"/>
            <a:ext cx="4185413" cy="2213824"/>
          </a:xfrm>
          <a:prstGeom prst="rect">
            <a:avLst/>
          </a:prstGeom>
          <a:noFill/>
          <a:ln>
            <a:noFill/>
          </a:ln>
        </p:spPr>
      </p:pic>
      <p:sp>
        <p:nvSpPr>
          <p:cNvPr id="13" name="Rectangle: Rounded Corners 12">
            <a:extLst>
              <a:ext uri="{FF2B5EF4-FFF2-40B4-BE49-F238E27FC236}">
                <a16:creationId xmlns:a16="http://schemas.microsoft.com/office/drawing/2014/main" id="{DF3FE691-91C0-57E9-836B-41F58A0231F0}"/>
              </a:ext>
            </a:extLst>
          </p:cNvPr>
          <p:cNvSpPr/>
          <p:nvPr/>
        </p:nvSpPr>
        <p:spPr>
          <a:xfrm>
            <a:off x="169647" y="221464"/>
            <a:ext cx="4402353" cy="2173617"/>
          </a:xfrm>
          <a:prstGeom prst="roundRect">
            <a:avLst/>
          </a:prstGeom>
          <a:noFill/>
          <a:ln w="3175">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1717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pic>
        <p:nvPicPr>
          <p:cNvPr id="11" name="Picture 10" descr="Forms response chart. Question title: Tick the column according to your buying behavior for the following categories of product ?&#10;. Number of responses: 103 responses.">
            <a:extLst>
              <a:ext uri="{FF2B5EF4-FFF2-40B4-BE49-F238E27FC236}">
                <a16:creationId xmlns:a16="http://schemas.microsoft.com/office/drawing/2014/main" id="{D9A8BBDC-AF24-7F9A-450A-B3F48F79854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298" r="6624" b="7592"/>
          <a:stretch/>
        </p:blipFill>
        <p:spPr bwMode="auto">
          <a:xfrm>
            <a:off x="295077" y="254944"/>
            <a:ext cx="4833698" cy="2065777"/>
          </a:xfrm>
          <a:prstGeom prst="rect">
            <a:avLst/>
          </a:prstGeom>
          <a:noFill/>
          <a:ln>
            <a:noFill/>
          </a:ln>
        </p:spPr>
      </p:pic>
      <p:pic>
        <p:nvPicPr>
          <p:cNvPr id="2" name="Picture 1" descr="Forms response chart. Question title: Reasons for buying Other Stores  products ?. Number of responses: 103 responses.">
            <a:extLst>
              <a:ext uri="{FF2B5EF4-FFF2-40B4-BE49-F238E27FC236}">
                <a16:creationId xmlns:a16="http://schemas.microsoft.com/office/drawing/2014/main" id="{324CAD02-C407-55CB-A699-CF21F5347D3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52" t="5609" r="6757" b="4755"/>
          <a:stretch/>
        </p:blipFill>
        <p:spPr bwMode="auto">
          <a:xfrm>
            <a:off x="4222142" y="2465405"/>
            <a:ext cx="4656020" cy="2222962"/>
          </a:xfrm>
          <a:prstGeom prst="rect">
            <a:avLst/>
          </a:prstGeom>
          <a:noFill/>
          <a:ln>
            <a:noFill/>
          </a:ln>
        </p:spPr>
      </p:pic>
      <p:sp>
        <p:nvSpPr>
          <p:cNvPr id="3" name="Rectangle: Rounded Corners 2">
            <a:extLst>
              <a:ext uri="{FF2B5EF4-FFF2-40B4-BE49-F238E27FC236}">
                <a16:creationId xmlns:a16="http://schemas.microsoft.com/office/drawing/2014/main" id="{C3CEE425-C1D2-6DAA-270B-BD9A7F1E4BB3}"/>
              </a:ext>
            </a:extLst>
          </p:cNvPr>
          <p:cNvSpPr/>
          <p:nvPr/>
        </p:nvSpPr>
        <p:spPr>
          <a:xfrm>
            <a:off x="4089224" y="2495760"/>
            <a:ext cx="4921857" cy="2162253"/>
          </a:xfrm>
          <a:prstGeom prst="roundRect">
            <a:avLst/>
          </a:prstGeom>
          <a:noFill/>
          <a:ln w="63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Forms response chart. Question title: Do you prefer D-Mart ready over offline purchase ?. Number of responses: 300 responses.">
            <a:extLst>
              <a:ext uri="{FF2B5EF4-FFF2-40B4-BE49-F238E27FC236}">
                <a16:creationId xmlns:a16="http://schemas.microsoft.com/office/drawing/2014/main" id="{67ED9EFD-17AD-948C-A48C-9FEC0B34B04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14" t="2228" r="30319" b="6768"/>
          <a:stretch/>
        </p:blipFill>
        <p:spPr bwMode="auto">
          <a:xfrm>
            <a:off x="5252550" y="254944"/>
            <a:ext cx="3625612" cy="2025439"/>
          </a:xfrm>
          <a:prstGeom prst="rect">
            <a:avLst/>
          </a:prstGeom>
          <a:noFill/>
          <a:ln>
            <a:noFill/>
          </a:ln>
        </p:spPr>
      </p:pic>
      <p:pic>
        <p:nvPicPr>
          <p:cNvPr id="5" name="Picture 4" descr="Forms response chart. Question title: How would you like to get your order ?&#10;. Number of responses: 203 responses.">
            <a:extLst>
              <a:ext uri="{FF2B5EF4-FFF2-40B4-BE49-F238E27FC236}">
                <a16:creationId xmlns:a16="http://schemas.microsoft.com/office/drawing/2014/main" id="{71A04371-E26E-AE58-EEAF-7C415210225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 t="4970" r="43246" b="6381"/>
          <a:stretch/>
        </p:blipFill>
        <p:spPr bwMode="auto">
          <a:xfrm>
            <a:off x="400519" y="2423575"/>
            <a:ext cx="3288886" cy="2162253"/>
          </a:xfrm>
          <a:prstGeom prst="rect">
            <a:avLst/>
          </a:prstGeom>
          <a:noFill/>
          <a:ln>
            <a:noFill/>
          </a:ln>
        </p:spPr>
      </p:pic>
      <p:sp>
        <p:nvSpPr>
          <p:cNvPr id="6" name="TextBox 5">
            <a:extLst>
              <a:ext uri="{FF2B5EF4-FFF2-40B4-BE49-F238E27FC236}">
                <a16:creationId xmlns:a16="http://schemas.microsoft.com/office/drawing/2014/main" id="{29E2128D-9884-7D48-4BC2-3458AE03E7F5}"/>
              </a:ext>
            </a:extLst>
          </p:cNvPr>
          <p:cNvSpPr txBox="1"/>
          <p:nvPr/>
        </p:nvSpPr>
        <p:spPr>
          <a:xfrm>
            <a:off x="652007" y="4585828"/>
            <a:ext cx="3037398" cy="307777"/>
          </a:xfrm>
          <a:prstGeom prst="rect">
            <a:avLst/>
          </a:prstGeom>
          <a:noFill/>
        </p:spPr>
        <p:txBody>
          <a:bodyPr wrap="square" rtlCol="0">
            <a:spAutoFit/>
          </a:bodyPr>
          <a:lstStyle/>
          <a:p>
            <a:r>
              <a:rPr lang="en-IN" b="1" dirty="0">
                <a:solidFill>
                  <a:schemeClr val="bg2">
                    <a:lumMod val="25000"/>
                  </a:schemeClr>
                </a:solidFill>
              </a:rPr>
              <a:t>Home delivery</a:t>
            </a:r>
            <a:r>
              <a:rPr lang="en-IN" dirty="0"/>
              <a:t>.  </a:t>
            </a:r>
            <a:r>
              <a:rPr lang="en-IN" b="1" dirty="0">
                <a:solidFill>
                  <a:srgbClr val="C00000"/>
                </a:solidFill>
              </a:rPr>
              <a:t>Pick up</a:t>
            </a:r>
          </a:p>
        </p:txBody>
      </p:sp>
    </p:spTree>
    <p:extLst>
      <p:ext uri="{BB962C8B-B14F-4D97-AF65-F5344CB8AC3E}">
        <p14:creationId xmlns:p14="http://schemas.microsoft.com/office/powerpoint/2010/main" val="3126852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11" name="Rectangle: Top Corners Rounded 10">
            <a:extLst>
              <a:ext uri="{FF2B5EF4-FFF2-40B4-BE49-F238E27FC236}">
                <a16:creationId xmlns:a16="http://schemas.microsoft.com/office/drawing/2014/main" id="{91E46EEE-890E-EA5B-2F3A-B7E1A3D752C0}"/>
              </a:ext>
            </a:extLst>
          </p:cNvPr>
          <p:cNvSpPr/>
          <p:nvPr/>
        </p:nvSpPr>
        <p:spPr>
          <a:xfrm>
            <a:off x="997888" y="550391"/>
            <a:ext cx="3574112" cy="1988614"/>
          </a:xfrm>
          <a:prstGeom prst="round2SameRect">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12" name="Rectangle: Top Corners Rounded 11">
            <a:extLst>
              <a:ext uri="{FF2B5EF4-FFF2-40B4-BE49-F238E27FC236}">
                <a16:creationId xmlns:a16="http://schemas.microsoft.com/office/drawing/2014/main" id="{04B223D4-42EB-3406-9B44-78E7D031A829}"/>
              </a:ext>
            </a:extLst>
          </p:cNvPr>
          <p:cNvSpPr/>
          <p:nvPr/>
        </p:nvSpPr>
        <p:spPr>
          <a:xfrm rot="10800000">
            <a:off x="4655491" y="2604492"/>
            <a:ext cx="3574112" cy="1988614"/>
          </a:xfrm>
          <a:prstGeom prst="round2SameRect">
            <a:avLst/>
          </a:prstGeom>
          <a:solidFill>
            <a:schemeClr val="accent6">
              <a:lumMod val="9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Top Corners Rounded 12">
            <a:extLst>
              <a:ext uri="{FF2B5EF4-FFF2-40B4-BE49-F238E27FC236}">
                <a16:creationId xmlns:a16="http://schemas.microsoft.com/office/drawing/2014/main" id="{4F7C2EC8-3E28-8C27-E7E3-B71A43335DEF}"/>
              </a:ext>
            </a:extLst>
          </p:cNvPr>
          <p:cNvSpPr/>
          <p:nvPr/>
        </p:nvSpPr>
        <p:spPr>
          <a:xfrm rot="10800000">
            <a:off x="1009817" y="2604492"/>
            <a:ext cx="3574110" cy="1988614"/>
          </a:xfrm>
          <a:prstGeom prst="round2SameRect">
            <a:avLst/>
          </a:prstGeom>
          <a:solidFill>
            <a:schemeClr val="accent3">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Top Corners Rounded 13">
            <a:extLst>
              <a:ext uri="{FF2B5EF4-FFF2-40B4-BE49-F238E27FC236}">
                <a16:creationId xmlns:a16="http://schemas.microsoft.com/office/drawing/2014/main" id="{4D1A9E55-4C1D-C55F-65FA-517252800525}"/>
              </a:ext>
            </a:extLst>
          </p:cNvPr>
          <p:cNvSpPr/>
          <p:nvPr/>
        </p:nvSpPr>
        <p:spPr>
          <a:xfrm>
            <a:off x="4659465" y="550394"/>
            <a:ext cx="3574112" cy="1988614"/>
          </a:xfrm>
          <a:prstGeom prst="round2SameRect">
            <a:avLst/>
          </a:prstGeom>
          <a:solidFill>
            <a:schemeClr val="accent6">
              <a:lumMod val="8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6CBF7C3D-76E8-F892-314E-4D453736CD20}"/>
              </a:ext>
            </a:extLst>
          </p:cNvPr>
          <p:cNvSpPr/>
          <p:nvPr/>
        </p:nvSpPr>
        <p:spPr>
          <a:xfrm>
            <a:off x="3685427" y="2078634"/>
            <a:ext cx="1757236" cy="947409"/>
          </a:xfrm>
          <a:prstGeom prst="roundRect">
            <a:avLst/>
          </a:prstGeom>
          <a:solidFill>
            <a:schemeClr val="bg2">
              <a:lumMod val="90000"/>
            </a:schemeClr>
          </a:solidFill>
          <a:ln w="9525">
            <a:solidFill>
              <a:schemeClr val="tx1">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FF214F0F-9752-E70C-D3E0-83246219B7A1}"/>
              </a:ext>
            </a:extLst>
          </p:cNvPr>
          <p:cNvSpPr txBox="1"/>
          <p:nvPr/>
        </p:nvSpPr>
        <p:spPr>
          <a:xfrm>
            <a:off x="3641696" y="2232884"/>
            <a:ext cx="1828800" cy="646331"/>
          </a:xfrm>
          <a:prstGeom prst="rect">
            <a:avLst/>
          </a:prstGeom>
          <a:noFill/>
        </p:spPr>
        <p:txBody>
          <a:bodyPr wrap="square" rtlCol="0">
            <a:spAutoFit/>
          </a:bodyPr>
          <a:lstStyle/>
          <a:p>
            <a:pPr algn="ctr"/>
            <a:r>
              <a:rPr lang="en-IN" sz="1800" dirty="0">
                <a:solidFill>
                  <a:schemeClr val="tx2">
                    <a:lumMod val="50000"/>
                  </a:schemeClr>
                </a:solidFill>
                <a:latin typeface="Amasis MT Pro Black" panose="02040A04050005020304" pitchFamily="18" charset="0"/>
              </a:rPr>
              <a:t>SWOT</a:t>
            </a:r>
          </a:p>
          <a:p>
            <a:pPr algn="ctr"/>
            <a:r>
              <a:rPr lang="en-IN" sz="1800" dirty="0">
                <a:solidFill>
                  <a:schemeClr val="tx2">
                    <a:lumMod val="50000"/>
                  </a:schemeClr>
                </a:solidFill>
                <a:latin typeface="Amasis MT Pro Black" panose="02040A04050005020304" pitchFamily="18" charset="0"/>
              </a:rPr>
              <a:t>ANALYSIS</a:t>
            </a:r>
          </a:p>
        </p:txBody>
      </p:sp>
      <p:sp>
        <p:nvSpPr>
          <p:cNvPr id="17" name="TextBox 16">
            <a:extLst>
              <a:ext uri="{FF2B5EF4-FFF2-40B4-BE49-F238E27FC236}">
                <a16:creationId xmlns:a16="http://schemas.microsoft.com/office/drawing/2014/main" id="{27386C2A-9C62-5E17-E6C9-B43359C5F481}"/>
              </a:ext>
            </a:extLst>
          </p:cNvPr>
          <p:cNvSpPr txBox="1"/>
          <p:nvPr/>
        </p:nvSpPr>
        <p:spPr>
          <a:xfrm>
            <a:off x="1091315" y="654844"/>
            <a:ext cx="3387255" cy="126188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People-Centric Management </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Discount Policy </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Family Experience  </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Proper distinction based on price</a:t>
            </a:r>
            <a:endParaRPr lang="en-IN" sz="1600" dirty="0">
              <a:effectLst/>
              <a:latin typeface="Times New Roman" panose="02020603050405020304" pitchFamily="18" charset="0"/>
              <a:ea typeface="Times New Roman" panose="02020603050405020304" pitchFamily="18" charset="0"/>
            </a:endParaRPr>
          </a:p>
          <a:p>
            <a:pPr marL="171450" indent="-171450">
              <a:buFont typeface="Arial" panose="020B0604020202020204" pitchFamily="34" charset="0"/>
              <a:buChar char="•"/>
            </a:pPr>
            <a:endParaRPr lang="en-IN" sz="1200" dirty="0"/>
          </a:p>
        </p:txBody>
      </p:sp>
      <p:sp>
        <p:nvSpPr>
          <p:cNvPr id="18" name="TextBox 17">
            <a:extLst>
              <a:ext uri="{FF2B5EF4-FFF2-40B4-BE49-F238E27FC236}">
                <a16:creationId xmlns:a16="http://schemas.microsoft.com/office/drawing/2014/main" id="{8D73241B-7949-98B4-B63E-DC2F04E7A6D7}"/>
              </a:ext>
            </a:extLst>
          </p:cNvPr>
          <p:cNvSpPr txBox="1"/>
          <p:nvPr/>
        </p:nvSpPr>
        <p:spPr>
          <a:xfrm>
            <a:off x="4782711" y="654844"/>
            <a:ext cx="3319670" cy="1292662"/>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Focus on Certain Places </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Rented Assets </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Slow Growth </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Extended Focus on Low Prices</a:t>
            </a:r>
            <a:endParaRPr lang="en-IN" sz="16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1200" dirty="0"/>
          </a:p>
        </p:txBody>
      </p:sp>
      <p:sp>
        <p:nvSpPr>
          <p:cNvPr id="19" name="TextBox 18">
            <a:extLst>
              <a:ext uri="{FF2B5EF4-FFF2-40B4-BE49-F238E27FC236}">
                <a16:creationId xmlns:a16="http://schemas.microsoft.com/office/drawing/2014/main" id="{48A46B45-E4BB-D731-7BB6-36314353D98B}"/>
              </a:ext>
            </a:extLst>
          </p:cNvPr>
          <p:cNvSpPr txBox="1"/>
          <p:nvPr/>
        </p:nvSpPr>
        <p:spPr>
          <a:xfrm>
            <a:off x="997888" y="3250823"/>
            <a:ext cx="3574110" cy="126188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Improving Technology</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Growth Potential</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Developing Economy</a:t>
            </a: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Scope for Increasing Market Share</a:t>
            </a:r>
            <a:endParaRPr lang="en-IN" sz="16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sz="1200" dirty="0"/>
          </a:p>
        </p:txBody>
      </p:sp>
      <p:sp>
        <p:nvSpPr>
          <p:cNvPr id="21" name="TextBox 20">
            <a:extLst>
              <a:ext uri="{FF2B5EF4-FFF2-40B4-BE49-F238E27FC236}">
                <a16:creationId xmlns:a16="http://schemas.microsoft.com/office/drawing/2014/main" id="{FDEB00BD-055F-0B9A-39C5-563513C14530}"/>
              </a:ext>
            </a:extLst>
          </p:cNvPr>
          <p:cNvSpPr txBox="1"/>
          <p:nvPr/>
        </p:nvSpPr>
        <p:spPr>
          <a:xfrm>
            <a:off x="4655489" y="3240103"/>
            <a:ext cx="3319670" cy="1107996"/>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222222"/>
                </a:solidFill>
                <a:latin typeface="Times New Roman" panose="02020603050405020304" pitchFamily="18" charset="0"/>
                <a:ea typeface="Times New Roman" panose="02020603050405020304" pitchFamily="18" charset="0"/>
              </a:rPr>
              <a:t>Online competition</a:t>
            </a:r>
            <a:endParaRPr lang="en-IN" sz="1600" dirty="0">
              <a:solidFill>
                <a:srgbClr val="222222"/>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600" dirty="0">
                <a:solidFill>
                  <a:srgbClr val="222222"/>
                </a:solidFill>
                <a:latin typeface="Times New Roman" panose="02020603050405020304" pitchFamily="18" charset="0"/>
                <a:ea typeface="Times New Roman" panose="02020603050405020304" pitchFamily="18" charset="0"/>
              </a:rPr>
              <a:t>Online start-ups</a:t>
            </a:r>
            <a:endParaRPr lang="en-IN" sz="1600" dirty="0">
              <a:solidFill>
                <a:srgbClr val="222222"/>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600" dirty="0">
                <a:solidFill>
                  <a:srgbClr val="222222"/>
                </a:solidFill>
                <a:effectLst/>
                <a:latin typeface="Times New Roman" panose="02020603050405020304" pitchFamily="18" charset="0"/>
                <a:ea typeface="Times New Roman" panose="02020603050405020304" pitchFamily="18" charset="0"/>
              </a:rPr>
              <a:t>Convenience store</a:t>
            </a:r>
            <a:endParaRPr lang="en-IN" sz="16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600" dirty="0">
                <a:solidFill>
                  <a:srgbClr val="222222"/>
                </a:solidFill>
                <a:latin typeface="Times New Roman" panose="02020603050405020304" pitchFamily="18" charset="0"/>
                <a:ea typeface="Times New Roman" panose="02020603050405020304" pitchFamily="18" charset="0"/>
              </a:rPr>
              <a:t>Government policies</a:t>
            </a:r>
            <a:endParaRPr lang="en-IN" sz="1600" dirty="0">
              <a:solidFill>
                <a:srgbClr val="222222"/>
              </a:solidFill>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16380AC2-27E8-0523-61A0-E2A7AD0598DE}"/>
              </a:ext>
            </a:extLst>
          </p:cNvPr>
          <p:cNvSpPr txBox="1"/>
          <p:nvPr/>
        </p:nvSpPr>
        <p:spPr>
          <a:xfrm>
            <a:off x="1139816" y="2222534"/>
            <a:ext cx="2737634" cy="276999"/>
          </a:xfrm>
          <a:prstGeom prst="rect">
            <a:avLst/>
          </a:prstGeom>
          <a:noFill/>
        </p:spPr>
        <p:txBody>
          <a:bodyPr wrap="square" rtlCol="0">
            <a:spAutoFit/>
          </a:bodyPr>
          <a:lstStyle/>
          <a:p>
            <a:r>
              <a:rPr lang="en-IN" sz="1200" dirty="0">
                <a:solidFill>
                  <a:srgbClr val="A50021"/>
                </a:solidFill>
                <a:latin typeface="Wide Latin" panose="020A0A07050505020404" pitchFamily="18" charset="0"/>
              </a:rPr>
              <a:t>STRENGTH</a:t>
            </a:r>
            <a:endParaRPr lang="en-IN" sz="1100" dirty="0">
              <a:solidFill>
                <a:srgbClr val="A50021"/>
              </a:solidFill>
              <a:latin typeface="Wide Latin" panose="020A0A07050505020404" pitchFamily="18" charset="0"/>
            </a:endParaRPr>
          </a:p>
        </p:txBody>
      </p:sp>
      <p:sp>
        <p:nvSpPr>
          <p:cNvPr id="23" name="TextBox 22">
            <a:extLst>
              <a:ext uri="{FF2B5EF4-FFF2-40B4-BE49-F238E27FC236}">
                <a16:creationId xmlns:a16="http://schemas.microsoft.com/office/drawing/2014/main" id="{C9EACB72-0296-C8E2-9FD5-E061646EF414}"/>
              </a:ext>
            </a:extLst>
          </p:cNvPr>
          <p:cNvSpPr txBox="1"/>
          <p:nvPr/>
        </p:nvSpPr>
        <p:spPr>
          <a:xfrm>
            <a:off x="5565914" y="2685068"/>
            <a:ext cx="2488758" cy="261610"/>
          </a:xfrm>
          <a:prstGeom prst="rect">
            <a:avLst/>
          </a:prstGeom>
          <a:noFill/>
        </p:spPr>
        <p:txBody>
          <a:bodyPr wrap="square" rtlCol="0">
            <a:spAutoFit/>
          </a:bodyPr>
          <a:lstStyle/>
          <a:p>
            <a:pPr algn="r"/>
            <a:r>
              <a:rPr lang="en-IN" sz="1100" dirty="0">
                <a:solidFill>
                  <a:srgbClr val="A50021"/>
                </a:solidFill>
                <a:latin typeface="Wide Latin" panose="020A0A07050505020404" pitchFamily="18" charset="0"/>
              </a:rPr>
              <a:t>THREAT</a:t>
            </a:r>
          </a:p>
        </p:txBody>
      </p:sp>
      <p:sp>
        <p:nvSpPr>
          <p:cNvPr id="24" name="TextBox 23">
            <a:extLst>
              <a:ext uri="{FF2B5EF4-FFF2-40B4-BE49-F238E27FC236}">
                <a16:creationId xmlns:a16="http://schemas.microsoft.com/office/drawing/2014/main" id="{D33F969E-15A8-B481-C936-43AA6030C591}"/>
              </a:ext>
            </a:extLst>
          </p:cNvPr>
          <p:cNvSpPr txBox="1"/>
          <p:nvPr/>
        </p:nvSpPr>
        <p:spPr>
          <a:xfrm>
            <a:off x="1139816" y="2662856"/>
            <a:ext cx="2737634" cy="261610"/>
          </a:xfrm>
          <a:prstGeom prst="rect">
            <a:avLst/>
          </a:prstGeom>
          <a:noFill/>
        </p:spPr>
        <p:txBody>
          <a:bodyPr wrap="square" rtlCol="0">
            <a:spAutoFit/>
          </a:bodyPr>
          <a:lstStyle/>
          <a:p>
            <a:r>
              <a:rPr lang="en-IN" sz="1100" dirty="0">
                <a:solidFill>
                  <a:srgbClr val="A50021"/>
                </a:solidFill>
                <a:latin typeface="Wide Latin" panose="020A0A07050505020404" pitchFamily="18" charset="0"/>
              </a:rPr>
              <a:t>OPPORTUNITY</a:t>
            </a:r>
          </a:p>
        </p:txBody>
      </p:sp>
      <p:sp>
        <p:nvSpPr>
          <p:cNvPr id="25" name="TextBox 24">
            <a:extLst>
              <a:ext uri="{FF2B5EF4-FFF2-40B4-BE49-F238E27FC236}">
                <a16:creationId xmlns:a16="http://schemas.microsoft.com/office/drawing/2014/main" id="{B0A0AD8E-BE75-D3A8-0A00-C5A1D5FC6691}"/>
              </a:ext>
            </a:extLst>
          </p:cNvPr>
          <p:cNvSpPr txBox="1"/>
          <p:nvPr/>
        </p:nvSpPr>
        <p:spPr>
          <a:xfrm>
            <a:off x="5565917" y="2219557"/>
            <a:ext cx="2488758" cy="261610"/>
          </a:xfrm>
          <a:prstGeom prst="rect">
            <a:avLst/>
          </a:prstGeom>
          <a:noFill/>
        </p:spPr>
        <p:txBody>
          <a:bodyPr wrap="square" rtlCol="0">
            <a:spAutoFit/>
          </a:bodyPr>
          <a:lstStyle/>
          <a:p>
            <a:pPr algn="r"/>
            <a:r>
              <a:rPr lang="en-IN" sz="1100" dirty="0">
                <a:solidFill>
                  <a:srgbClr val="A50021"/>
                </a:solidFill>
                <a:latin typeface="Wide Latin" panose="020A0A07050505020404" pitchFamily="18" charset="0"/>
              </a:rPr>
              <a:t>WEAKNESS</a:t>
            </a:r>
          </a:p>
        </p:txBody>
      </p:sp>
    </p:spTree>
    <p:extLst>
      <p:ext uri="{BB962C8B-B14F-4D97-AF65-F5344CB8AC3E}">
        <p14:creationId xmlns:p14="http://schemas.microsoft.com/office/powerpoint/2010/main" val="1277520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17E916F-5E13-CD7B-DD62-57B881582B2B}"/>
              </a:ext>
            </a:extLst>
          </p:cNvPr>
          <p:cNvSpPr/>
          <p:nvPr/>
        </p:nvSpPr>
        <p:spPr>
          <a:xfrm>
            <a:off x="1494845" y="288355"/>
            <a:ext cx="6372736" cy="544409"/>
          </a:xfrm>
          <a:prstGeom prst="roundRect">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7" name="Google Shape;1427;p62"/>
          <p:cNvSpPr txBox="1">
            <a:spLocks noGrp="1"/>
          </p:cNvSpPr>
          <p:nvPr>
            <p:ph type="title"/>
          </p:nvPr>
        </p:nvSpPr>
        <p:spPr>
          <a:xfrm>
            <a:off x="779676" y="28835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chemeClr val="bg2">
                    <a:lumMod val="25000"/>
                  </a:schemeClr>
                </a:solidFill>
                <a:latin typeface="Times New Roman"/>
                <a:cs typeface="Times New Roman"/>
              </a:rPr>
              <a:t>CHI-SQUARE TEST OF INDEPENDENCE</a:t>
            </a:r>
            <a:endParaRPr sz="2600" i="1" dirty="0">
              <a:solidFill>
                <a:schemeClr val="bg2">
                  <a:lumMod val="25000"/>
                </a:schemeClr>
              </a:solidFill>
            </a:endParaRPr>
          </a:p>
        </p:txBody>
      </p:sp>
      <p:sp>
        <p:nvSpPr>
          <p:cNvPr id="1428" name="Google Shape;1428;p62"/>
          <p:cNvSpPr txBox="1">
            <a:spLocks noGrp="1"/>
          </p:cNvSpPr>
          <p:nvPr>
            <p:ph type="subTitle" idx="1"/>
          </p:nvPr>
        </p:nvSpPr>
        <p:spPr>
          <a:xfrm>
            <a:off x="1135616" y="960557"/>
            <a:ext cx="5249100" cy="1611193"/>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endParaRPr lang="en-US" sz="1300" dirty="0">
              <a:solidFill>
                <a:schemeClr val="bg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300" dirty="0">
                <a:solidFill>
                  <a:schemeClr val="bg1"/>
                </a:solidFill>
                <a:latin typeface="Times New Roman"/>
                <a:cs typeface="Times New Roman"/>
              </a:rPr>
              <a:t>To test the association between occupation and their income for D-mart products.  </a:t>
            </a:r>
          </a:p>
          <a:p>
            <a:pPr algn="l">
              <a:buFont typeface="Arial" panose="020B0604020202020204" pitchFamily="34" charset="0"/>
              <a:buChar char="•"/>
            </a:pPr>
            <a:r>
              <a:rPr lang="en-US" sz="1300" dirty="0">
                <a:solidFill>
                  <a:schemeClr val="bg1"/>
                </a:solidFill>
                <a:latin typeface="Times New Roman"/>
                <a:cs typeface="Times New Roman"/>
              </a:rPr>
              <a:t>To test the association between occupation and their the expense for D-mart products.</a:t>
            </a:r>
          </a:p>
          <a:p>
            <a:pPr algn="l">
              <a:buFont typeface="Arial" panose="020B0604020202020204" pitchFamily="34" charset="0"/>
              <a:buChar char="•"/>
            </a:pPr>
            <a:r>
              <a:rPr lang="en-US" sz="1300" dirty="0">
                <a:solidFill>
                  <a:schemeClr val="bg1"/>
                </a:solidFill>
                <a:latin typeface="Times New Roman"/>
                <a:cs typeface="Times New Roman"/>
              </a:rPr>
              <a:t>To test the association between income and their the expense for D-mart products.</a:t>
            </a:r>
          </a:p>
          <a:p>
            <a:pPr algn="l">
              <a:buFont typeface="Arial" panose="020B0604020202020204" pitchFamily="34" charset="0"/>
              <a:buChar char="•"/>
            </a:pPr>
            <a:endParaRPr lang="en-US" sz="1300" dirty="0">
              <a:solidFill>
                <a:schemeClr val="bg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300" dirty="0">
              <a:solidFill>
                <a:schemeClr val="bg1"/>
              </a:solidFill>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pPr>
            <a:endParaRPr sz="1300" dirty="0">
              <a:solidFill>
                <a:schemeClr val="bg1"/>
              </a:solidFill>
            </a:endParaRPr>
          </a:p>
        </p:txBody>
      </p:sp>
      <p:sp>
        <p:nvSpPr>
          <p:cNvPr id="1429" name="Google Shape;1429;p62"/>
          <p:cNvSpPr txBox="1">
            <a:spLocks noGrp="1"/>
          </p:cNvSpPr>
          <p:nvPr>
            <p:ph type="subTitle" idx="2"/>
          </p:nvPr>
        </p:nvSpPr>
        <p:spPr>
          <a:xfrm>
            <a:off x="1339652" y="2976258"/>
            <a:ext cx="6979867" cy="1994089"/>
          </a:xfrm>
          <a:prstGeom prst="rect">
            <a:avLst/>
          </a:prstGeom>
        </p:spPr>
        <p:txBody>
          <a:bodyPr spcFirstLastPara="1" wrap="square" lIns="91425" tIns="91425" rIns="91425" bIns="91425" anchor="t" anchorCtr="0">
            <a:noAutofit/>
          </a:bodyPr>
          <a:lstStyle/>
          <a:p>
            <a:pPr>
              <a:buNone/>
            </a:pPr>
            <a:r>
              <a:rPr lang="en-US" sz="1300" b="1" dirty="0">
                <a:latin typeface="Times New Roman" panose="02020603050405020304" pitchFamily="18" charset="0"/>
                <a:cs typeface="Times New Roman" panose="02020603050405020304" pitchFamily="18" charset="0"/>
              </a:rPr>
              <a:t>HO1</a:t>
            </a:r>
            <a:r>
              <a:rPr lang="en-US" sz="1300" dirty="0">
                <a:latin typeface="Times New Roman" panose="02020603050405020304" pitchFamily="18" charset="0"/>
                <a:cs typeface="Times New Roman" panose="02020603050405020304" pitchFamily="18" charset="0"/>
              </a:rPr>
              <a:t>: No significant association exists between the occupation and their income for D-mart products.</a:t>
            </a:r>
          </a:p>
          <a:p>
            <a:pPr>
              <a:buNone/>
            </a:pPr>
            <a:r>
              <a:rPr lang="en-US" sz="1300" b="1" dirty="0">
                <a:latin typeface="Times New Roman" panose="02020603050405020304" pitchFamily="18" charset="0"/>
                <a:cs typeface="Times New Roman" panose="02020603050405020304" pitchFamily="18" charset="0"/>
              </a:rPr>
              <a:t>H11</a:t>
            </a:r>
            <a:r>
              <a:rPr lang="en-US" sz="1300" dirty="0">
                <a:latin typeface="Times New Roman" panose="02020603050405020304" pitchFamily="18" charset="0"/>
                <a:cs typeface="Times New Roman" panose="02020603050405020304" pitchFamily="18" charset="0"/>
              </a:rPr>
              <a:t>: Not HO1 </a:t>
            </a:r>
          </a:p>
          <a:p>
            <a:pPr>
              <a:buNone/>
            </a:pPr>
            <a:r>
              <a:rPr lang="en-US" sz="1300" b="1" dirty="0">
                <a:latin typeface="Times New Roman" panose="02020603050405020304" pitchFamily="18" charset="0"/>
                <a:cs typeface="Times New Roman" panose="02020603050405020304" pitchFamily="18" charset="0"/>
              </a:rPr>
              <a:t>HO2</a:t>
            </a:r>
            <a:r>
              <a:rPr lang="en-US" sz="1300" dirty="0">
                <a:latin typeface="Times New Roman" panose="02020603050405020304" pitchFamily="18" charset="0"/>
                <a:cs typeface="Times New Roman" panose="02020603050405020304" pitchFamily="18" charset="0"/>
              </a:rPr>
              <a:t>: No significant association exists between the occupation and their expense for D-mart products. </a:t>
            </a:r>
          </a:p>
          <a:p>
            <a:pPr>
              <a:buNone/>
            </a:pPr>
            <a:r>
              <a:rPr lang="en-US" sz="1300" b="1" dirty="0">
                <a:latin typeface="Times New Roman" panose="02020603050405020304" pitchFamily="18" charset="0"/>
                <a:cs typeface="Times New Roman" panose="02020603050405020304" pitchFamily="18" charset="0"/>
              </a:rPr>
              <a:t>H12</a:t>
            </a:r>
            <a:r>
              <a:rPr lang="en-US" sz="1300" dirty="0">
                <a:latin typeface="Times New Roman" panose="02020603050405020304" pitchFamily="18" charset="0"/>
                <a:cs typeface="Times New Roman" panose="02020603050405020304" pitchFamily="18" charset="0"/>
              </a:rPr>
              <a:t>: Not HO2 </a:t>
            </a:r>
          </a:p>
          <a:p>
            <a:pPr>
              <a:buNone/>
            </a:pPr>
            <a:r>
              <a:rPr lang="en-US" sz="1300" b="1" dirty="0">
                <a:latin typeface="Times New Roman" panose="02020603050405020304" pitchFamily="18" charset="0"/>
                <a:cs typeface="Times New Roman" panose="02020603050405020304" pitchFamily="18" charset="0"/>
              </a:rPr>
              <a:t>HO3</a:t>
            </a:r>
            <a:r>
              <a:rPr lang="en-US" sz="1300" dirty="0">
                <a:latin typeface="Times New Roman" panose="02020603050405020304" pitchFamily="18" charset="0"/>
                <a:cs typeface="Times New Roman" panose="02020603050405020304" pitchFamily="18" charset="0"/>
              </a:rPr>
              <a:t>: No significant association exists between the income and their expense for D-mart products. </a:t>
            </a:r>
          </a:p>
          <a:p>
            <a:pPr>
              <a:buNone/>
            </a:pPr>
            <a:r>
              <a:rPr lang="en-US" sz="1300" b="1" dirty="0">
                <a:latin typeface="Times New Roman" panose="02020603050405020304" pitchFamily="18" charset="0"/>
                <a:cs typeface="Times New Roman" panose="02020603050405020304" pitchFamily="18" charset="0"/>
              </a:rPr>
              <a:t>H13</a:t>
            </a:r>
            <a:r>
              <a:rPr lang="en-US" sz="1300" dirty="0">
                <a:latin typeface="Times New Roman" panose="02020603050405020304" pitchFamily="18" charset="0"/>
                <a:cs typeface="Times New Roman" panose="02020603050405020304" pitchFamily="18" charset="0"/>
              </a:rPr>
              <a:t>: Not HO3</a:t>
            </a:r>
          </a:p>
          <a:p>
            <a:pPr marL="0" lvl="0" indent="0" algn="l" rtl="0">
              <a:spcBef>
                <a:spcPts val="0"/>
              </a:spcBef>
              <a:spcAft>
                <a:spcPts val="0"/>
              </a:spcAft>
              <a:buNone/>
            </a:pPr>
            <a:endParaRPr sz="1300" dirty="0">
              <a:latin typeface="Times New Roman" panose="02020603050405020304" pitchFamily="18" charset="0"/>
              <a:cs typeface="Times New Roman" panose="02020603050405020304" pitchFamily="18" charset="0"/>
            </a:endParaRPr>
          </a:p>
        </p:txBody>
      </p:sp>
      <p:sp>
        <p:nvSpPr>
          <p:cNvPr id="1430" name="Google Shape;1430;p62"/>
          <p:cNvSpPr txBox="1">
            <a:spLocks noGrp="1"/>
          </p:cNvSpPr>
          <p:nvPr>
            <p:ph type="subTitle" idx="3"/>
          </p:nvPr>
        </p:nvSpPr>
        <p:spPr>
          <a:xfrm>
            <a:off x="1339653" y="905873"/>
            <a:ext cx="5249100" cy="40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solidFill>
                  <a:srgbClr val="00B0F0"/>
                </a:solidFill>
                <a:latin typeface="Times New Roman"/>
                <a:cs typeface="Times New Roman"/>
              </a:rPr>
              <a:t>Objective</a:t>
            </a:r>
            <a:endParaRPr dirty="0"/>
          </a:p>
        </p:txBody>
      </p:sp>
      <p:sp>
        <p:nvSpPr>
          <p:cNvPr id="1431" name="Google Shape;1431;p62"/>
          <p:cNvSpPr txBox="1">
            <a:spLocks noGrp="1"/>
          </p:cNvSpPr>
          <p:nvPr>
            <p:ph type="subTitle" idx="4"/>
          </p:nvPr>
        </p:nvSpPr>
        <p:spPr>
          <a:xfrm>
            <a:off x="1339653" y="2644859"/>
            <a:ext cx="5249100" cy="40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solidFill>
                  <a:srgbClr val="00B0F0"/>
                </a:solidFill>
                <a:latin typeface="Times New Roman" panose="02020603050405020304" pitchFamily="18" charset="0"/>
                <a:cs typeface="Times New Roman" panose="02020603050405020304" pitchFamily="18" charset="0"/>
              </a:rPr>
              <a:t>Hypothesis</a:t>
            </a:r>
            <a:endParaRPr dirty="0">
              <a:solidFill>
                <a:srgbClr val="00B0F0"/>
              </a:solidFill>
              <a:latin typeface="Times New Roman" panose="02020603050405020304" pitchFamily="18" charset="0"/>
              <a:cs typeface="Times New Roman" panose="02020603050405020304" pitchFamily="18" charset="0"/>
            </a:endParaRPr>
          </a:p>
        </p:txBody>
      </p:sp>
      <p:sp>
        <p:nvSpPr>
          <p:cNvPr id="1432" name="Google Shape;1432;p62"/>
          <p:cNvSpPr/>
          <p:nvPr/>
        </p:nvSpPr>
        <p:spPr>
          <a:xfrm>
            <a:off x="305727" y="1610298"/>
            <a:ext cx="729300" cy="729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2"/>
          <p:cNvSpPr/>
          <p:nvPr/>
        </p:nvSpPr>
        <p:spPr>
          <a:xfrm>
            <a:off x="305727" y="3258373"/>
            <a:ext cx="729300" cy="729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2"/>
          <p:cNvSpPr/>
          <p:nvPr/>
        </p:nvSpPr>
        <p:spPr>
          <a:xfrm>
            <a:off x="521969" y="1826019"/>
            <a:ext cx="234815" cy="315552"/>
          </a:xfrm>
          <a:custGeom>
            <a:avLst/>
            <a:gdLst/>
            <a:ahLst/>
            <a:cxnLst/>
            <a:rect l="l" t="t" r="r" b="b"/>
            <a:pathLst>
              <a:path w="6669" h="8962" extrusionOk="0">
                <a:moveTo>
                  <a:pt x="2503" y="789"/>
                </a:moveTo>
                <a:cubicBezTo>
                  <a:pt x="2354" y="789"/>
                  <a:pt x="2232" y="910"/>
                  <a:pt x="2232" y="1060"/>
                </a:cubicBezTo>
                <a:lnTo>
                  <a:pt x="2232" y="1392"/>
                </a:lnTo>
                <a:cubicBezTo>
                  <a:pt x="2232" y="1542"/>
                  <a:pt x="2354" y="1663"/>
                  <a:pt x="2503" y="1663"/>
                </a:cubicBezTo>
                <a:lnTo>
                  <a:pt x="4509" y="1663"/>
                </a:lnTo>
                <a:cubicBezTo>
                  <a:pt x="4581" y="1663"/>
                  <a:pt x="4640" y="1604"/>
                  <a:pt x="4640" y="1532"/>
                </a:cubicBezTo>
                <a:cubicBezTo>
                  <a:pt x="4640" y="1459"/>
                  <a:pt x="4581" y="1400"/>
                  <a:pt x="4509" y="1400"/>
                </a:cubicBezTo>
                <a:lnTo>
                  <a:pt x="2503" y="1400"/>
                </a:lnTo>
                <a:cubicBezTo>
                  <a:pt x="2499" y="1400"/>
                  <a:pt x="2495" y="1397"/>
                  <a:pt x="2495" y="1392"/>
                </a:cubicBezTo>
                <a:lnTo>
                  <a:pt x="2495" y="1060"/>
                </a:lnTo>
                <a:cubicBezTo>
                  <a:pt x="2495" y="1054"/>
                  <a:pt x="2499" y="1050"/>
                  <a:pt x="2503" y="1050"/>
                </a:cubicBezTo>
                <a:lnTo>
                  <a:pt x="5427" y="1050"/>
                </a:lnTo>
                <a:cubicBezTo>
                  <a:pt x="5431" y="1050"/>
                  <a:pt x="5435" y="1054"/>
                  <a:pt x="5435" y="1060"/>
                </a:cubicBezTo>
                <a:lnTo>
                  <a:pt x="5435" y="1392"/>
                </a:lnTo>
                <a:cubicBezTo>
                  <a:pt x="5435" y="1397"/>
                  <a:pt x="5431" y="1400"/>
                  <a:pt x="5427" y="1400"/>
                </a:cubicBezTo>
                <a:lnTo>
                  <a:pt x="5035" y="1400"/>
                </a:lnTo>
                <a:cubicBezTo>
                  <a:pt x="4962" y="1400"/>
                  <a:pt x="4903" y="1459"/>
                  <a:pt x="4903" y="1532"/>
                </a:cubicBezTo>
                <a:cubicBezTo>
                  <a:pt x="4903" y="1604"/>
                  <a:pt x="4962" y="1663"/>
                  <a:pt x="5035" y="1663"/>
                </a:cubicBezTo>
                <a:lnTo>
                  <a:pt x="5427" y="1663"/>
                </a:lnTo>
                <a:cubicBezTo>
                  <a:pt x="5576" y="1663"/>
                  <a:pt x="5698" y="1542"/>
                  <a:pt x="5698" y="1392"/>
                </a:cubicBezTo>
                <a:lnTo>
                  <a:pt x="5698" y="1060"/>
                </a:lnTo>
                <a:cubicBezTo>
                  <a:pt x="5698" y="910"/>
                  <a:pt x="5576" y="789"/>
                  <a:pt x="5427" y="789"/>
                </a:cubicBezTo>
                <a:close/>
                <a:moveTo>
                  <a:pt x="2708" y="4163"/>
                </a:moveTo>
                <a:lnTo>
                  <a:pt x="2708" y="4684"/>
                </a:lnTo>
                <a:lnTo>
                  <a:pt x="2495" y="4684"/>
                </a:lnTo>
                <a:cubicBezTo>
                  <a:pt x="2473" y="4684"/>
                  <a:pt x="2456" y="4666"/>
                  <a:pt x="2456" y="4645"/>
                </a:cubicBezTo>
                <a:lnTo>
                  <a:pt x="2456" y="4203"/>
                </a:lnTo>
                <a:cubicBezTo>
                  <a:pt x="2456" y="4181"/>
                  <a:pt x="2473" y="4163"/>
                  <a:pt x="2495" y="4163"/>
                </a:cubicBezTo>
                <a:close/>
                <a:moveTo>
                  <a:pt x="5453" y="4163"/>
                </a:moveTo>
                <a:cubicBezTo>
                  <a:pt x="5474" y="4163"/>
                  <a:pt x="5492" y="4181"/>
                  <a:pt x="5492" y="4203"/>
                </a:cubicBezTo>
                <a:lnTo>
                  <a:pt x="5492" y="4645"/>
                </a:lnTo>
                <a:cubicBezTo>
                  <a:pt x="5492" y="4666"/>
                  <a:pt x="5474" y="4684"/>
                  <a:pt x="5453" y="4684"/>
                </a:cubicBezTo>
                <a:lnTo>
                  <a:pt x="5239" y="4684"/>
                </a:lnTo>
                <a:lnTo>
                  <a:pt x="5239" y="4163"/>
                </a:lnTo>
                <a:close/>
                <a:moveTo>
                  <a:pt x="4200" y="5340"/>
                </a:moveTo>
                <a:cubicBezTo>
                  <a:pt x="4257" y="5340"/>
                  <a:pt x="4303" y="5385"/>
                  <a:pt x="4304" y="5442"/>
                </a:cubicBezTo>
                <a:lnTo>
                  <a:pt x="4304" y="5443"/>
                </a:lnTo>
                <a:cubicBezTo>
                  <a:pt x="4303" y="5500"/>
                  <a:pt x="4257" y="5546"/>
                  <a:pt x="4200" y="5546"/>
                </a:cubicBezTo>
                <a:lnTo>
                  <a:pt x="3917" y="5546"/>
                </a:lnTo>
                <a:cubicBezTo>
                  <a:pt x="3860" y="5546"/>
                  <a:pt x="3813" y="5499"/>
                  <a:pt x="3813" y="5442"/>
                </a:cubicBezTo>
                <a:cubicBezTo>
                  <a:pt x="3813" y="5387"/>
                  <a:pt x="3860" y="5340"/>
                  <a:pt x="3917" y="5340"/>
                </a:cubicBezTo>
                <a:close/>
                <a:moveTo>
                  <a:pt x="3974" y="2195"/>
                </a:moveTo>
                <a:cubicBezTo>
                  <a:pt x="3133" y="2195"/>
                  <a:pt x="2450" y="2878"/>
                  <a:pt x="2450" y="3718"/>
                </a:cubicBezTo>
                <a:lnTo>
                  <a:pt x="2450" y="3905"/>
                </a:lnTo>
                <a:cubicBezTo>
                  <a:pt x="2306" y="3926"/>
                  <a:pt x="2194" y="4052"/>
                  <a:pt x="2194" y="4203"/>
                </a:cubicBezTo>
                <a:lnTo>
                  <a:pt x="2194" y="4645"/>
                </a:lnTo>
                <a:cubicBezTo>
                  <a:pt x="2194" y="4811"/>
                  <a:pt x="2329" y="4946"/>
                  <a:pt x="2495" y="4946"/>
                </a:cubicBezTo>
                <a:lnTo>
                  <a:pt x="2752" y="4946"/>
                </a:lnTo>
                <a:cubicBezTo>
                  <a:pt x="2873" y="4946"/>
                  <a:pt x="2970" y="4847"/>
                  <a:pt x="2970" y="4727"/>
                </a:cubicBezTo>
                <a:lnTo>
                  <a:pt x="2970" y="4119"/>
                </a:lnTo>
                <a:cubicBezTo>
                  <a:pt x="2970" y="3992"/>
                  <a:pt x="2864" y="3899"/>
                  <a:pt x="2743" y="3899"/>
                </a:cubicBezTo>
                <a:cubicBezTo>
                  <a:pt x="2733" y="3899"/>
                  <a:pt x="2723" y="3899"/>
                  <a:pt x="2713" y="3900"/>
                </a:cubicBezTo>
                <a:lnTo>
                  <a:pt x="2713" y="3718"/>
                </a:lnTo>
                <a:cubicBezTo>
                  <a:pt x="2713" y="3023"/>
                  <a:pt x="3278" y="2457"/>
                  <a:pt x="3974" y="2457"/>
                </a:cubicBezTo>
                <a:cubicBezTo>
                  <a:pt x="4669" y="2457"/>
                  <a:pt x="5234" y="3023"/>
                  <a:pt x="5234" y="3718"/>
                </a:cubicBezTo>
                <a:lnTo>
                  <a:pt x="5234" y="3900"/>
                </a:lnTo>
                <a:cubicBezTo>
                  <a:pt x="5224" y="3899"/>
                  <a:pt x="5215" y="3899"/>
                  <a:pt x="5205" y="3899"/>
                </a:cubicBezTo>
                <a:cubicBezTo>
                  <a:pt x="5083" y="3899"/>
                  <a:pt x="4978" y="3992"/>
                  <a:pt x="4978" y="4119"/>
                </a:cubicBezTo>
                <a:lnTo>
                  <a:pt x="4978" y="4789"/>
                </a:lnTo>
                <a:cubicBezTo>
                  <a:pt x="4934" y="4891"/>
                  <a:pt x="4854" y="5029"/>
                  <a:pt x="4712" y="5147"/>
                </a:cubicBezTo>
                <a:cubicBezTo>
                  <a:pt x="4654" y="5195"/>
                  <a:pt x="4590" y="5236"/>
                  <a:pt x="4521" y="5269"/>
                </a:cubicBezTo>
                <a:cubicBezTo>
                  <a:pt x="4459" y="5155"/>
                  <a:pt x="4339" y="5077"/>
                  <a:pt x="4200" y="5077"/>
                </a:cubicBezTo>
                <a:lnTo>
                  <a:pt x="3917" y="5077"/>
                </a:lnTo>
                <a:cubicBezTo>
                  <a:pt x="3715" y="5077"/>
                  <a:pt x="3552" y="5242"/>
                  <a:pt x="3552" y="5443"/>
                </a:cubicBezTo>
                <a:cubicBezTo>
                  <a:pt x="3552" y="5644"/>
                  <a:pt x="3715" y="5809"/>
                  <a:pt x="3917" y="5809"/>
                </a:cubicBezTo>
                <a:lnTo>
                  <a:pt x="4200" y="5809"/>
                </a:lnTo>
                <a:cubicBezTo>
                  <a:pt x="4368" y="5809"/>
                  <a:pt x="4510" y="5695"/>
                  <a:pt x="4552" y="5541"/>
                </a:cubicBezTo>
                <a:cubicBezTo>
                  <a:pt x="4671" y="5494"/>
                  <a:pt x="4781" y="5431"/>
                  <a:pt x="4879" y="5350"/>
                </a:cubicBezTo>
                <a:cubicBezTo>
                  <a:pt x="5038" y="5219"/>
                  <a:pt x="5135" y="5069"/>
                  <a:pt x="5194" y="4947"/>
                </a:cubicBezTo>
                <a:lnTo>
                  <a:pt x="5453" y="4947"/>
                </a:lnTo>
                <a:cubicBezTo>
                  <a:pt x="5619" y="4947"/>
                  <a:pt x="5754" y="4811"/>
                  <a:pt x="5754" y="4645"/>
                </a:cubicBezTo>
                <a:lnTo>
                  <a:pt x="5754" y="4203"/>
                </a:lnTo>
                <a:cubicBezTo>
                  <a:pt x="5754" y="4052"/>
                  <a:pt x="5642" y="3926"/>
                  <a:pt x="5497" y="3905"/>
                </a:cubicBezTo>
                <a:lnTo>
                  <a:pt x="5497" y="3718"/>
                </a:lnTo>
                <a:cubicBezTo>
                  <a:pt x="5497" y="2878"/>
                  <a:pt x="4814" y="2195"/>
                  <a:pt x="3974" y="2195"/>
                </a:cubicBezTo>
                <a:close/>
                <a:moveTo>
                  <a:pt x="2850" y="6345"/>
                </a:moveTo>
                <a:cubicBezTo>
                  <a:pt x="2777" y="6345"/>
                  <a:pt x="2718" y="6404"/>
                  <a:pt x="2718" y="6476"/>
                </a:cubicBezTo>
                <a:cubicBezTo>
                  <a:pt x="2718" y="6549"/>
                  <a:pt x="2777" y="6608"/>
                  <a:pt x="2850" y="6608"/>
                </a:cubicBezTo>
                <a:lnTo>
                  <a:pt x="5098" y="6608"/>
                </a:lnTo>
                <a:cubicBezTo>
                  <a:pt x="5170" y="6608"/>
                  <a:pt x="5229" y="6549"/>
                  <a:pt x="5229" y="6476"/>
                </a:cubicBezTo>
                <a:cubicBezTo>
                  <a:pt x="5229" y="6404"/>
                  <a:pt x="5170" y="6345"/>
                  <a:pt x="5098" y="6345"/>
                </a:cubicBezTo>
                <a:close/>
                <a:moveTo>
                  <a:pt x="6187" y="264"/>
                </a:moveTo>
                <a:cubicBezTo>
                  <a:pt x="6309" y="264"/>
                  <a:pt x="6407" y="361"/>
                  <a:pt x="6407" y="482"/>
                </a:cubicBezTo>
                <a:lnTo>
                  <a:pt x="6407" y="7124"/>
                </a:lnTo>
                <a:lnTo>
                  <a:pt x="788" y="7124"/>
                </a:lnTo>
                <a:cubicBezTo>
                  <a:pt x="593" y="7124"/>
                  <a:pt x="409" y="7194"/>
                  <a:pt x="264" y="7324"/>
                </a:cubicBezTo>
                <a:lnTo>
                  <a:pt x="264" y="920"/>
                </a:lnTo>
                <a:cubicBezTo>
                  <a:pt x="264" y="558"/>
                  <a:pt x="558" y="264"/>
                  <a:pt x="920" y="264"/>
                </a:cubicBezTo>
                <a:lnTo>
                  <a:pt x="1317" y="264"/>
                </a:lnTo>
                <a:lnTo>
                  <a:pt x="1317" y="6730"/>
                </a:lnTo>
                <a:cubicBezTo>
                  <a:pt x="1317" y="6802"/>
                  <a:pt x="1376" y="6861"/>
                  <a:pt x="1449" y="6861"/>
                </a:cubicBezTo>
                <a:cubicBezTo>
                  <a:pt x="1521" y="6861"/>
                  <a:pt x="1580" y="6802"/>
                  <a:pt x="1580" y="6730"/>
                </a:cubicBezTo>
                <a:lnTo>
                  <a:pt x="1580" y="264"/>
                </a:lnTo>
                <a:close/>
                <a:moveTo>
                  <a:pt x="6407" y="7386"/>
                </a:moveTo>
                <a:lnTo>
                  <a:pt x="6407" y="8217"/>
                </a:lnTo>
                <a:cubicBezTo>
                  <a:pt x="6407" y="8338"/>
                  <a:pt x="6309" y="8436"/>
                  <a:pt x="6187" y="8436"/>
                </a:cubicBezTo>
                <a:lnTo>
                  <a:pt x="2646" y="8436"/>
                </a:lnTo>
                <a:lnTo>
                  <a:pt x="2646" y="8042"/>
                </a:lnTo>
                <a:lnTo>
                  <a:pt x="5750" y="8042"/>
                </a:lnTo>
                <a:cubicBezTo>
                  <a:pt x="5822" y="8042"/>
                  <a:pt x="5881" y="7983"/>
                  <a:pt x="5881" y="7911"/>
                </a:cubicBezTo>
                <a:cubicBezTo>
                  <a:pt x="5881" y="7838"/>
                  <a:pt x="5823" y="7780"/>
                  <a:pt x="5750" y="7780"/>
                </a:cubicBezTo>
                <a:lnTo>
                  <a:pt x="920" y="7780"/>
                </a:lnTo>
                <a:cubicBezTo>
                  <a:pt x="847" y="7780"/>
                  <a:pt x="788" y="7838"/>
                  <a:pt x="788" y="7911"/>
                </a:cubicBezTo>
                <a:cubicBezTo>
                  <a:pt x="788" y="7983"/>
                  <a:pt x="847" y="8042"/>
                  <a:pt x="920" y="8042"/>
                </a:cubicBezTo>
                <a:lnTo>
                  <a:pt x="1317" y="8042"/>
                </a:lnTo>
                <a:lnTo>
                  <a:pt x="1317" y="8436"/>
                </a:lnTo>
                <a:lnTo>
                  <a:pt x="788" y="8436"/>
                </a:lnTo>
                <a:cubicBezTo>
                  <a:pt x="500" y="8436"/>
                  <a:pt x="264" y="8200"/>
                  <a:pt x="264" y="7911"/>
                </a:cubicBezTo>
                <a:cubicBezTo>
                  <a:pt x="264" y="7771"/>
                  <a:pt x="319" y="7638"/>
                  <a:pt x="417" y="7540"/>
                </a:cubicBezTo>
                <a:cubicBezTo>
                  <a:pt x="516" y="7441"/>
                  <a:pt x="649" y="7386"/>
                  <a:pt x="788" y="7386"/>
                </a:cubicBezTo>
                <a:close/>
                <a:moveTo>
                  <a:pt x="2384" y="8042"/>
                </a:moveTo>
                <a:lnTo>
                  <a:pt x="2384" y="8567"/>
                </a:lnTo>
                <a:lnTo>
                  <a:pt x="2383" y="8567"/>
                </a:lnTo>
                <a:lnTo>
                  <a:pt x="2383" y="8568"/>
                </a:lnTo>
                <a:lnTo>
                  <a:pt x="2383" y="8671"/>
                </a:lnTo>
                <a:lnTo>
                  <a:pt x="2078" y="8521"/>
                </a:lnTo>
                <a:cubicBezTo>
                  <a:pt x="2048" y="8506"/>
                  <a:pt x="2015" y="8499"/>
                  <a:pt x="1982" y="8499"/>
                </a:cubicBezTo>
                <a:cubicBezTo>
                  <a:pt x="1949" y="8499"/>
                  <a:pt x="1915" y="8506"/>
                  <a:pt x="1885" y="8521"/>
                </a:cubicBezTo>
                <a:lnTo>
                  <a:pt x="1580" y="8671"/>
                </a:lnTo>
                <a:lnTo>
                  <a:pt x="1580" y="8042"/>
                </a:lnTo>
                <a:close/>
                <a:moveTo>
                  <a:pt x="920" y="1"/>
                </a:moveTo>
                <a:cubicBezTo>
                  <a:pt x="414" y="1"/>
                  <a:pt x="1" y="413"/>
                  <a:pt x="1" y="920"/>
                </a:cubicBezTo>
                <a:lnTo>
                  <a:pt x="1" y="7911"/>
                </a:lnTo>
                <a:cubicBezTo>
                  <a:pt x="1" y="8345"/>
                  <a:pt x="355" y="8698"/>
                  <a:pt x="788" y="8698"/>
                </a:cubicBezTo>
                <a:lnTo>
                  <a:pt x="1317" y="8698"/>
                </a:lnTo>
                <a:lnTo>
                  <a:pt x="1317" y="8743"/>
                </a:lnTo>
                <a:cubicBezTo>
                  <a:pt x="1316" y="8861"/>
                  <a:pt x="1418" y="8961"/>
                  <a:pt x="1536" y="8961"/>
                </a:cubicBezTo>
                <a:cubicBezTo>
                  <a:pt x="1569" y="8961"/>
                  <a:pt x="1602" y="8954"/>
                  <a:pt x="1633" y="8938"/>
                </a:cubicBezTo>
                <a:lnTo>
                  <a:pt x="1982" y="8766"/>
                </a:lnTo>
                <a:lnTo>
                  <a:pt x="2330" y="8938"/>
                </a:lnTo>
                <a:cubicBezTo>
                  <a:pt x="2361" y="8954"/>
                  <a:pt x="2394" y="8961"/>
                  <a:pt x="2428" y="8961"/>
                </a:cubicBezTo>
                <a:cubicBezTo>
                  <a:pt x="2468" y="8961"/>
                  <a:pt x="2508" y="8950"/>
                  <a:pt x="2544" y="8928"/>
                </a:cubicBezTo>
                <a:cubicBezTo>
                  <a:pt x="2608" y="8888"/>
                  <a:pt x="2646" y="8818"/>
                  <a:pt x="2646" y="8742"/>
                </a:cubicBezTo>
                <a:lnTo>
                  <a:pt x="2646" y="8698"/>
                </a:lnTo>
                <a:lnTo>
                  <a:pt x="6187" y="8698"/>
                </a:lnTo>
                <a:cubicBezTo>
                  <a:pt x="6453" y="8698"/>
                  <a:pt x="6669" y="8483"/>
                  <a:pt x="6669" y="8217"/>
                </a:cubicBezTo>
                <a:lnTo>
                  <a:pt x="6669" y="482"/>
                </a:lnTo>
                <a:cubicBezTo>
                  <a:pt x="6669" y="216"/>
                  <a:pt x="6453" y="1"/>
                  <a:pt x="6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2"/>
          <p:cNvSpPr/>
          <p:nvPr/>
        </p:nvSpPr>
        <p:spPr>
          <a:xfrm>
            <a:off x="481601" y="3473187"/>
            <a:ext cx="315552" cy="315552"/>
          </a:xfrm>
          <a:custGeom>
            <a:avLst/>
            <a:gdLst/>
            <a:ahLst/>
            <a:cxnLst/>
            <a:rect l="l" t="t" r="r" b="b"/>
            <a:pathLst>
              <a:path w="8962" h="8962" extrusionOk="0">
                <a:moveTo>
                  <a:pt x="7787" y="1377"/>
                </a:moveTo>
                <a:cubicBezTo>
                  <a:pt x="7820" y="1377"/>
                  <a:pt x="7854" y="1390"/>
                  <a:pt x="7880" y="1416"/>
                </a:cubicBezTo>
                <a:cubicBezTo>
                  <a:pt x="7931" y="1466"/>
                  <a:pt x="7931" y="1549"/>
                  <a:pt x="7881" y="1601"/>
                </a:cubicBezTo>
                <a:lnTo>
                  <a:pt x="7880" y="1601"/>
                </a:lnTo>
                <a:lnTo>
                  <a:pt x="6765" y="2725"/>
                </a:lnTo>
                <a:cubicBezTo>
                  <a:pt x="6707" y="2783"/>
                  <a:pt x="6630" y="2815"/>
                  <a:pt x="6548" y="2815"/>
                </a:cubicBezTo>
                <a:cubicBezTo>
                  <a:pt x="6466" y="2815"/>
                  <a:pt x="6388" y="2783"/>
                  <a:pt x="6330" y="2725"/>
                </a:cubicBezTo>
                <a:lnTo>
                  <a:pt x="5850" y="2245"/>
                </a:lnTo>
                <a:cubicBezTo>
                  <a:pt x="5800" y="2194"/>
                  <a:pt x="5800" y="2109"/>
                  <a:pt x="5850" y="2058"/>
                </a:cubicBezTo>
                <a:cubicBezTo>
                  <a:pt x="5876" y="2033"/>
                  <a:pt x="5910" y="2021"/>
                  <a:pt x="5944" y="2021"/>
                </a:cubicBezTo>
                <a:cubicBezTo>
                  <a:pt x="5977" y="2021"/>
                  <a:pt x="6011" y="2033"/>
                  <a:pt x="6035" y="2058"/>
                </a:cubicBezTo>
                <a:lnTo>
                  <a:pt x="6455" y="2477"/>
                </a:lnTo>
                <a:cubicBezTo>
                  <a:pt x="6479" y="2502"/>
                  <a:pt x="6513" y="2516"/>
                  <a:pt x="6548" y="2516"/>
                </a:cubicBezTo>
                <a:cubicBezTo>
                  <a:pt x="6583" y="2516"/>
                  <a:pt x="6616" y="2502"/>
                  <a:pt x="6641" y="2477"/>
                </a:cubicBezTo>
                <a:lnTo>
                  <a:pt x="7694" y="1416"/>
                </a:lnTo>
                <a:cubicBezTo>
                  <a:pt x="7720" y="1390"/>
                  <a:pt x="7753" y="1377"/>
                  <a:pt x="7787" y="1377"/>
                </a:cubicBezTo>
                <a:close/>
                <a:moveTo>
                  <a:pt x="7787" y="1115"/>
                </a:moveTo>
                <a:cubicBezTo>
                  <a:pt x="7686" y="1115"/>
                  <a:pt x="7585" y="1154"/>
                  <a:pt x="7508" y="1231"/>
                </a:cubicBezTo>
                <a:lnTo>
                  <a:pt x="6547" y="2199"/>
                </a:lnTo>
                <a:lnTo>
                  <a:pt x="6221" y="1873"/>
                </a:lnTo>
                <a:cubicBezTo>
                  <a:pt x="6147" y="1799"/>
                  <a:pt x="6048" y="1757"/>
                  <a:pt x="5942" y="1757"/>
                </a:cubicBezTo>
                <a:cubicBezTo>
                  <a:pt x="5838" y="1757"/>
                  <a:pt x="5738" y="1799"/>
                  <a:pt x="5664" y="1873"/>
                </a:cubicBezTo>
                <a:cubicBezTo>
                  <a:pt x="5589" y="1948"/>
                  <a:pt x="5549" y="2046"/>
                  <a:pt x="5549" y="2151"/>
                </a:cubicBezTo>
                <a:cubicBezTo>
                  <a:pt x="5549" y="2257"/>
                  <a:pt x="5589" y="2355"/>
                  <a:pt x="5664" y="2430"/>
                </a:cubicBezTo>
                <a:lnTo>
                  <a:pt x="6145" y="2911"/>
                </a:lnTo>
                <a:cubicBezTo>
                  <a:pt x="6253" y="3018"/>
                  <a:pt x="6396" y="3078"/>
                  <a:pt x="6548" y="3078"/>
                </a:cubicBezTo>
                <a:lnTo>
                  <a:pt x="6549" y="3078"/>
                </a:lnTo>
                <a:cubicBezTo>
                  <a:pt x="6701" y="3077"/>
                  <a:pt x="6844" y="3018"/>
                  <a:pt x="6951" y="2909"/>
                </a:cubicBezTo>
                <a:lnTo>
                  <a:pt x="8067" y="1786"/>
                </a:lnTo>
                <a:cubicBezTo>
                  <a:pt x="8219" y="1632"/>
                  <a:pt x="8218" y="1382"/>
                  <a:pt x="8065" y="1229"/>
                </a:cubicBezTo>
                <a:cubicBezTo>
                  <a:pt x="7988" y="1153"/>
                  <a:pt x="7888" y="1115"/>
                  <a:pt x="7787" y="1115"/>
                </a:cubicBezTo>
                <a:close/>
                <a:moveTo>
                  <a:pt x="6865" y="264"/>
                </a:moveTo>
                <a:cubicBezTo>
                  <a:pt x="7350" y="264"/>
                  <a:pt x="7806" y="449"/>
                  <a:pt x="8152" y="791"/>
                </a:cubicBezTo>
                <a:cubicBezTo>
                  <a:pt x="8504" y="1138"/>
                  <a:pt x="8698" y="1602"/>
                  <a:pt x="8698" y="2097"/>
                </a:cubicBezTo>
                <a:cubicBezTo>
                  <a:pt x="8698" y="2591"/>
                  <a:pt x="8511" y="3036"/>
                  <a:pt x="8173" y="3381"/>
                </a:cubicBezTo>
                <a:cubicBezTo>
                  <a:pt x="7834" y="3725"/>
                  <a:pt x="7383" y="3919"/>
                  <a:pt x="6901" y="3928"/>
                </a:cubicBezTo>
                <a:lnTo>
                  <a:pt x="5456" y="3929"/>
                </a:lnTo>
                <a:lnTo>
                  <a:pt x="5628" y="3827"/>
                </a:lnTo>
                <a:cubicBezTo>
                  <a:pt x="5688" y="3792"/>
                  <a:pt x="5727" y="3730"/>
                  <a:pt x="5733" y="3660"/>
                </a:cubicBezTo>
                <a:cubicBezTo>
                  <a:pt x="5740" y="3592"/>
                  <a:pt x="5713" y="3524"/>
                  <a:pt x="5660" y="3478"/>
                </a:cubicBezTo>
                <a:cubicBezTo>
                  <a:pt x="5257" y="3126"/>
                  <a:pt x="5029" y="2618"/>
                  <a:pt x="5032" y="2084"/>
                </a:cubicBezTo>
                <a:cubicBezTo>
                  <a:pt x="5038" y="1095"/>
                  <a:pt x="5848" y="277"/>
                  <a:pt x="6838" y="264"/>
                </a:cubicBezTo>
                <a:cubicBezTo>
                  <a:pt x="6847" y="264"/>
                  <a:pt x="6856" y="264"/>
                  <a:pt x="6865" y="264"/>
                </a:cubicBezTo>
                <a:close/>
                <a:moveTo>
                  <a:pt x="1387" y="3343"/>
                </a:moveTo>
                <a:cubicBezTo>
                  <a:pt x="1061" y="3343"/>
                  <a:pt x="795" y="3608"/>
                  <a:pt x="795" y="3934"/>
                </a:cubicBezTo>
                <a:cubicBezTo>
                  <a:pt x="795" y="4006"/>
                  <a:pt x="854" y="4065"/>
                  <a:pt x="926" y="4065"/>
                </a:cubicBezTo>
                <a:cubicBezTo>
                  <a:pt x="999" y="4065"/>
                  <a:pt x="1058" y="4006"/>
                  <a:pt x="1058" y="3934"/>
                </a:cubicBezTo>
                <a:cubicBezTo>
                  <a:pt x="1058" y="3752"/>
                  <a:pt x="1205" y="3605"/>
                  <a:pt x="1386" y="3605"/>
                </a:cubicBezTo>
                <a:cubicBezTo>
                  <a:pt x="1568" y="3605"/>
                  <a:pt x="1715" y="3752"/>
                  <a:pt x="1715" y="3934"/>
                </a:cubicBezTo>
                <a:cubicBezTo>
                  <a:pt x="1715" y="4115"/>
                  <a:pt x="1568" y="4263"/>
                  <a:pt x="1386" y="4263"/>
                </a:cubicBezTo>
                <a:cubicBezTo>
                  <a:pt x="1313" y="4263"/>
                  <a:pt x="1255" y="4322"/>
                  <a:pt x="1255" y="4394"/>
                </a:cubicBezTo>
                <a:lnTo>
                  <a:pt x="1255" y="4757"/>
                </a:lnTo>
                <a:cubicBezTo>
                  <a:pt x="1255" y="4830"/>
                  <a:pt x="1313" y="4889"/>
                  <a:pt x="1386" y="4889"/>
                </a:cubicBezTo>
                <a:cubicBezTo>
                  <a:pt x="1459" y="4889"/>
                  <a:pt x="1517" y="4830"/>
                  <a:pt x="1517" y="4757"/>
                </a:cubicBezTo>
                <a:lnTo>
                  <a:pt x="1517" y="4510"/>
                </a:lnTo>
                <a:cubicBezTo>
                  <a:pt x="1781" y="4450"/>
                  <a:pt x="1978" y="4215"/>
                  <a:pt x="1978" y="3934"/>
                </a:cubicBezTo>
                <a:cubicBezTo>
                  <a:pt x="1978" y="3608"/>
                  <a:pt x="1713" y="3343"/>
                  <a:pt x="1387" y="3343"/>
                </a:cubicBezTo>
                <a:close/>
                <a:moveTo>
                  <a:pt x="1386" y="5125"/>
                </a:moveTo>
                <a:cubicBezTo>
                  <a:pt x="1313" y="5125"/>
                  <a:pt x="1254" y="5184"/>
                  <a:pt x="1254" y="5256"/>
                </a:cubicBezTo>
                <a:cubicBezTo>
                  <a:pt x="1254" y="5329"/>
                  <a:pt x="1313" y="5388"/>
                  <a:pt x="1386" y="5388"/>
                </a:cubicBezTo>
                <a:cubicBezTo>
                  <a:pt x="1458" y="5388"/>
                  <a:pt x="1517" y="5329"/>
                  <a:pt x="1517" y="5256"/>
                </a:cubicBezTo>
                <a:cubicBezTo>
                  <a:pt x="1517" y="5184"/>
                  <a:pt x="1458" y="5125"/>
                  <a:pt x="1386" y="5125"/>
                </a:cubicBezTo>
                <a:close/>
                <a:moveTo>
                  <a:pt x="4812" y="6328"/>
                </a:moveTo>
                <a:cubicBezTo>
                  <a:pt x="4486" y="6328"/>
                  <a:pt x="4221" y="6594"/>
                  <a:pt x="4221" y="6920"/>
                </a:cubicBezTo>
                <a:cubicBezTo>
                  <a:pt x="4221" y="6993"/>
                  <a:pt x="4280" y="7051"/>
                  <a:pt x="4353" y="7051"/>
                </a:cubicBezTo>
                <a:cubicBezTo>
                  <a:pt x="4425" y="7051"/>
                  <a:pt x="4484" y="6993"/>
                  <a:pt x="4484" y="6920"/>
                </a:cubicBezTo>
                <a:cubicBezTo>
                  <a:pt x="4484" y="6738"/>
                  <a:pt x="4631" y="6591"/>
                  <a:pt x="4812" y="6591"/>
                </a:cubicBezTo>
                <a:cubicBezTo>
                  <a:pt x="4994" y="6591"/>
                  <a:pt x="5141" y="6738"/>
                  <a:pt x="5141" y="6920"/>
                </a:cubicBezTo>
                <a:cubicBezTo>
                  <a:pt x="5141" y="7101"/>
                  <a:pt x="4994" y="7248"/>
                  <a:pt x="4812" y="7248"/>
                </a:cubicBezTo>
                <a:cubicBezTo>
                  <a:pt x="4740" y="7248"/>
                  <a:pt x="4682" y="7307"/>
                  <a:pt x="4682" y="7380"/>
                </a:cubicBezTo>
                <a:lnTo>
                  <a:pt x="4682" y="7743"/>
                </a:lnTo>
                <a:cubicBezTo>
                  <a:pt x="4682" y="7815"/>
                  <a:pt x="4740" y="7874"/>
                  <a:pt x="4812" y="7874"/>
                </a:cubicBezTo>
                <a:cubicBezTo>
                  <a:pt x="4885" y="7874"/>
                  <a:pt x="4944" y="7815"/>
                  <a:pt x="4944" y="7743"/>
                </a:cubicBezTo>
                <a:lnTo>
                  <a:pt x="4944" y="7497"/>
                </a:lnTo>
                <a:cubicBezTo>
                  <a:pt x="5207" y="7437"/>
                  <a:pt x="5404" y="7201"/>
                  <a:pt x="5404" y="6920"/>
                </a:cubicBezTo>
                <a:cubicBezTo>
                  <a:pt x="5404" y="6594"/>
                  <a:pt x="5138" y="6328"/>
                  <a:pt x="4812" y="6328"/>
                </a:cubicBezTo>
                <a:close/>
                <a:moveTo>
                  <a:pt x="4812" y="8110"/>
                </a:moveTo>
                <a:cubicBezTo>
                  <a:pt x="4740" y="8110"/>
                  <a:pt x="4682" y="8169"/>
                  <a:pt x="4682" y="8242"/>
                </a:cubicBezTo>
                <a:cubicBezTo>
                  <a:pt x="4682" y="8314"/>
                  <a:pt x="4740" y="8373"/>
                  <a:pt x="4812" y="8373"/>
                </a:cubicBezTo>
                <a:cubicBezTo>
                  <a:pt x="4885" y="8373"/>
                  <a:pt x="4944" y="8314"/>
                  <a:pt x="4944" y="8242"/>
                </a:cubicBezTo>
                <a:cubicBezTo>
                  <a:pt x="4944" y="8169"/>
                  <a:pt x="4885" y="8110"/>
                  <a:pt x="4812" y="8110"/>
                </a:cubicBezTo>
                <a:close/>
                <a:moveTo>
                  <a:pt x="3035" y="2891"/>
                </a:moveTo>
                <a:lnTo>
                  <a:pt x="3035" y="3180"/>
                </a:lnTo>
                <a:cubicBezTo>
                  <a:pt x="3001" y="3174"/>
                  <a:pt x="2967" y="3171"/>
                  <a:pt x="2933" y="3171"/>
                </a:cubicBezTo>
                <a:cubicBezTo>
                  <a:pt x="2746" y="3171"/>
                  <a:pt x="2572" y="3257"/>
                  <a:pt x="2458" y="3405"/>
                </a:cubicBezTo>
                <a:cubicBezTo>
                  <a:pt x="2344" y="3554"/>
                  <a:pt x="2307" y="3745"/>
                  <a:pt x="2356" y="3929"/>
                </a:cubicBezTo>
                <a:cubicBezTo>
                  <a:pt x="2411" y="4134"/>
                  <a:pt x="2582" y="4300"/>
                  <a:pt x="2791" y="4351"/>
                </a:cubicBezTo>
                <a:cubicBezTo>
                  <a:pt x="2838" y="4362"/>
                  <a:pt x="2884" y="4368"/>
                  <a:pt x="2930" y="4368"/>
                </a:cubicBezTo>
                <a:cubicBezTo>
                  <a:pt x="2966" y="4368"/>
                  <a:pt x="3001" y="4365"/>
                  <a:pt x="3035" y="4358"/>
                </a:cubicBezTo>
                <a:lnTo>
                  <a:pt x="3035" y="5664"/>
                </a:lnTo>
                <a:lnTo>
                  <a:pt x="2467" y="5664"/>
                </a:lnTo>
                <a:cubicBezTo>
                  <a:pt x="2395" y="5664"/>
                  <a:pt x="2336" y="5722"/>
                  <a:pt x="2336" y="5795"/>
                </a:cubicBezTo>
                <a:cubicBezTo>
                  <a:pt x="2336" y="5868"/>
                  <a:pt x="2395" y="5926"/>
                  <a:pt x="2467" y="5926"/>
                </a:cubicBezTo>
                <a:lnTo>
                  <a:pt x="3035" y="5926"/>
                </a:lnTo>
                <a:lnTo>
                  <a:pt x="3035" y="7419"/>
                </a:lnTo>
                <a:cubicBezTo>
                  <a:pt x="3035" y="7468"/>
                  <a:pt x="3061" y="7512"/>
                  <a:pt x="3105" y="7535"/>
                </a:cubicBezTo>
                <a:cubicBezTo>
                  <a:pt x="3124" y="7545"/>
                  <a:pt x="3146" y="7551"/>
                  <a:pt x="3167" y="7551"/>
                </a:cubicBezTo>
                <a:cubicBezTo>
                  <a:pt x="3192" y="7551"/>
                  <a:pt x="3217" y="7543"/>
                  <a:pt x="3239" y="7529"/>
                </a:cubicBezTo>
                <a:cubicBezTo>
                  <a:pt x="3283" y="7499"/>
                  <a:pt x="3341" y="7485"/>
                  <a:pt x="3398" y="7485"/>
                </a:cubicBezTo>
                <a:cubicBezTo>
                  <a:pt x="3425" y="7485"/>
                  <a:pt x="3451" y="7488"/>
                  <a:pt x="3476" y="7494"/>
                </a:cubicBezTo>
                <a:cubicBezTo>
                  <a:pt x="3591" y="7520"/>
                  <a:pt x="3690" y="7614"/>
                  <a:pt x="3721" y="7723"/>
                </a:cubicBezTo>
                <a:cubicBezTo>
                  <a:pt x="3752" y="7831"/>
                  <a:pt x="3733" y="7938"/>
                  <a:pt x="3668" y="8023"/>
                </a:cubicBezTo>
                <a:cubicBezTo>
                  <a:pt x="3604" y="8108"/>
                  <a:pt x="3505" y="8156"/>
                  <a:pt x="3400" y="8156"/>
                </a:cubicBezTo>
                <a:cubicBezTo>
                  <a:pt x="3333" y="8156"/>
                  <a:pt x="3293" y="8142"/>
                  <a:pt x="3231" y="8108"/>
                </a:cubicBezTo>
                <a:cubicBezTo>
                  <a:pt x="3211" y="8097"/>
                  <a:pt x="3188" y="8091"/>
                  <a:pt x="3166" y="8091"/>
                </a:cubicBezTo>
                <a:cubicBezTo>
                  <a:pt x="3143" y="8091"/>
                  <a:pt x="3120" y="8097"/>
                  <a:pt x="3100" y="8109"/>
                </a:cubicBezTo>
                <a:cubicBezTo>
                  <a:pt x="3059" y="8132"/>
                  <a:pt x="3035" y="8176"/>
                  <a:pt x="3035" y="8222"/>
                </a:cubicBezTo>
                <a:lnTo>
                  <a:pt x="3035" y="8698"/>
                </a:lnTo>
                <a:lnTo>
                  <a:pt x="523" y="8698"/>
                </a:lnTo>
                <a:cubicBezTo>
                  <a:pt x="379" y="8698"/>
                  <a:pt x="263" y="8581"/>
                  <a:pt x="263" y="8438"/>
                </a:cubicBezTo>
                <a:lnTo>
                  <a:pt x="263" y="5926"/>
                </a:lnTo>
                <a:lnTo>
                  <a:pt x="552" y="5926"/>
                </a:lnTo>
                <a:cubicBezTo>
                  <a:pt x="545" y="5959"/>
                  <a:pt x="542" y="5992"/>
                  <a:pt x="542" y="6028"/>
                </a:cubicBezTo>
                <a:cubicBezTo>
                  <a:pt x="542" y="6352"/>
                  <a:pt x="815" y="6626"/>
                  <a:pt x="1139" y="6626"/>
                </a:cubicBezTo>
                <a:cubicBezTo>
                  <a:pt x="1411" y="6626"/>
                  <a:pt x="1660" y="6435"/>
                  <a:pt x="1723" y="6165"/>
                </a:cubicBezTo>
                <a:cubicBezTo>
                  <a:pt x="1743" y="6084"/>
                  <a:pt x="1744" y="6003"/>
                  <a:pt x="1729" y="5926"/>
                </a:cubicBezTo>
                <a:lnTo>
                  <a:pt x="1943" y="5926"/>
                </a:lnTo>
                <a:cubicBezTo>
                  <a:pt x="2015" y="5926"/>
                  <a:pt x="2073" y="5867"/>
                  <a:pt x="2073" y="5794"/>
                </a:cubicBezTo>
                <a:cubicBezTo>
                  <a:pt x="2073" y="5722"/>
                  <a:pt x="2015" y="5663"/>
                  <a:pt x="1943" y="5663"/>
                </a:cubicBezTo>
                <a:lnTo>
                  <a:pt x="1542" y="5663"/>
                </a:lnTo>
                <a:cubicBezTo>
                  <a:pt x="1493" y="5663"/>
                  <a:pt x="1449" y="5690"/>
                  <a:pt x="1426" y="5732"/>
                </a:cubicBezTo>
                <a:cubicBezTo>
                  <a:pt x="1403" y="5776"/>
                  <a:pt x="1405" y="5827"/>
                  <a:pt x="1432" y="5868"/>
                </a:cubicBezTo>
                <a:cubicBezTo>
                  <a:pt x="1477" y="5934"/>
                  <a:pt x="1487" y="6023"/>
                  <a:pt x="1468" y="6104"/>
                </a:cubicBezTo>
                <a:cubicBezTo>
                  <a:pt x="1430" y="6264"/>
                  <a:pt x="1283" y="6361"/>
                  <a:pt x="1134" y="6361"/>
                </a:cubicBezTo>
                <a:cubicBezTo>
                  <a:pt x="1065" y="6361"/>
                  <a:pt x="996" y="6341"/>
                  <a:pt x="938" y="6296"/>
                </a:cubicBezTo>
                <a:cubicBezTo>
                  <a:pt x="799" y="6191"/>
                  <a:pt x="769" y="6008"/>
                  <a:pt x="853" y="5859"/>
                </a:cubicBezTo>
                <a:cubicBezTo>
                  <a:pt x="877" y="5818"/>
                  <a:pt x="876" y="5768"/>
                  <a:pt x="852" y="5728"/>
                </a:cubicBezTo>
                <a:cubicBezTo>
                  <a:pt x="829" y="5688"/>
                  <a:pt x="786" y="5664"/>
                  <a:pt x="739" y="5664"/>
                </a:cubicBezTo>
                <a:lnTo>
                  <a:pt x="263" y="5664"/>
                </a:lnTo>
                <a:lnTo>
                  <a:pt x="263" y="3151"/>
                </a:lnTo>
                <a:cubicBezTo>
                  <a:pt x="263" y="3007"/>
                  <a:pt x="380" y="2891"/>
                  <a:pt x="523" y="2891"/>
                </a:cubicBezTo>
                <a:close/>
                <a:moveTo>
                  <a:pt x="5194" y="5226"/>
                </a:moveTo>
                <a:cubicBezTo>
                  <a:pt x="5267" y="5226"/>
                  <a:pt x="5337" y="5249"/>
                  <a:pt x="5396" y="5294"/>
                </a:cubicBezTo>
                <a:cubicBezTo>
                  <a:pt x="5480" y="5359"/>
                  <a:pt x="5527" y="5456"/>
                  <a:pt x="5527" y="5561"/>
                </a:cubicBezTo>
                <a:cubicBezTo>
                  <a:pt x="5527" y="5617"/>
                  <a:pt x="5512" y="5673"/>
                  <a:pt x="5479" y="5730"/>
                </a:cubicBezTo>
                <a:cubicBezTo>
                  <a:pt x="5456" y="5770"/>
                  <a:pt x="5456" y="5820"/>
                  <a:pt x="5480" y="5861"/>
                </a:cubicBezTo>
                <a:cubicBezTo>
                  <a:pt x="5504" y="5901"/>
                  <a:pt x="5547" y="5926"/>
                  <a:pt x="5594" y="5926"/>
                </a:cubicBezTo>
                <a:lnTo>
                  <a:pt x="6070" y="5926"/>
                </a:lnTo>
                <a:lnTo>
                  <a:pt x="6070" y="8438"/>
                </a:lnTo>
                <a:cubicBezTo>
                  <a:pt x="6070" y="8582"/>
                  <a:pt x="5953" y="8698"/>
                  <a:pt x="5809" y="8698"/>
                </a:cubicBezTo>
                <a:lnTo>
                  <a:pt x="3297" y="8698"/>
                </a:lnTo>
                <a:lnTo>
                  <a:pt x="3297" y="8409"/>
                </a:lnTo>
                <a:cubicBezTo>
                  <a:pt x="3329" y="8416"/>
                  <a:pt x="3363" y="8419"/>
                  <a:pt x="3400" y="8419"/>
                </a:cubicBezTo>
                <a:cubicBezTo>
                  <a:pt x="3588" y="8419"/>
                  <a:pt x="3762" y="8332"/>
                  <a:pt x="3877" y="8182"/>
                </a:cubicBezTo>
                <a:cubicBezTo>
                  <a:pt x="3991" y="8032"/>
                  <a:pt x="4026" y="7838"/>
                  <a:pt x="3974" y="7653"/>
                </a:cubicBezTo>
                <a:cubicBezTo>
                  <a:pt x="3917" y="7450"/>
                  <a:pt x="3745" y="7288"/>
                  <a:pt x="3536" y="7238"/>
                </a:cubicBezTo>
                <a:cubicBezTo>
                  <a:pt x="3490" y="7227"/>
                  <a:pt x="3445" y="7222"/>
                  <a:pt x="3400" y="7222"/>
                </a:cubicBezTo>
                <a:cubicBezTo>
                  <a:pt x="3365" y="7222"/>
                  <a:pt x="3331" y="7225"/>
                  <a:pt x="3297" y="7232"/>
                </a:cubicBezTo>
                <a:lnTo>
                  <a:pt x="3297" y="5926"/>
                </a:lnTo>
                <a:lnTo>
                  <a:pt x="4791" y="5926"/>
                </a:lnTo>
                <a:cubicBezTo>
                  <a:pt x="4838" y="5926"/>
                  <a:pt x="4883" y="5900"/>
                  <a:pt x="4905" y="5857"/>
                </a:cubicBezTo>
                <a:cubicBezTo>
                  <a:pt x="4928" y="5815"/>
                  <a:pt x="4927" y="5764"/>
                  <a:pt x="4900" y="5724"/>
                </a:cubicBezTo>
                <a:cubicBezTo>
                  <a:pt x="4857" y="5656"/>
                  <a:pt x="4845" y="5563"/>
                  <a:pt x="4865" y="5482"/>
                </a:cubicBezTo>
                <a:cubicBezTo>
                  <a:pt x="4894" y="5366"/>
                  <a:pt x="4988" y="5269"/>
                  <a:pt x="5099" y="5239"/>
                </a:cubicBezTo>
                <a:cubicBezTo>
                  <a:pt x="5131" y="5230"/>
                  <a:pt x="5163" y="5226"/>
                  <a:pt x="5194" y="5226"/>
                </a:cubicBezTo>
                <a:close/>
                <a:moveTo>
                  <a:pt x="6868" y="1"/>
                </a:moveTo>
                <a:cubicBezTo>
                  <a:pt x="6328" y="1"/>
                  <a:pt x="5789" y="209"/>
                  <a:pt x="5378" y="622"/>
                </a:cubicBezTo>
                <a:cubicBezTo>
                  <a:pt x="4989" y="1015"/>
                  <a:pt x="4773" y="1534"/>
                  <a:pt x="4769" y="2082"/>
                </a:cubicBezTo>
                <a:cubicBezTo>
                  <a:pt x="4768" y="2268"/>
                  <a:pt x="4792" y="2453"/>
                  <a:pt x="4838" y="2629"/>
                </a:cubicBezTo>
                <a:lnTo>
                  <a:pt x="523" y="2629"/>
                </a:lnTo>
                <a:cubicBezTo>
                  <a:pt x="234" y="2629"/>
                  <a:pt x="0" y="2863"/>
                  <a:pt x="0" y="3151"/>
                </a:cubicBezTo>
                <a:lnTo>
                  <a:pt x="0" y="8438"/>
                </a:lnTo>
                <a:cubicBezTo>
                  <a:pt x="0" y="8726"/>
                  <a:pt x="234" y="8961"/>
                  <a:pt x="523" y="8961"/>
                </a:cubicBezTo>
                <a:lnTo>
                  <a:pt x="5810" y="8961"/>
                </a:lnTo>
                <a:cubicBezTo>
                  <a:pt x="6098" y="8961"/>
                  <a:pt x="6333" y="8726"/>
                  <a:pt x="6333" y="8438"/>
                </a:cubicBezTo>
                <a:lnTo>
                  <a:pt x="6333" y="4586"/>
                </a:lnTo>
                <a:cubicBezTo>
                  <a:pt x="6333" y="4513"/>
                  <a:pt x="6274" y="4454"/>
                  <a:pt x="6201" y="4454"/>
                </a:cubicBezTo>
                <a:cubicBezTo>
                  <a:pt x="6129" y="4454"/>
                  <a:pt x="6070" y="4513"/>
                  <a:pt x="6070" y="4586"/>
                </a:cubicBezTo>
                <a:lnTo>
                  <a:pt x="6070" y="5664"/>
                </a:lnTo>
                <a:lnTo>
                  <a:pt x="5781" y="5664"/>
                </a:lnTo>
                <a:cubicBezTo>
                  <a:pt x="5787" y="5630"/>
                  <a:pt x="5790" y="5596"/>
                  <a:pt x="5790" y="5561"/>
                </a:cubicBezTo>
                <a:cubicBezTo>
                  <a:pt x="5790" y="5374"/>
                  <a:pt x="5704" y="5201"/>
                  <a:pt x="5556" y="5086"/>
                </a:cubicBezTo>
                <a:cubicBezTo>
                  <a:pt x="5451" y="5006"/>
                  <a:pt x="5324" y="4963"/>
                  <a:pt x="5193" y="4963"/>
                </a:cubicBezTo>
                <a:cubicBezTo>
                  <a:pt x="5139" y="4963"/>
                  <a:pt x="5085" y="4971"/>
                  <a:pt x="5032" y="4985"/>
                </a:cubicBezTo>
                <a:cubicBezTo>
                  <a:pt x="4827" y="5040"/>
                  <a:pt x="4661" y="5211"/>
                  <a:pt x="4610" y="5420"/>
                </a:cubicBezTo>
                <a:cubicBezTo>
                  <a:pt x="4590" y="5502"/>
                  <a:pt x="4588" y="5584"/>
                  <a:pt x="4603" y="5664"/>
                </a:cubicBezTo>
                <a:lnTo>
                  <a:pt x="3297" y="5664"/>
                </a:lnTo>
                <a:lnTo>
                  <a:pt x="3297" y="4171"/>
                </a:lnTo>
                <a:cubicBezTo>
                  <a:pt x="3297" y="4123"/>
                  <a:pt x="3271" y="4078"/>
                  <a:pt x="3229" y="4056"/>
                </a:cubicBezTo>
                <a:cubicBezTo>
                  <a:pt x="3209" y="4045"/>
                  <a:pt x="3187" y="4039"/>
                  <a:pt x="3165" y="4039"/>
                </a:cubicBezTo>
                <a:cubicBezTo>
                  <a:pt x="3141" y="4039"/>
                  <a:pt x="3117" y="4046"/>
                  <a:pt x="3095" y="4060"/>
                </a:cubicBezTo>
                <a:cubicBezTo>
                  <a:pt x="3048" y="4090"/>
                  <a:pt x="2990" y="4105"/>
                  <a:pt x="2932" y="4105"/>
                </a:cubicBezTo>
                <a:cubicBezTo>
                  <a:pt x="2905" y="4105"/>
                  <a:pt x="2879" y="4102"/>
                  <a:pt x="2853" y="4096"/>
                </a:cubicBezTo>
                <a:cubicBezTo>
                  <a:pt x="2737" y="4067"/>
                  <a:pt x="2640" y="3973"/>
                  <a:pt x="2610" y="3862"/>
                </a:cubicBezTo>
                <a:cubicBezTo>
                  <a:pt x="2581" y="3755"/>
                  <a:pt x="2602" y="3649"/>
                  <a:pt x="2666" y="3565"/>
                </a:cubicBezTo>
                <a:cubicBezTo>
                  <a:pt x="2730" y="3481"/>
                  <a:pt x="2827" y="3434"/>
                  <a:pt x="2933" y="3434"/>
                </a:cubicBezTo>
                <a:cubicBezTo>
                  <a:pt x="2989" y="3434"/>
                  <a:pt x="3044" y="3449"/>
                  <a:pt x="3102" y="3481"/>
                </a:cubicBezTo>
                <a:cubicBezTo>
                  <a:pt x="3122" y="3493"/>
                  <a:pt x="3144" y="3499"/>
                  <a:pt x="3166" y="3499"/>
                </a:cubicBezTo>
                <a:cubicBezTo>
                  <a:pt x="3189" y="3499"/>
                  <a:pt x="3212" y="3493"/>
                  <a:pt x="3232" y="3481"/>
                </a:cubicBezTo>
                <a:cubicBezTo>
                  <a:pt x="3272" y="3458"/>
                  <a:pt x="3297" y="3414"/>
                  <a:pt x="3297" y="3367"/>
                </a:cubicBezTo>
                <a:lnTo>
                  <a:pt x="3297" y="2891"/>
                </a:lnTo>
                <a:lnTo>
                  <a:pt x="4926" y="2891"/>
                </a:lnTo>
                <a:cubicBezTo>
                  <a:pt x="5041" y="3170"/>
                  <a:pt x="5215" y="3424"/>
                  <a:pt x="5440" y="3633"/>
                </a:cubicBezTo>
                <a:lnTo>
                  <a:pt x="5125" y="3821"/>
                </a:lnTo>
                <a:cubicBezTo>
                  <a:pt x="5046" y="3867"/>
                  <a:pt x="5010" y="3957"/>
                  <a:pt x="5034" y="4045"/>
                </a:cubicBezTo>
                <a:cubicBezTo>
                  <a:pt x="5058" y="4132"/>
                  <a:pt x="5135" y="4191"/>
                  <a:pt x="5226" y="4191"/>
                </a:cubicBezTo>
                <a:lnTo>
                  <a:pt x="6905" y="4191"/>
                </a:lnTo>
                <a:cubicBezTo>
                  <a:pt x="7456" y="4181"/>
                  <a:pt x="7973" y="3958"/>
                  <a:pt x="8360" y="3565"/>
                </a:cubicBezTo>
                <a:cubicBezTo>
                  <a:pt x="8747" y="3171"/>
                  <a:pt x="8961" y="2649"/>
                  <a:pt x="8961" y="2097"/>
                </a:cubicBezTo>
                <a:cubicBezTo>
                  <a:pt x="8961" y="1543"/>
                  <a:pt x="8739" y="1001"/>
                  <a:pt x="8336" y="603"/>
                </a:cubicBezTo>
                <a:cubicBezTo>
                  <a:pt x="7927" y="201"/>
                  <a:pt x="7397" y="1"/>
                  <a:pt x="6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6" name="Google Shape;1436;p62"/>
          <p:cNvGrpSpPr/>
          <p:nvPr/>
        </p:nvGrpSpPr>
        <p:grpSpPr>
          <a:xfrm rot="1534865">
            <a:off x="7995711" y="1888546"/>
            <a:ext cx="693044" cy="750821"/>
            <a:chOff x="7611000" y="2444375"/>
            <a:chExt cx="693025" cy="750800"/>
          </a:xfrm>
        </p:grpSpPr>
        <p:sp>
          <p:nvSpPr>
            <p:cNvPr id="1437" name="Google Shape;1437;p62"/>
            <p:cNvSpPr/>
            <p:nvPr/>
          </p:nvSpPr>
          <p:spPr>
            <a:xfrm>
              <a:off x="7611000" y="2444375"/>
              <a:ext cx="693025" cy="750800"/>
            </a:xfrm>
            <a:custGeom>
              <a:avLst/>
              <a:gdLst/>
              <a:ahLst/>
              <a:cxnLst/>
              <a:rect l="l" t="t" r="r" b="b"/>
              <a:pathLst>
                <a:path w="27721" h="30032" extrusionOk="0">
                  <a:moveTo>
                    <a:pt x="14712" y="0"/>
                  </a:moveTo>
                  <a:lnTo>
                    <a:pt x="0" y="10487"/>
                  </a:lnTo>
                  <a:lnTo>
                    <a:pt x="729" y="28329"/>
                  </a:lnTo>
                  <a:lnTo>
                    <a:pt x="25563" y="30031"/>
                  </a:lnTo>
                  <a:lnTo>
                    <a:pt x="27721" y="11338"/>
                  </a:lnTo>
                  <a:lnTo>
                    <a:pt x="14712" y="0"/>
                  </a:lnTo>
                  <a:close/>
                </a:path>
              </a:pathLst>
            </a:custGeom>
            <a:solidFill>
              <a:schemeClr val="accent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2"/>
            <p:cNvSpPr/>
            <p:nvPr/>
          </p:nvSpPr>
          <p:spPr>
            <a:xfrm>
              <a:off x="7611750" y="2711850"/>
              <a:ext cx="638325" cy="483325"/>
            </a:xfrm>
            <a:custGeom>
              <a:avLst/>
              <a:gdLst/>
              <a:ahLst/>
              <a:cxnLst/>
              <a:rect l="l" t="t" r="r" b="b"/>
              <a:pathLst>
                <a:path w="25533" h="19333" extrusionOk="0">
                  <a:moveTo>
                    <a:pt x="0" y="0"/>
                  </a:moveTo>
                  <a:lnTo>
                    <a:pt x="699" y="17630"/>
                  </a:lnTo>
                  <a:lnTo>
                    <a:pt x="25533" y="19332"/>
                  </a:lnTo>
                  <a:lnTo>
                    <a:pt x="25533" y="19332"/>
                  </a:lnTo>
                  <a:lnTo>
                    <a:pt x="0" y="0"/>
                  </a:lnTo>
                  <a:close/>
                </a:path>
              </a:pathLst>
            </a:custGeom>
            <a:solidFill>
              <a:schemeClr val="accent5"/>
            </a:solid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2"/>
            <p:cNvSpPr/>
            <p:nvPr/>
          </p:nvSpPr>
          <p:spPr>
            <a:xfrm>
              <a:off x="7930900" y="2732375"/>
              <a:ext cx="372375" cy="462800"/>
            </a:xfrm>
            <a:custGeom>
              <a:avLst/>
              <a:gdLst/>
              <a:ahLst/>
              <a:cxnLst/>
              <a:rect l="l" t="t" r="r" b="b"/>
              <a:pathLst>
                <a:path w="14895" h="18512" extrusionOk="0">
                  <a:moveTo>
                    <a:pt x="14894" y="0"/>
                  </a:moveTo>
                  <a:lnTo>
                    <a:pt x="1" y="8845"/>
                  </a:lnTo>
                  <a:lnTo>
                    <a:pt x="12767" y="18511"/>
                  </a:lnTo>
                  <a:lnTo>
                    <a:pt x="14894" y="0"/>
                  </a:lnTo>
                  <a:close/>
                </a:path>
              </a:pathLst>
            </a:custGeom>
            <a:solidFill>
              <a:schemeClr val="accent5"/>
            </a:solid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2"/>
            <p:cNvSpPr/>
            <p:nvPr/>
          </p:nvSpPr>
          <p:spPr>
            <a:xfrm>
              <a:off x="7703700" y="2545425"/>
              <a:ext cx="546375" cy="408100"/>
            </a:xfrm>
            <a:custGeom>
              <a:avLst/>
              <a:gdLst/>
              <a:ahLst/>
              <a:cxnLst/>
              <a:rect l="l" t="t" r="r" b="b"/>
              <a:pathLst>
                <a:path w="21855" h="16324" extrusionOk="0">
                  <a:moveTo>
                    <a:pt x="0" y="1"/>
                  </a:moveTo>
                  <a:lnTo>
                    <a:pt x="304" y="9667"/>
                  </a:lnTo>
                  <a:lnTo>
                    <a:pt x="9089" y="16323"/>
                  </a:lnTo>
                  <a:lnTo>
                    <a:pt x="21216" y="9119"/>
                  </a:lnTo>
                  <a:lnTo>
                    <a:pt x="21855" y="57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1" name="Google Shape;1441;p62"/>
          <p:cNvGrpSpPr/>
          <p:nvPr/>
        </p:nvGrpSpPr>
        <p:grpSpPr>
          <a:xfrm rot="-1099792">
            <a:off x="7982925" y="3143496"/>
            <a:ext cx="604149" cy="465094"/>
            <a:chOff x="1321725" y="4079375"/>
            <a:chExt cx="604125" cy="465075"/>
          </a:xfrm>
        </p:grpSpPr>
        <p:sp>
          <p:nvSpPr>
            <p:cNvPr id="1442" name="Google Shape;1442;p62"/>
            <p:cNvSpPr/>
            <p:nvPr/>
          </p:nvSpPr>
          <p:spPr>
            <a:xfrm>
              <a:off x="1325525" y="4079375"/>
              <a:ext cx="600325" cy="465075"/>
            </a:xfrm>
            <a:custGeom>
              <a:avLst/>
              <a:gdLst/>
              <a:ahLst/>
              <a:cxnLst/>
              <a:rect l="l" t="t" r="r" b="b"/>
              <a:pathLst>
                <a:path w="24013" h="18603" extrusionOk="0">
                  <a:moveTo>
                    <a:pt x="10031" y="1"/>
                  </a:moveTo>
                  <a:cubicBezTo>
                    <a:pt x="4499" y="1"/>
                    <a:pt x="0" y="4165"/>
                    <a:pt x="0" y="9302"/>
                  </a:cubicBezTo>
                  <a:cubicBezTo>
                    <a:pt x="0" y="14438"/>
                    <a:pt x="4499" y="18603"/>
                    <a:pt x="10031" y="18603"/>
                  </a:cubicBezTo>
                  <a:cubicBezTo>
                    <a:pt x="12371" y="18603"/>
                    <a:pt x="14529" y="17873"/>
                    <a:pt x="16232" y="16627"/>
                  </a:cubicBezTo>
                  <a:cubicBezTo>
                    <a:pt x="17461" y="17696"/>
                    <a:pt x="19024" y="18190"/>
                    <a:pt x="20634" y="18190"/>
                  </a:cubicBezTo>
                  <a:cubicBezTo>
                    <a:pt x="21771" y="18190"/>
                    <a:pt x="22931" y="17944"/>
                    <a:pt x="24013" y="17478"/>
                  </a:cubicBezTo>
                  <a:cubicBezTo>
                    <a:pt x="21064" y="17083"/>
                    <a:pt x="18754" y="16293"/>
                    <a:pt x="18572" y="14195"/>
                  </a:cubicBezTo>
                  <a:cubicBezTo>
                    <a:pt x="19545" y="12797"/>
                    <a:pt x="20092" y="11095"/>
                    <a:pt x="20092" y="9302"/>
                  </a:cubicBezTo>
                  <a:cubicBezTo>
                    <a:pt x="20092" y="4165"/>
                    <a:pt x="15593" y="1"/>
                    <a:pt x="10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2"/>
            <p:cNvSpPr/>
            <p:nvPr/>
          </p:nvSpPr>
          <p:spPr>
            <a:xfrm>
              <a:off x="1321725" y="4084700"/>
              <a:ext cx="183925" cy="184675"/>
            </a:xfrm>
            <a:custGeom>
              <a:avLst/>
              <a:gdLst/>
              <a:ahLst/>
              <a:cxnLst/>
              <a:rect l="l" t="t" r="r" b="b"/>
              <a:pathLst>
                <a:path w="7357" h="7387" extrusionOk="0">
                  <a:moveTo>
                    <a:pt x="3678" y="0"/>
                  </a:moveTo>
                  <a:cubicBezTo>
                    <a:pt x="1642" y="0"/>
                    <a:pt x="0" y="1672"/>
                    <a:pt x="0" y="3709"/>
                  </a:cubicBezTo>
                  <a:cubicBezTo>
                    <a:pt x="0" y="5715"/>
                    <a:pt x="1642" y="7386"/>
                    <a:pt x="3678" y="7386"/>
                  </a:cubicBezTo>
                  <a:cubicBezTo>
                    <a:pt x="5715" y="7386"/>
                    <a:pt x="7356" y="5715"/>
                    <a:pt x="7356" y="3709"/>
                  </a:cubicBezTo>
                  <a:cubicBezTo>
                    <a:pt x="7356" y="1672"/>
                    <a:pt x="5715" y="0"/>
                    <a:pt x="3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2"/>
            <p:cNvSpPr/>
            <p:nvPr/>
          </p:nvSpPr>
          <p:spPr>
            <a:xfrm>
              <a:off x="1464575" y="4306575"/>
              <a:ext cx="61575" cy="47150"/>
            </a:xfrm>
            <a:custGeom>
              <a:avLst/>
              <a:gdLst/>
              <a:ahLst/>
              <a:cxnLst/>
              <a:rect l="l" t="t" r="r" b="b"/>
              <a:pathLst>
                <a:path w="2463" h="1886" extrusionOk="0">
                  <a:moveTo>
                    <a:pt x="1247" y="1"/>
                  </a:moveTo>
                  <a:cubicBezTo>
                    <a:pt x="1" y="1"/>
                    <a:pt x="1" y="1885"/>
                    <a:pt x="1247" y="1885"/>
                  </a:cubicBezTo>
                  <a:cubicBezTo>
                    <a:pt x="2463" y="1885"/>
                    <a:pt x="2463" y="1"/>
                    <a:pt x="12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2"/>
            <p:cNvSpPr/>
            <p:nvPr/>
          </p:nvSpPr>
          <p:spPr>
            <a:xfrm>
              <a:off x="1555775" y="4306575"/>
              <a:ext cx="61575" cy="47150"/>
            </a:xfrm>
            <a:custGeom>
              <a:avLst/>
              <a:gdLst/>
              <a:ahLst/>
              <a:cxnLst/>
              <a:rect l="l" t="t" r="r" b="b"/>
              <a:pathLst>
                <a:path w="2463" h="1886" extrusionOk="0">
                  <a:moveTo>
                    <a:pt x="1246" y="1"/>
                  </a:moveTo>
                  <a:cubicBezTo>
                    <a:pt x="0" y="1"/>
                    <a:pt x="0" y="1885"/>
                    <a:pt x="1246" y="1885"/>
                  </a:cubicBezTo>
                  <a:cubicBezTo>
                    <a:pt x="2462" y="1885"/>
                    <a:pt x="2462" y="1"/>
                    <a:pt x="12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2"/>
            <p:cNvSpPr/>
            <p:nvPr/>
          </p:nvSpPr>
          <p:spPr>
            <a:xfrm>
              <a:off x="1647725" y="4302775"/>
              <a:ext cx="60800" cy="47150"/>
            </a:xfrm>
            <a:custGeom>
              <a:avLst/>
              <a:gdLst/>
              <a:ahLst/>
              <a:cxnLst/>
              <a:rect l="l" t="t" r="r" b="b"/>
              <a:pathLst>
                <a:path w="2432" h="1886" extrusionOk="0">
                  <a:moveTo>
                    <a:pt x="1216" y="1"/>
                  </a:moveTo>
                  <a:cubicBezTo>
                    <a:pt x="0" y="1"/>
                    <a:pt x="0" y="1885"/>
                    <a:pt x="1216" y="1885"/>
                  </a:cubicBezTo>
                  <a:cubicBezTo>
                    <a:pt x="2432" y="1885"/>
                    <a:pt x="2432" y="1"/>
                    <a:pt x="12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D45A3B-277D-AFC4-3202-29FE89B400EC}"/>
              </a:ext>
            </a:extLst>
          </p:cNvPr>
          <p:cNvPicPr>
            <a:picLocks noChangeAspect="1"/>
          </p:cNvPicPr>
          <p:nvPr/>
        </p:nvPicPr>
        <p:blipFill>
          <a:blip r:embed="rId2"/>
          <a:stretch>
            <a:fillRect/>
          </a:stretch>
        </p:blipFill>
        <p:spPr>
          <a:xfrm>
            <a:off x="0" y="59056"/>
            <a:ext cx="9462052" cy="5311634"/>
          </a:xfrm>
          <a:prstGeom prst="rect">
            <a:avLst/>
          </a:prstGeom>
        </p:spPr>
      </p:pic>
      <p:sp>
        <p:nvSpPr>
          <p:cNvPr id="7" name="Rectangle: Rounded Corners 6">
            <a:extLst>
              <a:ext uri="{FF2B5EF4-FFF2-40B4-BE49-F238E27FC236}">
                <a16:creationId xmlns:a16="http://schemas.microsoft.com/office/drawing/2014/main" id="{5100C811-51C0-2EF2-D36B-5E5037681C73}"/>
              </a:ext>
            </a:extLst>
          </p:cNvPr>
          <p:cNvSpPr/>
          <p:nvPr/>
        </p:nvSpPr>
        <p:spPr>
          <a:xfrm>
            <a:off x="4659464" y="3538427"/>
            <a:ext cx="4373217" cy="1431235"/>
          </a:xfrm>
          <a:prstGeom prst="roundRect">
            <a:avLst/>
          </a:prstGeom>
          <a:solidFill>
            <a:schemeClr val="bg2"/>
          </a:solidFill>
          <a:ln w="952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2D3B63E-A15C-E5E6-BFE0-6E9C61901D10}"/>
              </a:ext>
            </a:extLst>
          </p:cNvPr>
          <p:cNvSpPr txBox="1"/>
          <p:nvPr/>
        </p:nvSpPr>
        <p:spPr>
          <a:xfrm>
            <a:off x="4691269" y="3707778"/>
            <a:ext cx="4341412" cy="1261884"/>
          </a:xfrm>
          <a:prstGeom prst="rect">
            <a:avLst/>
          </a:prstGeom>
          <a:noFill/>
        </p:spPr>
        <p:txBody>
          <a:bodyPr wrap="square" rtlCol="0">
            <a:spAutoFit/>
          </a:bodyPr>
          <a:lstStyle/>
          <a:p>
            <a:r>
              <a:rPr lang="en-US" sz="1600" dirty="0">
                <a:effectLst/>
                <a:latin typeface="Times New Roman" panose="02020603050405020304" pitchFamily="18" charset="0"/>
                <a:ea typeface="Times New Roman" panose="02020603050405020304" pitchFamily="18" charset="0"/>
              </a:rPr>
              <a:t>Since p&lt; 0.05 we reject H01. Hence, we conclude that there is a significant association between the occupation and their income for D-mart products., i.e., they are dependent of each other. </a:t>
            </a:r>
            <a:endParaRPr lang="en-IN" sz="1600" dirty="0">
              <a:effectLst/>
              <a:latin typeface="Times New Roman" panose="02020603050405020304" pitchFamily="18" charset="0"/>
              <a:ea typeface="Times New Roman" panose="02020603050405020304" pitchFamily="18" charset="0"/>
            </a:endParaRPr>
          </a:p>
          <a:p>
            <a:endParaRPr lang="en-IN" sz="1200" dirty="0"/>
          </a:p>
        </p:txBody>
      </p:sp>
    </p:spTree>
    <p:extLst>
      <p:ext uri="{BB962C8B-B14F-4D97-AF65-F5344CB8AC3E}">
        <p14:creationId xmlns:p14="http://schemas.microsoft.com/office/powerpoint/2010/main" val="3450423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ustomer Service Training Course by Slidesgo">
  <a:themeElements>
    <a:clrScheme name="Simple Light">
      <a:dk1>
        <a:srgbClr val="F5F9FF"/>
      </a:dk1>
      <a:lt1>
        <a:srgbClr val="2E495A"/>
      </a:lt1>
      <a:dk2>
        <a:srgbClr val="DFECFF"/>
      </a:dk2>
      <a:lt2>
        <a:srgbClr val="516D7F"/>
      </a:lt2>
      <a:accent1>
        <a:srgbClr val="79B5AA"/>
      </a:accent1>
      <a:accent2>
        <a:srgbClr val="AFE2D8"/>
      </a:accent2>
      <a:accent3>
        <a:srgbClr val="524562"/>
      </a:accent3>
      <a:accent4>
        <a:srgbClr val="B887D8"/>
      </a:accent4>
      <a:accent5>
        <a:srgbClr val="FFF48F"/>
      </a:accent5>
      <a:accent6>
        <a:srgbClr val="FFFFFF"/>
      </a:accent6>
      <a:hlink>
        <a:srgbClr val="2E49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TotalTime>
  <Words>1730</Words>
  <Application>Microsoft Office PowerPoint</Application>
  <PresentationFormat>On-screen Show (16:9)</PresentationFormat>
  <Paragraphs>176</Paragraphs>
  <Slides>29</Slides>
  <Notes>25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Aharoni</vt:lpstr>
      <vt:lpstr>Amasis MT Pro Black</vt:lpstr>
      <vt:lpstr>Archivo Medium</vt:lpstr>
      <vt:lpstr>Arial</vt:lpstr>
      <vt:lpstr>Bebas Neue</vt:lpstr>
      <vt:lpstr>Calibri</vt:lpstr>
      <vt:lpstr>Calibri Light</vt:lpstr>
      <vt:lpstr>Montserrat</vt:lpstr>
      <vt:lpstr>Open Sans</vt:lpstr>
      <vt:lpstr>Symbol</vt:lpstr>
      <vt:lpstr>Times New Roman</vt:lpstr>
      <vt:lpstr>Wide Latin</vt:lpstr>
      <vt:lpstr>Zen Kaku Gothic New</vt:lpstr>
      <vt:lpstr>Customer Service Training Course by Slidesgo</vt:lpstr>
      <vt:lpstr>PowerPoint Presentation</vt:lpstr>
      <vt:lpstr>Introduction to the team</vt:lpstr>
      <vt:lpstr>INTRO &amp; ABSTRACT</vt:lpstr>
      <vt:lpstr>Methodology</vt:lpstr>
      <vt:lpstr>PowerPoint Presentation</vt:lpstr>
      <vt:lpstr>PowerPoint Presentation</vt:lpstr>
      <vt:lpstr>PowerPoint Presentation</vt:lpstr>
      <vt:lpstr>CHI-SQUARE TEST OF INDEPENDENCE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hasmina laskar</dc:creator>
  <cp:lastModifiedBy>Nishant Thanekar</cp:lastModifiedBy>
  <cp:revision>11</cp:revision>
  <dcterms:modified xsi:type="dcterms:W3CDTF">2023-05-01T13:38:50Z</dcterms:modified>
</cp:coreProperties>
</file>