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7" r:id="rId3"/>
    <p:sldId id="275" r:id="rId4"/>
    <p:sldId id="258" r:id="rId5"/>
    <p:sldId id="260" r:id="rId6"/>
    <p:sldId id="261" r:id="rId7"/>
    <p:sldId id="265" r:id="rId8"/>
    <p:sldId id="264" r:id="rId9"/>
    <p:sldId id="259" r:id="rId10"/>
    <p:sldId id="271" r:id="rId11"/>
    <p:sldId id="273" r:id="rId12"/>
    <p:sldId id="277" r:id="rId13"/>
    <p:sldId id="288" r:id="rId14"/>
    <p:sldId id="274" r:id="rId15"/>
    <p:sldId id="266" r:id="rId16"/>
    <p:sldId id="27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6" autoAdjust="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3" cy="4307951"/>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1"/>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1"/>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1"/>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7"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4"/>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527213"/>
          </a:xfrm>
        </p:spPr>
        <p:txBody>
          <a:bodyPr/>
          <a:lstStyle>
            <a:lvl1pPr algn="ctr">
              <a:defRPr sz="1300" spc="0" baseline="0">
                <a:solidFill>
                  <a:schemeClr val="tx1"/>
                </a:solidFill>
                <a:latin typeface="+mn-lt"/>
              </a:defRPr>
            </a:lvl1pPr>
          </a:lstStyle>
          <a:p>
            <a:fld id="{87DE6118-2437-4B30-8E3C-4D2BE6020583}" type="datetimeFigureOut">
              <a:rPr lang="en-US" smtClean="0"/>
            </a:fld>
            <a:endParaRPr lang="en-US" dirty="0"/>
          </a:p>
        </p:txBody>
      </p:sp>
      <p:sp>
        <p:nvSpPr>
          <p:cNvPr id="21" name="Footer Placeholder 20"/>
          <p:cNvSpPr>
            <a:spLocks noGrp="1"/>
          </p:cNvSpPr>
          <p:nvPr>
            <p:ph type="ftr" sz="quarter" idx="11"/>
          </p:nvPr>
        </p:nvSpPr>
        <p:spPr>
          <a:xfrm>
            <a:off x="1453897" y="5211060"/>
            <a:ext cx="5905500" cy="228600"/>
          </a:xfrm>
        </p:spPr>
        <p:txBody>
          <a:bodyPr/>
          <a:lstStyle>
            <a:lvl1pPr algn="l">
              <a:defRPr>
                <a:solidFill>
                  <a:schemeClr val="tx1">
                    <a:lumMod val="75000"/>
                    <a:lumOff val="25000"/>
                  </a:schemeClr>
                </a:solidFill>
              </a:defRPr>
            </a:lvl1pPr>
          </a:lstStyle>
          <a:p>
            <a:r>
              <a:rPr lang="en-US" dirty="0"/>
              <a:t>FARM2HOME</a:t>
            </a:r>
            <a:endParaRPr lang="en-US" dirty="0"/>
          </a:p>
        </p:txBody>
      </p:sp>
      <p:sp>
        <p:nvSpPr>
          <p:cNvPr id="22" name="Slide Number Placeholder 21"/>
          <p:cNvSpPr>
            <a:spLocks noGrp="1"/>
          </p:cNvSpPr>
          <p:nvPr>
            <p:ph type="sldNum" sz="quarter" idx="12"/>
          </p:nvPr>
        </p:nvSpPr>
        <p:spPr>
          <a:xfrm>
            <a:off x="8606921" y="5212080"/>
            <a:ext cx="2111881" cy="228600"/>
          </a:xfrm>
        </p:spPr>
        <p:txBody>
          <a:bodyPr/>
          <a:lstStyle>
            <a:lvl1pPr>
              <a:defRPr>
                <a:solidFill>
                  <a:schemeClr val="tx1">
                    <a:lumMod val="75000"/>
                    <a:lumOff val="25000"/>
                  </a:schemeClr>
                </a:solidFill>
              </a:defRPr>
            </a:lvl1pPr>
          </a:lstStyle>
          <a:p>
            <a:fld id="{69E57DC2-970A-4B3E-BB1C-7A09969E49DF}"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FARM2HOME</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FARM2HOME</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fld>
            <a:endParaRPr lang="en-US" dirty="0"/>
          </a:p>
        </p:txBody>
      </p:sp>
      <p:sp>
        <p:nvSpPr>
          <p:cNvPr id="8" name="Footer Placeholder 7"/>
          <p:cNvSpPr>
            <a:spLocks noGrp="1"/>
          </p:cNvSpPr>
          <p:nvPr>
            <p:ph type="ftr" sz="quarter" idx="11"/>
          </p:nvPr>
        </p:nvSpPr>
        <p:spPr/>
        <p:txBody>
          <a:bodyPr/>
          <a:lstStyle/>
          <a:p>
            <a:r>
              <a:rPr lang="en-US" dirty="0"/>
              <a:t>FARM2HOME</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3" cy="4307951"/>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1"/>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1"/>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1"/>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3"/>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21808" y="1344503"/>
            <a:ext cx="1554480" cy="530352"/>
          </a:xfrm>
        </p:spPr>
        <p:txBody>
          <a:bodyPr/>
          <a:lstStyle>
            <a:lvl1pPr algn="ctr">
              <a:defRPr lang="en-US" sz="1300" kern="1200" spc="0" baseline="0">
                <a:solidFill>
                  <a:schemeClr val="tx1"/>
                </a:solidFill>
                <a:latin typeface="+mn-lt"/>
                <a:ea typeface="+mn-ea"/>
                <a:cs typeface="+mn-cs"/>
              </a:defRPr>
            </a:lvl1p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r>
              <a:rPr lang="en-US" dirty="0"/>
              <a:t>FARM2HOME</a:t>
            </a:r>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69E57DC2-970A-4B3E-BB1C-7A09969E49DF}"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fld>
            <a:endParaRPr lang="en-US" dirty="0"/>
          </a:p>
        </p:txBody>
      </p:sp>
      <p:sp>
        <p:nvSpPr>
          <p:cNvPr id="6" name="Footer Placeholder 5"/>
          <p:cNvSpPr>
            <a:spLocks noGrp="1"/>
          </p:cNvSpPr>
          <p:nvPr>
            <p:ph type="ftr" sz="quarter" idx="11"/>
          </p:nvPr>
        </p:nvSpPr>
        <p:spPr/>
        <p:txBody>
          <a:bodyPr/>
          <a:lstStyle/>
          <a:p>
            <a:r>
              <a:rPr lang="en-US" dirty="0"/>
              <a:t>FARM2HOME</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5"/>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55899"/>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73368" y="2074335"/>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fld>
            <a:endParaRPr lang="en-US" dirty="0"/>
          </a:p>
        </p:txBody>
      </p:sp>
      <p:sp>
        <p:nvSpPr>
          <p:cNvPr id="8" name="Footer Placeholder 7"/>
          <p:cNvSpPr>
            <a:spLocks noGrp="1"/>
          </p:cNvSpPr>
          <p:nvPr>
            <p:ph type="ftr" sz="quarter" idx="11"/>
          </p:nvPr>
        </p:nvSpPr>
        <p:spPr/>
        <p:txBody>
          <a:bodyPr/>
          <a:lstStyle/>
          <a:p>
            <a:r>
              <a:rPr lang="en-US" dirty="0"/>
              <a:t>FARM2HOME</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fld>
            <a:endParaRPr lang="en-US" dirty="0"/>
          </a:p>
        </p:txBody>
      </p:sp>
      <p:sp>
        <p:nvSpPr>
          <p:cNvPr id="4" name="Footer Placeholder 3"/>
          <p:cNvSpPr>
            <a:spLocks noGrp="1"/>
          </p:cNvSpPr>
          <p:nvPr>
            <p:ph type="ftr" sz="quarter" idx="11"/>
          </p:nvPr>
        </p:nvSpPr>
        <p:spPr/>
        <p:txBody>
          <a:bodyPr/>
          <a:lstStyle/>
          <a:p>
            <a:r>
              <a:rPr lang="en-US" dirty="0"/>
              <a:t>FARM2HOME</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fld>
            <a:endParaRPr lang="en-US" dirty="0"/>
          </a:p>
        </p:txBody>
      </p:sp>
      <p:sp>
        <p:nvSpPr>
          <p:cNvPr id="3" name="Footer Placeholder 2"/>
          <p:cNvSpPr>
            <a:spLocks noGrp="1"/>
          </p:cNvSpPr>
          <p:nvPr>
            <p:ph type="ftr" sz="quarter" idx="11"/>
          </p:nvPr>
        </p:nvSpPr>
        <p:spPr/>
        <p:txBody>
          <a:bodyPr/>
          <a:lstStyle/>
          <a:p>
            <a:r>
              <a:rPr lang="en-US" dirty="0"/>
              <a:t>FARM2HOME</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7"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1"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296401"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fld id="{87DE6118-2437-4B30-8E3C-4D2BE6020583}" type="datetimeFigureOut">
              <a:rPr lang="en-US" smtClean="0"/>
            </a:fld>
            <a:endParaRPr lang="en-US" dirty="0"/>
          </a:p>
        </p:txBody>
      </p:sp>
      <p:sp>
        <p:nvSpPr>
          <p:cNvPr id="9" name="Footer Placeholder 8"/>
          <p:cNvSpPr>
            <a:spLocks noGrp="1"/>
          </p:cNvSpPr>
          <p:nvPr>
            <p:ph type="ftr" sz="quarter" idx="11"/>
          </p:nvPr>
        </p:nvSpPr>
        <p:spPr/>
        <p:txBody>
          <a:bodyPr/>
          <a:lstStyle>
            <a:lvl1pPr algn="r">
              <a:defRPr/>
            </a:lvl1pPr>
          </a:lstStyle>
          <a:p>
            <a:r>
              <a:rPr lang="en-US" dirty="0"/>
              <a:t>FARM2HOME</a:t>
            </a:r>
            <a:endParaRPr lang="en-US" dirty="0"/>
          </a:p>
        </p:txBody>
      </p:sp>
      <p:sp>
        <p:nvSpPr>
          <p:cNvPr id="11" name="Slide Number Placeholder 10"/>
          <p:cNvSpPr>
            <a:spLocks noGrp="1"/>
          </p:cNvSpPr>
          <p:nvPr>
            <p:ph type="sldNum" sz="quarter" idx="12"/>
          </p:nvPr>
        </p:nvSpPr>
        <p:spPr>
          <a:xfrm>
            <a:off x="10393677" y="6223003"/>
            <a:ext cx="1463040" cy="274320"/>
          </a:xfrm>
        </p:spPr>
        <p:txBody>
          <a:bodyPr/>
          <a:lstStyle>
            <a:lvl1pPr>
              <a:defRPr>
                <a:solidFill>
                  <a:srgbClr val="FFFFFF"/>
                </a:solidFill>
              </a:defRPr>
            </a:lvl1pPr>
          </a:lstStyle>
          <a:p>
            <a:fld id="{69E57DC2-970A-4B3E-BB1C-7A09969E49DF}" type="slidenum">
              <a:rPr lang="en-US" smtClean="0"/>
            </a:fld>
            <a:endParaRPr lang="en-US" dirty="0"/>
          </a:p>
        </p:txBody>
      </p:sp>
      <p:sp>
        <p:nvSpPr>
          <p:cNvPr id="12" name="Rectangle 11"/>
          <p:cNvSpPr/>
          <p:nvPr/>
        </p:nvSpPr>
        <p:spPr>
          <a:xfrm>
            <a:off x="9157547"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7"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7DE6118-2437-4B30-8E3C-4D2BE6020583}" type="datetimeFigureOut">
              <a:rPr lang="en-US" smtClean="0"/>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dirty="0"/>
              <a:t>FARM2HOME</a:t>
            </a:r>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9E57DC2-970A-4B3E-BB1C-7A09969E49DF}" type="slidenum">
              <a:rPr lang="en-US" smtClean="0"/>
            </a:fld>
            <a:endParaRPr lang="en-US" dirty="0"/>
          </a:p>
        </p:txBody>
      </p:sp>
      <p:sp>
        <p:nvSpPr>
          <p:cNvPr id="10" name="Rectangle 9"/>
          <p:cNvSpPr/>
          <p:nvPr/>
        </p:nvSpPr>
        <p:spPr>
          <a:xfrm>
            <a:off x="9157547"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70000"/>
          </a:schemeClr>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5"/>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7DE6118-2437-4B30-8E3C-4D2BE6020583}" type="datetimeFigureOut">
              <a:rPr lang="en-US" smtClean="0"/>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US" dirty="0"/>
              <a:t>FARM2HOME</a:t>
            </a:r>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9E57DC2-970A-4B3E-BB1C-7A09969E49DF}"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19964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researchgate.net/profile/Anke-Zuehlsdorf?_tp=eyJjb250ZXh0Ijp7ImZpcnN0UGFnZSI6InB1YmxpY2F0aW9uIiwicGFnZSI6InB1YmxpY2F0aW9uIn19" TargetMode="External"/><Relationship Id="rId1" Type="http://schemas.openxmlformats.org/officeDocument/2006/relationships/hyperlink" Target="https://www.researchgate.net/profile/Achim-Spiller?_tp=eyJjb250ZXh0Ijp7ImZpcnN0UGFnZSI6InB1YmxpY2F0aW9uIiwicGFnZSI6InB1YmxpY2F0aW9uIn19"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79" y="1316699"/>
            <a:ext cx="11762441" cy="1084892"/>
          </a:xfrm>
        </p:spPr>
        <p:txBody>
          <a:bodyPr>
            <a:normAutofit fontScale="90000"/>
          </a:bodyPr>
          <a:lstStyle/>
          <a:p>
            <a:pPr algn="just"/>
            <a:r>
              <a:rPr lang="en-US" b="1" dirty="0">
                <a:latin typeface="Calibri" panose="020F0502020204030204"/>
                <a:ea typeface="Calibri" panose="020F0502020204030204"/>
                <a:cs typeface="Calibri" panose="020F0502020204030204"/>
                <a:sym typeface="Calibri" panose="020F0502020204030204"/>
              </a:rPr>
              <a:t> </a:t>
            </a:r>
            <a: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t>Dr. D. Y. Patil Institute of Technology , Pimpri , </a:t>
            </a:r>
            <a:b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br>
            <a: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t>                                  Pune-18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5759" y="1317011"/>
            <a:ext cx="11509223" cy="4881488"/>
          </a:xfrm>
        </p:spPr>
        <p:txBody>
          <a:bodyPr>
            <a:normAutofit/>
          </a:bodyPr>
          <a:lstStyle/>
          <a:p>
            <a:pPr marL="0" indent="0" algn="ctr">
              <a:buNone/>
            </a:pPr>
            <a:r>
              <a:rPr lang="en-US" sz="2800" b="1" dirty="0">
                <a:latin typeface="Calibri" panose="020F0502020204030204"/>
                <a:ea typeface="Calibri" panose="020F0502020204030204"/>
                <a:cs typeface="Calibri" panose="020F0502020204030204"/>
                <a:sym typeface="Calibri" panose="020F0502020204030204"/>
              </a:rPr>
              <a:t> </a:t>
            </a:r>
            <a:endParaRPr lang="en-US" sz="2800" b="1" dirty="0">
              <a:latin typeface="Calibri" panose="020F0502020204030204"/>
              <a:ea typeface="Calibri" panose="020F0502020204030204"/>
              <a:cs typeface="Calibri" panose="020F0502020204030204"/>
              <a:sym typeface="Calibri" panose="020F0502020204030204"/>
            </a:endParaRPr>
          </a:p>
          <a:p>
            <a:pPr marL="0" indent="0" algn="ctr">
              <a:buNone/>
            </a:pPr>
            <a:endParaRPr lang="en-US" sz="2800" b="1"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indent="0" algn="ctr">
              <a:buNone/>
            </a:pPr>
            <a:r>
              <a:rPr lang="en-US" sz="2800" b="1" dirty="0">
                <a:latin typeface="Times New Roman" panose="02020603050405020304" pitchFamily="18" charset="0"/>
                <a:ea typeface="Calibri" panose="020F0502020204030204"/>
                <a:cs typeface="Times New Roman" panose="02020603050405020304" pitchFamily="18" charset="0"/>
                <a:sym typeface="Calibri" panose="020F0502020204030204"/>
              </a:rPr>
              <a:t>Department of Information Technology</a:t>
            </a:r>
            <a:endParaRPr lang="en-US" sz="2800" b="1" dirty="0">
              <a:latin typeface="Calibri" panose="020F0502020204030204"/>
              <a:ea typeface="Calibri" panose="020F0502020204030204"/>
              <a:cs typeface="Calibri" panose="020F0502020204030204"/>
              <a:sym typeface="Calibri" panose="020F0502020204030204"/>
            </a:endParaRPr>
          </a:p>
          <a:p>
            <a:pPr marL="4305300" lvl="4" indent="-268605" algn="just">
              <a:buNone/>
              <a:tabLst>
                <a:tab pos="2870200" algn="l"/>
              </a:tabLst>
            </a:pPr>
            <a:r>
              <a:rPr lang="en-IN" sz="2800" b="1" dirty="0"/>
              <a:t>     </a:t>
            </a:r>
            <a:r>
              <a:rPr lang="en-IN" sz="2800" b="1" dirty="0">
                <a:latin typeface="Times New Roman" panose="02020603050405020304" pitchFamily="18" charset="0"/>
                <a:cs typeface="Times New Roman" panose="02020603050405020304" pitchFamily="18" charset="0"/>
              </a:rPr>
              <a:t>A project on</a:t>
            </a:r>
            <a:endParaRPr lang="en-IN" sz="2800" b="1" dirty="0">
              <a:latin typeface="Times New Roman" panose="02020603050405020304" pitchFamily="18" charset="0"/>
              <a:cs typeface="Times New Roman" panose="02020603050405020304" pitchFamily="18" charset="0"/>
            </a:endParaRPr>
          </a:p>
          <a:p>
            <a:pPr marL="4305300" lvl="4" indent="-268605" algn="just">
              <a:buNone/>
              <a:tabLst>
                <a:tab pos="2870200" algn="l"/>
              </a:tabLst>
            </a:pPr>
            <a:r>
              <a:rPr lang="en-IN" sz="2800" dirty="0">
                <a:solidFill>
                  <a:srgbClr val="FF0000"/>
                </a:solidFill>
              </a:rPr>
              <a:t>   </a:t>
            </a:r>
            <a:r>
              <a:rPr lang="en-IN" sz="2800" b="1" dirty="0">
                <a:solidFill>
                  <a:srgbClr val="C00000"/>
                </a:solidFill>
                <a:latin typeface="Times New Roman" panose="02020603050405020304" pitchFamily="18" charset="0"/>
                <a:cs typeface="Times New Roman" panose="02020603050405020304" pitchFamily="18" charset="0"/>
              </a:rPr>
              <a:t>“FarmToHome”</a:t>
            </a:r>
            <a:endParaRPr lang="en-IN" sz="2800" b="1" dirty="0">
              <a:solidFill>
                <a:srgbClr val="C00000"/>
              </a:solidFill>
              <a:latin typeface="Times New Roman" panose="02020603050405020304" pitchFamily="18" charset="0"/>
              <a:cs typeface="Times New Roman" panose="02020603050405020304" pitchFamily="18" charset="0"/>
            </a:endParaRPr>
          </a:p>
          <a:p>
            <a:pPr marL="4305300" lvl="4" indent="-268605" algn="just">
              <a:buNone/>
              <a:tabLst>
                <a:tab pos="2870200" algn="l"/>
              </a:tabLst>
            </a:pPr>
            <a:endParaRPr lang="en-IN" sz="1600" b="1" dirty="0">
              <a:latin typeface="Times New Roman" panose="02020603050405020304" pitchFamily="18" charset="0"/>
              <a:cs typeface="Times New Roman" panose="02020603050405020304" pitchFamily="18" charset="0"/>
            </a:endParaRPr>
          </a:p>
          <a:p>
            <a:pPr marL="3206750" indent="-3206750">
              <a:buNone/>
              <a:tabLst>
                <a:tab pos="2870200" algn="l"/>
              </a:tabLst>
            </a:pPr>
            <a:r>
              <a:rPr lang="en-IN" sz="16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Presented By: </a:t>
            </a:r>
            <a:r>
              <a:rPr lang="en-IN" sz="16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Guided By :</a:t>
            </a:r>
            <a:endParaRPr lang="en-IN" sz="2000" b="1" dirty="0">
              <a:latin typeface="Times New Roman" panose="02020603050405020304" pitchFamily="18" charset="0"/>
              <a:cs typeface="Times New Roman" panose="02020603050405020304" pitchFamily="18" charset="0"/>
            </a:endParaRPr>
          </a:p>
          <a:p>
            <a:pPr marL="10048875" indent="-10048875">
              <a:buNone/>
              <a:tabLst>
                <a:tab pos="447675" algn="l"/>
                <a:tab pos="2870200" algn="l"/>
              </a:tabLst>
            </a:pPr>
            <a:r>
              <a:rPr lang="en-IN" sz="1600" dirty="0">
                <a:solidFill>
                  <a:schemeClr val="accent4">
                    <a:lumMod val="50000"/>
                  </a:schemeClr>
                </a:solidFill>
                <a:latin typeface="Times New Roman" panose="02020603050405020304" pitchFamily="18" charset="0"/>
                <a:cs typeface="Times New Roman" panose="02020603050405020304" pitchFamily="18" charset="0"/>
              </a:rPr>
              <a:t>                                              </a:t>
            </a:r>
            <a:r>
              <a:rPr lang="en-IN" sz="2000" dirty="0">
                <a:solidFill>
                  <a:schemeClr val="bg2">
                    <a:lumMod val="25000"/>
                  </a:schemeClr>
                </a:solidFill>
                <a:latin typeface="Times New Roman" panose="02020603050405020304" pitchFamily="18" charset="0"/>
                <a:cs typeface="Times New Roman" panose="02020603050405020304" pitchFamily="18" charset="0"/>
              </a:rPr>
              <a:t>BIT44 Samruddhi Khandge                       </a:t>
            </a:r>
            <a:r>
              <a:rPr lang="en-IN" sz="2000" dirty="0" err="1">
                <a:solidFill>
                  <a:schemeClr val="bg2">
                    <a:lumMod val="25000"/>
                  </a:schemeClr>
                </a:solidFill>
                <a:latin typeface="Times New Roman" panose="02020603050405020304" pitchFamily="18" charset="0"/>
                <a:cs typeface="Times New Roman" panose="02020603050405020304" pitchFamily="18" charset="0"/>
              </a:rPr>
              <a:t>Prof.S.A</a:t>
            </a:r>
            <a:r>
              <a:rPr lang="en-IN" sz="2000" dirty="0">
                <a:solidFill>
                  <a:schemeClr val="bg2">
                    <a:lumMod val="25000"/>
                  </a:schemeClr>
                </a:solidFill>
                <a:latin typeface="Times New Roman" panose="02020603050405020304" pitchFamily="18" charset="0"/>
                <a:cs typeface="Times New Roman" panose="02020603050405020304" pitchFamily="18" charset="0"/>
              </a:rPr>
              <a:t> </a:t>
            </a:r>
            <a:r>
              <a:rPr lang="en-IN" sz="2000" dirty="0" err="1">
                <a:solidFill>
                  <a:schemeClr val="bg2">
                    <a:lumMod val="25000"/>
                  </a:schemeClr>
                </a:solidFill>
                <a:latin typeface="Times New Roman" panose="02020603050405020304" pitchFamily="18" charset="0"/>
                <a:cs typeface="Times New Roman" panose="02020603050405020304" pitchFamily="18" charset="0"/>
              </a:rPr>
              <a:t>Nalawade</a:t>
            </a:r>
            <a:r>
              <a:rPr lang="en-IN" sz="2000" dirty="0">
                <a:solidFill>
                  <a:schemeClr val="bg2">
                    <a:lumMod val="25000"/>
                  </a:schemeClr>
                </a:solidFill>
                <a:latin typeface="Times New Roman" panose="02020603050405020304" pitchFamily="18" charset="0"/>
                <a:cs typeface="Times New Roman" panose="02020603050405020304" pitchFamily="18" charset="0"/>
              </a:rPr>
              <a:t>                                                                                              </a:t>
            </a:r>
            <a:endParaRPr lang="en-IN" sz="2000" dirty="0">
              <a:solidFill>
                <a:schemeClr val="bg2">
                  <a:lumMod val="25000"/>
                </a:schemeClr>
              </a:solidFill>
              <a:latin typeface="Times New Roman" panose="02020603050405020304" pitchFamily="18" charset="0"/>
              <a:cs typeface="Times New Roman" panose="02020603050405020304" pitchFamily="18" charset="0"/>
            </a:endParaRPr>
          </a:p>
          <a:p>
            <a:pPr marL="3206750" indent="-3206750">
              <a:buNone/>
              <a:tabLst>
                <a:tab pos="2870200" algn="l"/>
              </a:tabLst>
            </a:pPr>
            <a:r>
              <a:rPr lang="en-IN" sz="2000" dirty="0">
                <a:solidFill>
                  <a:schemeClr val="bg2">
                    <a:lumMod val="25000"/>
                  </a:schemeClr>
                </a:solidFill>
                <a:latin typeface="Times New Roman" panose="02020603050405020304" pitchFamily="18" charset="0"/>
                <a:cs typeface="Times New Roman" panose="02020603050405020304" pitchFamily="18" charset="0"/>
              </a:rPr>
              <a:t>                                     BIT47 Priti Janorkar                                                                                                                                                </a:t>
            </a:r>
            <a:endParaRPr lang="en-IN" sz="2000" dirty="0">
              <a:solidFill>
                <a:schemeClr val="bg2">
                  <a:lumMod val="25000"/>
                </a:schemeClr>
              </a:solidFill>
              <a:latin typeface="Times New Roman" panose="02020603050405020304" pitchFamily="18" charset="0"/>
              <a:cs typeface="Times New Roman" panose="02020603050405020304" pitchFamily="18" charset="0"/>
            </a:endParaRPr>
          </a:p>
          <a:p>
            <a:pPr marL="3206750" indent="-3206750">
              <a:buNone/>
              <a:tabLst>
                <a:tab pos="2870200" algn="l"/>
              </a:tabLst>
            </a:pPr>
            <a:r>
              <a:rPr lang="en-IN" sz="2000" dirty="0">
                <a:solidFill>
                  <a:schemeClr val="bg2">
                    <a:lumMod val="25000"/>
                  </a:schemeClr>
                </a:solidFill>
                <a:latin typeface="Times New Roman" panose="02020603050405020304" pitchFamily="18" charset="0"/>
                <a:cs typeface="Times New Roman" panose="02020603050405020304" pitchFamily="18" charset="0"/>
              </a:rPr>
              <a:t>                                     BIT49 Prathmesh Jaiswal </a:t>
            </a:r>
            <a:endParaRPr lang="en-IN" sz="2000" dirty="0">
              <a:solidFill>
                <a:schemeClr val="bg2">
                  <a:lumMod val="25000"/>
                </a:schemeClr>
              </a:solidFill>
              <a:latin typeface="Times New Roman" panose="02020603050405020304" pitchFamily="18" charset="0"/>
              <a:cs typeface="Times New Roman" panose="02020603050405020304" pitchFamily="18" charset="0"/>
            </a:endParaRPr>
          </a:p>
          <a:p>
            <a:pPr marL="4305300" lvl="4" indent="-3683000" algn="just">
              <a:buNone/>
              <a:tabLst>
                <a:tab pos="2870200" algn="l"/>
              </a:tabLst>
            </a:pPr>
            <a:endParaRPr lang="en-IN" sz="1200" dirty="0">
              <a:solidFill>
                <a:schemeClr val="accent3">
                  <a:lumMod val="75000"/>
                </a:schemeClr>
              </a:solidFill>
              <a:latin typeface="Times New Roman" panose="02020603050405020304" pitchFamily="18" charset="0"/>
              <a:cs typeface="Times New Roman" panose="02020603050405020304" pitchFamily="18" charset="0"/>
            </a:endParaRPr>
          </a:p>
          <a:p>
            <a:pPr marL="0" indent="0" algn="ctr">
              <a:buNone/>
            </a:pPr>
            <a:endParaRPr lang="en-IN" sz="2800" dirty="0"/>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
        <p:nvSpPr>
          <p:cNvPr id="5" name="Footer Placeholder 4"/>
          <p:cNvSpPr>
            <a:spLocks noGrp="1"/>
          </p:cNvSpPr>
          <p:nvPr>
            <p:ph type="ftr" sz="quarter" idx="11"/>
          </p:nvPr>
        </p:nvSpPr>
        <p:spPr/>
        <p:txBody>
          <a:bodyPr/>
          <a:lstStyle/>
          <a:p>
            <a:r>
              <a:rPr lang="en-US" dirty="0"/>
              <a:t>FARM2HOME</a:t>
            </a:r>
            <a:endParaRPr lang="en-US" dirty="0"/>
          </a:p>
        </p:txBody>
      </p:sp>
      <p:pic>
        <p:nvPicPr>
          <p:cNvPr id="6" name="Picture 5"/>
          <p:cNvPicPr>
            <a:picLocks noChangeAspect="1"/>
          </p:cNvPicPr>
          <p:nvPr/>
        </p:nvPicPr>
        <p:blipFill>
          <a:blip r:embed="rId1"/>
          <a:stretch>
            <a:fillRect/>
          </a:stretch>
        </p:blipFill>
        <p:spPr>
          <a:xfrm>
            <a:off x="5093335" y="276225"/>
            <a:ext cx="1721485" cy="9207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102" y="115570"/>
            <a:ext cx="4709795" cy="977900"/>
          </a:xfrm>
        </p:spPr>
        <p:txBody>
          <a:bodyPr/>
          <a:lstStyle/>
          <a:p>
            <a:pPr algn="ctr"/>
            <a:r>
              <a:rPr lang="en-IN" sz="3200" dirty="0">
                <a:latin typeface="Times New Roman" panose="02020603050405020304" pitchFamily="18" charset="0"/>
                <a:cs typeface="Times New Roman" panose="02020603050405020304" pitchFamily="18" charset="0"/>
              </a:rPr>
              <a:t>Architectural Diagram</a:t>
            </a:r>
            <a:endParaRPr lang="en-IN" sz="32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69E57DC2-970A-4B3E-BB1C-7A09969E49DF}" type="slidenum">
              <a:rPr lang="en-US" smtClean="0"/>
            </a:fld>
            <a:endParaRPr lang="en-US" dirty="0"/>
          </a:p>
        </p:txBody>
      </p:sp>
      <p:sp>
        <p:nvSpPr>
          <p:cNvPr id="5" name="Footer Placeholder 4"/>
          <p:cNvSpPr>
            <a:spLocks noGrp="1"/>
          </p:cNvSpPr>
          <p:nvPr>
            <p:ph type="ftr" sz="quarter" idx="11"/>
          </p:nvPr>
        </p:nvSpPr>
        <p:spPr/>
        <p:txBody>
          <a:bodyPr/>
          <a:lstStyle/>
          <a:p>
            <a:r>
              <a:rPr lang="en-US" dirty="0"/>
              <a:t>FARM2HOME</a:t>
            </a:r>
            <a:endParaRPr lang="en-US" dirty="0"/>
          </a:p>
        </p:txBody>
      </p:sp>
      <p:pic>
        <p:nvPicPr>
          <p:cNvPr id="6" name="Picture 5" descr="FarmToHome"/>
          <p:cNvPicPr>
            <a:picLocks noChangeAspect="1"/>
          </p:cNvPicPr>
          <p:nvPr/>
        </p:nvPicPr>
        <p:blipFill>
          <a:blip r:embed="rId1"/>
          <a:srcRect l="10126" r="9915"/>
          <a:stretch>
            <a:fillRect/>
          </a:stretch>
        </p:blipFill>
        <p:spPr>
          <a:xfrm>
            <a:off x="2372360" y="969010"/>
            <a:ext cx="7515860" cy="49199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spc="-10">
                <a:latin typeface="Times New Roman" panose="02020603050405020304" pitchFamily="18" charset="0"/>
                <a:ea typeface="Times New Roman" panose="02020603050405020304" pitchFamily="18" charset="0"/>
                <a:sym typeface="+mn-ea"/>
              </a:rPr>
              <a:t>                  </a:t>
            </a:r>
            <a:r>
              <a:rPr b="1" spc="-10">
                <a:latin typeface="Times New Roman" panose="02020603050405020304" pitchFamily="18" charset="0"/>
                <a:ea typeface="Times New Roman" panose="02020603050405020304" pitchFamily="18" charset="0"/>
                <a:sym typeface="+mn-ea"/>
              </a:rPr>
              <a:t>ADVANTAGES</a:t>
            </a:r>
            <a:endParaRPr lang="en-IN"/>
          </a:p>
        </p:txBody>
      </p:sp>
      <p:sp>
        <p:nvSpPr>
          <p:cNvPr id="3" name="Slide Number Placeholder 2"/>
          <p:cNvSpPr>
            <a:spLocks noGrp="1"/>
          </p:cNvSpPr>
          <p:nvPr>
            <p:ph type="sldNum" sz="quarter" idx="12"/>
          </p:nvPr>
        </p:nvSpPr>
        <p:spPr/>
        <p:txBody>
          <a:bodyPr/>
          <a:lstStyle/>
          <a:p>
            <a:fld id="{69E57DC2-970A-4B3E-BB1C-7A09969E49DF}" type="slidenum">
              <a:rPr lang="en-US" smtClean="0"/>
            </a:fld>
            <a:endParaRPr lang="en-US" dirty="0"/>
          </a:p>
        </p:txBody>
      </p:sp>
      <p:sp>
        <p:nvSpPr>
          <p:cNvPr id="4" name="Footer Placeholder 3"/>
          <p:cNvSpPr>
            <a:spLocks noGrp="1"/>
          </p:cNvSpPr>
          <p:nvPr>
            <p:ph type="ftr" sz="quarter" idx="11"/>
          </p:nvPr>
        </p:nvSpPr>
        <p:spPr/>
        <p:txBody>
          <a:bodyPr/>
          <a:lstStyle/>
          <a:p>
            <a:r>
              <a:rPr lang="en-US" dirty="0"/>
              <a:t>FARM2HOME</a:t>
            </a:r>
            <a:endParaRPr lang="en-US" dirty="0"/>
          </a:p>
        </p:txBody>
      </p:sp>
      <p:sp>
        <p:nvSpPr>
          <p:cNvPr id="5" name="Text Box 4"/>
          <p:cNvSpPr txBox="1"/>
          <p:nvPr/>
        </p:nvSpPr>
        <p:spPr>
          <a:xfrm>
            <a:off x="3417570" y="2130425"/>
            <a:ext cx="5818505" cy="3361055"/>
          </a:xfrm>
          <a:prstGeom prst="rect">
            <a:avLst/>
          </a:prstGeom>
          <a:noFill/>
        </p:spPr>
        <p:txBody>
          <a:bodyPr wrap="square" rtlCol="0">
            <a:noAutofit/>
          </a:bodyPr>
          <a:p>
            <a:pPr>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sym typeface="+mn-ea"/>
              </a:rPr>
              <a:t>Fresher, more nutritious food</a:t>
            </a:r>
            <a:r>
              <a:rPr lang="en-US" sz="2400" dirty="0">
                <a:latin typeface="Times New Roman" panose="02020603050405020304" pitchFamily="18" charset="0"/>
                <a:ea typeface="Times New Roman" panose="02020603050405020304" pitchFamily="18" charset="0"/>
                <a:sym typeface="+mn-ea"/>
              </a:rPr>
              <a:t> </a:t>
            </a:r>
            <a:endParaRPr lang="en-US" sz="2400" dirty="0">
              <a:latin typeface="Times New Roman" panose="02020603050405020304" pitchFamily="18" charset="0"/>
              <a:ea typeface="Times New Roman" panose="02020603050405020304" pitchFamily="18" charset="0"/>
              <a:sym typeface="+mn-ea"/>
            </a:endParaRPr>
          </a:p>
          <a:p>
            <a:pPr>
              <a:buFont typeface="Arial" panose="020B0604020202020204" pitchFamily="34" charset="0"/>
              <a:buChar char="•"/>
            </a:pPr>
            <a:endParaRPr lang="en-US" sz="2400" dirty="0">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sym typeface="+mn-ea"/>
              </a:rPr>
              <a:t>Support for local farmers</a:t>
            </a:r>
            <a:endParaRPr lang="en-US" sz="2400" dirty="0">
              <a:effectLst/>
              <a:latin typeface="Times New Roman" panose="02020603050405020304" pitchFamily="18" charset="0"/>
              <a:ea typeface="Times New Roman" panose="02020603050405020304" pitchFamily="18" charset="0"/>
              <a:sym typeface="+mn-ea"/>
            </a:endParaRPr>
          </a:p>
          <a:p>
            <a:pPr>
              <a:buFont typeface="Arial" panose="020B0604020202020204" pitchFamily="34" charset="0"/>
              <a:buChar char="•"/>
            </a:pPr>
            <a:endParaRPr lang="en-US" sz="24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sym typeface="+mn-ea"/>
              </a:rPr>
              <a:t>Reduced environmental impact</a:t>
            </a:r>
            <a:endParaRPr lang="en-US" sz="2400" dirty="0">
              <a:effectLst/>
              <a:latin typeface="Times New Roman" panose="02020603050405020304" pitchFamily="18" charset="0"/>
              <a:ea typeface="Times New Roman" panose="02020603050405020304" pitchFamily="18" charset="0"/>
              <a:sym typeface="+mn-ea"/>
            </a:endParaRPr>
          </a:p>
          <a:p>
            <a:pPr>
              <a:buFont typeface="Arial" panose="020B0604020202020204" pitchFamily="34" charset="0"/>
              <a:buChar char="•"/>
            </a:pPr>
            <a:endParaRPr lang="en-IN" sz="2400" dirty="0">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sym typeface="+mn-ea"/>
              </a:rPr>
              <a:t>Higher</a:t>
            </a:r>
            <a:r>
              <a:rPr lang="en-US" sz="2400" spc="-75" dirty="0">
                <a:effectLst/>
                <a:latin typeface="Times New Roman" panose="02020603050405020304" pitchFamily="18" charset="0"/>
                <a:ea typeface="Times New Roman" panose="02020603050405020304" pitchFamily="18" charset="0"/>
                <a:sym typeface="+mn-ea"/>
              </a:rPr>
              <a:t> </a:t>
            </a:r>
            <a:r>
              <a:rPr lang="en-US" sz="2400" dirty="0">
                <a:effectLst/>
                <a:latin typeface="Times New Roman" panose="02020603050405020304" pitchFamily="18" charset="0"/>
                <a:ea typeface="Times New Roman" panose="02020603050405020304" pitchFamily="18" charset="0"/>
                <a:sym typeface="+mn-ea"/>
              </a:rPr>
              <a:t>prices</a:t>
            </a:r>
            <a:endParaRPr lang="en-US" sz="2400" dirty="0">
              <a:effectLst/>
              <a:latin typeface="Times New Roman" panose="02020603050405020304" pitchFamily="18" charset="0"/>
              <a:ea typeface="Times New Roman" panose="02020603050405020304" pitchFamily="18" charset="0"/>
              <a:sym typeface="+mn-ea"/>
            </a:endParaRPr>
          </a:p>
          <a:p>
            <a:pPr>
              <a:buFont typeface="Arial" panose="020B0604020202020204" pitchFamily="34" charset="0"/>
              <a:buChar char="•"/>
            </a:pPr>
            <a:endParaRPr lang="en-US" sz="2400" spc="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sym typeface="+mn-ea"/>
              </a:rPr>
              <a:t>More</a:t>
            </a:r>
            <a:r>
              <a:rPr lang="en-US" sz="2400" spc="-15" dirty="0">
                <a:effectLst/>
                <a:latin typeface="Times New Roman" panose="02020603050405020304" pitchFamily="18" charset="0"/>
                <a:ea typeface="Times New Roman" panose="02020603050405020304" pitchFamily="18" charset="0"/>
                <a:sym typeface="+mn-ea"/>
              </a:rPr>
              <a:t> </a:t>
            </a:r>
            <a:r>
              <a:rPr lang="en-US" sz="2400" dirty="0">
                <a:effectLst/>
                <a:latin typeface="Times New Roman" panose="02020603050405020304" pitchFamily="18" charset="0"/>
                <a:ea typeface="Times New Roman" panose="02020603050405020304" pitchFamily="18" charset="0"/>
                <a:sym typeface="+mn-ea"/>
              </a:rPr>
              <a:t>control</a:t>
            </a:r>
            <a:r>
              <a:rPr lang="en-US" sz="2400" spc="-5" dirty="0">
                <a:effectLst/>
                <a:latin typeface="Times New Roman" panose="02020603050405020304" pitchFamily="18" charset="0"/>
                <a:ea typeface="Times New Roman" panose="02020603050405020304" pitchFamily="18" charset="0"/>
                <a:sym typeface="+mn-ea"/>
              </a:rPr>
              <a:t> </a:t>
            </a:r>
            <a:r>
              <a:rPr lang="en-US" sz="2400" dirty="0">
                <a:effectLst/>
                <a:latin typeface="Times New Roman" panose="02020603050405020304" pitchFamily="18" charset="0"/>
                <a:ea typeface="Times New Roman" panose="02020603050405020304" pitchFamily="18" charset="0"/>
                <a:sym typeface="+mn-ea"/>
              </a:rPr>
              <a:t>over</a:t>
            </a:r>
            <a:r>
              <a:rPr lang="en-US" sz="2400" spc="-10" dirty="0">
                <a:effectLst/>
                <a:latin typeface="Times New Roman" panose="02020603050405020304" pitchFamily="18" charset="0"/>
                <a:ea typeface="Times New Roman" panose="02020603050405020304" pitchFamily="18" charset="0"/>
                <a:sym typeface="+mn-ea"/>
              </a:rPr>
              <a:t> </a:t>
            </a:r>
            <a:r>
              <a:rPr lang="en-US" sz="2400" dirty="0">
                <a:effectLst/>
                <a:latin typeface="Times New Roman" panose="02020603050405020304" pitchFamily="18" charset="0"/>
                <a:ea typeface="Times New Roman" panose="02020603050405020304" pitchFamily="18" charset="0"/>
                <a:sym typeface="+mn-ea"/>
              </a:rPr>
              <a:t>the</a:t>
            </a:r>
            <a:r>
              <a:rPr lang="en-US" sz="2400" spc="-10" dirty="0">
                <a:effectLst/>
                <a:latin typeface="Times New Roman" panose="02020603050405020304" pitchFamily="18" charset="0"/>
                <a:ea typeface="Times New Roman" panose="02020603050405020304" pitchFamily="18" charset="0"/>
                <a:sym typeface="+mn-ea"/>
              </a:rPr>
              <a:t> </a:t>
            </a:r>
            <a:r>
              <a:rPr lang="en-US" sz="2400" dirty="0">
                <a:effectLst/>
                <a:latin typeface="Times New Roman" panose="02020603050405020304" pitchFamily="18" charset="0"/>
                <a:ea typeface="Times New Roman" panose="02020603050405020304" pitchFamily="18" charset="0"/>
                <a:sym typeface="+mn-ea"/>
              </a:rPr>
              <a:t>supply</a:t>
            </a:r>
            <a:r>
              <a:rPr lang="en-US" sz="2400" spc="-5" dirty="0">
                <a:effectLst/>
                <a:latin typeface="Times New Roman" panose="02020603050405020304" pitchFamily="18" charset="0"/>
                <a:ea typeface="Times New Roman" panose="02020603050405020304" pitchFamily="18" charset="0"/>
                <a:sym typeface="+mn-ea"/>
              </a:rPr>
              <a:t> </a:t>
            </a:r>
            <a:r>
              <a:rPr lang="en-US" sz="2400" dirty="0">
                <a:effectLst/>
                <a:latin typeface="Times New Roman" panose="02020603050405020304" pitchFamily="18" charset="0"/>
                <a:ea typeface="Times New Roman" panose="02020603050405020304" pitchFamily="18" charset="0"/>
                <a:sym typeface="+mn-ea"/>
              </a:rPr>
              <a:t>chain</a:t>
            </a:r>
            <a:endParaRPr lang="en-IN" sz="2400" dirty="0">
              <a:effectLst/>
              <a:latin typeface="Times New Roman" panose="02020603050405020304" pitchFamily="18" charset="0"/>
              <a:ea typeface="Times New Roman" panose="02020603050405020304" pitchFamily="18" charset="0"/>
            </a:endParaRPr>
          </a:p>
          <a:p>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b="1" kern="0" spc="-10">
                <a:latin typeface="Times New Roman" panose="02020603050405020304" pitchFamily="18" charset="0"/>
                <a:ea typeface="Times New Roman" panose="02020603050405020304" pitchFamily="18" charset="0"/>
                <a:sym typeface="+mn-ea"/>
              </a:rPr>
              <a:t>                     </a:t>
            </a:r>
            <a:r>
              <a:rPr b="1" kern="0" spc="-10">
                <a:latin typeface="Times New Roman" panose="02020603050405020304" pitchFamily="18" charset="0"/>
                <a:ea typeface="Times New Roman" panose="02020603050405020304" pitchFamily="18" charset="0"/>
                <a:sym typeface="+mn-ea"/>
              </a:rPr>
              <a:t>LIMITATIONS</a:t>
            </a:r>
            <a:br>
              <a:rPr lang="en-IN" b="1" kern="0">
                <a:latin typeface="Times New Roman" panose="02020603050405020304" pitchFamily="18" charset="0"/>
                <a:ea typeface="Times New Roman" panose="02020603050405020304" pitchFamily="18" charset="0"/>
                <a:sym typeface="+mn-ea"/>
              </a:rPr>
            </a:br>
            <a:endParaRPr lang="en-US"/>
          </a:p>
        </p:txBody>
      </p:sp>
      <p:sp>
        <p:nvSpPr>
          <p:cNvPr id="3" name="Footer Placeholder 2"/>
          <p:cNvSpPr>
            <a:spLocks noGrp="1"/>
          </p:cNvSpPr>
          <p:nvPr>
            <p:ph type="ftr" sz="quarter" idx="11"/>
          </p:nvPr>
        </p:nvSpPr>
        <p:spPr/>
        <p:txBody>
          <a:bodyPr/>
          <a:p>
            <a:r>
              <a:rPr lang="en-US" dirty="0"/>
              <a:t>FARM2HOME</a:t>
            </a:r>
            <a:endParaRPr lang="en-US" dirty="0"/>
          </a:p>
        </p:txBody>
      </p:sp>
      <p:sp>
        <p:nvSpPr>
          <p:cNvPr id="4" name="Slide Number Placeholder 3"/>
          <p:cNvSpPr>
            <a:spLocks noGrp="1"/>
          </p:cNvSpPr>
          <p:nvPr>
            <p:ph type="sldNum" sz="quarter" idx="12"/>
          </p:nvPr>
        </p:nvSpPr>
        <p:spPr/>
        <p:txBody>
          <a:bodyPr/>
          <a:p>
            <a:fld id="{69E57DC2-970A-4B3E-BB1C-7A09969E49DF}" type="slidenum">
              <a:rPr lang="en-US" smtClean="0"/>
            </a:fld>
            <a:endParaRPr lang="en-US" dirty="0"/>
          </a:p>
        </p:txBody>
      </p:sp>
      <p:sp>
        <p:nvSpPr>
          <p:cNvPr id="5" name="Title 1"/>
          <p:cNvSpPr>
            <a:spLocks noGrp="1"/>
          </p:cNvSpPr>
          <p:nvPr/>
        </p:nvSpPr>
        <p:spPr>
          <a:xfrm>
            <a:off x="1239520" y="1048995"/>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endParaRPr lang="en-IN" dirty="0"/>
          </a:p>
        </p:txBody>
      </p:sp>
      <p:sp>
        <p:nvSpPr>
          <p:cNvPr id="6" name="Content Placeholder 5"/>
          <p:cNvSpPr>
            <a:spLocks noGrp="1"/>
          </p:cNvSpPr>
          <p:nvPr>
            <p:ph idx="1"/>
          </p:nvPr>
        </p:nvSpPr>
        <p:spPr>
          <a:xfrm>
            <a:off x="4673600" y="2540000"/>
            <a:ext cx="11445240" cy="4998720"/>
          </a:xfrm>
        </p:spPr>
        <p:txBody>
          <a:bodyPr>
            <a:noAutofit/>
          </a:bodyPr>
          <a:lstStyle/>
          <a:p>
            <a:pPr>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Digital literacy:</a:t>
            </a:r>
            <a:endParaRPr lang="en-US" sz="24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Trust</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issue:</a:t>
            </a:r>
            <a:endParaRPr lang="en-US" sz="2400" dirty="0">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Lack</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transparency:</a:t>
            </a:r>
            <a:endParaRPr lang="en-US" sz="2400" dirty="0">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Lack</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brand</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recognition:</a:t>
            </a:r>
            <a:endParaRPr lang="en-US" sz="24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Language barriers:</a:t>
            </a:r>
            <a:endParaRPr lang="en-IN" sz="2400" dirty="0"/>
          </a:p>
        </p:txBody>
      </p:sp>
      <p:sp>
        <p:nvSpPr>
          <p:cNvPr id="7" name="Footer Placeholder 3"/>
          <p:cNvSpPr>
            <a:spLocks noGrp="1"/>
          </p:cNvSpPr>
          <p:nvPr/>
        </p:nvSpPr>
        <p:spPr>
          <a:xfrm>
            <a:off x="3616960" y="6434672"/>
            <a:ext cx="5212080" cy="274320"/>
          </a:xfrm>
          <a:prstGeom prst="rect">
            <a:avLst/>
          </a:prstGeom>
        </p:spPr>
        <p:txBody>
          <a:bodyPr vert="horz" lIns="91440" tIns="45720" rIns="91440" bIns="45720" rtlCol="0" anchor="b"/>
          <a:lstStyle>
            <a:defPPr>
              <a:defRPr lang="en-US"/>
            </a:defPPr>
            <a:lvl1pPr marL="0" algn="ct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Slide Number Placeholder 4"/>
          <p:cNvSpPr>
            <a:spLocks noGrp="1"/>
          </p:cNvSpPr>
          <p:nvPr/>
        </p:nvSpPr>
        <p:spPr>
          <a:xfrm>
            <a:off x="10596880" y="6434672"/>
            <a:ext cx="1463040" cy="27432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E57DC2-970A-4B3E-BB1C-7A09969E49DF}"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1558"/>
            <a:ext cx="10058400" cy="1371600"/>
          </a:xfrm>
        </p:spPr>
        <p:txBody>
          <a:bodyPr>
            <a:normAutofit/>
          </a:bodyPr>
          <a:lstStyle/>
          <a:p>
            <a:pPr algn="ctr"/>
            <a:r>
              <a:rPr lang="en-IN"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46698" y="1572638"/>
            <a:ext cx="9502844" cy="5384800"/>
          </a:xfrm>
        </p:spPr>
        <p:txBody>
          <a:bodyPr>
            <a:noAutofit/>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It is usually installed on the farmer’s own web site and may integrate into the </a:t>
            </a:r>
            <a:r>
              <a:rPr lang="en-US" sz="2000" b="1" dirty="0">
                <a:solidFill>
                  <a:srgbClr val="C00000"/>
                </a:solidFill>
                <a:latin typeface="Times New Roman" panose="02020603050405020304" pitchFamily="18" charset="0"/>
                <a:cs typeface="Times New Roman" panose="02020603050405020304" pitchFamily="18" charset="0"/>
                <a:sym typeface="+mn-ea"/>
              </a:rPr>
              <a:t>existing supply chain so that ordering</a:t>
            </a:r>
            <a:r>
              <a:rPr lang="en-IN" altLang="en-US" sz="2000" b="1" dirty="0">
                <a:solidFill>
                  <a:srgbClr val="C00000"/>
                </a:solidFill>
                <a:latin typeface="Times New Roman" panose="02020603050405020304" pitchFamily="18" charset="0"/>
                <a:cs typeface="Times New Roman" panose="02020603050405020304" pitchFamily="18" charset="0"/>
                <a:sym typeface="+mn-ea"/>
              </a:rPr>
              <a:t>,</a:t>
            </a:r>
            <a:r>
              <a:rPr lang="en-US" sz="2000" b="1" dirty="0">
                <a:solidFill>
                  <a:srgbClr val="C00000"/>
                </a:solidFill>
                <a:latin typeface="Times New Roman" panose="02020603050405020304" pitchFamily="18" charset="0"/>
                <a:cs typeface="Times New Roman" panose="02020603050405020304" pitchFamily="18" charset="0"/>
                <a:sym typeface="+mn-ea"/>
              </a:rPr>
              <a:t> delivery can be automated to a large extent.</a:t>
            </a:r>
            <a:endParaRPr lang="en-US" sz="2000" b="1" dirty="0">
              <a:solidFill>
                <a:srgbClr val="C0000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effectLst/>
                <a:latin typeface="Times New Roman" panose="02020603050405020304" pitchFamily="18" charset="0"/>
                <a:ea typeface="Cambria" panose="02040503050406030204" pitchFamily="18" charset="0"/>
                <a:sym typeface="+mn-ea"/>
              </a:rPr>
              <a:t>This ingenious application is not only dependable, but also </a:t>
            </a:r>
            <a:r>
              <a:rPr lang="en-US" sz="2000" b="1" dirty="0">
                <a:gradFill>
                  <a:gsLst>
                    <a:gs pos="0">
                      <a:srgbClr val="E30000"/>
                    </a:gs>
                    <a:gs pos="100000">
                      <a:srgbClr val="760303"/>
                    </a:gs>
                  </a:gsLst>
                  <a:lin scaled="0"/>
                </a:gradFill>
                <a:effectLst/>
                <a:latin typeface="Times New Roman" panose="02020603050405020304" pitchFamily="18" charset="0"/>
                <a:ea typeface="Cambria" panose="02040503050406030204" pitchFamily="18" charset="0"/>
                <a:sym typeface="+mn-ea"/>
              </a:rPr>
              <a:t>easy to use</a:t>
            </a:r>
            <a:r>
              <a:rPr lang="en-US" sz="2000" dirty="0">
                <a:effectLst/>
                <a:latin typeface="Times New Roman" panose="02020603050405020304" pitchFamily="18" charset="0"/>
                <a:ea typeface="Cambria" panose="02040503050406030204" pitchFamily="18" charset="0"/>
                <a:sym typeface="+mn-ea"/>
              </a:rPr>
              <a:t>, enabling individuals to buy </a:t>
            </a:r>
            <a:r>
              <a:rPr lang="en-US" sz="2000" b="1" dirty="0">
                <a:solidFill>
                  <a:srgbClr val="C00000"/>
                </a:solidFill>
                <a:effectLst/>
                <a:latin typeface="Times New Roman" panose="02020603050405020304" pitchFamily="18" charset="0"/>
                <a:ea typeface="Cambria" panose="02040503050406030204" pitchFamily="18" charset="0"/>
                <a:sym typeface="+mn-ea"/>
              </a:rPr>
              <a:t>farm-fresh goods straight from the source</a:t>
            </a:r>
            <a:r>
              <a:rPr lang="en-US" sz="2000" b="1" dirty="0">
                <a:solidFill>
                  <a:srgbClr val="C00000"/>
                </a:solidFill>
                <a:latin typeface="Times New Roman" panose="02020603050405020304" pitchFamily="18" charset="0"/>
                <a:cs typeface="Times New Roman" panose="02020603050405020304" pitchFamily="18" charset="0"/>
                <a:sym typeface="+mn-ea"/>
              </a:rPr>
              <a:t>.</a:t>
            </a:r>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Its main purpose for this app is </a:t>
            </a:r>
            <a:r>
              <a:rPr lang="en-US" sz="2000" b="1" dirty="0">
                <a:solidFill>
                  <a:srgbClr val="C00000"/>
                </a:solidFill>
                <a:latin typeface="Times New Roman" panose="02020603050405020304" pitchFamily="18" charset="0"/>
                <a:cs typeface="Times New Roman" panose="02020603050405020304" pitchFamily="18" charset="0"/>
                <a:sym typeface="+mn-ea"/>
              </a:rPr>
              <a:t>time saving and easy moving </a:t>
            </a:r>
            <a:r>
              <a:rPr lang="en-US" sz="2000" dirty="0">
                <a:solidFill>
                  <a:schemeClr val="tx1"/>
                </a:solidFill>
                <a:latin typeface="Times New Roman" panose="02020603050405020304" pitchFamily="18" charset="0"/>
                <a:cs typeface="Times New Roman" panose="02020603050405020304" pitchFamily="18" charset="0"/>
                <a:sym typeface="+mn-ea"/>
              </a:rPr>
              <a:t>to farmers and users.</a:t>
            </a:r>
            <a:endParaRPr lang="en-US" sz="2000" b="1" dirty="0">
              <a:solidFill>
                <a:srgbClr val="C00000"/>
              </a:solidFill>
              <a:latin typeface="Times New Roman" panose="02020603050405020304" pitchFamily="18" charset="0"/>
              <a:cs typeface="Times New Roman" panose="02020603050405020304" pitchFamily="18" charset="0"/>
              <a:sym typeface="+mn-ea"/>
            </a:endParaRPr>
          </a:p>
          <a:p>
            <a:pPr algn="just">
              <a:lnSpc>
                <a:spcPct val="150000"/>
              </a:lnSpc>
              <a:buFont typeface="Arial" panose="020B0604020202020204" pitchFamily="34" charset="0"/>
              <a:buChar char="•"/>
            </a:pPr>
            <a:r>
              <a:rPr lang="en-US" sz="2000" dirty="0">
                <a:effectLst/>
                <a:latin typeface="Times New Roman" panose="02020603050405020304" pitchFamily="18" charset="0"/>
                <a:ea typeface="Cambria" panose="02040503050406030204" pitchFamily="18" charset="0"/>
                <a:sym typeface="+mn-ea"/>
              </a:rPr>
              <a:t>This new system allows farmers to</a:t>
            </a:r>
            <a:r>
              <a:rPr lang="en-US" sz="2000" b="1" dirty="0">
                <a:solidFill>
                  <a:srgbClr val="C00000"/>
                </a:solidFill>
                <a:effectLst/>
                <a:latin typeface="Times New Roman" panose="02020603050405020304" pitchFamily="18" charset="0"/>
                <a:ea typeface="Cambria" panose="02040503050406030204" pitchFamily="18" charset="0"/>
                <a:sym typeface="+mn-ea"/>
              </a:rPr>
              <a:t> earn a better living and live with pride.</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
        <p:nvSpPr>
          <p:cNvPr id="5" name="Footer Placeholder 4"/>
          <p:cNvSpPr>
            <a:spLocks noGrp="1"/>
          </p:cNvSpPr>
          <p:nvPr>
            <p:ph type="ftr" sz="quarter" idx="11"/>
          </p:nvPr>
        </p:nvSpPr>
        <p:spPr/>
        <p:txBody>
          <a:bodyPr/>
          <a:lstStyle/>
          <a:p>
            <a:r>
              <a:rPr lang="en-US" dirty="0"/>
              <a:t>FARM2HOME</a:t>
            </a:r>
            <a:endParaRPr lang="en-US" dirty="0"/>
          </a:p>
        </p:txBody>
      </p:sp>
      <p:pic>
        <p:nvPicPr>
          <p:cNvPr id="6" name="Picture 5"/>
          <p:cNvPicPr>
            <a:picLocks noChangeAspect="1"/>
          </p:cNvPicPr>
          <p:nvPr/>
        </p:nvPicPr>
        <p:blipFill>
          <a:blip r:embed="rId1"/>
          <a:stretch>
            <a:fillRect/>
          </a:stretch>
        </p:blipFill>
        <p:spPr>
          <a:xfrm>
            <a:off x="3260725" y="622935"/>
            <a:ext cx="949960" cy="9499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145" y="900332"/>
            <a:ext cx="9903655" cy="112542"/>
          </a:xfrm>
        </p:spPr>
        <p:txBody>
          <a:bodyPr>
            <a:noAutofit/>
          </a:bodyPr>
          <a:lstStyle/>
          <a:p>
            <a:pPr algn="ctr"/>
            <a:r>
              <a:rPr lang="en-US" sz="4000" b="1" dirty="0">
                <a:effectLst/>
                <a:latin typeface="Times New Roman" panose="02020603050405020304" pitchFamily="18" charset="0"/>
                <a:ea typeface="Times New Roman" panose="02020603050405020304" pitchFamily="18" charset="0"/>
              </a:rPr>
              <a:t>REFERENCES</a:t>
            </a:r>
            <a:br>
              <a:rPr lang="en-IN" sz="4000" dirty="0">
                <a:effectLst/>
                <a:latin typeface="Times New Roman" panose="02020603050405020304" pitchFamily="18" charset="0"/>
                <a:ea typeface="Times New Roman" panose="02020603050405020304" pitchFamily="18" charset="0"/>
              </a:rPr>
            </a:br>
            <a:endParaRPr lang="en-IN" sz="4000" dirty="0"/>
          </a:p>
        </p:txBody>
      </p:sp>
      <p:sp>
        <p:nvSpPr>
          <p:cNvPr id="3" name="Content Placeholder 2"/>
          <p:cNvSpPr>
            <a:spLocks noGrp="1"/>
          </p:cNvSpPr>
          <p:nvPr>
            <p:ph idx="1"/>
          </p:nvPr>
        </p:nvSpPr>
        <p:spPr>
          <a:xfrm>
            <a:off x="901977" y="1060423"/>
            <a:ext cx="9671988" cy="5521569"/>
          </a:xfrm>
        </p:spPr>
        <p:txBody>
          <a:bodyPr>
            <a:noAutofit/>
          </a:bodyPr>
          <a:lstStyle/>
          <a:p>
            <a:pPr marL="182880" indent="-18288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Pritam Ramteke, Sandeep Pathak, Pooja Raut,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Pradnya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Sarade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Naina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Palandurkar</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a:latin typeface="Times New Roman" panose="02020603050405020304" pitchFamily="18" charset="0"/>
                <a:ea typeface="SimSun" panose="02010600030101010101" pitchFamily="2" charset="-122"/>
                <a:cs typeface="Times New Roman" panose="02020603050405020304" pitchFamily="18" charset="0"/>
              </a:rPr>
              <a:t>:</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Development of Web Based System for Farmer to Consumer Product Selling Through Direct Marketing</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182880" indent="-182880" algn="jus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Date: 03 March 2020</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182880" indent="-18288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Dr. Dayanand G.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Savakar</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Mahesh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Bijjaragi</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Danesh</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Telsang</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a:latin typeface="Times New Roman" panose="02020603050405020304" pitchFamily="18" charset="0"/>
                <a:ea typeface="SimSun" panose="02010600030101010101" pitchFamily="2" charset="-122"/>
                <a:cs typeface="Times New Roman" panose="02020603050405020304" pitchFamily="18" charset="0"/>
              </a:rPr>
              <a:t>:</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 Web Designed smart  farming system: “Application from farmers to customers”</a:t>
            </a:r>
            <a:endParaRPr lang="en-IN" sz="1200" dirty="0">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IN" sz="1200" dirty="0">
                <a:latin typeface="Times New Roman" panose="02020603050405020304" pitchFamily="18" charset="0"/>
                <a:ea typeface="SimSun" panose="02010600030101010101" pitchFamily="2" charset="-122"/>
                <a:cs typeface="Times New Roman" panose="02020603050405020304" pitchFamily="18" charset="0"/>
              </a:rPr>
              <a:t>   </a:t>
            </a:r>
            <a:r>
              <a:rPr lang="en-IN"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Date: 09 September 2022</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182880" indent="-18288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Prof. A. A.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Bamanikar</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Harshal</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Awate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Jay Katre, Hritik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Rasal</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Akshaya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Mahadik</a:t>
            </a: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Farmers Agricultural Portal</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spcAft>
                <a:spcPts val="1000"/>
              </a:spcAft>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Date: 05 May 2022</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182880" indent="-182880" algn="just">
              <a:buFont typeface="Arial" panose="020B0604020202020204" pitchFamily="34" charset="0"/>
              <a:buChar char="•"/>
            </a:pP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Hayfaa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Subhi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Malallah</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Maiwan</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Bahjat</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Abdulrazzaq</a:t>
            </a: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Web-Based Agricultural Management Products for Marketing System</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Date: 02 January 2023</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182880" indent="-182880" algn="just">
              <a:spcAft>
                <a:spcPts val="1000"/>
              </a:spcAft>
              <a:buFont typeface="Arial" panose="020B0604020202020204" pitchFamily="34" charset="0"/>
              <a:buChar char="•"/>
            </a:pPr>
            <a:r>
              <a:rPr lang="en-IN" sz="1200" b="0" i="0" dirty="0" err="1">
                <a:effectLst/>
                <a:latin typeface="Times New Roman" panose="02020603050405020304" pitchFamily="18" charset="0"/>
                <a:cs typeface="Times New Roman" panose="02020603050405020304" pitchFamily="18" charset="0"/>
              </a:rPr>
              <a:t>Gokarni</a:t>
            </a:r>
            <a:r>
              <a:rPr lang="en-IN" sz="1200" b="0" i="0" dirty="0">
                <a:effectLst/>
                <a:latin typeface="Times New Roman" panose="02020603050405020304" pitchFamily="18" charset="0"/>
                <a:cs typeface="Times New Roman" panose="02020603050405020304" pitchFamily="18" charset="0"/>
              </a:rPr>
              <a:t> </a:t>
            </a:r>
            <a:r>
              <a:rPr lang="en-IN" sz="1200" b="0" i="0" dirty="0" err="1">
                <a:effectLst/>
                <a:latin typeface="Times New Roman" panose="02020603050405020304" pitchFamily="18" charset="0"/>
                <a:cs typeface="Times New Roman" panose="02020603050405020304" pitchFamily="18" charset="0"/>
              </a:rPr>
              <a:t>Dhande</a:t>
            </a:r>
            <a:r>
              <a:rPr lang="en-IN" sz="1200" b="0" i="0" dirty="0">
                <a:effectLst/>
                <a:latin typeface="Times New Roman" panose="02020603050405020304" pitchFamily="18" charset="0"/>
                <a:cs typeface="Times New Roman" panose="02020603050405020304" pitchFamily="18" charset="0"/>
              </a:rPr>
              <a:t>, Amit </a:t>
            </a:r>
            <a:r>
              <a:rPr lang="en-IN" sz="1200" b="0" i="0" dirty="0" err="1">
                <a:effectLst/>
                <a:latin typeface="Times New Roman" panose="02020603050405020304" pitchFamily="18" charset="0"/>
                <a:cs typeface="Times New Roman" panose="02020603050405020304" pitchFamily="18" charset="0"/>
              </a:rPr>
              <a:t>Chougule</a:t>
            </a:r>
            <a:r>
              <a:rPr lang="en-IN" sz="1200" b="0" i="0" dirty="0">
                <a:effectLst/>
                <a:latin typeface="Times New Roman" panose="02020603050405020304" pitchFamily="18" charset="0"/>
                <a:cs typeface="Times New Roman" panose="02020603050405020304" pitchFamily="18" charset="0"/>
              </a:rPr>
              <a:t>, Anuja </a:t>
            </a:r>
            <a:r>
              <a:rPr lang="en-IN" sz="1200" b="0" i="0" dirty="0" err="1">
                <a:effectLst/>
                <a:latin typeface="Times New Roman" panose="02020603050405020304" pitchFamily="18" charset="0"/>
                <a:cs typeface="Times New Roman" panose="02020603050405020304" pitchFamily="18" charset="0"/>
              </a:rPr>
              <a:t>Gode</a:t>
            </a:r>
            <a:r>
              <a:rPr lang="en-IN" sz="1200" b="0" i="0" dirty="0">
                <a:effectLst/>
                <a:latin typeface="Times New Roman" panose="02020603050405020304" pitchFamily="18" charset="0"/>
                <a:cs typeface="Times New Roman" panose="02020603050405020304" pitchFamily="18" charset="0"/>
              </a:rPr>
              <a:t>, Prof. Reena Deshmukh</a:t>
            </a:r>
            <a:r>
              <a:rPr lang="en-US" sz="1200" b="0" i="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b="0" i="0" kern="1200" dirty="0" err="1">
                <a:effectLst/>
                <a:latin typeface="Times New Roman" panose="02020603050405020304" pitchFamily="18" charset="0"/>
                <a:cs typeface="Times New Roman" panose="02020603050405020304" pitchFamily="18" charset="0"/>
              </a:rPr>
              <a:t>Agremart</a:t>
            </a:r>
            <a:r>
              <a:rPr lang="en-US" sz="1200" b="0" i="0" kern="1200" dirty="0">
                <a:effectLst/>
                <a:latin typeface="Times New Roman" panose="02020603050405020304" pitchFamily="18" charset="0"/>
                <a:cs typeface="Times New Roman" panose="02020603050405020304" pitchFamily="18" charset="0"/>
              </a:rPr>
              <a:t> Online Revenue for Farmers</a:t>
            </a:r>
            <a:endParaRPr lang="en-US" sz="1200" b="0" i="0" kern="1200" dirty="0">
              <a:effectLst/>
              <a:latin typeface="Times New Roman" panose="02020603050405020304" pitchFamily="18" charset="0"/>
              <a:cs typeface="Times New Roman" panose="02020603050405020304" pitchFamily="18" charset="0"/>
            </a:endParaRPr>
          </a:p>
          <a:p>
            <a:pPr marL="0" indent="0" algn="just">
              <a:spcAft>
                <a:spcPts val="1000"/>
              </a:spcAft>
              <a:buNone/>
            </a:pPr>
            <a:r>
              <a:rPr lang="en-US" sz="1200" dirty="0">
                <a:latin typeface="Times New Roman" panose="02020603050405020304" pitchFamily="18" charset="0"/>
                <a:cs typeface="Times New Roman" panose="02020603050405020304" pitchFamily="18" charset="0"/>
              </a:rPr>
              <a:t>   </a:t>
            </a:r>
            <a:r>
              <a:rPr lang="en-US" sz="1200" b="0" i="0" kern="1200" dirty="0">
                <a:solidFill>
                  <a:schemeClr val="tx1"/>
                </a:solidFill>
                <a:effectLst/>
                <a:latin typeface="Times New Roman" panose="02020603050405020304" pitchFamily="18" charset="0"/>
                <a:cs typeface="Times New Roman" panose="02020603050405020304" pitchFamily="18" charset="0"/>
              </a:rPr>
              <a:t>  3</a:t>
            </a:r>
            <a:r>
              <a:rPr lang="en-IN" sz="1200" b="0" i="0" kern="1200" dirty="0">
                <a:solidFill>
                  <a:schemeClr val="tx1"/>
                </a:solidFill>
                <a:effectLst/>
                <a:latin typeface="Times New Roman" panose="02020603050405020304" pitchFamily="18" charset="0"/>
                <a:cs typeface="Times New Roman" panose="02020603050405020304" pitchFamily="18" charset="0"/>
              </a:rPr>
              <a:t> October 2022 , IJRASET</a:t>
            </a:r>
            <a:endParaRPr lang="en-IN" sz="1200" b="0" i="0" kern="1200" dirty="0">
              <a:solidFill>
                <a:schemeClr val="tx1"/>
              </a:solidFill>
              <a:effectLst/>
              <a:latin typeface="Times New Roman" panose="02020603050405020304" pitchFamily="18" charset="0"/>
              <a:cs typeface="Times New Roman" panose="02020603050405020304" pitchFamily="18" charset="0"/>
            </a:endParaRPr>
          </a:p>
          <a:p>
            <a:pPr marL="182880" indent="-182880" algn="just">
              <a:spcAft>
                <a:spcPts val="1000"/>
              </a:spcAft>
              <a:buFont typeface="Arial" panose="020B0604020202020204" pitchFamily="34" charset="0"/>
              <a:buChar char="•"/>
            </a:pPr>
            <a:r>
              <a:rPr lang="en-IN" sz="1200" i="0" u="none" strike="noStrike" dirty="0">
                <a:effectLst/>
                <a:latin typeface="Times New Roman" panose="02020603050405020304" pitchFamily="18" charset="0"/>
                <a:cs typeface="Times New Roman" panose="02020603050405020304" pitchFamily="18" charset="0"/>
                <a:hlinkClick r:id="rId1"/>
              </a:rPr>
              <a:t>Achim Spiller</a:t>
            </a:r>
            <a:r>
              <a:rPr lang="en-IN" sz="1200" i="0" u="none" strike="noStrike" dirty="0">
                <a:effectLst/>
                <a:latin typeface="Times New Roman" panose="02020603050405020304" pitchFamily="18" charset="0"/>
                <a:cs typeface="Times New Roman" panose="02020603050405020304" pitchFamily="18" charset="0"/>
              </a:rPr>
              <a:t>, </a:t>
            </a:r>
            <a:r>
              <a:rPr lang="en-IN" sz="1200" i="0" u="none" strike="noStrike" dirty="0" err="1">
                <a:effectLst/>
                <a:latin typeface="Times New Roman" panose="02020603050405020304" pitchFamily="18" charset="0"/>
                <a:cs typeface="Times New Roman" panose="02020603050405020304" pitchFamily="18" charset="0"/>
                <a:hlinkClick r:id="rId2"/>
              </a:rPr>
              <a:t>Anke</a:t>
            </a:r>
            <a:r>
              <a:rPr lang="en-IN" sz="1200" i="0" u="none" strike="noStrike" dirty="0">
                <a:effectLst/>
                <a:latin typeface="Times New Roman" panose="02020603050405020304" pitchFamily="18" charset="0"/>
                <a:cs typeface="Times New Roman" panose="02020603050405020304" pitchFamily="18" charset="0"/>
                <a:hlinkClick r:id="rId2"/>
              </a:rPr>
              <a:t> </a:t>
            </a:r>
            <a:r>
              <a:rPr lang="en-IN" sz="1200" i="0" u="none" strike="noStrike" dirty="0" err="1">
                <a:effectLst/>
                <a:latin typeface="Times New Roman" panose="02020603050405020304" pitchFamily="18" charset="0"/>
                <a:cs typeface="Times New Roman" panose="02020603050405020304" pitchFamily="18" charset="0"/>
                <a:hlinkClick r:id="rId2"/>
              </a:rPr>
              <a:t>Zühlsdorf</a:t>
            </a:r>
            <a:r>
              <a:rPr lang="en-IN" sz="1200"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 </a:t>
            </a:r>
            <a:r>
              <a:rPr lang="en-US" sz="1200" b="0" i="0" dirty="0">
                <a:solidFill>
                  <a:srgbClr val="111111"/>
                </a:solidFill>
                <a:effectLst/>
                <a:latin typeface="Times New Roman" panose="02020603050405020304" pitchFamily="18" charset="0"/>
                <a:cs typeface="Times New Roman" panose="02020603050405020304" pitchFamily="18" charset="0"/>
              </a:rPr>
              <a:t>The Role of Customer Satisfaction Measurement for Service Innovations</a:t>
            </a:r>
            <a:endParaRPr lang="en-US" sz="1200" b="0" i="0" dirty="0">
              <a:solidFill>
                <a:srgbClr val="111111"/>
              </a:solidFill>
              <a:effectLst/>
              <a:latin typeface="Times New Roman" panose="02020603050405020304" pitchFamily="18" charset="0"/>
              <a:cs typeface="Times New Roman" panose="02020603050405020304" pitchFamily="18" charset="0"/>
            </a:endParaRPr>
          </a:p>
          <a:p>
            <a:pPr marL="0" indent="0" algn="just">
              <a:spcAft>
                <a:spcPts val="1000"/>
              </a:spcAft>
              <a:buNone/>
            </a:pPr>
            <a:r>
              <a:rPr lang="en-IN" sz="1200" dirty="0">
                <a:latin typeface="Times New Roman" panose="02020603050405020304" pitchFamily="18" charset="0"/>
                <a:cs typeface="Times New Roman" panose="02020603050405020304" pitchFamily="18" charset="0"/>
              </a:rPr>
              <a:t>   </a:t>
            </a:r>
            <a:r>
              <a:rPr lang="en-IN" sz="1200" b="0" i="0" kern="1200" dirty="0">
                <a:solidFill>
                  <a:schemeClr val="tx1"/>
                </a:solidFill>
                <a:effectLst/>
                <a:latin typeface="Times New Roman" panose="02020603050405020304" pitchFamily="18" charset="0"/>
                <a:cs typeface="Times New Roman" panose="02020603050405020304" pitchFamily="18" charset="0"/>
              </a:rPr>
              <a:t>  February 2007</a:t>
            </a:r>
            <a:r>
              <a:rPr lang="en-US" sz="1200" b="0" i="0" kern="1200" dirty="0">
                <a:solidFill>
                  <a:schemeClr val="tx1"/>
                </a:solidFill>
                <a:effectLst/>
                <a:latin typeface="Times New Roman" panose="02020603050405020304" pitchFamily="18"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ResearchGate</a:t>
            </a:r>
            <a:endParaRPr lang="en-US" sz="1200" dirty="0">
              <a:latin typeface="Times New Roman" panose="02020603050405020304" pitchFamily="18" charset="0"/>
              <a:cs typeface="Times New Roman" panose="02020603050405020304" pitchFamily="18" charset="0"/>
            </a:endParaRPr>
          </a:p>
          <a:p>
            <a:pPr algn="just">
              <a:spcAft>
                <a:spcPts val="10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Gilbert </a:t>
            </a:r>
            <a:r>
              <a:rPr lang="en-US" sz="1200" dirty="0" err="1">
                <a:latin typeface="Times New Roman" panose="02020603050405020304" pitchFamily="18" charset="0"/>
                <a:cs typeface="Times New Roman" panose="02020603050405020304" pitchFamily="18" charset="0"/>
              </a:rPr>
              <a:t>Malawit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Tumibay</a:t>
            </a:r>
            <a:r>
              <a:rPr lang="en-US" sz="1200" dirty="0">
                <a:latin typeface="Times New Roman" panose="02020603050405020304" pitchFamily="18" charset="0"/>
                <a:cs typeface="Times New Roman" panose="02020603050405020304" pitchFamily="18" charset="0"/>
              </a:rPr>
              <a:t> , </a:t>
            </a:r>
            <a:r>
              <a:rPr lang="en-IN" sz="1200" dirty="0">
                <a:latin typeface="Times New Roman" panose="02020603050405020304" pitchFamily="18" charset="0"/>
                <a:cs typeface="Times New Roman" panose="02020603050405020304" pitchFamily="18" charset="0"/>
              </a:rPr>
              <a:t>Mar Stephen Bautista </a:t>
            </a:r>
            <a:r>
              <a:rPr lang="en-IN" sz="1200" dirty="0" err="1">
                <a:latin typeface="Times New Roman" panose="02020603050405020304" pitchFamily="18" charset="0"/>
                <a:cs typeface="Times New Roman" panose="02020603050405020304" pitchFamily="18" charset="0"/>
              </a:rPr>
              <a:t>Sembrano</a:t>
            </a:r>
            <a:r>
              <a:rPr lang="en-US" sz="1200" dirty="0">
                <a:latin typeface="Times New Roman" panose="02020603050405020304" pitchFamily="18" charset="0"/>
                <a:cs typeface="Times New Roman" panose="02020603050405020304" pitchFamily="18" charset="0"/>
              </a:rPr>
              <a:t> : Increasing the value of farm products: connecting farmers and consumers through an E-commerce system</a:t>
            </a:r>
            <a:endParaRPr lang="en-US" sz="1200" dirty="0">
              <a:latin typeface="Times New Roman" panose="02020603050405020304" pitchFamily="18" charset="0"/>
              <a:cs typeface="Times New Roman" panose="02020603050405020304" pitchFamily="18" charset="0"/>
            </a:endParaRPr>
          </a:p>
          <a:p>
            <a:pPr marL="0" indent="0" algn="just">
              <a:spcAft>
                <a:spcPts val="1000"/>
              </a:spcAft>
              <a:buNone/>
            </a:pPr>
            <a:r>
              <a:rPr lang="en-IN" sz="1200" b="0" i="0" kern="1200" dirty="0">
                <a:solidFill>
                  <a:schemeClr val="tx1"/>
                </a:solidFill>
                <a:effectLst/>
                <a:latin typeface="Times New Roman" panose="02020603050405020304" pitchFamily="18" charset="0"/>
                <a:cs typeface="Times New Roman" panose="02020603050405020304" pitchFamily="18" charset="0"/>
              </a:rPr>
              <a:t>    10 August 2016 , ResearchGate</a:t>
            </a:r>
            <a:endParaRPr lang="en-IN" sz="1200" b="0" i="0" kern="1200" dirty="0">
              <a:solidFill>
                <a:schemeClr val="tx1"/>
              </a:solidFill>
              <a:effectLst/>
              <a:latin typeface="Times New Roman" panose="02020603050405020304" pitchFamily="18" charset="0"/>
              <a:cs typeface="Times New Roman" panose="02020603050405020304" pitchFamily="18" charset="0"/>
            </a:endParaRPr>
          </a:p>
          <a:p>
            <a:pPr marL="0" indent="0" algn="just">
              <a:spcAft>
                <a:spcPts val="1000"/>
              </a:spcAft>
              <a:buNone/>
            </a:pPr>
            <a:endParaRPr lang="en-IN" sz="1200" dirty="0">
              <a:latin typeface="Times New Roman" panose="02020603050405020304" pitchFamily="18" charset="0"/>
              <a:cs typeface="Times New Roman" panose="02020603050405020304" pitchFamily="18" charset="0"/>
            </a:endParaRPr>
          </a:p>
          <a:p>
            <a:pPr marL="0" indent="0" algn="just">
              <a:spcAft>
                <a:spcPts val="1000"/>
              </a:spcAft>
              <a:buNone/>
            </a:pP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sz="2000" dirty="0"/>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
        <p:nvSpPr>
          <p:cNvPr id="5" name="Footer Placeholder 4"/>
          <p:cNvSpPr>
            <a:spLocks noGrp="1"/>
          </p:cNvSpPr>
          <p:nvPr>
            <p:ph type="ftr" sz="quarter" idx="11"/>
          </p:nvPr>
        </p:nvSpPr>
        <p:spPr/>
        <p:txBody>
          <a:bodyPr/>
          <a:lstStyle/>
          <a:p>
            <a:r>
              <a:rPr lang="en-US" dirty="0"/>
              <a:t>FARM2HOME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fld>
            <a:endParaRPr lang="en-US" dirty="0"/>
          </a:p>
        </p:txBody>
      </p:sp>
      <p:sp>
        <p:nvSpPr>
          <p:cNvPr id="3" name="Footer Placeholder 2"/>
          <p:cNvSpPr>
            <a:spLocks noGrp="1"/>
          </p:cNvSpPr>
          <p:nvPr>
            <p:ph type="ftr" sz="quarter" idx="11"/>
          </p:nvPr>
        </p:nvSpPr>
        <p:spPr/>
        <p:txBody>
          <a:bodyPr/>
          <a:lstStyle/>
          <a:p>
            <a:r>
              <a:rPr lang="en-US" dirty="0"/>
              <a:t>FARM2HOME</a:t>
            </a:r>
            <a:endParaRPr lang="en-US" dirty="0"/>
          </a:p>
        </p:txBody>
      </p:sp>
      <p:pic>
        <p:nvPicPr>
          <p:cNvPr id="100" name="Picture 99"/>
          <p:cNvPicPr/>
          <p:nvPr/>
        </p:nvPicPr>
        <p:blipFill>
          <a:blip r:embed="rId1"/>
          <a:stretch>
            <a:fillRect/>
          </a:stretch>
        </p:blipFill>
        <p:spPr>
          <a:xfrm>
            <a:off x="307975" y="295275"/>
            <a:ext cx="11517630" cy="601218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6200" y="673100"/>
            <a:ext cx="10083800" cy="5384800"/>
          </a:xfrm>
        </p:spPr>
        <p:txBody>
          <a:bodyPr>
            <a:normAutofit fontScale="90000"/>
          </a:bodyPr>
          <a:lstStyle/>
          <a:p>
            <a:r>
              <a:rPr lang="en-IN" sz="8800" b="1" dirty="0">
                <a:latin typeface="Times New Roman" panose="02020603050405020304" pitchFamily="18" charset="0"/>
                <a:cs typeface="Times New Roman" panose="02020603050405020304" pitchFamily="18" charset="0"/>
              </a:rPr>
              <a:t>  </a:t>
            </a:r>
            <a:br>
              <a:rPr lang="en-IN" sz="8800" b="1" dirty="0">
                <a:latin typeface="Times New Roman" panose="02020603050405020304" pitchFamily="18" charset="0"/>
                <a:cs typeface="Times New Roman" panose="02020603050405020304" pitchFamily="18" charset="0"/>
              </a:rPr>
            </a:br>
            <a:r>
              <a:rPr lang="en-IN" sz="8800" b="1" dirty="0">
                <a:latin typeface="Times New Roman" panose="02020603050405020304" pitchFamily="18" charset="0"/>
                <a:cs typeface="Times New Roman" panose="02020603050405020304" pitchFamily="18" charset="0"/>
              </a:rPr>
              <a:t>  </a:t>
            </a:r>
            <a:br>
              <a:rPr lang="en-IN" sz="8800" b="1" dirty="0">
                <a:latin typeface="Times New Roman" panose="02020603050405020304" pitchFamily="18" charset="0"/>
                <a:cs typeface="Times New Roman" panose="02020603050405020304" pitchFamily="18" charset="0"/>
              </a:rPr>
            </a:br>
            <a:r>
              <a:rPr lang="en-IN" sz="8800" b="1" dirty="0">
                <a:latin typeface="Times New Roman" panose="02020603050405020304" pitchFamily="18" charset="0"/>
                <a:cs typeface="Times New Roman" panose="02020603050405020304" pitchFamily="18" charset="0"/>
              </a:rPr>
              <a:t>   FarmToHome</a:t>
            </a: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Presented By: </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BIT44</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Samruddhi Khandge</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BIT47</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Priti</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Janorkar</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BIT49</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Prathmesh</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Jaiswal</a:t>
            </a:r>
            <a:endParaRPr lang="en-IN" sz="8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609600" y="336699"/>
            <a:ext cx="3098800" cy="2647801"/>
          </a:xfrm>
          <a:prstGeom prst="rect">
            <a:avLst/>
          </a:prstGeom>
        </p:spPr>
      </p:pic>
      <p:pic>
        <p:nvPicPr>
          <p:cNvPr id="6" name="Picture 5"/>
          <p:cNvPicPr>
            <a:picLocks noChangeAspect="1"/>
          </p:cNvPicPr>
          <p:nvPr/>
        </p:nvPicPr>
        <p:blipFill>
          <a:blip r:embed="rId2"/>
          <a:stretch>
            <a:fillRect/>
          </a:stretch>
        </p:blipFill>
        <p:spPr>
          <a:xfrm>
            <a:off x="8172289" y="342508"/>
            <a:ext cx="3410111" cy="2761400"/>
          </a:xfrm>
          <a:prstGeom prst="rect">
            <a:avLst/>
          </a:prstGeom>
        </p:spPr>
      </p:pic>
      <p:sp>
        <p:nvSpPr>
          <p:cNvPr id="7" name="Arrow: Right 6"/>
          <p:cNvSpPr/>
          <p:nvPr/>
        </p:nvSpPr>
        <p:spPr>
          <a:xfrm>
            <a:off x="4521200" y="1295400"/>
            <a:ext cx="2971800" cy="850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p:cNvSpPr>
            <a:spLocks noGrp="1"/>
          </p:cNvSpPr>
          <p:nvPr>
            <p:ph type="sldNum" sz="quarter" idx="12"/>
          </p:nvPr>
        </p:nvSpPr>
        <p:spPr/>
        <p:txBody>
          <a:bodyPr/>
          <a:lstStyle/>
          <a:p>
            <a:fld id="{69E57DC2-970A-4B3E-BB1C-7A09969E49DF}" type="slidenum">
              <a:rPr lang="en-US" smtClean="0"/>
            </a:fld>
            <a:endParaRPr lang="en-US" dirty="0"/>
          </a:p>
        </p:txBody>
      </p:sp>
      <p:sp>
        <p:nvSpPr>
          <p:cNvPr id="5" name="Footer Placeholder 4"/>
          <p:cNvSpPr>
            <a:spLocks noGrp="1"/>
          </p:cNvSpPr>
          <p:nvPr>
            <p:ph type="ftr" sz="quarter" idx="11"/>
          </p:nvPr>
        </p:nvSpPr>
        <p:spPr/>
        <p:txBody>
          <a:bodyPr/>
          <a:lstStyle/>
          <a:p>
            <a:r>
              <a:rPr lang="en-US" dirty="0"/>
              <a:t>FARM2HOME</a:t>
            </a: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8" y="239151"/>
            <a:ext cx="9601201" cy="970672"/>
          </a:xfrm>
        </p:spPr>
        <p:txBody>
          <a:bodyPr>
            <a:normAutofit/>
          </a:bodyPr>
          <a:lstStyle/>
          <a:p>
            <a:pPr algn="ctr"/>
            <a:r>
              <a:rPr lang="en-IN"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3157" y="1423830"/>
            <a:ext cx="9299642" cy="5303520"/>
          </a:xfrm>
        </p:spPr>
        <p:txBody>
          <a:bodyPr>
            <a:norm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For several years, farmers in India have had little liberty </a:t>
            </a:r>
            <a:r>
              <a:rPr lang="en-US" sz="2000" b="1" dirty="0">
                <a:solidFill>
                  <a:srgbClr val="C00000"/>
                </a:solidFill>
                <a:latin typeface="Times New Roman" panose="02020603050405020304" pitchFamily="18" charset="0"/>
                <a:cs typeface="Times New Roman" panose="02020603050405020304" pitchFamily="18" charset="0"/>
                <a:sym typeface="+mn-ea"/>
              </a:rPr>
              <a:t>in choosing markets and purchasers for their produce</a:t>
            </a:r>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a:p>
            <a:pPr marL="0" indent="0" algn="just">
              <a:buNone/>
            </a:pPr>
            <a:endParaRPr lang="en-US" sz="2000" b="1" dirty="0">
              <a:solidFill>
                <a:srgbClr val="C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Farm2Home </a:t>
            </a:r>
            <a:r>
              <a:rPr lang="en-US" sz="2000" dirty="0">
                <a:latin typeface="Times New Roman" panose="02020603050405020304" pitchFamily="18" charset="0"/>
                <a:cs typeface="Times New Roman" panose="02020603050405020304" pitchFamily="18" charset="0"/>
              </a:rPr>
              <a:t>is web application that will help farmers create agricultural marketing that leads to increased success and increased their standard of living.  </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All states in the country</a:t>
            </a:r>
            <a:r>
              <a:rPr lang="en-US" sz="2000" b="1" dirty="0">
                <a:solidFill>
                  <a:schemeClr val="tx1"/>
                </a:solidFill>
                <a:latin typeface="Times New Roman" panose="02020603050405020304" pitchFamily="18" charset="0"/>
                <a:cs typeface="Times New Roman" panose="02020603050405020304" pitchFamily="18" charset="0"/>
                <a:sym typeface="+mn-ea"/>
              </a:rPr>
              <a:t>, </a:t>
            </a:r>
            <a:r>
              <a:rPr lang="en-US" sz="2000" b="1" dirty="0">
                <a:solidFill>
                  <a:srgbClr val="C00000"/>
                </a:solidFill>
                <a:latin typeface="Times New Roman" panose="02020603050405020304" pitchFamily="18" charset="0"/>
                <a:cs typeface="Times New Roman" panose="02020603050405020304" pitchFamily="18" charset="0"/>
                <a:sym typeface="+mn-ea"/>
              </a:rPr>
              <a:t>except three </a:t>
            </a:r>
            <a:r>
              <a:rPr lang="en-IN" altLang="en-US" sz="2000" dirty="0">
                <a:latin typeface="Times New Roman" panose="02020603050405020304" pitchFamily="18" charset="0"/>
                <a:cs typeface="Times New Roman" panose="02020603050405020304" pitchFamily="18" charset="0"/>
                <a:sym typeface="+mn-ea"/>
              </a:rPr>
              <a:t>are</a:t>
            </a:r>
            <a:r>
              <a:rPr lang="en-US" sz="2000" dirty="0">
                <a:latin typeface="Times New Roman" panose="02020603050405020304" pitchFamily="18" charset="0"/>
                <a:cs typeface="Times New Roman" panose="02020603050405020304" pitchFamily="18" charset="0"/>
                <a:sym typeface="+mn-ea"/>
              </a:rPr>
              <a:t> directed through state-owned mandis, retail markets where middlemen crush farmers to increase margins. </a:t>
            </a:r>
            <a:endParaRPr lang="en-US" sz="2000" dirty="0">
              <a:latin typeface="Times New Roman" panose="02020603050405020304" pitchFamily="18" charset="0"/>
              <a:cs typeface="Times New Roman" panose="02020603050405020304" pitchFamily="18" charset="0"/>
              <a:sym typeface="+mn-ea"/>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This system is used </a:t>
            </a:r>
            <a:r>
              <a:rPr lang="en-IN" altLang="en-US" sz="2000" dirty="0">
                <a:latin typeface="Times New Roman" panose="02020603050405020304" pitchFamily="18" charset="0"/>
                <a:cs typeface="Times New Roman" panose="02020603050405020304" pitchFamily="18" charset="0"/>
                <a:sym typeface="+mn-ea"/>
              </a:rPr>
              <a:t>for </a:t>
            </a:r>
            <a:r>
              <a:rPr lang="en-US" sz="2000" dirty="0">
                <a:latin typeface="Times New Roman" panose="02020603050405020304" pitchFamily="18" charset="0"/>
                <a:cs typeface="Times New Roman" panose="02020603050405020304" pitchFamily="18" charset="0"/>
                <a:sym typeface="+mn-ea"/>
              </a:rPr>
              <a:t>farmer </a:t>
            </a:r>
            <a:r>
              <a:rPr lang="en-IN" altLang="en-US" sz="2000" dirty="0">
                <a:latin typeface="Times New Roman" panose="02020603050405020304" pitchFamily="18" charset="0"/>
                <a:cs typeface="Times New Roman" panose="02020603050405020304" pitchFamily="18" charset="0"/>
                <a:sym typeface="+mn-ea"/>
              </a:rPr>
              <a:t>vendor and</a:t>
            </a:r>
            <a:r>
              <a:rPr lang="en-US" sz="2000" dirty="0">
                <a:latin typeface="Times New Roman" panose="02020603050405020304" pitchFamily="18" charset="0"/>
                <a:cs typeface="Times New Roman" panose="02020603050405020304" pitchFamily="18" charset="0"/>
                <a:sym typeface="+mn-ea"/>
              </a:rPr>
              <a:t> </a:t>
            </a:r>
            <a:r>
              <a:rPr lang="en-IN" altLang="en-US" sz="2000" dirty="0">
                <a:latin typeface="Times New Roman" panose="02020603050405020304" pitchFamily="18" charset="0"/>
                <a:cs typeface="Times New Roman" panose="02020603050405020304" pitchFamily="18" charset="0"/>
                <a:sym typeface="+mn-ea"/>
              </a:rPr>
              <a:t>consumer</a:t>
            </a:r>
            <a:r>
              <a:rPr lang="en-US" sz="2000" dirty="0">
                <a:latin typeface="Times New Roman" panose="02020603050405020304" pitchFamily="18" charset="0"/>
                <a:cs typeface="Times New Roman" panose="02020603050405020304" pitchFamily="18" charset="0"/>
                <a:sym typeface="+mn-ea"/>
              </a:rPr>
              <a:t>. Farmer uploads their product with details and </a:t>
            </a:r>
            <a:r>
              <a:rPr lang="en-IN" altLang="en-US" sz="2000" dirty="0">
                <a:latin typeface="Times New Roman" panose="02020603050405020304" pitchFamily="18" charset="0"/>
                <a:cs typeface="Times New Roman" panose="02020603050405020304" pitchFamily="18" charset="0"/>
                <a:sym typeface="+mn-ea"/>
              </a:rPr>
              <a:t>vendor will </a:t>
            </a:r>
            <a:r>
              <a:rPr lang="en-US" sz="2000" dirty="0">
                <a:latin typeface="Times New Roman" panose="02020603050405020304" pitchFamily="18" charset="0"/>
                <a:cs typeface="Times New Roman" panose="02020603050405020304" pitchFamily="18" charset="0"/>
                <a:sym typeface="+mn-ea"/>
              </a:rPr>
              <a:t>view these details and book that product with in a time.</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
        <p:nvSpPr>
          <p:cNvPr id="5" name="Footer Placeholder 4"/>
          <p:cNvSpPr>
            <a:spLocks noGrp="1"/>
          </p:cNvSpPr>
          <p:nvPr>
            <p:ph type="ftr" sz="quarter" idx="11"/>
          </p:nvPr>
        </p:nvSpPr>
        <p:spPr/>
        <p:txBody>
          <a:bodyPr/>
          <a:lstStyle/>
          <a:p>
            <a:r>
              <a:rPr lang="en-US" dirty="0"/>
              <a:t>FARM2HOME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212" y="323557"/>
            <a:ext cx="9889588" cy="1406769"/>
          </a:xfrm>
        </p:spPr>
        <p:txBody>
          <a:bodyPr>
            <a:normAutofit/>
          </a:bodyPr>
          <a:lstStyle/>
          <a:p>
            <a:r>
              <a:rPr lang="en-US" sz="4400" b="1" dirty="0">
                <a:effectLst/>
                <a:latin typeface="Times New Roman" panose="02020603050405020304" pitchFamily="18" charset="0"/>
                <a:ea typeface="Times New Roman" panose="02020603050405020304" pitchFamily="18" charset="0"/>
              </a:rPr>
              <a:t> </a:t>
            </a:r>
            <a:r>
              <a:rPr lang="en-IN" altLang="en-US" sz="4400" b="1" dirty="0">
                <a:effectLst/>
                <a:latin typeface="Times New Roman" panose="02020603050405020304" pitchFamily="18" charset="0"/>
                <a:ea typeface="Times New Roman" panose="02020603050405020304" pitchFamily="18" charset="0"/>
              </a:rPr>
              <a:t>          </a:t>
            </a:r>
            <a:r>
              <a:rPr lang="en-US" sz="4400" b="1" dirty="0">
                <a:effectLst/>
                <a:latin typeface="Times New Roman" panose="02020603050405020304" pitchFamily="18" charset="0"/>
                <a:ea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rPr>
              <a:t>PROBLEM</a:t>
            </a:r>
            <a:r>
              <a:rPr lang="en-US" sz="4400" b="1" dirty="0">
                <a:effectLst/>
                <a:latin typeface="Times New Roman" panose="02020603050405020304" pitchFamily="18" charset="0"/>
                <a:ea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rPr>
              <a:t>STATEMENT</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1546698" y="1342417"/>
            <a:ext cx="9276945" cy="4865452"/>
          </a:xfrm>
        </p:spPr>
        <p:txBody>
          <a:bodyPr>
            <a:normAutofit/>
          </a:bodyPr>
          <a:lstStyle/>
          <a:p>
            <a:pPr marL="0" indent="0" algn="just">
              <a:buNone/>
            </a:pPr>
            <a:r>
              <a:rPr lang="en-IN" sz="2000" dirty="0">
                <a:effectLst/>
                <a:latin typeface="Times New Roman" panose="02020603050405020304" pitchFamily="18" charset="0"/>
                <a:ea typeface="Times New Roman" panose="02020603050405020304" pitchFamily="18" charset="0"/>
              </a:rPr>
              <a:t>A platform on which farmers can sell their produce by farming and buyers will buy that produce with high profit for both by cutting middleman here.</a:t>
            </a:r>
            <a:r>
              <a:rPr lang="en-IN"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2000" dirty="0"/>
          </a:p>
        </p:txBody>
      </p:sp>
      <p:sp>
        <p:nvSpPr>
          <p:cNvPr id="4" name="Rectangles 3"/>
          <p:cNvSpPr/>
          <p:nvPr/>
        </p:nvSpPr>
        <p:spPr>
          <a:xfrm>
            <a:off x="1684020" y="2764790"/>
            <a:ext cx="1971675" cy="605790"/>
          </a:xfrm>
          <a:prstGeom prst="rect">
            <a:avLst/>
          </a:prstGeom>
          <a:gradFill>
            <a:gsLst>
              <a:gs pos="0">
                <a:srgbClr val="9EE256"/>
              </a:gs>
              <a:gs pos="100000">
                <a:srgbClr val="52762D"/>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 name="Text Box 4"/>
          <p:cNvSpPr txBox="1"/>
          <p:nvPr/>
        </p:nvSpPr>
        <p:spPr>
          <a:xfrm>
            <a:off x="2110105" y="2914015"/>
            <a:ext cx="1765300" cy="306705"/>
          </a:xfrm>
          <a:prstGeom prst="rect">
            <a:avLst/>
          </a:prstGeom>
          <a:noFill/>
        </p:spPr>
        <p:txBody>
          <a:bodyPr wrap="square" rtlCol="0">
            <a:spAutoFit/>
          </a:bodyPr>
          <a:lstStyle/>
          <a:p>
            <a:r>
              <a:rPr lang="en-IN" altLang="en-US"/>
              <a:t>Farmers</a:t>
            </a:r>
            <a:endParaRPr lang="en-IN" altLang="en-US"/>
          </a:p>
        </p:txBody>
      </p:sp>
      <p:sp>
        <p:nvSpPr>
          <p:cNvPr id="6" name="Rectangles 5"/>
          <p:cNvSpPr/>
          <p:nvPr/>
        </p:nvSpPr>
        <p:spPr>
          <a:xfrm>
            <a:off x="4901565" y="2764790"/>
            <a:ext cx="1755775" cy="581025"/>
          </a:xfrm>
          <a:prstGeom prst="rec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7" name="Text Box 6"/>
          <p:cNvSpPr txBox="1"/>
          <p:nvPr/>
        </p:nvSpPr>
        <p:spPr>
          <a:xfrm>
            <a:off x="5194422" y="2914015"/>
            <a:ext cx="1278890" cy="306705"/>
          </a:xfrm>
          <a:prstGeom prst="rect">
            <a:avLst/>
          </a:prstGeom>
          <a:noFill/>
        </p:spPr>
        <p:txBody>
          <a:bodyPr wrap="square" rtlCol="0">
            <a:spAutoFit/>
          </a:bodyPr>
          <a:lstStyle/>
          <a:p>
            <a:r>
              <a:rPr lang="en-IN" altLang="en-US" dirty="0"/>
              <a:t>Middle man 1</a:t>
            </a:r>
            <a:endParaRPr lang="en-IN" altLang="en-US" dirty="0"/>
          </a:p>
        </p:txBody>
      </p:sp>
      <p:sp>
        <p:nvSpPr>
          <p:cNvPr id="8" name="Rectangles 7"/>
          <p:cNvSpPr/>
          <p:nvPr/>
        </p:nvSpPr>
        <p:spPr>
          <a:xfrm>
            <a:off x="9594850" y="2789555"/>
            <a:ext cx="1755775" cy="581025"/>
          </a:xfrm>
          <a:prstGeom prst="rec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a:solidFill>
                  <a:schemeClr val="tx1"/>
                </a:solidFill>
                <a:latin typeface="Times New Roman" panose="02020603050405020304" pitchFamily="18" charset="0"/>
                <a:cs typeface="Times New Roman" panose="02020603050405020304" pitchFamily="18" charset="0"/>
                <a:sym typeface="+mn-ea"/>
              </a:rPr>
              <a:t>Middle man 2</a:t>
            </a:r>
            <a:endParaRPr lang="en-IN" altLang="en-US">
              <a:solidFill>
                <a:schemeClr val="tx1"/>
              </a:solidFill>
              <a:latin typeface="Times New Roman" panose="02020603050405020304" pitchFamily="18" charset="0"/>
              <a:cs typeface="Times New Roman" panose="02020603050405020304" pitchFamily="18" charset="0"/>
              <a:sym typeface="+mn-ea"/>
            </a:endParaRPr>
          </a:p>
        </p:txBody>
      </p:sp>
      <p:sp>
        <p:nvSpPr>
          <p:cNvPr id="9" name="Rounded Rectangle 8"/>
          <p:cNvSpPr/>
          <p:nvPr/>
        </p:nvSpPr>
        <p:spPr>
          <a:xfrm>
            <a:off x="9429115" y="5379720"/>
            <a:ext cx="2125345" cy="1077595"/>
          </a:xfrm>
          <a:prstGeom prst="roundRec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Text Box 9"/>
          <p:cNvSpPr txBox="1"/>
          <p:nvPr/>
        </p:nvSpPr>
        <p:spPr>
          <a:xfrm>
            <a:off x="9594850" y="5829935"/>
            <a:ext cx="1590040" cy="306705"/>
          </a:xfrm>
          <a:prstGeom prst="rect">
            <a:avLst/>
          </a:prstGeom>
          <a:noFill/>
        </p:spPr>
        <p:txBody>
          <a:bodyPr wrap="square" rtlCol="0">
            <a:spAutoFit/>
          </a:bodyPr>
          <a:lstStyle/>
          <a:p>
            <a:r>
              <a:rPr lang="en-IN" altLang="en-US"/>
              <a:t>Market Vendors</a:t>
            </a:r>
            <a:endParaRPr lang="en-IN" altLang="en-US"/>
          </a:p>
        </p:txBody>
      </p:sp>
      <p:sp>
        <p:nvSpPr>
          <p:cNvPr id="11" name="Rounded Rectangle 10"/>
          <p:cNvSpPr/>
          <p:nvPr/>
        </p:nvSpPr>
        <p:spPr>
          <a:xfrm>
            <a:off x="5172075" y="5379720"/>
            <a:ext cx="1848485" cy="1005205"/>
          </a:xfrm>
          <a:prstGeom prst="roundRec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5530215" y="5614670"/>
            <a:ext cx="996315" cy="306705"/>
          </a:xfrm>
          <a:prstGeom prst="rect">
            <a:avLst/>
          </a:prstGeom>
          <a:noFill/>
        </p:spPr>
        <p:txBody>
          <a:bodyPr wrap="square" rtlCol="0">
            <a:spAutoFit/>
          </a:bodyPr>
          <a:lstStyle/>
          <a:p>
            <a:r>
              <a:rPr lang="en-IN" altLang="en-US"/>
              <a:t>Vendors</a:t>
            </a:r>
            <a:endParaRPr lang="en-IN" altLang="en-US"/>
          </a:p>
        </p:txBody>
      </p:sp>
      <p:sp>
        <p:nvSpPr>
          <p:cNvPr id="13" name="Rounded Rectangle 12"/>
          <p:cNvSpPr/>
          <p:nvPr/>
        </p:nvSpPr>
        <p:spPr>
          <a:xfrm>
            <a:off x="1824990" y="5257165"/>
            <a:ext cx="1304290" cy="1280795"/>
          </a:xfrm>
          <a:prstGeom prst="roundRect">
            <a:avLst/>
          </a:prstGeom>
          <a:gradFill>
            <a:gsLst>
              <a:gs pos="0">
                <a:srgbClr val="14CD68"/>
              </a:gs>
              <a:gs pos="100000">
                <a:srgbClr val="0B6E38"/>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4" name="Text Box 13"/>
          <p:cNvSpPr txBox="1"/>
          <p:nvPr/>
        </p:nvSpPr>
        <p:spPr>
          <a:xfrm>
            <a:off x="1964690" y="5728970"/>
            <a:ext cx="1164590" cy="306705"/>
          </a:xfrm>
          <a:prstGeom prst="rect">
            <a:avLst/>
          </a:prstGeom>
          <a:noFill/>
        </p:spPr>
        <p:txBody>
          <a:bodyPr wrap="square" rtlCol="0">
            <a:spAutoFit/>
          </a:bodyPr>
          <a:lstStyle/>
          <a:p>
            <a:r>
              <a:rPr lang="en-IN" altLang="en-US"/>
              <a:t>Consumers</a:t>
            </a:r>
            <a:endParaRPr lang="en-IN" altLang="en-US"/>
          </a:p>
        </p:txBody>
      </p:sp>
      <p:cxnSp>
        <p:nvCxnSpPr>
          <p:cNvPr id="15" name="Straight Arrow Connector 14"/>
          <p:cNvCxnSpPr/>
          <p:nvPr/>
        </p:nvCxnSpPr>
        <p:spPr>
          <a:xfrm flipV="1">
            <a:off x="3728720" y="3186430"/>
            <a:ext cx="1151890" cy="254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a:stCxn id="6" idx="3"/>
            <a:endCxn id="8" idx="1"/>
          </p:cNvCxnSpPr>
          <p:nvPr/>
        </p:nvCxnSpPr>
        <p:spPr>
          <a:xfrm>
            <a:off x="6657340" y="3055620"/>
            <a:ext cx="2937510" cy="2476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7" name="Straight Arrow Connector 16"/>
          <p:cNvCxnSpPr>
            <a:stCxn id="8" idx="2"/>
            <a:endCxn id="9" idx="0"/>
          </p:cNvCxnSpPr>
          <p:nvPr/>
        </p:nvCxnSpPr>
        <p:spPr>
          <a:xfrm>
            <a:off x="10473055" y="3370580"/>
            <a:ext cx="19050" cy="200914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8" name="Straight Arrow Connector 17"/>
          <p:cNvCxnSpPr>
            <a:stCxn id="9" idx="1"/>
            <a:endCxn id="11" idx="3"/>
          </p:cNvCxnSpPr>
          <p:nvPr/>
        </p:nvCxnSpPr>
        <p:spPr>
          <a:xfrm flipH="1" flipV="1">
            <a:off x="7020560" y="5882640"/>
            <a:ext cx="2408555" cy="361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0" name="Cloud Callout 19"/>
          <p:cNvSpPr/>
          <p:nvPr/>
        </p:nvSpPr>
        <p:spPr>
          <a:xfrm>
            <a:off x="4358005" y="3943350"/>
            <a:ext cx="3029585" cy="899795"/>
          </a:xfrm>
          <a:prstGeom prst="cloudCallout">
            <a:avLst/>
          </a:prstGeom>
          <a:solidFill>
            <a:srgbClr val="FFC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b="1">
                <a:solidFill>
                  <a:schemeClr val="tx1"/>
                </a:solidFill>
                <a:latin typeface="Arial" panose="020B0604020202020204" pitchFamily="34" charset="0"/>
                <a:cs typeface="Arial" panose="020B0604020202020204" pitchFamily="34" charset="0"/>
                <a:sym typeface="+mn-ea"/>
              </a:rPr>
              <a:t>FARM2HOME</a:t>
            </a:r>
            <a:endParaRPr lang="en-IN" altLang="en-US" b="1">
              <a:solidFill>
                <a:schemeClr val="tx1"/>
              </a:solidFill>
              <a:latin typeface="Arial" panose="020B0604020202020204" pitchFamily="34" charset="0"/>
              <a:cs typeface="Arial" panose="020B0604020202020204" pitchFamily="34" charset="0"/>
              <a:sym typeface="+mn-ea"/>
            </a:endParaRPr>
          </a:p>
        </p:txBody>
      </p:sp>
      <p:cxnSp>
        <p:nvCxnSpPr>
          <p:cNvPr id="21" name="Elbow Connector 20"/>
          <p:cNvCxnSpPr/>
          <p:nvPr/>
        </p:nvCxnSpPr>
        <p:spPr>
          <a:xfrm rot="5400000" flipV="1">
            <a:off x="3467735" y="3401695"/>
            <a:ext cx="999490" cy="999490"/>
          </a:xfrm>
          <a:prstGeom prst="bentConnector3">
            <a:avLst>
              <a:gd name="adj1" fmla="val 50064"/>
            </a:avLst>
          </a:prstGeom>
          <a:ln w="6350" cap="flat" cmpd="sng" algn="ctr">
            <a:solidFill>
              <a:schemeClr val="tx1"/>
            </a:solidFill>
            <a:prstDash val="dash"/>
            <a:tailEnd type="arrow" w="med" len="med"/>
          </a:ln>
        </p:spPr>
        <p:style>
          <a:lnRef idx="0">
            <a:prstClr val="black"/>
          </a:lnRef>
          <a:fillRef idx="0">
            <a:srgbClr val="FFFFFF"/>
          </a:fillRef>
          <a:effectRef idx="0">
            <a:srgbClr val="FFFFFF"/>
          </a:effectRef>
          <a:fontRef idx="minor">
            <a:schemeClr val="tx1"/>
          </a:fontRef>
        </p:style>
      </p:cxnSp>
      <p:sp>
        <p:nvSpPr>
          <p:cNvPr id="23" name="Slide Number Placeholder 22"/>
          <p:cNvSpPr>
            <a:spLocks noGrp="1"/>
          </p:cNvSpPr>
          <p:nvPr>
            <p:ph type="sldNum" sz="quarter" idx="12"/>
          </p:nvPr>
        </p:nvSpPr>
        <p:spPr/>
        <p:txBody>
          <a:bodyPr/>
          <a:lstStyle/>
          <a:p>
            <a:fld id="{69E57DC2-970A-4B3E-BB1C-7A09969E49DF}" type="slidenum">
              <a:rPr lang="en-US" smtClean="0"/>
            </a:fld>
            <a:endParaRPr lang="en-US" dirty="0"/>
          </a:p>
        </p:txBody>
      </p:sp>
      <p:sp>
        <p:nvSpPr>
          <p:cNvPr id="24" name="Footer Placeholder 23"/>
          <p:cNvSpPr>
            <a:spLocks noGrp="1"/>
          </p:cNvSpPr>
          <p:nvPr>
            <p:ph type="ftr" sz="quarter" idx="11"/>
          </p:nvPr>
        </p:nvSpPr>
        <p:spPr/>
        <p:txBody>
          <a:bodyPr/>
          <a:lstStyle/>
          <a:p>
            <a:r>
              <a:rPr lang="en-US" dirty="0"/>
              <a:t>FARM2HOME</a:t>
            </a:r>
            <a:endParaRPr lang="en-US" dirty="0"/>
          </a:p>
        </p:txBody>
      </p:sp>
      <p:cxnSp>
        <p:nvCxnSpPr>
          <p:cNvPr id="27" name="Elbow Connector 26"/>
          <p:cNvCxnSpPr/>
          <p:nvPr/>
        </p:nvCxnSpPr>
        <p:spPr>
          <a:xfrm rot="5400000" flipV="1">
            <a:off x="5580380" y="4908550"/>
            <a:ext cx="506730" cy="405765"/>
          </a:xfrm>
          <a:prstGeom prst="bentConnector3">
            <a:avLst>
              <a:gd name="adj1" fmla="val 50063"/>
            </a:avLst>
          </a:prstGeom>
          <a:ln w="6350" cap="flat" cmpd="sng" algn="ctr">
            <a:solidFill>
              <a:prstClr val="black"/>
            </a:solidFill>
            <a:prstDash val="dash"/>
            <a:headEnd type="arrow" w="med" len="med"/>
            <a:tailEnd type="arrow" w="med" len="med"/>
          </a:ln>
        </p:spPr>
        <p:style>
          <a:lnRef idx="0">
            <a:schemeClr val="accent1"/>
          </a:lnRef>
          <a:fillRef idx="0">
            <a:srgbClr val="FFFFFF"/>
          </a:fillRef>
          <a:effectRef idx="0">
            <a:srgbClr val="FFFFFF"/>
          </a:effectRef>
          <a:fontRef idx="minor">
            <a:schemeClr val="tx1"/>
          </a:fontRef>
        </p:style>
      </p:cxnSp>
      <p:cxnSp>
        <p:nvCxnSpPr>
          <p:cNvPr id="28" name="Elbow Connector 27"/>
          <p:cNvCxnSpPr>
            <a:stCxn id="11" idx="1"/>
          </p:cNvCxnSpPr>
          <p:nvPr/>
        </p:nvCxnSpPr>
        <p:spPr>
          <a:xfrm rot="10800000" flipV="1">
            <a:off x="3183255" y="5882005"/>
            <a:ext cx="1988820" cy="285115"/>
          </a:xfrm>
          <a:prstGeom prst="bentConnector3">
            <a:avLst>
              <a:gd name="adj1" fmla="val 49968"/>
            </a:avLst>
          </a:prstGeom>
          <a:ln w="6350" cap="flat" cmpd="sng" algn="ctr">
            <a:solidFill>
              <a:prstClr val="black"/>
            </a:solidFill>
            <a:prstDash val="dash"/>
            <a:tailEnd type="arrow" w="med" len="med"/>
          </a:ln>
        </p:spPr>
        <p:style>
          <a:lnRef idx="0">
            <a:schemeClr val="accent1"/>
          </a:lnRef>
          <a:fillRef idx="0">
            <a:srgbClr val="FFFFFF"/>
          </a:fillRef>
          <a:effectRef idx="0">
            <a:srgbClr val="FFFFFF"/>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668" y="880128"/>
            <a:ext cx="10172700" cy="1111348"/>
          </a:xfrm>
        </p:spPr>
        <p:txBody>
          <a:bodyPr>
            <a:normAutofit/>
          </a:bodyPr>
          <a:lstStyle/>
          <a:p>
            <a:r>
              <a:rPr lang="en-US" sz="4000" b="1" dirty="0">
                <a:effectLst/>
                <a:latin typeface="Times New Roman" panose="02020603050405020304" pitchFamily="18" charset="0"/>
                <a:ea typeface="Times New Roman" panose="02020603050405020304" pitchFamily="18" charset="0"/>
              </a:rPr>
              <a:t>   </a:t>
            </a:r>
            <a:r>
              <a:rPr lang="en-IN" altLang="en-US" sz="4000" b="1" dirty="0">
                <a:effectLst/>
                <a:latin typeface="Times New Roman" panose="02020603050405020304" pitchFamily="18" charset="0"/>
                <a:ea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rPr>
              <a:t>MOTIVATION</a:t>
            </a:r>
            <a:endParaRPr lang="en-IN" sz="4000" dirty="0"/>
          </a:p>
        </p:txBody>
      </p:sp>
      <p:sp>
        <p:nvSpPr>
          <p:cNvPr id="3" name="Content Placeholder 2"/>
          <p:cNvSpPr>
            <a:spLocks noGrp="1"/>
          </p:cNvSpPr>
          <p:nvPr>
            <p:ph idx="1"/>
          </p:nvPr>
        </p:nvSpPr>
        <p:spPr>
          <a:xfrm>
            <a:off x="5359400" y="2228850"/>
            <a:ext cx="6402705" cy="4629150"/>
          </a:xfrm>
        </p:spPr>
        <p:txBody>
          <a:bodyPr>
            <a:normAutofit/>
          </a:bodyPr>
          <a:lstStyle/>
          <a:p>
            <a:pPr marL="0" indent="0" algn="just">
              <a:buNone/>
            </a:pPr>
            <a:r>
              <a:rPr lang="en-IN" sz="2400" dirty="0">
                <a:effectLst/>
                <a:latin typeface="Times New Roman" panose="02020603050405020304" pitchFamily="18" charset="0"/>
                <a:ea typeface="Times New Roman" panose="02020603050405020304" pitchFamily="18" charset="0"/>
              </a:rPr>
              <a:t>Our  motivation /aim with this platform is to convert the offline market of selling and buying of farmers crop to digital for the ease of farmers and common people. This will also make common people to buy vegies and fruits at very low price.</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2000" dirty="0"/>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
        <p:nvSpPr>
          <p:cNvPr id="5" name="Footer Placeholder 4"/>
          <p:cNvSpPr>
            <a:spLocks noGrp="1"/>
          </p:cNvSpPr>
          <p:nvPr>
            <p:ph type="ftr" sz="quarter" idx="11"/>
          </p:nvPr>
        </p:nvSpPr>
        <p:spPr/>
        <p:txBody>
          <a:bodyPr/>
          <a:lstStyle/>
          <a:p>
            <a:r>
              <a:rPr lang="en-US" dirty="0"/>
              <a:t>FARM2HOME</a:t>
            </a:r>
            <a:endParaRPr lang="en-US" dirty="0"/>
          </a:p>
        </p:txBody>
      </p:sp>
      <p:pic>
        <p:nvPicPr>
          <p:cNvPr id="2050" name="Picture 2" descr="Vegetable Market Images - Free Download on Freepi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0999" y="1363443"/>
            <a:ext cx="2516234" cy="1889185"/>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p:cNvSpPr/>
          <p:nvPr/>
        </p:nvSpPr>
        <p:spPr>
          <a:xfrm rot="5400000">
            <a:off x="2008711" y="3347752"/>
            <a:ext cx="720840" cy="698629"/>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p>
            <a:pPr algn="ctr"/>
            <a:endParaRPr lang="en-IN" dirty="0"/>
          </a:p>
        </p:txBody>
      </p:sp>
      <p:pic>
        <p:nvPicPr>
          <p:cNvPr id="2052" name="Picture 4" descr="6,294 Vegetable Mart Images, Stock Photos, 3D objects, &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r="1925" b="7949"/>
          <a:stretch>
            <a:fillRect/>
          </a:stretch>
        </p:blipFill>
        <p:spPr bwMode="auto">
          <a:xfrm>
            <a:off x="1111634" y="4273694"/>
            <a:ext cx="2504056" cy="15197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393" y="656392"/>
            <a:ext cx="9945858" cy="1448972"/>
          </a:xfrm>
        </p:spPr>
        <p:txBody>
          <a:bodyPr>
            <a:noAutofit/>
          </a:bodyPr>
          <a:lstStyle/>
          <a:p>
            <a:pPr algn="ctr"/>
            <a:r>
              <a:rPr lang="en-US" sz="4000" b="1" dirty="0">
                <a:effectLst/>
                <a:latin typeface="Times New Roman" panose="02020603050405020304" pitchFamily="18" charset="0"/>
                <a:ea typeface="Times New Roman" panose="02020603050405020304" pitchFamily="18" charset="0"/>
              </a:rPr>
              <a:t>  OBJECTIVES</a:t>
            </a:r>
            <a:br>
              <a:rPr lang="en-IN" sz="4000" dirty="0">
                <a:effectLst/>
                <a:latin typeface="Times New Roman" panose="02020603050405020304" pitchFamily="18" charset="0"/>
                <a:ea typeface="Times New Roman" panose="02020603050405020304" pitchFamily="18" charset="0"/>
              </a:rPr>
            </a:br>
            <a:endParaRPr lang="en-IN" sz="4000" dirty="0"/>
          </a:p>
        </p:txBody>
      </p:sp>
      <p:sp>
        <p:nvSpPr>
          <p:cNvPr id="3" name="Content Placeholder 2"/>
          <p:cNvSpPr>
            <a:spLocks noGrp="1"/>
          </p:cNvSpPr>
          <p:nvPr>
            <p:ph idx="1"/>
          </p:nvPr>
        </p:nvSpPr>
        <p:spPr>
          <a:xfrm>
            <a:off x="6096635" y="1821180"/>
            <a:ext cx="4896485" cy="4538345"/>
          </a:xfrm>
        </p:spPr>
        <p:txBody>
          <a:bodyPr>
            <a:noAutofit/>
          </a:bodyPr>
          <a:lstStyle/>
          <a:p>
            <a:pPr lvl="0" algn="just">
              <a:spcAft>
                <a:spcPts val="1000"/>
              </a:spcAft>
              <a:buSzPts val="100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To Facilitate Direct Transactions</a:t>
            </a:r>
            <a:endParaRPr lang="en-US" sz="2000" b="0" i="0" dirty="0">
              <a:effectLst/>
              <a:latin typeface="Times New Roman" panose="02020603050405020304" pitchFamily="18" charset="0"/>
              <a:cs typeface="Times New Roman" panose="02020603050405020304" pitchFamily="18" charset="0"/>
            </a:endParaRPr>
          </a:p>
          <a:p>
            <a:pPr lvl="0" algn="just">
              <a:spcAft>
                <a:spcPts val="1000"/>
              </a:spcAft>
              <a:buSzPts val="100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To Minimize Middleman Interference</a:t>
            </a:r>
            <a:endParaRPr lang="en-US" sz="2000" dirty="0">
              <a:latin typeface="Times New Roman" panose="02020603050405020304" pitchFamily="18" charset="0"/>
              <a:cs typeface="Times New Roman" panose="02020603050405020304" pitchFamily="18" charset="0"/>
            </a:endParaRPr>
          </a:p>
          <a:p>
            <a:pPr lvl="0" algn="just">
              <a:spcAft>
                <a:spcPts val="1000"/>
              </a:spcAft>
              <a:buSzPts val="100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To Improve Price Transparency</a:t>
            </a:r>
            <a:endParaRPr lang="en-US" sz="2000" b="0" i="0" dirty="0">
              <a:effectLst/>
              <a:latin typeface="Times New Roman" panose="02020603050405020304" pitchFamily="18" charset="0"/>
              <a:cs typeface="Times New Roman" panose="02020603050405020304" pitchFamily="18" charset="0"/>
            </a:endParaRPr>
          </a:p>
          <a:p>
            <a:pPr lvl="0" algn="just">
              <a:spcAft>
                <a:spcPts val="1000"/>
              </a:spcAft>
              <a:buSzPts val="100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To Maximize User Satisfaction</a:t>
            </a:r>
            <a:endParaRPr lang="en-US" sz="2000" b="0" i="0"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
        <p:nvSpPr>
          <p:cNvPr id="5" name="Footer Placeholder 4"/>
          <p:cNvSpPr>
            <a:spLocks noGrp="1"/>
          </p:cNvSpPr>
          <p:nvPr>
            <p:ph type="ftr" sz="quarter" idx="11"/>
          </p:nvPr>
        </p:nvSpPr>
        <p:spPr/>
        <p:txBody>
          <a:bodyPr/>
          <a:lstStyle/>
          <a:p>
            <a:r>
              <a:rPr lang="en-US" dirty="0"/>
              <a:t>FARM2HOME</a:t>
            </a:r>
            <a:endParaRPr lang="en-US" dirty="0"/>
          </a:p>
        </p:txBody>
      </p:sp>
      <p:pic>
        <p:nvPicPr>
          <p:cNvPr id="6" name="Picture 5"/>
          <p:cNvPicPr>
            <a:picLocks noChangeAspect="1"/>
          </p:cNvPicPr>
          <p:nvPr/>
        </p:nvPicPr>
        <p:blipFill rotWithShape="1">
          <a:blip r:embed="rId1"/>
          <a:srcRect b="7043"/>
          <a:stretch>
            <a:fillRect/>
          </a:stretch>
        </p:blipFill>
        <p:spPr>
          <a:xfrm>
            <a:off x="947405" y="1766724"/>
            <a:ext cx="4084548" cy="4014644"/>
          </a:xfrm>
          <a:prstGeom prst="rect">
            <a:avLst/>
          </a:prstGeom>
          <a:blipFill>
            <a:blip r:embed="rId2"/>
            <a:tile tx="0" ty="0" sx="100000" sy="100000" flip="none" algn="tl"/>
          </a: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1171" y="910746"/>
            <a:ext cx="9903655" cy="315351"/>
          </a:xfrm>
        </p:spPr>
        <p:txBody>
          <a:bodyPr>
            <a:noAutofit/>
          </a:bodyPr>
          <a:lstStyle/>
          <a:p>
            <a:r>
              <a:rPr lang="en-IN" altLang="en-US" sz="4000" b="1" dirty="0">
                <a:effectLst/>
                <a:latin typeface="Times New Roman" panose="02020603050405020304" pitchFamily="18" charset="0"/>
                <a:ea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rPr>
              <a:t>SCOPE OF THE PROJECT</a:t>
            </a:r>
            <a:br>
              <a:rPr lang="en-IN" sz="4000" dirty="0">
                <a:effectLst/>
                <a:latin typeface="Times New Roman" panose="02020603050405020304" pitchFamily="18" charset="0"/>
                <a:ea typeface="Times New Roman" panose="02020603050405020304" pitchFamily="18" charset="0"/>
              </a:rPr>
            </a:br>
            <a:endParaRPr lang="en-IN" sz="4000" dirty="0"/>
          </a:p>
        </p:txBody>
      </p:sp>
      <p:sp>
        <p:nvSpPr>
          <p:cNvPr id="3" name="Content Placeholder 2"/>
          <p:cNvSpPr>
            <a:spLocks noGrp="1"/>
          </p:cNvSpPr>
          <p:nvPr>
            <p:ph idx="1"/>
          </p:nvPr>
        </p:nvSpPr>
        <p:spPr>
          <a:xfrm>
            <a:off x="1634247" y="1694518"/>
            <a:ext cx="9309370" cy="4493895"/>
          </a:xfrm>
        </p:spPr>
        <p:txBody>
          <a:bodyPr>
            <a:normAutofit/>
          </a:bodyPr>
          <a:lstStyle/>
          <a:p>
            <a:pPr algn="just">
              <a:buFont typeface="Arial" panose="020B0604020202020204" pitchFamily="34" charset="0"/>
              <a:buChar char="•"/>
            </a:pPr>
            <a:r>
              <a:rPr sz="2000" dirty="0">
                <a:latin typeface="Times New Roman" panose="02020603050405020304" pitchFamily="18" charset="0"/>
                <a:cs typeface="Times New Roman" panose="02020603050405020304" pitchFamily="18" charset="0"/>
              </a:rPr>
              <a:t>This will eliminate the food grains mafia that stores these products in own warehouses in order to increase demand and thus rates of the products, so that it can later be sold at higher profits.</a:t>
            </a:r>
            <a:endParaRPr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sz="2000" dirty="0">
                <a:latin typeface="Times New Roman" panose="02020603050405020304" pitchFamily="18" charset="0"/>
                <a:cs typeface="Times New Roman" panose="02020603050405020304" pitchFamily="18" charset="0"/>
              </a:rPr>
              <a:t>Farmers can use this facility and can learn how it is possible and how they can use e-farming to sell their products.</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F</a:t>
            </a:r>
            <a:r>
              <a:rPr sz="2000" i="0" dirty="0">
                <a:effectLst/>
                <a:latin typeface="Times New Roman" panose="02020603050405020304" pitchFamily="18" charset="0"/>
                <a:cs typeface="Times New Roman" panose="02020603050405020304" pitchFamily="18" charset="0"/>
              </a:rPr>
              <a:t>armer earns optimum rates for his stock and also the </a:t>
            </a:r>
            <a:r>
              <a:rPr lang="en-IN" sz="2000" i="0" dirty="0">
                <a:effectLst/>
                <a:latin typeface="Times New Roman" panose="02020603050405020304" pitchFamily="18" charset="0"/>
                <a:cs typeface="Times New Roman" panose="02020603050405020304" pitchFamily="18" charset="0"/>
              </a:rPr>
              <a:t>vendor </a:t>
            </a:r>
            <a:r>
              <a:rPr sz="2000" i="0" dirty="0">
                <a:effectLst/>
                <a:latin typeface="Times New Roman" panose="02020603050405020304" pitchFamily="18" charset="0"/>
                <a:cs typeface="Times New Roman" panose="02020603050405020304" pitchFamily="18" charset="0"/>
              </a:rPr>
              <a:t>gets it at lowered costs.</a:t>
            </a:r>
            <a:endParaRPr sz="200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sz="200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This application converts whole offline manual agriculture market system to online.</a:t>
            </a:r>
            <a:endParaRPr lang="en-IN" sz="200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i="0"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
        <p:nvSpPr>
          <p:cNvPr id="5" name="Footer Placeholder 4"/>
          <p:cNvSpPr>
            <a:spLocks noGrp="1"/>
          </p:cNvSpPr>
          <p:nvPr>
            <p:ph type="ftr" sz="quarter" idx="11"/>
          </p:nvPr>
        </p:nvSpPr>
        <p:spPr/>
        <p:txBody>
          <a:bodyPr/>
          <a:lstStyle/>
          <a:p>
            <a:r>
              <a:rPr lang="en-US" dirty="0"/>
              <a:t>FARM2HOME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7260" y="170010"/>
            <a:ext cx="9753600" cy="1266092"/>
          </a:xfrm>
        </p:spPr>
        <p:txBody>
          <a:bodyPr>
            <a:normAutofit/>
          </a:bodyPr>
          <a:lstStyle/>
          <a:p>
            <a:r>
              <a:rPr lang="en-IN" sz="4000" b="1" dirty="0">
                <a:effectLst/>
                <a:latin typeface="Times New Roman" panose="02020603050405020304" pitchFamily="18" charset="0"/>
                <a:ea typeface="Times New Roman" panose="02020603050405020304" pitchFamily="18" charset="0"/>
              </a:rPr>
              <a:t>PROJECT REQUIREMENTS</a:t>
            </a:r>
            <a:endParaRPr lang="en-IN" sz="4000" dirty="0"/>
          </a:p>
        </p:txBody>
      </p:sp>
      <p:sp>
        <p:nvSpPr>
          <p:cNvPr id="3" name="Content Placeholder 2"/>
          <p:cNvSpPr>
            <a:spLocks noGrp="1"/>
          </p:cNvSpPr>
          <p:nvPr>
            <p:ph idx="1"/>
          </p:nvPr>
        </p:nvSpPr>
        <p:spPr>
          <a:xfrm>
            <a:off x="914400" y="1674054"/>
            <a:ext cx="10058400" cy="4916659"/>
          </a:xfrm>
        </p:spPr>
        <p:txBody>
          <a:bodyPr>
            <a:noAutofit/>
          </a:bodyPr>
          <a:lstStyle/>
          <a:p>
            <a:pPr algn="just"/>
            <a:r>
              <a:rPr lang="en-IN" sz="2000" b="1" dirty="0">
                <a:effectLst/>
                <a:latin typeface="Times New Roman" panose="02020603050405020304" pitchFamily="18" charset="0"/>
                <a:ea typeface="Times New Roman" panose="02020603050405020304" pitchFamily="18" charset="0"/>
              </a:rPr>
              <a:t>Software Requirements :-</a:t>
            </a:r>
            <a:endParaRPr lang="en-IN" sz="2000" b="1" dirty="0">
              <a:latin typeface="Times New Roman" panose="02020603050405020304" pitchFamily="18" charset="0"/>
              <a:ea typeface="Times New Roman" panose="02020603050405020304" pitchFamily="18" charset="0"/>
            </a:endParaRPr>
          </a:p>
          <a:p>
            <a:pPr marL="0" indent="0" algn="just">
              <a:buNone/>
            </a:pPr>
            <a:r>
              <a:rPr lang="en-IN" sz="2000" b="1"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Front End : HTML, CSS, JavaScript, Bootstrap.</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Back End : PHP, </a:t>
            </a:r>
            <a:r>
              <a:rPr lang="en-IN" sz="2000" dirty="0" err="1">
                <a:effectLst/>
                <a:latin typeface="Times New Roman" panose="02020603050405020304" pitchFamily="18" charset="0"/>
                <a:ea typeface="Times New Roman" panose="02020603050405020304" pitchFamily="18" charset="0"/>
              </a:rPr>
              <a:t>Mysql</a:t>
            </a:r>
            <a:r>
              <a:rPr lang="en-IN"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rPr>
              <a:t>Environment/tools </a:t>
            </a:r>
            <a:r>
              <a:rPr lang="en-IN" sz="2000" b="1"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0" indent="0">
              <a:buNone/>
            </a:pPr>
            <a:r>
              <a:rPr lang="en-IN" sz="2000" b="1"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VS Code, Google gallery, </a:t>
            </a:r>
            <a:r>
              <a:rPr lang="en-US" sz="2000" dirty="0">
                <a:effectLst/>
                <a:latin typeface="Times New Roman" panose="02020603050405020304" pitchFamily="18" charset="0"/>
                <a:ea typeface="Times New Roman" panose="02020603050405020304" pitchFamily="18" charset="0"/>
              </a:rPr>
              <a:t>xampp-win32-5.5.19-0-VC1</a:t>
            </a:r>
            <a:r>
              <a:rPr lang="en-IN" sz="2000" dirty="0">
                <a:effectLst/>
                <a:latin typeface="Times New Roman" panose="02020603050405020304" pitchFamily="18" charset="0"/>
                <a:ea typeface="Times New Roman" panose="02020603050405020304" pitchFamily="18" charset="0"/>
              </a:rPr>
              <a:t>1, </a:t>
            </a:r>
            <a:r>
              <a:rPr lang="en-IN" sz="2000" dirty="0" err="1">
                <a:effectLst/>
                <a:latin typeface="Times New Roman" panose="02020603050405020304" pitchFamily="18" charset="0"/>
                <a:ea typeface="Times New Roman" panose="02020603050405020304" pitchFamily="18" charset="0"/>
              </a:rPr>
              <a:t>Mysql</a:t>
            </a:r>
            <a:r>
              <a:rPr lang="en-IN" sz="2000" dirty="0">
                <a:effectLst/>
                <a:latin typeface="Times New Roman" panose="02020603050405020304" pitchFamily="18" charset="0"/>
                <a:ea typeface="Times New Roman" panose="02020603050405020304" pitchFamily="18" charset="0"/>
              </a:rPr>
              <a:t> community server 8.1.0</a:t>
            </a:r>
            <a:endParaRPr lang="en-IN" sz="2000" dirty="0">
              <a:effectLst/>
              <a:latin typeface="Times New Roman" panose="02020603050405020304" pitchFamily="18" charset="0"/>
              <a:ea typeface="Times New Roman" panose="02020603050405020304" pitchFamily="18" charset="0"/>
            </a:endParaRPr>
          </a:p>
          <a:p>
            <a:pPr algn="just"/>
            <a:r>
              <a:rPr lang="en-IN" sz="2000" b="1" dirty="0">
                <a:effectLst/>
                <a:latin typeface="Times New Roman" panose="02020603050405020304" pitchFamily="18" charset="0"/>
                <a:ea typeface="Times New Roman" panose="02020603050405020304" pitchFamily="18" charset="0"/>
              </a:rPr>
              <a:t>Hardware Requirements :-</a:t>
            </a:r>
            <a:endParaRPr lang="en-IN" sz="2000" dirty="0">
              <a:effectLst/>
              <a:latin typeface="Times New Roman" panose="02020603050405020304" pitchFamily="18" charset="0"/>
              <a:ea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rPr>
              <a:t>           Processor                             :   Intel 3</a:t>
            </a:r>
            <a:endParaRPr lang="en-IN" sz="2000" dirty="0">
              <a:effectLst/>
              <a:latin typeface="Times New Roman" panose="02020603050405020304" pitchFamily="18" charset="0"/>
              <a:ea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rPr>
              <a:t>           Installed memory (RAM)    :   4 GB</a:t>
            </a:r>
            <a:endParaRPr lang="en-IN" sz="2000" dirty="0">
              <a:effectLst/>
              <a:latin typeface="Times New Roman" panose="02020603050405020304" pitchFamily="18" charset="0"/>
              <a:ea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rPr>
              <a:t>           Hard Disk                            :   </a:t>
            </a:r>
            <a:r>
              <a:rPr lang="en-IN" sz="2000" dirty="0">
                <a:effectLst/>
                <a:latin typeface="Times New Roman" panose="02020603050405020304" pitchFamily="18" charset="0"/>
                <a:ea typeface="Times New Roman" panose="02020603050405020304" pitchFamily="18" charset="0"/>
              </a:rPr>
              <a:t>256</a:t>
            </a:r>
            <a:r>
              <a:rPr lang="en-US" sz="2000" dirty="0">
                <a:effectLst/>
                <a:latin typeface="Times New Roman" panose="02020603050405020304" pitchFamily="18" charset="0"/>
                <a:ea typeface="Times New Roman" panose="02020603050405020304" pitchFamily="18" charset="0"/>
              </a:rPr>
              <a:t>GB</a:t>
            </a:r>
            <a:endParaRPr lang="en-IN" sz="2000" dirty="0">
              <a:effectLst/>
              <a:latin typeface="Times New Roman" panose="02020603050405020304" pitchFamily="18" charset="0"/>
              <a:ea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rPr>
              <a:t>           Operating System                :   Windows 7,8,10</a:t>
            </a:r>
            <a:r>
              <a:rPr lang="en-IN" sz="2000" dirty="0">
                <a:effectLst/>
                <a:latin typeface="Times New Roman" panose="02020603050405020304" pitchFamily="18" charset="0"/>
                <a:ea typeface="Times New Roman" panose="02020603050405020304" pitchFamily="18" charset="0"/>
              </a:rPr>
              <a:t>,11</a:t>
            </a:r>
            <a:r>
              <a:rPr lang="en-US" sz="2000" dirty="0">
                <a:effectLst/>
                <a:latin typeface="Times New Roman" panose="02020603050405020304" pitchFamily="18" charset="0"/>
                <a:ea typeface="Times New Roman" panose="02020603050405020304" pitchFamily="18" charset="0"/>
              </a:rPr>
              <a:t> - 64 bit</a:t>
            </a:r>
            <a:endParaRPr lang="en-IN" sz="2000" dirty="0">
              <a:effectLst/>
              <a:latin typeface="Times New Roman" panose="02020603050405020304" pitchFamily="18" charset="0"/>
              <a:ea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buNone/>
            </a:pPr>
            <a:r>
              <a:rPr lang="en-IN"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2000" dirty="0"/>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
        <p:nvSpPr>
          <p:cNvPr id="5" name="Footer Placeholder 4"/>
          <p:cNvSpPr>
            <a:spLocks noGrp="1"/>
          </p:cNvSpPr>
          <p:nvPr>
            <p:ph type="ftr" sz="quarter" idx="11"/>
          </p:nvPr>
        </p:nvSpPr>
        <p:spPr/>
        <p:txBody>
          <a:bodyPr/>
          <a:lstStyle/>
          <a:p>
            <a:r>
              <a:rPr lang="en-US" dirty="0"/>
              <a:t>FARM2HOME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161" y="745490"/>
            <a:ext cx="2181860" cy="572770"/>
          </a:xfrm>
        </p:spPr>
        <p:txBody>
          <a:bodyPr>
            <a:normAutofit/>
          </a:bodyPr>
          <a:lstStyle/>
          <a:p>
            <a:pPr algn="ctr"/>
            <a:r>
              <a:rPr lang="en-IN" sz="2000" b="1" dirty="0">
                <a:latin typeface="Arial" panose="020B0604020202020204" pitchFamily="34" charset="0"/>
                <a:cs typeface="Arial" panose="020B0604020202020204" pitchFamily="34" charset="0"/>
              </a:rPr>
              <a:t>Farmer</a:t>
            </a:r>
            <a:endParaRPr lang="en-IN" sz="20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717549" y="1505585"/>
            <a:ext cx="5378759" cy="4433164"/>
          </a:xfrm>
          <a:prstGeom prst="rect">
            <a:avLst/>
          </a:prstGeom>
        </p:spPr>
      </p:pic>
      <p:pic>
        <p:nvPicPr>
          <p:cNvPr id="3" name="Picture 2"/>
          <p:cNvPicPr>
            <a:picLocks noChangeAspect="1"/>
          </p:cNvPicPr>
          <p:nvPr/>
        </p:nvPicPr>
        <p:blipFill>
          <a:blip r:embed="rId2"/>
          <a:stretch>
            <a:fillRect/>
          </a:stretch>
        </p:blipFill>
        <p:spPr>
          <a:xfrm>
            <a:off x="6721029" y="1505585"/>
            <a:ext cx="4870261" cy="4433165"/>
          </a:xfrm>
          <a:prstGeom prst="rect">
            <a:avLst/>
          </a:prstGeom>
        </p:spPr>
      </p:pic>
      <p:sp>
        <p:nvSpPr>
          <p:cNvPr id="5" name="Text Box 4"/>
          <p:cNvSpPr txBox="1"/>
          <p:nvPr/>
        </p:nvSpPr>
        <p:spPr>
          <a:xfrm>
            <a:off x="7187160" y="743555"/>
            <a:ext cx="4064000" cy="400110"/>
          </a:xfrm>
          <a:prstGeom prst="rect">
            <a:avLst/>
          </a:prstGeom>
          <a:noFill/>
        </p:spPr>
        <p:txBody>
          <a:bodyPr wrap="square" rtlCol="0">
            <a:spAutoFit/>
          </a:bodyPr>
          <a:lstStyle/>
          <a:p>
            <a:pPr algn="ctr"/>
            <a:r>
              <a:rPr lang="en-IN" altLang="en-US" sz="2000" b="1" dirty="0">
                <a:latin typeface="Times New Roman" panose="02020603050405020304" pitchFamily="18" charset="0"/>
                <a:cs typeface="Times New Roman" panose="02020603050405020304" pitchFamily="18" charset="0"/>
              </a:rPr>
              <a:t>Buyer</a:t>
            </a:r>
            <a:endParaRPr lang="en-IN" altLang="en-US" sz="20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
        <p:nvSpPr>
          <p:cNvPr id="7" name="Footer Placeholder 6"/>
          <p:cNvSpPr>
            <a:spLocks noGrp="1"/>
          </p:cNvSpPr>
          <p:nvPr>
            <p:ph type="ftr" sz="quarter" idx="11"/>
          </p:nvPr>
        </p:nvSpPr>
        <p:spPr/>
        <p:txBody>
          <a:bodyPr/>
          <a:lstStyle/>
          <a:p>
            <a:r>
              <a:rPr lang="en-US" dirty="0"/>
              <a:t>FARM2HOME</a:t>
            </a:r>
            <a:endParaRPr lang="en-US" dirty="0"/>
          </a:p>
        </p:txBody>
      </p:sp>
      <p:sp>
        <p:nvSpPr>
          <p:cNvPr id="8" name="Text Box 7"/>
          <p:cNvSpPr txBox="1"/>
          <p:nvPr/>
        </p:nvSpPr>
        <p:spPr>
          <a:xfrm>
            <a:off x="717550" y="438785"/>
            <a:ext cx="4064000" cy="306705"/>
          </a:xfrm>
          <a:prstGeom prst="rect">
            <a:avLst/>
          </a:prstGeom>
          <a:noFill/>
        </p:spPr>
        <p:txBody>
          <a:bodyPr wrap="square" rtlCol="0">
            <a:spAutoFit/>
          </a:bodyPr>
          <a:lstStyle/>
          <a:p>
            <a:r>
              <a:rPr lang="en-IN" altLang="en-US" b="1"/>
              <a:t>USE CASE DIAGRAMS :</a:t>
            </a:r>
            <a:endParaRPr lang="en-IN" altLang="en-US" b="1"/>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2683C6"/>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TIT43 Vaishnavi seminar PPT</Template>
  <TotalTime>0</TotalTime>
  <Words>5518</Words>
  <Application>WPS Presentation</Application>
  <PresentationFormat>Widescreen</PresentationFormat>
  <Paragraphs>206</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Garamond</vt:lpstr>
      <vt:lpstr>Segoe Print</vt:lpstr>
      <vt:lpstr>Calibri</vt:lpstr>
      <vt:lpstr>Times New Roman</vt:lpstr>
      <vt:lpstr>Century Gothic</vt:lpstr>
      <vt:lpstr>Microsoft YaHei</vt:lpstr>
      <vt:lpstr>Arial Unicode MS</vt:lpstr>
      <vt:lpstr>Cambria</vt:lpstr>
      <vt:lpstr>Savon</vt:lpstr>
      <vt:lpstr> Dr. D. Y. Patil Institute of Technology , Pimpri ,                                    Pune-18 </vt:lpstr>
      <vt:lpstr>         FarmToHome                                                                                                        Presented By:                                                                                                BIT44 Samruddhi Khandge                                                                                               BIT47 Priti Janorkar                                                                                               BIT49 Prathmesh Jaiswal</vt:lpstr>
      <vt:lpstr>Introduction</vt:lpstr>
      <vt:lpstr>            PROBLEM STATEMENT </vt:lpstr>
      <vt:lpstr>                        MOTIVATION</vt:lpstr>
      <vt:lpstr>  OBJECTIVES </vt:lpstr>
      <vt:lpstr>           SCOPE OF THE PROJECT </vt:lpstr>
      <vt:lpstr>PROJECT REQUIREMENTS</vt:lpstr>
      <vt:lpstr>Farmer</vt:lpstr>
      <vt:lpstr>Architectural Diagram</vt:lpstr>
      <vt:lpstr>PowerPoint 演示文稿</vt:lpstr>
      <vt:lpstr>LIMITATIONS </vt:lpstr>
      <vt:lpstr>CONCLUSION</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Farm2Home</dc:title>
  <dc:creator>Samruddhi Khandge</dc:creator>
  <cp:lastModifiedBy>chand</cp:lastModifiedBy>
  <cp:revision>20</cp:revision>
  <dcterms:created xsi:type="dcterms:W3CDTF">2023-10-15T16:12:00Z</dcterms:created>
  <dcterms:modified xsi:type="dcterms:W3CDTF">2023-11-11T03:25:26Z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9CE459B1ABFE4196B90932E68BAF1D5C_12</vt:lpwstr>
  </property>
  <property fmtid="{D5CDD505-2E9C-101B-9397-08002B2CF9AE}" pid="3" name="KSOProductBuildVer">
    <vt:lpwstr>1033-12.2.0.13306</vt:lpwstr>
  </property>
</Properties>
</file>