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xiv.org/abs/2005.1140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Crop Recommendation </a:t>
            </a:r>
            <a:r>
              <a:rPr lang="en-US" b="1" dirty="0" err="1">
                <a:solidFill>
                  <a:schemeClr val="accent1"/>
                </a:solidFill>
                <a:latin typeface="Arial" panose="020B0604020202020204" pitchFamily="34" charset="0"/>
                <a:cs typeface="Arial" panose="020B0604020202020204" pitchFamily="34" charset="0"/>
              </a:rPr>
              <a:t>Autoai</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85417" y="4586365"/>
            <a:ext cx="8912296"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Prathmesh Kangane - Saraswati College Of Engineering – CSE(AIML)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702156"/>
            <a:ext cx="11029615" cy="5273194"/>
          </a:xfrm>
        </p:spPr>
        <p:txBody>
          <a:bodyPr>
            <a:normAutofit fontScale="85000" lnSpcReduction="10000"/>
          </a:bodyPr>
          <a:lstStyle/>
          <a:p>
            <a:pPr marL="0" indent="0">
              <a:buNone/>
            </a:pPr>
            <a:endParaRPr lang="en-IN" sz="2400" b="1" dirty="0"/>
          </a:p>
          <a:p>
            <a:r>
              <a:rPr lang="en-IN" sz="2400" dirty="0"/>
              <a:t>Chen, M., Mao, S., &amp; Liu, Y. (2014). </a:t>
            </a:r>
            <a:r>
              <a:rPr lang="en-IN" sz="2400" i="1" dirty="0"/>
              <a:t>Big Data: A Survey</a:t>
            </a:r>
            <a:r>
              <a:rPr lang="en-IN" sz="2400" dirty="0"/>
              <a:t>. Mobile Networks and Applications, 19(2), 171–209.</a:t>
            </a:r>
          </a:p>
          <a:p>
            <a:r>
              <a:rPr lang="en-IN" sz="2400" dirty="0"/>
              <a:t>Khandelwal, R., &amp; Srinivasan, S. (2021). </a:t>
            </a:r>
            <a:r>
              <a:rPr lang="en-IN" sz="2400" i="1" dirty="0"/>
              <a:t>Smart Farming using Artificial Intelligence: A Systematic Review</a:t>
            </a:r>
            <a:r>
              <a:rPr lang="en-IN" sz="2400" dirty="0"/>
              <a:t>. Springer, Lecture Notes in Networks and Systems.</a:t>
            </a:r>
          </a:p>
          <a:p>
            <a:r>
              <a:rPr lang="en-IN" sz="2400" dirty="0"/>
              <a:t>Lewis, M., Oguz, B., &amp; Yih, W. (2020). </a:t>
            </a:r>
            <a:r>
              <a:rPr lang="en-IN" sz="2400" i="1" dirty="0"/>
              <a:t>Retrieval-Augmented Generation for Knowledge-Intensive NLP Tasks</a:t>
            </a:r>
            <a:r>
              <a:rPr lang="en-IN" sz="2400" dirty="0"/>
              <a:t>. </a:t>
            </a:r>
            <a:r>
              <a:rPr lang="en-IN" sz="2400" dirty="0">
                <a:hlinkClick r:id="rId2"/>
              </a:rPr>
              <a:t>https://arxiv.org/abs/2005.11401</a:t>
            </a:r>
            <a:endParaRPr lang="en-IN" sz="2400" dirty="0"/>
          </a:p>
          <a:p>
            <a:r>
              <a:rPr lang="en-IN" sz="2400" dirty="0"/>
              <a:t>Hugging Face. </a:t>
            </a:r>
            <a:r>
              <a:rPr lang="en-IN" sz="2400" i="1" dirty="0"/>
              <a:t>Transformers Library Documentation</a:t>
            </a:r>
            <a:r>
              <a:rPr lang="en-IN" sz="2400" dirty="0"/>
              <a:t>. https://huggingface.co/docs</a:t>
            </a:r>
          </a:p>
          <a:p>
            <a:r>
              <a:rPr lang="en-IN" sz="2400" dirty="0" err="1"/>
              <a:t>LangChain</a:t>
            </a:r>
            <a:r>
              <a:rPr lang="en-IN" sz="2400" dirty="0"/>
              <a:t>. </a:t>
            </a:r>
            <a:r>
              <a:rPr lang="en-IN" sz="2400" i="1" dirty="0"/>
              <a:t>Documentation on Language Model Orchestration</a:t>
            </a:r>
            <a:r>
              <a:rPr lang="en-IN" sz="2400" dirty="0"/>
              <a:t>. https://docs.langchain.com</a:t>
            </a:r>
          </a:p>
          <a:p>
            <a:r>
              <a:rPr lang="en-IN" sz="2400" dirty="0"/>
              <a:t>Google. </a:t>
            </a:r>
            <a:r>
              <a:rPr lang="en-IN" sz="2400" i="1" dirty="0"/>
              <a:t>Google Translate API for Language Support</a:t>
            </a:r>
            <a:r>
              <a:rPr lang="en-IN" sz="2400" dirty="0"/>
              <a:t>. https://cloud.google.com/translate</a:t>
            </a:r>
          </a:p>
          <a:p>
            <a:r>
              <a:rPr lang="en-IN" sz="2400" dirty="0"/>
              <a:t>Ministry of Agriculture &amp; Farmers Welfare, Government of India. https://agricoop.gov.in</a:t>
            </a:r>
          </a:p>
          <a:p>
            <a:r>
              <a:rPr lang="en-IN" sz="2400" dirty="0"/>
              <a:t>Indian Meteorological Department (IMD). </a:t>
            </a:r>
            <a:r>
              <a:rPr lang="en-IN" sz="2400" i="1" dirty="0" err="1"/>
              <a:t>Agromet</a:t>
            </a:r>
            <a:r>
              <a:rPr lang="en-IN" sz="2400" i="1" dirty="0"/>
              <a:t> Advisory Services</a:t>
            </a:r>
            <a:r>
              <a:rPr lang="en-IN" sz="2400" dirty="0"/>
              <a:t>. https://mausam.imd.gov.in</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D331F3A4-9912-1A47-585B-4BE971B08AC7}"/>
              </a:ext>
            </a:extLst>
          </p:cNvPr>
          <p:cNvPicPr>
            <a:picLocks noGrp="1" noChangeAspect="1"/>
          </p:cNvPicPr>
          <p:nvPr>
            <p:ph idx="1"/>
          </p:nvPr>
        </p:nvPicPr>
        <p:blipFill>
          <a:blip r:embed="rId2"/>
          <a:stretch>
            <a:fillRect/>
          </a:stretch>
        </p:blipFill>
        <p:spPr>
          <a:xfrm>
            <a:off x="1920241" y="1482244"/>
            <a:ext cx="7327784"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7C87CA7-8306-97DF-1086-A44A820D5F5C}"/>
              </a:ext>
            </a:extLst>
          </p:cNvPr>
          <p:cNvPicPr>
            <a:picLocks noGrp="1" noChangeAspect="1"/>
          </p:cNvPicPr>
          <p:nvPr>
            <p:ph idx="1"/>
          </p:nvPr>
        </p:nvPicPr>
        <p:blipFill>
          <a:blip r:embed="rId2"/>
          <a:stretch>
            <a:fillRect/>
          </a:stretch>
        </p:blipFill>
        <p:spPr>
          <a:xfrm>
            <a:off x="2121408" y="1482244"/>
            <a:ext cx="7690291" cy="467360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A69F288-B188-57CA-D3E7-9D07C5787092}"/>
              </a:ext>
            </a:extLst>
          </p:cNvPr>
          <p:cNvPicPr>
            <a:picLocks noGrp="1" noChangeAspect="1"/>
          </p:cNvPicPr>
          <p:nvPr>
            <p:ph idx="1"/>
          </p:nvPr>
        </p:nvPicPr>
        <p:blipFill>
          <a:blip r:embed="rId2"/>
          <a:stretch>
            <a:fillRect/>
          </a:stretch>
        </p:blipFill>
        <p:spPr>
          <a:xfrm>
            <a:off x="2184154" y="1694942"/>
            <a:ext cx="7823692" cy="467360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400" b="1" dirty="0"/>
              <a:t>Title: AI Agent for Smart Farming Advice </a:t>
            </a:r>
          </a:p>
          <a:p>
            <a:pPr marL="0" indent="0">
              <a:buNone/>
            </a:pPr>
            <a:r>
              <a:rPr lang="en-US" dirty="0"/>
              <a:t>Small-scale farmers often lack access to timely, localized, and reliable agricultural information. This leads to poor decision-making, reduced yields, and lower income. The project aims to develop an AI Agent using Retrieval-Augmented Generation (RAG) that provides real-time farming advice in local languages. It retrieves data on weather, soil, crops, pest control, and market prices to answer farmers’ queries like “Which crop is best for this season?” or “What is today’s tomato price?”. This empowers farmers to make data-driven decisions and promotes smart farming at the grassroots level.</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400" b="1" dirty="0"/>
              <a:t>Data Collection:</a:t>
            </a:r>
            <a:br>
              <a:rPr lang="en-US" sz="1400" dirty="0"/>
            </a:br>
            <a:r>
              <a:rPr lang="en-US" sz="1400" dirty="0"/>
              <a:t>Gather data from trusted sources such as agricultural departments, weather services, </a:t>
            </a:r>
            <a:r>
              <a:rPr lang="en-US" sz="1400" dirty="0" err="1"/>
              <a:t>agri</a:t>
            </a:r>
            <a:r>
              <a:rPr lang="en-US" sz="1400" dirty="0"/>
              <a:t>-tech platforms, and market databases.</a:t>
            </a:r>
            <a:br>
              <a:rPr lang="en-US" sz="1400" dirty="0"/>
            </a:br>
            <a:r>
              <a:rPr lang="en-US" sz="1400" dirty="0"/>
              <a:t>Include real-time inputs on weather, soil conditions, crop calendars, pest outbreaks, and mandi (market) rates.</a:t>
            </a:r>
          </a:p>
          <a:p>
            <a:r>
              <a:rPr lang="en-US" sz="1400" b="1" dirty="0"/>
              <a:t>Data Preprocessing:</a:t>
            </a:r>
            <a:br>
              <a:rPr lang="en-US" sz="1400" dirty="0"/>
            </a:br>
            <a:r>
              <a:rPr lang="en-US" sz="1400" dirty="0"/>
              <a:t>Clean and standardize data from diverse sources.</a:t>
            </a:r>
            <a:br>
              <a:rPr lang="en-US" sz="1400" dirty="0"/>
            </a:br>
            <a:r>
              <a:rPr lang="en-US" sz="1400" dirty="0"/>
              <a:t>Structure information for efficient retrieval and integration into the RAG pipeline.</a:t>
            </a:r>
          </a:p>
          <a:p>
            <a:r>
              <a:rPr lang="en-US" sz="1400" b="1" dirty="0"/>
              <a:t>RAG-Based AI Model:</a:t>
            </a:r>
            <a:br>
              <a:rPr lang="en-US" sz="1400" dirty="0"/>
            </a:br>
            <a:r>
              <a:rPr lang="en-US" sz="1400" dirty="0"/>
              <a:t>Implement a Retrieval-Augmented Generation model that fetches relevant context and generates localized, natural language responses.</a:t>
            </a:r>
            <a:br>
              <a:rPr lang="en-US" sz="1400" dirty="0"/>
            </a:br>
            <a:r>
              <a:rPr lang="en-US" sz="1400" dirty="0"/>
              <a:t>Support queries such as “What crop is best for this season?” or “What is the price of tomatoes today?”</a:t>
            </a:r>
          </a:p>
          <a:p>
            <a:r>
              <a:rPr lang="en-US" sz="1400" b="1" dirty="0"/>
              <a:t>Multilingual Interaction:</a:t>
            </a:r>
            <a:br>
              <a:rPr lang="en-US" sz="1400" dirty="0"/>
            </a:br>
            <a:r>
              <a:rPr lang="en-US" sz="1400" dirty="0"/>
              <a:t>Enable support for local languages to ensure accessibility and ease of use.</a:t>
            </a:r>
            <a:br>
              <a:rPr lang="en-US" sz="1400" dirty="0"/>
            </a:br>
            <a:r>
              <a:rPr lang="en-US" sz="1400" dirty="0"/>
              <a:t>Incorporate NLP techniques for language translation and intent recognition.</a:t>
            </a:r>
          </a:p>
          <a:p>
            <a:r>
              <a:rPr lang="en-US" sz="1400" b="1" dirty="0"/>
              <a:t>Deployment:</a:t>
            </a:r>
            <a:br>
              <a:rPr lang="en-US" sz="1400" dirty="0"/>
            </a:br>
            <a:r>
              <a:rPr lang="en-US" sz="1400" dirty="0"/>
              <a:t>Develop a user-friendly web or mobile interface for farmer interaction.</a:t>
            </a:r>
            <a:br>
              <a:rPr lang="en-US" sz="1400" dirty="0"/>
            </a:br>
            <a:r>
              <a:rPr lang="en-US" sz="1400" dirty="0"/>
              <a:t>Ensure real-time performance and scalable infrastructure for rural connectivity.</a:t>
            </a:r>
          </a:p>
          <a:p>
            <a:r>
              <a:rPr lang="en-US" sz="1400" b="1" dirty="0"/>
              <a:t>Evaluation:</a:t>
            </a:r>
            <a:br>
              <a:rPr lang="en-US" sz="1400" dirty="0"/>
            </a:br>
            <a:r>
              <a:rPr lang="en-US" sz="1400" dirty="0"/>
              <a:t>Assess model accuracy and user satisfaction through feedback and query success rates.</a:t>
            </a:r>
            <a:br>
              <a:rPr lang="en-US" sz="1400" dirty="0"/>
            </a:br>
            <a:r>
              <a:rPr lang="en-US" sz="1400" dirty="0"/>
              <a:t>Continuously improve system performance based on field testing and usage analytics.</a:t>
            </a:r>
          </a:p>
          <a:p>
            <a:pPr>
              <a:spcBef>
                <a:spcPts val="0"/>
              </a:spcBef>
              <a:spcAft>
                <a:spcPts val="0"/>
              </a:spcAft>
            </a:pPr>
            <a:endParaRPr lang="en-US"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6" name="Rectangle 3">
            <a:extLst>
              <a:ext uri="{FF2B5EF4-FFF2-40B4-BE49-F238E27FC236}">
                <a16:creationId xmlns:a16="http://schemas.microsoft.com/office/drawing/2014/main" id="{CDED6C97-17DD-80A4-2457-4BDF1947D780}"/>
              </a:ext>
            </a:extLst>
          </p:cNvPr>
          <p:cNvSpPr>
            <a:spLocks noGrp="1" noChangeArrowheads="1"/>
          </p:cNvSpPr>
          <p:nvPr>
            <p:ph idx="1"/>
          </p:nvPr>
        </p:nvSpPr>
        <p:spPr bwMode="auto">
          <a:xfrm>
            <a:off x="1331000" y="1558297"/>
            <a:ext cx="6057352"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mj-lt"/>
              </a:rPr>
              <a:t>System Requirements</a:t>
            </a:r>
            <a:endParaRPr kumimoji="0" lang="en-US" altLang="en-US" sz="1600" b="0" i="0" u="none" strike="noStrike" cap="none" normalizeH="0" baseline="0" dirty="0">
              <a:ln>
                <a:noFill/>
              </a:ln>
              <a:solidFill>
                <a:schemeClr val="tx1"/>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Minimum 8 GB RAM, i5 processor or higher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Stable internet connection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GPU (optional) for faster performance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Windows/Linux/MacOS supported</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tx1"/>
              </a:solidFill>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 </a:t>
            </a:r>
            <a:r>
              <a:rPr kumimoji="0" lang="en-US" altLang="en-US" sz="1600" b="1" i="0" u="none" strike="noStrike" cap="none" normalizeH="0" baseline="0" dirty="0">
                <a:ln>
                  <a:noFill/>
                </a:ln>
                <a:solidFill>
                  <a:schemeClr val="tx1"/>
                </a:solidFill>
                <a:effectLst/>
                <a:latin typeface="+mj-lt"/>
              </a:rPr>
              <a:t>Required Libraries</a:t>
            </a:r>
            <a:endParaRPr kumimoji="0" lang="en-US" altLang="en-US" sz="1600" b="0" i="0" u="none" strike="noStrike" cap="none" normalizeH="0" baseline="0" dirty="0">
              <a:ln>
                <a:noFill/>
              </a:ln>
              <a:solidFill>
                <a:schemeClr val="tx1"/>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transformers – for AI language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mj-lt"/>
              </a:rPr>
              <a:t>faiss</a:t>
            </a:r>
            <a:r>
              <a:rPr kumimoji="0" lang="en-US" altLang="en-US" sz="1600" b="0" i="0" u="none" strike="noStrike" cap="none" normalizeH="0" baseline="0" dirty="0">
                <a:ln>
                  <a:noFill/>
                </a:ln>
                <a:solidFill>
                  <a:schemeClr val="tx1"/>
                </a:solidFill>
                <a:effectLst/>
                <a:latin typeface="+mj-lt"/>
              </a:rPr>
              <a:t> – for fast data retrieval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mj-lt"/>
              </a:rPr>
              <a:t>langchain</a:t>
            </a:r>
            <a:r>
              <a:rPr kumimoji="0" lang="en-US" altLang="en-US" sz="1600" b="0" i="0" u="none" strike="noStrike" cap="none" normalizeH="0" baseline="0" dirty="0">
                <a:ln>
                  <a:noFill/>
                </a:ln>
                <a:solidFill>
                  <a:schemeClr val="tx1"/>
                </a:solidFill>
                <a:effectLst/>
                <a:latin typeface="+mj-lt"/>
              </a:rPr>
              <a:t> – for connecting model with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requests – for API calls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streamlit – for user interface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mj-lt"/>
              </a:rPr>
              <a:t>googletrans</a:t>
            </a:r>
            <a:r>
              <a:rPr kumimoji="0" lang="en-US" altLang="en-US" sz="1600" b="0" i="0" u="none" strike="noStrike" cap="none" normalizeH="0" baseline="0" dirty="0">
                <a:ln>
                  <a:noFill/>
                </a:ln>
                <a:solidFill>
                  <a:schemeClr val="tx1"/>
                </a:solidFill>
                <a:effectLst/>
                <a:latin typeface="+mj-lt"/>
              </a:rPr>
              <a:t> – for language translation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endParaRPr lang="en-IN" b="1" dirty="0"/>
          </a:p>
          <a:p>
            <a:r>
              <a:rPr lang="en-IN" dirty="0"/>
              <a:t>🔷 </a:t>
            </a:r>
            <a:r>
              <a:rPr lang="en-IN" b="1" dirty="0"/>
              <a:t>Algorithm Selection:</a:t>
            </a:r>
            <a:br>
              <a:rPr lang="en-IN" dirty="0"/>
            </a:br>
            <a:r>
              <a:rPr lang="en-IN" dirty="0"/>
              <a:t>A Retrieval-Augmented Generation (RAG) model is used, combining a retriever (e.g., FAISS) and a generator (e.g., a transformer-based language model like BERT or T5). It is suitable for answering natural language queries using external knowledge.</a:t>
            </a:r>
          </a:p>
          <a:p>
            <a:r>
              <a:rPr lang="en-IN" dirty="0"/>
              <a:t>🔷 </a:t>
            </a:r>
            <a:r>
              <a:rPr lang="en-IN" b="1" dirty="0"/>
              <a:t>Data Input:</a:t>
            </a:r>
            <a:br>
              <a:rPr lang="en-IN" dirty="0"/>
            </a:br>
            <a:r>
              <a:rPr lang="en-IN" dirty="0"/>
              <a:t>The model uses inputs like weather data, soil info, crop calendars, pest control data, and mandi (market) prices—retrieved from trusted APIs or datasets.</a:t>
            </a:r>
          </a:p>
          <a:p>
            <a:r>
              <a:rPr lang="en-IN" dirty="0"/>
              <a:t>🔷 </a:t>
            </a:r>
            <a:r>
              <a:rPr lang="en-IN" b="1" dirty="0"/>
              <a:t>Training Process:</a:t>
            </a:r>
            <a:br>
              <a:rPr lang="en-IN" dirty="0"/>
            </a:br>
            <a:r>
              <a:rPr lang="en-IN" dirty="0"/>
              <a:t>Pretrained models (like BERT/T5) are fine-tuned on agriculture-specific QA data. The retriever is trained to fetch the most relevant documents based on user queries.</a:t>
            </a:r>
          </a:p>
          <a:p>
            <a:r>
              <a:rPr lang="en-IN" dirty="0"/>
              <a:t>🔷 </a:t>
            </a:r>
            <a:r>
              <a:rPr lang="en-IN" b="1" dirty="0"/>
              <a:t>Prediction Process:</a:t>
            </a:r>
            <a:br>
              <a:rPr lang="en-IN" dirty="0"/>
            </a:br>
            <a:r>
              <a:rPr lang="en-IN" dirty="0"/>
              <a:t>When a farmer asks a question, the retriever fetches relevant data, and the generator uses it to produce a natural language response in the local language.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pic>
        <p:nvPicPr>
          <p:cNvPr id="4" name="Picture 3">
            <a:extLst>
              <a:ext uri="{FF2B5EF4-FFF2-40B4-BE49-F238E27FC236}">
                <a16:creationId xmlns:a16="http://schemas.microsoft.com/office/drawing/2014/main" id="{F9E74EF8-C20B-4218-7D01-2D64F13841BC}"/>
              </a:ext>
            </a:extLst>
          </p:cNvPr>
          <p:cNvPicPr>
            <a:picLocks noChangeAspect="1"/>
          </p:cNvPicPr>
          <p:nvPr/>
        </p:nvPicPr>
        <p:blipFill>
          <a:blip r:embed="rId2"/>
          <a:stretch>
            <a:fillRect/>
          </a:stretch>
        </p:blipFill>
        <p:spPr>
          <a:xfrm>
            <a:off x="246888" y="1232452"/>
            <a:ext cx="11686032" cy="517589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proposed AI Agent using RAG effectively provides localized, real-time agricultural advice to small-scale farmers. By integrating data from trusted sources and enabling queries in local languages, it supports better farming decisions, improves yield, and increases income.</a:t>
            </a:r>
          </a:p>
          <a:p>
            <a:r>
              <a:rPr lang="en-US" sz="2000" dirty="0"/>
              <a:t>During implementation, challenges included handling multilingual input, ensuring accurate data retrieval, and maintaining real-time responsiveness. Future improvements may involve expanding language support, enhancing data coverage, and optimizing model performance for rural connectivity.</a:t>
            </a:r>
          </a:p>
          <a:p>
            <a:r>
              <a:rPr lang="en-US" sz="2000" dirty="0"/>
              <a:t>Overall, the system bridges the knowledge gap in agriculture, promoting smart farming practices at the grassroots level.</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10000"/>
          </a:bodyPr>
          <a:lstStyle/>
          <a:p>
            <a:r>
              <a:rPr lang="en-US" sz="2000" dirty="0"/>
              <a:t>The system can be enhanced and expanded in several meaningful ways:</a:t>
            </a:r>
          </a:p>
          <a:p>
            <a:r>
              <a:rPr lang="en-US" sz="2000" b="1" dirty="0"/>
              <a:t>Incorporation of Additional Data Sources:</a:t>
            </a:r>
            <a:r>
              <a:rPr lang="en-US" sz="2000" dirty="0"/>
              <a:t> Integrating satellite imagery, IoT sensor data, and real-time crop health monitoring can improve the accuracy of farming advice.</a:t>
            </a:r>
          </a:p>
          <a:p>
            <a:r>
              <a:rPr lang="en-US" sz="2000" b="1" dirty="0"/>
              <a:t>Algorithm Optimization:</a:t>
            </a:r>
            <a:r>
              <a:rPr lang="en-US" sz="2000" dirty="0"/>
              <a:t> Using advanced machine learning techniques such as reinforcement learning or fine-tuned transformer models can enhance response relevance and speed.</a:t>
            </a:r>
          </a:p>
          <a:p>
            <a:r>
              <a:rPr lang="en-US" sz="2000" b="1" dirty="0"/>
              <a:t>Regional Expansion:</a:t>
            </a:r>
            <a:r>
              <a:rPr lang="en-US" sz="2000" dirty="0"/>
              <a:t> The system can be scaled to support farmers across multiple states or countries, with localized data and language support.</a:t>
            </a:r>
          </a:p>
          <a:p>
            <a:r>
              <a:rPr lang="en-US" sz="2000" b="1" dirty="0"/>
              <a:t>Edge Computing Integration:</a:t>
            </a:r>
            <a:r>
              <a:rPr lang="en-US" sz="2000" dirty="0"/>
              <a:t> Deploying the model on edge devices can enable real-time processing even in areas with poor internet connectivity.</a:t>
            </a:r>
          </a:p>
          <a:p>
            <a:r>
              <a:rPr lang="en-US" sz="2000" b="1" dirty="0"/>
              <a:t>Smart Alert System:</a:t>
            </a:r>
            <a:r>
              <a:rPr lang="en-US" sz="2000" dirty="0"/>
              <a:t> Implement push notifications for weather changes, pest outbreaks, or price updates.</a:t>
            </a:r>
          </a:p>
          <a:p>
            <a:r>
              <a:rPr lang="en-US" sz="2000" b="1" dirty="0"/>
              <a:t>Integration with Government &amp; </a:t>
            </a:r>
            <a:r>
              <a:rPr lang="en-US" sz="2000" b="1" dirty="0" err="1"/>
              <a:t>AgriTech</a:t>
            </a:r>
            <a:r>
              <a:rPr lang="en-US" sz="2000" b="1" dirty="0"/>
              <a:t> Platforms:</a:t>
            </a:r>
            <a:r>
              <a:rPr lang="en-US" sz="2000" dirty="0"/>
              <a:t> Collaborate with public and private entities for broader outreach and more comprehensive data access.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23</TotalTime>
  <Words>1079</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Crop Recommendation Autoai</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Prathmesh Kangane</cp:lastModifiedBy>
  <cp:revision>25</cp:revision>
  <dcterms:created xsi:type="dcterms:W3CDTF">2021-05-26T16:50:10Z</dcterms:created>
  <dcterms:modified xsi:type="dcterms:W3CDTF">2025-08-03T06:44:05Z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