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62" r:id="rId3"/>
    <p:sldId id="271" r:id="rId4"/>
    <p:sldId id="257" r:id="rId5"/>
    <p:sldId id="258" r:id="rId6"/>
    <p:sldId id="260" r:id="rId7"/>
    <p:sldId id="269" r:id="rId8"/>
    <p:sldId id="261" r:id="rId9"/>
    <p:sldId id="263" r:id="rId10"/>
    <p:sldId id="264" r:id="rId11"/>
    <p:sldId id="265" r:id="rId12"/>
    <p:sldId id="266" r:id="rId13"/>
    <p:sldId id="268"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51"/>
    <p:restoredTop sz="94674"/>
  </p:normalViewPr>
  <p:slideViewPr>
    <p:cSldViewPr snapToGrid="0">
      <p:cViewPr varScale="1">
        <p:scale>
          <a:sx n="87" d="100"/>
          <a:sy n="87" d="100"/>
        </p:scale>
        <p:origin x="216" y="520"/>
      </p:cViewPr>
      <p:guideLst/>
    </p:cSldViewPr>
  </p:slideViewPr>
  <p:outlineViewPr>
    <p:cViewPr>
      <p:scale>
        <a:sx n="33" d="100"/>
        <a:sy n="33" d="100"/>
      </p:scale>
      <p:origin x="0" y="-8936"/>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93A4E3-5CA8-9245-85E2-ECF7428A39BD}" type="datetimeFigureOut">
              <a:rPr lang="en-US" smtClean="0"/>
              <a:t>11/28/24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7B83BD-E3B6-A846-9F6E-BCC9CF60B011}" type="slidenum">
              <a:rPr lang="en-US" smtClean="0"/>
              <a:t>‹#›</a:t>
            </a:fld>
            <a:endParaRPr lang="en-US"/>
          </a:p>
        </p:txBody>
      </p:sp>
    </p:spTree>
    <p:extLst>
      <p:ext uri="{BB962C8B-B14F-4D97-AF65-F5344CB8AC3E}">
        <p14:creationId xmlns:p14="http://schemas.microsoft.com/office/powerpoint/2010/main" val="1720659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7B83BD-E3B6-A846-9F6E-BCC9CF60B011}" type="slidenum">
              <a:rPr lang="en-US" smtClean="0"/>
              <a:t>1</a:t>
            </a:fld>
            <a:endParaRPr lang="en-US"/>
          </a:p>
        </p:txBody>
      </p:sp>
    </p:spTree>
    <p:extLst>
      <p:ext uri="{BB962C8B-B14F-4D97-AF65-F5344CB8AC3E}">
        <p14:creationId xmlns:p14="http://schemas.microsoft.com/office/powerpoint/2010/main" val="455424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7B83BD-E3B6-A846-9F6E-BCC9CF60B011}" type="slidenum">
              <a:rPr lang="en-US" smtClean="0"/>
              <a:t>3</a:t>
            </a:fld>
            <a:endParaRPr lang="en-US"/>
          </a:p>
        </p:txBody>
      </p:sp>
    </p:spTree>
    <p:extLst>
      <p:ext uri="{BB962C8B-B14F-4D97-AF65-F5344CB8AC3E}">
        <p14:creationId xmlns:p14="http://schemas.microsoft.com/office/powerpoint/2010/main" val="1795958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7B83BD-E3B6-A846-9F6E-BCC9CF60B011}" type="slidenum">
              <a:rPr lang="en-US" smtClean="0"/>
              <a:t>8</a:t>
            </a:fld>
            <a:endParaRPr lang="en-US"/>
          </a:p>
        </p:txBody>
      </p:sp>
    </p:spTree>
    <p:extLst>
      <p:ext uri="{BB962C8B-B14F-4D97-AF65-F5344CB8AC3E}">
        <p14:creationId xmlns:p14="http://schemas.microsoft.com/office/powerpoint/2010/main" val="239990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7B83BD-E3B6-A846-9F6E-BCC9CF60B011}" type="slidenum">
              <a:rPr lang="en-US" smtClean="0"/>
              <a:t>10</a:t>
            </a:fld>
            <a:endParaRPr lang="en-US"/>
          </a:p>
        </p:txBody>
      </p:sp>
    </p:spTree>
    <p:extLst>
      <p:ext uri="{BB962C8B-B14F-4D97-AF65-F5344CB8AC3E}">
        <p14:creationId xmlns:p14="http://schemas.microsoft.com/office/powerpoint/2010/main" val="40781784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11/28/24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11/28/24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11/28/24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CC1DF-9797-5CBA-FEC9-B0CE54F31A35}"/>
              </a:ext>
            </a:extLst>
          </p:cNvPr>
          <p:cNvSpPr>
            <a:spLocks noGrp="1"/>
          </p:cNvSpPr>
          <p:nvPr>
            <p:ph type="ctrTitle"/>
          </p:nvPr>
        </p:nvSpPr>
        <p:spPr>
          <a:xfrm>
            <a:off x="923329" y="2029217"/>
            <a:ext cx="10345342" cy="3294344"/>
          </a:xfrm>
        </p:spPr>
        <p:txBody>
          <a:bodyPr>
            <a:normAutofit/>
          </a:bodyPr>
          <a:lstStyle/>
          <a:p>
            <a:pPr algn="ctr"/>
            <a:r>
              <a:rPr lang="en-IN" sz="6000" b="1" i="1" dirty="0">
                <a:solidFill>
                  <a:schemeClr val="tx2"/>
                </a:solidFill>
                <a:effectLst/>
                <a:latin typeface="Helvetica" pitchFamily="2" charset="0"/>
              </a:rPr>
              <a:t>Hotel</a:t>
            </a:r>
            <a:r>
              <a:rPr lang="en-IN" sz="6000" b="1" i="1" dirty="0">
                <a:solidFill>
                  <a:srgbClr val="5B1A8E"/>
                </a:solidFill>
                <a:effectLst/>
                <a:latin typeface="Helvetica" pitchFamily="2" charset="0"/>
              </a:rPr>
              <a:t> </a:t>
            </a:r>
            <a:r>
              <a:rPr lang="en-IN" sz="6000" b="1" i="1" dirty="0"/>
              <a:t>Booking</a:t>
            </a:r>
            <a:r>
              <a:rPr lang="en-IN" sz="6000" b="1" i="1" dirty="0">
                <a:solidFill>
                  <a:srgbClr val="5B1A8E"/>
                </a:solidFill>
                <a:effectLst/>
                <a:latin typeface="Helvetica" pitchFamily="2" charset="0"/>
              </a:rPr>
              <a:t> </a:t>
            </a:r>
            <a:r>
              <a:rPr lang="en-IN" sz="6000" b="1" i="1" dirty="0">
                <a:solidFill>
                  <a:schemeClr val="tx2"/>
                </a:solidFill>
                <a:effectLst/>
                <a:latin typeface="Helvetica" pitchFamily="2" charset="0"/>
              </a:rPr>
              <a:t>Analysis</a:t>
            </a:r>
            <a:br>
              <a:rPr lang="en-IN" sz="5400" b="1" i="1" dirty="0">
                <a:solidFill>
                  <a:schemeClr val="tx2"/>
                </a:solidFill>
                <a:effectLst/>
                <a:latin typeface="Helvetica" pitchFamily="2" charset="0"/>
              </a:rPr>
            </a:br>
            <a:r>
              <a:rPr lang="en-IN" sz="5400" b="1" i="1" dirty="0">
                <a:solidFill>
                  <a:schemeClr val="tx2"/>
                </a:solidFill>
                <a:effectLst/>
                <a:latin typeface="Helvetica" pitchFamily="2" charset="0"/>
              </a:rPr>
              <a:t> </a:t>
            </a:r>
            <a:br>
              <a:rPr lang="en-IN" b="1" i="1" dirty="0">
                <a:solidFill>
                  <a:srgbClr val="5B1A8E"/>
                </a:solidFill>
                <a:effectLst/>
                <a:latin typeface="Helvetica" pitchFamily="2" charset="0"/>
              </a:rPr>
            </a:br>
            <a:endParaRPr lang="en-US" b="1" i="1" dirty="0"/>
          </a:p>
        </p:txBody>
      </p:sp>
      <p:sp>
        <p:nvSpPr>
          <p:cNvPr id="3" name="Subtitle 2">
            <a:extLst>
              <a:ext uri="{FF2B5EF4-FFF2-40B4-BE49-F238E27FC236}">
                <a16:creationId xmlns:a16="http://schemas.microsoft.com/office/drawing/2014/main" id="{30FF65AC-7B0C-D511-E571-D9EED46673E3}"/>
              </a:ext>
            </a:extLst>
          </p:cNvPr>
          <p:cNvSpPr>
            <a:spLocks noGrp="1"/>
          </p:cNvSpPr>
          <p:nvPr>
            <p:ph type="subTitle" idx="1"/>
          </p:nvPr>
        </p:nvSpPr>
        <p:spPr>
          <a:xfrm>
            <a:off x="923329" y="3676389"/>
            <a:ext cx="9281221" cy="680580"/>
          </a:xfrm>
        </p:spPr>
        <p:txBody>
          <a:bodyPr>
            <a:normAutofit/>
          </a:bodyPr>
          <a:lstStyle/>
          <a:p>
            <a:pPr algn="ctr"/>
            <a:r>
              <a:rPr lang="en-IN" sz="3200" dirty="0">
                <a:solidFill>
                  <a:schemeClr val="tx2"/>
                </a:solidFill>
                <a:effectLst/>
                <a:latin typeface="Helvetica" pitchFamily="2" charset="0"/>
              </a:rPr>
              <a:t>A Business Problem</a:t>
            </a:r>
            <a:endParaRPr lang="en-US" sz="3200" dirty="0"/>
          </a:p>
        </p:txBody>
      </p:sp>
    </p:spTree>
    <p:extLst>
      <p:ext uri="{BB962C8B-B14F-4D97-AF65-F5344CB8AC3E}">
        <p14:creationId xmlns:p14="http://schemas.microsoft.com/office/powerpoint/2010/main" val="2645008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3ADDC-C64F-13E8-2444-2F88A749D71C}"/>
              </a:ext>
            </a:extLst>
          </p:cNvPr>
          <p:cNvSpPr>
            <a:spLocks noGrp="1"/>
          </p:cNvSpPr>
          <p:nvPr>
            <p:ph type="title"/>
          </p:nvPr>
        </p:nvSpPr>
        <p:spPr>
          <a:xfrm>
            <a:off x="1690513" y="222955"/>
            <a:ext cx="8187266" cy="635000"/>
          </a:xfrm>
        </p:spPr>
        <p:txBody>
          <a:bodyPr>
            <a:noAutofit/>
          </a:bodyPr>
          <a:lstStyle/>
          <a:p>
            <a:pPr algn="ctr"/>
            <a:r>
              <a:rPr lang="en-US" sz="4800" b="1" u="sng" dirty="0"/>
              <a:t>Booking based on months</a:t>
            </a:r>
          </a:p>
        </p:txBody>
      </p:sp>
      <p:pic>
        <p:nvPicPr>
          <p:cNvPr id="6" name="Content Placeholder 5" descr="A graph of blue and orange bars&#10;&#10;Description automatically generated">
            <a:extLst>
              <a:ext uri="{FF2B5EF4-FFF2-40B4-BE49-F238E27FC236}">
                <a16:creationId xmlns:a16="http://schemas.microsoft.com/office/drawing/2014/main" id="{DEE936AD-C404-810F-030A-2F86F93B6AAA}"/>
              </a:ext>
            </a:extLst>
          </p:cNvPr>
          <p:cNvPicPr>
            <a:picLocks noGrp="1" noChangeAspect="1"/>
          </p:cNvPicPr>
          <p:nvPr>
            <p:ph idx="1"/>
          </p:nvPr>
        </p:nvPicPr>
        <p:blipFill>
          <a:blip r:embed="rId3"/>
          <a:stretch>
            <a:fillRect/>
          </a:stretch>
        </p:blipFill>
        <p:spPr>
          <a:xfrm>
            <a:off x="5428544" y="1896534"/>
            <a:ext cx="6527800" cy="4515556"/>
          </a:xfrm>
        </p:spPr>
      </p:pic>
      <p:sp>
        <p:nvSpPr>
          <p:cNvPr id="4" name="Text Placeholder 3">
            <a:extLst>
              <a:ext uri="{FF2B5EF4-FFF2-40B4-BE49-F238E27FC236}">
                <a16:creationId xmlns:a16="http://schemas.microsoft.com/office/drawing/2014/main" id="{AECBC6B9-D7B4-EF5A-E19E-56E1C91F4153}"/>
              </a:ext>
            </a:extLst>
          </p:cNvPr>
          <p:cNvSpPr>
            <a:spLocks noGrp="1"/>
          </p:cNvSpPr>
          <p:nvPr>
            <p:ph type="body" sz="half" idx="2"/>
          </p:nvPr>
        </p:nvSpPr>
        <p:spPr>
          <a:xfrm>
            <a:off x="335844" y="1099254"/>
            <a:ext cx="10185400" cy="2659945"/>
          </a:xfrm>
        </p:spPr>
        <p:txBody>
          <a:bodyPr/>
          <a:lstStyle/>
          <a:p>
            <a:pPr marL="285750" indent="-285750">
              <a:buFont typeface="Arial" panose="020B0604020202020204" pitchFamily="34" charset="0"/>
              <a:buChar char="•"/>
            </a:pPr>
            <a:r>
              <a:rPr lang="en-IN" sz="2000" dirty="0">
                <a:effectLst/>
                <a:latin typeface="Helvetica" pitchFamily="2" charset="0"/>
              </a:rPr>
              <a:t>We have developed the grouped bar graph to analyse the months with the highest and lowest reserva</a:t>
            </a:r>
            <a:r>
              <a:rPr lang="en-IN" sz="2000" dirty="0">
                <a:latin typeface="Helvetica" pitchFamily="2" charset="0"/>
              </a:rPr>
              <a:t>ti</a:t>
            </a:r>
            <a:r>
              <a:rPr lang="en-IN" sz="2000" dirty="0">
                <a:effectLst/>
                <a:latin typeface="Helvetica" pitchFamily="2" charset="0"/>
              </a:rPr>
              <a:t>on levels according to reservation status.</a:t>
            </a:r>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2D8D5F8D-1703-9969-5383-977B59AC099B}"/>
              </a:ext>
            </a:extLst>
          </p:cNvPr>
          <p:cNvSpPr txBox="1"/>
          <p:nvPr/>
        </p:nvSpPr>
        <p:spPr>
          <a:xfrm>
            <a:off x="335844" y="2088444"/>
            <a:ext cx="4992512" cy="4216539"/>
          </a:xfrm>
          <a:prstGeom prst="rect">
            <a:avLst/>
          </a:prstGeom>
          <a:noFill/>
        </p:spPr>
        <p:txBody>
          <a:bodyPr wrap="square" rtlCol="0">
            <a:spAutoFit/>
          </a:bodyPr>
          <a:lstStyle/>
          <a:p>
            <a:pPr marL="285750" indent="-285750">
              <a:buFont typeface="Arial" panose="020B0604020202020204" pitchFamily="34" charset="0"/>
              <a:buChar char="•"/>
            </a:pPr>
            <a:r>
              <a:rPr lang="en-IN" sz="2000" dirty="0">
                <a:effectLst/>
                <a:latin typeface="Helvetica" pitchFamily="2" charset="0"/>
              </a:rPr>
              <a:t>As can be seen, both the number</a:t>
            </a:r>
          </a:p>
          <a:p>
            <a:r>
              <a:rPr lang="en-IN" sz="2000" dirty="0">
                <a:effectLst/>
                <a:latin typeface="Helvetica" pitchFamily="2" charset="0"/>
              </a:rPr>
              <a:t>of confirmed reserva</a:t>
            </a:r>
            <a:r>
              <a:rPr lang="en-IN" sz="2000" dirty="0">
                <a:latin typeface="Helvetica" pitchFamily="2" charset="0"/>
              </a:rPr>
              <a:t>ti</a:t>
            </a:r>
            <a:r>
              <a:rPr lang="en-IN" sz="2000" dirty="0">
                <a:effectLst/>
                <a:latin typeface="Helvetica" pitchFamily="2" charset="0"/>
              </a:rPr>
              <a:t>ons and the number of cancelled reserva</a:t>
            </a:r>
            <a:r>
              <a:rPr lang="en-IN" sz="2000" dirty="0">
                <a:latin typeface="Helvetica" pitchFamily="2" charset="0"/>
              </a:rPr>
              <a:t>ti</a:t>
            </a:r>
            <a:r>
              <a:rPr lang="en-IN" sz="2000" dirty="0">
                <a:effectLst/>
                <a:latin typeface="Helvetica" pitchFamily="2" charset="0"/>
              </a:rPr>
              <a:t>ons are largest in the month of August. Whereas </a:t>
            </a:r>
            <a:r>
              <a:rPr lang="en-IN" sz="2000" u="sng" dirty="0">
                <a:effectLst/>
                <a:latin typeface="Helvetica" pitchFamily="2" charset="0"/>
              </a:rPr>
              <a:t>January</a:t>
            </a:r>
            <a:r>
              <a:rPr lang="en-IN" sz="2000" dirty="0">
                <a:effectLst/>
                <a:latin typeface="Helvetica" pitchFamily="2" charset="0"/>
              </a:rPr>
              <a:t> is the month with the most cancelled reserva</a:t>
            </a:r>
            <a:r>
              <a:rPr lang="en-IN" sz="2000" dirty="0">
                <a:latin typeface="Helvetica" pitchFamily="2" charset="0"/>
              </a:rPr>
              <a:t>ti</a:t>
            </a:r>
            <a:r>
              <a:rPr lang="en-IN" sz="2000" dirty="0">
                <a:effectLst/>
                <a:latin typeface="Helvetica" pitchFamily="2" charset="0"/>
              </a:rPr>
              <a:t>ons.</a:t>
            </a:r>
          </a:p>
          <a:p>
            <a:pPr marL="457200" indent="-457200">
              <a:buFont typeface="Arial" panose="020B0604020202020204" pitchFamily="34" charset="0"/>
              <a:buChar char="•"/>
            </a:pPr>
            <a:r>
              <a:rPr lang="en-US" sz="2800" dirty="0"/>
              <a:t>Reasons could be:</a:t>
            </a:r>
          </a:p>
          <a:p>
            <a:pPr marL="457200" indent="-457200">
              <a:buFont typeface="Wingdings" pitchFamily="2" charset="2"/>
              <a:buChar char="ü"/>
            </a:pPr>
            <a:r>
              <a:rPr lang="en-IN" sz="2000" dirty="0"/>
              <a:t>Peak travel season in many parts of the world due to summer vacations, especially in Europe and North America. Families and individuals often plan leisure trips during this time, resulting in a high volume of bookings.</a:t>
            </a:r>
            <a:endParaRPr lang="en-US" sz="2000" dirty="0"/>
          </a:p>
        </p:txBody>
      </p:sp>
    </p:spTree>
    <p:extLst>
      <p:ext uri="{BB962C8B-B14F-4D97-AF65-F5344CB8AC3E}">
        <p14:creationId xmlns:p14="http://schemas.microsoft.com/office/powerpoint/2010/main" val="2367287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63F21-68F3-BA49-C983-5B86975E2FB8}"/>
              </a:ext>
            </a:extLst>
          </p:cNvPr>
          <p:cNvSpPr>
            <a:spLocks noGrp="1"/>
          </p:cNvSpPr>
          <p:nvPr>
            <p:ph type="title"/>
          </p:nvPr>
        </p:nvSpPr>
        <p:spPr>
          <a:xfrm>
            <a:off x="301979" y="0"/>
            <a:ext cx="10082098" cy="831162"/>
          </a:xfrm>
        </p:spPr>
        <p:txBody>
          <a:bodyPr>
            <a:normAutofit/>
          </a:bodyPr>
          <a:lstStyle/>
          <a:p>
            <a:r>
              <a:rPr lang="en-US" sz="4400" b="1" u="sng" dirty="0"/>
              <a:t>Adr per month</a:t>
            </a:r>
          </a:p>
        </p:txBody>
      </p:sp>
      <p:pic>
        <p:nvPicPr>
          <p:cNvPr id="6" name="Content Placeholder 5" descr="A graph of different colored bars&#10;&#10;Description automatically generated">
            <a:extLst>
              <a:ext uri="{FF2B5EF4-FFF2-40B4-BE49-F238E27FC236}">
                <a16:creationId xmlns:a16="http://schemas.microsoft.com/office/drawing/2014/main" id="{953848F7-A310-F19C-69E4-B2CB904FB582}"/>
              </a:ext>
            </a:extLst>
          </p:cNvPr>
          <p:cNvPicPr>
            <a:picLocks noGrp="1" noChangeAspect="1"/>
          </p:cNvPicPr>
          <p:nvPr>
            <p:ph idx="1"/>
          </p:nvPr>
        </p:nvPicPr>
        <p:blipFill rotWithShape="1">
          <a:blip r:embed="rId2"/>
          <a:srcRect l="1605" t="1020"/>
          <a:stretch/>
        </p:blipFill>
        <p:spPr>
          <a:xfrm>
            <a:off x="5561556" y="911268"/>
            <a:ext cx="6328465" cy="5364272"/>
          </a:xfrm>
        </p:spPr>
      </p:pic>
      <p:sp>
        <p:nvSpPr>
          <p:cNvPr id="4" name="Text Placeholder 3">
            <a:extLst>
              <a:ext uri="{FF2B5EF4-FFF2-40B4-BE49-F238E27FC236}">
                <a16:creationId xmlns:a16="http://schemas.microsoft.com/office/drawing/2014/main" id="{FD7C2C40-BFA0-F65E-00FE-A329AD82C1BF}"/>
              </a:ext>
            </a:extLst>
          </p:cNvPr>
          <p:cNvSpPr>
            <a:spLocks noGrp="1"/>
          </p:cNvSpPr>
          <p:nvPr>
            <p:ph type="body" sz="half" idx="2"/>
          </p:nvPr>
        </p:nvSpPr>
        <p:spPr>
          <a:xfrm>
            <a:off x="301979" y="911267"/>
            <a:ext cx="5021583" cy="5840261"/>
          </a:xfrm>
        </p:spPr>
        <p:txBody>
          <a:bodyPr>
            <a:normAutofit/>
          </a:bodyPr>
          <a:lstStyle/>
          <a:p>
            <a:r>
              <a:rPr lang="en-IN" sz="2000" dirty="0">
                <a:effectLst/>
                <a:latin typeface="Helvetica" pitchFamily="2" charset="0"/>
              </a:rPr>
              <a:t>This bar graph demonstrates that cancella</a:t>
            </a:r>
            <a:r>
              <a:rPr lang="en-IN" sz="2000" dirty="0">
                <a:latin typeface="Helvetica" pitchFamily="2" charset="0"/>
              </a:rPr>
              <a:t>ti</a:t>
            </a:r>
            <a:r>
              <a:rPr lang="en-IN" sz="2000" dirty="0">
                <a:effectLst/>
                <a:latin typeface="Helvetica" pitchFamily="2" charset="0"/>
              </a:rPr>
              <a:t>ons are most common when prices are greatest and are least common when they are lowest. Therefore, the cost of the accommodation is solely responsible for the cancella</a:t>
            </a:r>
            <a:r>
              <a:rPr lang="en-IN" sz="2000" dirty="0">
                <a:latin typeface="Helvetica" pitchFamily="2" charset="0"/>
              </a:rPr>
              <a:t>ti</a:t>
            </a:r>
            <a:r>
              <a:rPr lang="en-IN" sz="2000" dirty="0">
                <a:effectLst/>
                <a:latin typeface="Helvetica" pitchFamily="2" charset="0"/>
              </a:rPr>
              <a:t>on.</a:t>
            </a:r>
          </a:p>
          <a:p>
            <a:r>
              <a:rPr lang="en-US" sz="2800" dirty="0"/>
              <a:t>Reasons could be:</a:t>
            </a:r>
          </a:p>
          <a:p>
            <a:pPr marL="457200" indent="-457200">
              <a:buFont typeface="Arial" panose="020B0604020202020204" pitchFamily="34" charset="0"/>
              <a:buChar char="•"/>
            </a:pPr>
            <a:r>
              <a:rPr lang="en-IN" sz="2200" dirty="0"/>
              <a:t>High prices without corresponding benefits can lead to cancellations, especially if reviews highlight a poor experience.</a:t>
            </a:r>
          </a:p>
          <a:p>
            <a:pPr marL="457200" indent="-457200">
              <a:buFont typeface="Arial" panose="020B0604020202020204" pitchFamily="34" charset="0"/>
              <a:buChar char="•"/>
            </a:pPr>
            <a:r>
              <a:rPr lang="en-IN" sz="2200" dirty="0"/>
              <a:t>Customers might switch to cheaper alternatives or wait for discounts, increasing cancellation rates during peak price periods.</a:t>
            </a:r>
            <a:endParaRPr lang="en-US" sz="2200" dirty="0"/>
          </a:p>
        </p:txBody>
      </p:sp>
    </p:spTree>
    <p:extLst>
      <p:ext uri="{BB962C8B-B14F-4D97-AF65-F5344CB8AC3E}">
        <p14:creationId xmlns:p14="http://schemas.microsoft.com/office/powerpoint/2010/main" val="4062285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87FC2-5ECB-6FA9-2A1A-33694814A8BE}"/>
              </a:ext>
            </a:extLst>
          </p:cNvPr>
          <p:cNvSpPr>
            <a:spLocks noGrp="1"/>
          </p:cNvSpPr>
          <p:nvPr>
            <p:ph type="title"/>
          </p:nvPr>
        </p:nvSpPr>
        <p:spPr>
          <a:xfrm>
            <a:off x="435278" y="211667"/>
            <a:ext cx="11238979" cy="878097"/>
          </a:xfrm>
        </p:spPr>
        <p:txBody>
          <a:bodyPr>
            <a:normAutofit/>
          </a:bodyPr>
          <a:lstStyle/>
          <a:p>
            <a:r>
              <a:rPr lang="en-US" sz="4400" b="1" u="sng" dirty="0"/>
              <a:t>How adr affects the cancellation rates</a:t>
            </a:r>
          </a:p>
        </p:txBody>
      </p:sp>
      <p:pic>
        <p:nvPicPr>
          <p:cNvPr id="6" name="Content Placeholder 5" descr="A graph of blue and orange lines&#10;&#10;Description automatically generated">
            <a:extLst>
              <a:ext uri="{FF2B5EF4-FFF2-40B4-BE49-F238E27FC236}">
                <a16:creationId xmlns:a16="http://schemas.microsoft.com/office/drawing/2014/main" id="{8F6B5D7B-1A07-3351-D4D4-E28F42278BE2}"/>
              </a:ext>
            </a:extLst>
          </p:cNvPr>
          <p:cNvPicPr>
            <a:picLocks noGrp="1" noChangeAspect="1"/>
          </p:cNvPicPr>
          <p:nvPr>
            <p:ph idx="1"/>
          </p:nvPr>
        </p:nvPicPr>
        <p:blipFill>
          <a:blip r:embed="rId2"/>
          <a:stretch>
            <a:fillRect/>
          </a:stretch>
        </p:blipFill>
        <p:spPr>
          <a:xfrm>
            <a:off x="435278" y="1435953"/>
            <a:ext cx="11238980" cy="2910288"/>
          </a:xfrm>
        </p:spPr>
      </p:pic>
      <p:sp>
        <p:nvSpPr>
          <p:cNvPr id="4" name="Text Placeholder 3">
            <a:extLst>
              <a:ext uri="{FF2B5EF4-FFF2-40B4-BE49-F238E27FC236}">
                <a16:creationId xmlns:a16="http://schemas.microsoft.com/office/drawing/2014/main" id="{B1C92A22-B39C-E4F7-0181-493BF819D656}"/>
              </a:ext>
            </a:extLst>
          </p:cNvPr>
          <p:cNvSpPr>
            <a:spLocks noGrp="1"/>
          </p:cNvSpPr>
          <p:nvPr>
            <p:ph type="body" sz="half" idx="2"/>
          </p:nvPr>
        </p:nvSpPr>
        <p:spPr>
          <a:xfrm>
            <a:off x="435278" y="4692430"/>
            <a:ext cx="10362157" cy="1182277"/>
          </a:xfrm>
        </p:spPr>
        <p:txBody>
          <a:bodyPr>
            <a:normAutofit/>
          </a:bodyPr>
          <a:lstStyle/>
          <a:p>
            <a:r>
              <a:rPr lang="en-IN" sz="2000" dirty="0">
                <a:effectLst/>
                <a:latin typeface="Helvetica" pitchFamily="2" charset="0"/>
              </a:rPr>
              <a:t>As seen in the graph, reserva</a:t>
            </a:r>
            <a:r>
              <a:rPr lang="en-IN" sz="2000" dirty="0">
                <a:latin typeface="Helvetica" pitchFamily="2" charset="0"/>
              </a:rPr>
              <a:t>ti</a:t>
            </a:r>
            <a:r>
              <a:rPr lang="en-IN" sz="2000" dirty="0">
                <a:effectLst/>
                <a:latin typeface="Helvetica" pitchFamily="2" charset="0"/>
              </a:rPr>
              <a:t>ons are cancelled when the average daily rate is higher than when it is not cancelled. It clearly proves all the above analysis, that the higher price leads to higher cancella</a:t>
            </a:r>
            <a:r>
              <a:rPr lang="en-IN" sz="2000" dirty="0">
                <a:latin typeface="Helvetica" pitchFamily="2" charset="0"/>
              </a:rPr>
              <a:t>ti</a:t>
            </a:r>
            <a:r>
              <a:rPr lang="en-IN" sz="2000" dirty="0">
                <a:effectLst/>
                <a:latin typeface="Helvetica" pitchFamily="2" charset="0"/>
              </a:rPr>
              <a:t>on</a:t>
            </a:r>
          </a:p>
          <a:p>
            <a:endParaRPr lang="en-US" dirty="0"/>
          </a:p>
        </p:txBody>
      </p:sp>
    </p:spTree>
    <p:extLst>
      <p:ext uri="{BB962C8B-B14F-4D97-AF65-F5344CB8AC3E}">
        <p14:creationId xmlns:p14="http://schemas.microsoft.com/office/powerpoint/2010/main" val="693707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B1E9A-7349-2A5F-2312-58F8B1A94B71}"/>
              </a:ext>
            </a:extLst>
          </p:cNvPr>
          <p:cNvSpPr>
            <a:spLocks noGrp="1"/>
          </p:cNvSpPr>
          <p:nvPr>
            <p:ph type="title"/>
          </p:nvPr>
        </p:nvSpPr>
        <p:spPr>
          <a:xfrm>
            <a:off x="518786" y="968400"/>
            <a:ext cx="10131427" cy="860400"/>
          </a:xfrm>
        </p:spPr>
        <p:txBody>
          <a:bodyPr>
            <a:normAutofit fontScale="90000"/>
          </a:bodyPr>
          <a:lstStyle/>
          <a:p>
            <a:r>
              <a:rPr lang="en-IN" sz="4900" b="1" u="sng" dirty="0">
                <a:effectLst/>
                <a:latin typeface="Helvetica" pitchFamily="2" charset="0"/>
              </a:rPr>
              <a:t>Suggestions</a:t>
            </a:r>
            <a:r>
              <a:rPr lang="en-IN" dirty="0">
                <a:effectLst/>
                <a:latin typeface="Helvetica" pitchFamily="2" charset="0"/>
              </a:rPr>
              <a:t> :</a:t>
            </a:r>
            <a:br>
              <a:rPr lang="en-IN" dirty="0">
                <a:solidFill>
                  <a:srgbClr val="000000"/>
                </a:solidFill>
                <a:effectLst/>
                <a:latin typeface="Helvetica" pitchFamily="2" charset="0"/>
              </a:rPr>
            </a:br>
            <a:endParaRPr lang="en-US" dirty="0"/>
          </a:p>
        </p:txBody>
      </p:sp>
      <p:sp>
        <p:nvSpPr>
          <p:cNvPr id="3" name="Text Placeholder 2">
            <a:extLst>
              <a:ext uri="{FF2B5EF4-FFF2-40B4-BE49-F238E27FC236}">
                <a16:creationId xmlns:a16="http://schemas.microsoft.com/office/drawing/2014/main" id="{3CF5CC6E-3308-11B0-3D8F-8E9F95EFD842}"/>
              </a:ext>
            </a:extLst>
          </p:cNvPr>
          <p:cNvSpPr>
            <a:spLocks noGrp="1"/>
          </p:cNvSpPr>
          <p:nvPr>
            <p:ph type="body" idx="1"/>
          </p:nvPr>
        </p:nvSpPr>
        <p:spPr>
          <a:xfrm>
            <a:off x="585591" y="1828800"/>
            <a:ext cx="10131428" cy="4271375"/>
          </a:xfrm>
        </p:spPr>
        <p:txBody>
          <a:bodyPr>
            <a:normAutofit/>
          </a:bodyPr>
          <a:lstStyle/>
          <a:p>
            <a:r>
              <a:rPr lang="en-IN" cap="none" dirty="0">
                <a:effectLst/>
                <a:latin typeface="Helvetica" pitchFamily="2" charset="0"/>
              </a:rPr>
              <a:t>1. Cancellation rates rise as the price does. </a:t>
            </a:r>
            <a:r>
              <a:rPr lang="en-IN" cap="none" dirty="0">
                <a:latin typeface="Helvetica" pitchFamily="2" charset="0"/>
              </a:rPr>
              <a:t>To</a:t>
            </a:r>
            <a:r>
              <a:rPr lang="en-IN" cap="none" dirty="0">
                <a:effectLst/>
                <a:latin typeface="Helvetica" pitchFamily="2" charset="0"/>
              </a:rPr>
              <a:t> prevent cancellations of reservations, hotels could work on their pricing strategies and try to lower the rates for specific hotels based on locations. they can also provide some discounts to the consumers.</a:t>
            </a:r>
          </a:p>
          <a:p>
            <a:r>
              <a:rPr lang="en-IN" cap="none" dirty="0">
                <a:effectLst/>
                <a:latin typeface="Helvetica" pitchFamily="2" charset="0"/>
              </a:rPr>
              <a:t>2. as the ratio of the cancellation and not cancellation of the resort hotel is higher in the resort hotel than the city hotels. so, the hotels should provide a reasonable discount on the room prices on weekends or on holidays.</a:t>
            </a:r>
          </a:p>
          <a:p>
            <a:r>
              <a:rPr lang="en-IN" cap="none" dirty="0">
                <a:effectLst/>
                <a:latin typeface="Helvetica" pitchFamily="2" charset="0"/>
              </a:rPr>
              <a:t>3. in the month of January, hotels can start campaigns or marketing with a reasonable amount to increase their revenue as the cancellation is the highest in this month.</a:t>
            </a:r>
          </a:p>
          <a:p>
            <a:r>
              <a:rPr lang="en-IN" cap="none" dirty="0">
                <a:effectLst/>
                <a:latin typeface="Helvetica" pitchFamily="2" charset="0"/>
              </a:rPr>
              <a:t>4. they can also increase the quality of their hotels and their services mainly in Portugal to reduce the cancellation rate.</a:t>
            </a:r>
          </a:p>
          <a:p>
            <a:endParaRPr lang="en-US" dirty="0"/>
          </a:p>
        </p:txBody>
      </p:sp>
    </p:spTree>
    <p:extLst>
      <p:ext uri="{BB962C8B-B14F-4D97-AF65-F5344CB8AC3E}">
        <p14:creationId xmlns:p14="http://schemas.microsoft.com/office/powerpoint/2010/main" val="3628951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31CA79-8F7F-BC58-BA12-E6916222D830}"/>
              </a:ext>
            </a:extLst>
          </p:cNvPr>
          <p:cNvSpPr txBox="1"/>
          <p:nvPr/>
        </p:nvSpPr>
        <p:spPr>
          <a:xfrm>
            <a:off x="2354894" y="2967335"/>
            <a:ext cx="7139836" cy="923330"/>
          </a:xfrm>
          <a:prstGeom prst="rect">
            <a:avLst/>
          </a:prstGeom>
          <a:noFill/>
        </p:spPr>
        <p:txBody>
          <a:bodyPr wrap="square" rtlCol="0">
            <a:spAutoFit/>
          </a:bodyPr>
          <a:lstStyle/>
          <a:p>
            <a:pPr algn="ctr"/>
            <a:r>
              <a:rPr lang="en-US" sz="5400" b="1" i="1" dirty="0"/>
              <a:t>THANK YOU</a:t>
            </a:r>
          </a:p>
        </p:txBody>
      </p:sp>
    </p:spTree>
    <p:extLst>
      <p:ext uri="{BB962C8B-B14F-4D97-AF65-F5344CB8AC3E}">
        <p14:creationId xmlns:p14="http://schemas.microsoft.com/office/powerpoint/2010/main" val="3016138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20790-2217-9288-D3A6-415BCCE23239}"/>
              </a:ext>
            </a:extLst>
          </p:cNvPr>
          <p:cNvSpPr>
            <a:spLocks noGrp="1"/>
          </p:cNvSpPr>
          <p:nvPr>
            <p:ph type="title"/>
          </p:nvPr>
        </p:nvSpPr>
        <p:spPr>
          <a:xfrm>
            <a:off x="553232" y="334029"/>
            <a:ext cx="11283863" cy="906049"/>
          </a:xfrm>
        </p:spPr>
        <p:txBody>
          <a:bodyPr>
            <a:noAutofit/>
          </a:bodyPr>
          <a:lstStyle/>
          <a:p>
            <a:r>
              <a:rPr lang="en-US" sz="4400" b="1" u="sng" dirty="0"/>
              <a:t>Number of rows and columns in dataset</a:t>
            </a:r>
          </a:p>
        </p:txBody>
      </p:sp>
      <p:pic>
        <p:nvPicPr>
          <p:cNvPr id="5" name="Content Placeholder 4" descr="A screenshot of a computer&#10;&#10;Description automatically generated">
            <a:extLst>
              <a:ext uri="{FF2B5EF4-FFF2-40B4-BE49-F238E27FC236}">
                <a16:creationId xmlns:a16="http://schemas.microsoft.com/office/drawing/2014/main" id="{751F0C11-EB55-AED6-D135-996EBE153AA2}"/>
              </a:ext>
            </a:extLst>
          </p:cNvPr>
          <p:cNvPicPr>
            <a:picLocks noGrp="1" noChangeAspect="1"/>
          </p:cNvPicPr>
          <p:nvPr>
            <p:ph idx="1"/>
          </p:nvPr>
        </p:nvPicPr>
        <p:blipFill>
          <a:blip r:embed="rId2"/>
          <a:stretch>
            <a:fillRect/>
          </a:stretch>
        </p:blipFill>
        <p:spPr>
          <a:xfrm>
            <a:off x="734786" y="2680569"/>
            <a:ext cx="10049023" cy="3968663"/>
          </a:xfrm>
        </p:spPr>
      </p:pic>
      <p:sp>
        <p:nvSpPr>
          <p:cNvPr id="7" name="TextBox 6">
            <a:extLst>
              <a:ext uri="{FF2B5EF4-FFF2-40B4-BE49-F238E27FC236}">
                <a16:creationId xmlns:a16="http://schemas.microsoft.com/office/drawing/2014/main" id="{F453D3FC-8F28-FBDF-E4CF-8C343EEAB8DD}"/>
              </a:ext>
            </a:extLst>
          </p:cNvPr>
          <p:cNvSpPr txBox="1"/>
          <p:nvPr/>
        </p:nvSpPr>
        <p:spPr>
          <a:xfrm>
            <a:off x="734786" y="1114817"/>
            <a:ext cx="10450956" cy="1561325"/>
          </a:xfrm>
          <a:prstGeom prst="rect">
            <a:avLst/>
          </a:prstGeom>
          <a:noFill/>
        </p:spPr>
        <p:txBody>
          <a:bodyPr wrap="square" rtlCol="0">
            <a:spAutoFit/>
          </a:bodyPr>
          <a:lstStyle/>
          <a:p>
            <a:pPr marL="342900" indent="-342900">
              <a:buFont typeface="+mj-lt"/>
              <a:buAutoNum type="alphaUcPeriod"/>
            </a:pPr>
            <a:r>
              <a:rPr lang="en-US" dirty="0"/>
              <a:t>There  are 1,19,390 rows and 32 columns in the dataset.</a:t>
            </a:r>
          </a:p>
          <a:p>
            <a:pPr marL="342900" indent="-342900">
              <a:buFont typeface="+mj-lt"/>
              <a:buAutoNum type="alphaUcPeriod"/>
            </a:pPr>
            <a:r>
              <a:rPr lang="en-IN" b="0" i="0" dirty="0">
                <a:solidFill>
                  <a:schemeClr val="tx1">
                    <a:lumMod val="95000"/>
                  </a:schemeClr>
                </a:solidFill>
                <a:effectLst/>
                <a:latin typeface="Inter"/>
              </a:rPr>
              <a:t>The datasets contains the booking information of two hotel. One of the hotels is a resort hotel and the other is a city hotel.</a:t>
            </a:r>
          </a:p>
          <a:p>
            <a:pPr algn="l" fontAlgn="base">
              <a:lnSpc>
                <a:spcPts val="1200"/>
              </a:lnSpc>
            </a:pPr>
            <a:r>
              <a:rPr lang="en-IN" b="0" i="0" dirty="0">
                <a:solidFill>
                  <a:schemeClr val="tx1">
                    <a:lumMod val="95000"/>
                  </a:schemeClr>
                </a:solidFill>
                <a:effectLst/>
                <a:latin typeface="inherit"/>
              </a:rPr>
              <a:t>		</a:t>
            </a:r>
          </a:p>
          <a:p>
            <a:pPr marL="285750" indent="-285750" algn="l" fontAlgn="base">
              <a:lnSpc>
                <a:spcPts val="1200"/>
              </a:lnSpc>
              <a:buFont typeface="Arial" panose="020B0604020202020204" pitchFamily="34" charset="0"/>
              <a:buChar char="•"/>
            </a:pPr>
            <a:r>
              <a:rPr lang="en-IN" b="0" i="0" dirty="0">
                <a:solidFill>
                  <a:schemeClr val="tx1">
                    <a:lumMod val="95000"/>
                  </a:schemeClr>
                </a:solidFill>
                <a:effectLst/>
                <a:latin typeface="inherit"/>
              </a:rPr>
              <a:t>	City Hotel = 66%	</a:t>
            </a:r>
          </a:p>
          <a:p>
            <a:pPr algn="l" fontAlgn="base">
              <a:lnSpc>
                <a:spcPts val="1200"/>
              </a:lnSpc>
            </a:pPr>
            <a:endParaRPr lang="en-IN" b="0" i="0" dirty="0">
              <a:solidFill>
                <a:schemeClr val="tx1">
                  <a:lumMod val="95000"/>
                </a:schemeClr>
              </a:solidFill>
              <a:effectLst/>
              <a:latin typeface="Inter"/>
            </a:endParaRPr>
          </a:p>
          <a:p>
            <a:pPr marL="285750" indent="-285750" algn="l" fontAlgn="base">
              <a:lnSpc>
                <a:spcPts val="1200"/>
              </a:lnSpc>
              <a:buFont typeface="Arial" panose="020B0604020202020204" pitchFamily="34" charset="0"/>
              <a:buChar char="•"/>
            </a:pPr>
            <a:r>
              <a:rPr lang="en-IN" b="0" i="0" dirty="0">
                <a:solidFill>
                  <a:schemeClr val="tx1">
                    <a:lumMod val="95000"/>
                  </a:schemeClr>
                </a:solidFill>
                <a:effectLst/>
                <a:latin typeface="inherit"/>
              </a:rPr>
              <a:t>	Resort Hotel = 34%</a:t>
            </a:r>
            <a:endParaRPr lang="en-IN" b="0" i="0" dirty="0">
              <a:solidFill>
                <a:schemeClr val="tx1">
                  <a:lumMod val="95000"/>
                </a:schemeClr>
              </a:solidFill>
              <a:effectLst/>
              <a:latin typeface="Inter"/>
            </a:endParaRPr>
          </a:p>
        </p:txBody>
      </p:sp>
    </p:spTree>
    <p:extLst>
      <p:ext uri="{BB962C8B-B14F-4D97-AF65-F5344CB8AC3E}">
        <p14:creationId xmlns:p14="http://schemas.microsoft.com/office/powerpoint/2010/main" val="4034954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text and numbers&#10;&#10;Description automatically generated with medium confidence">
            <a:extLst>
              <a:ext uri="{FF2B5EF4-FFF2-40B4-BE49-F238E27FC236}">
                <a16:creationId xmlns:a16="http://schemas.microsoft.com/office/drawing/2014/main" id="{56A7C2B2-006E-40B3-F886-1775AF90E9C9}"/>
              </a:ext>
            </a:extLst>
          </p:cNvPr>
          <p:cNvPicPr>
            <a:picLocks noChangeAspect="1"/>
          </p:cNvPicPr>
          <p:nvPr/>
        </p:nvPicPr>
        <p:blipFill>
          <a:blip r:embed="rId3"/>
          <a:stretch>
            <a:fillRect/>
          </a:stretch>
        </p:blipFill>
        <p:spPr>
          <a:xfrm>
            <a:off x="0" y="-1"/>
            <a:ext cx="6096000" cy="1874521"/>
          </a:xfrm>
          <a:prstGeom prst="rect">
            <a:avLst/>
          </a:prstGeom>
        </p:spPr>
      </p:pic>
      <p:pic>
        <p:nvPicPr>
          <p:cNvPr id="9" name="Picture 8" descr="A screenshot of a computer program&#10;&#10;Description automatically generated">
            <a:extLst>
              <a:ext uri="{FF2B5EF4-FFF2-40B4-BE49-F238E27FC236}">
                <a16:creationId xmlns:a16="http://schemas.microsoft.com/office/drawing/2014/main" id="{F170F8AD-E32B-4376-2914-B03FF56BDAA1}"/>
              </a:ext>
            </a:extLst>
          </p:cNvPr>
          <p:cNvPicPr>
            <a:picLocks noChangeAspect="1"/>
          </p:cNvPicPr>
          <p:nvPr/>
        </p:nvPicPr>
        <p:blipFill>
          <a:blip r:embed="rId4"/>
          <a:srcRect r="37578"/>
          <a:stretch/>
        </p:blipFill>
        <p:spPr>
          <a:xfrm>
            <a:off x="6096000" y="-1"/>
            <a:ext cx="6096000" cy="1874521"/>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0472FBF3-A6C9-23EC-2579-26D9093414AD}"/>
              </a:ext>
            </a:extLst>
          </p:cNvPr>
          <p:cNvPicPr>
            <a:picLocks noChangeAspect="1"/>
          </p:cNvPicPr>
          <p:nvPr/>
        </p:nvPicPr>
        <p:blipFill>
          <a:blip r:embed="rId5"/>
          <a:srcRect r="44794"/>
          <a:stretch/>
        </p:blipFill>
        <p:spPr>
          <a:xfrm>
            <a:off x="-65157" y="1874519"/>
            <a:ext cx="4290834" cy="4983481"/>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47F00975-4109-740D-4E69-4DAE6B369EAA}"/>
              </a:ext>
            </a:extLst>
          </p:cNvPr>
          <p:cNvPicPr>
            <a:picLocks noChangeAspect="1"/>
          </p:cNvPicPr>
          <p:nvPr/>
        </p:nvPicPr>
        <p:blipFill>
          <a:blip r:embed="rId6"/>
          <a:srcRect r="62745"/>
          <a:stretch/>
        </p:blipFill>
        <p:spPr>
          <a:xfrm>
            <a:off x="4225677" y="1874519"/>
            <a:ext cx="2895600" cy="4983481"/>
          </a:xfrm>
          <a:prstGeom prst="rect">
            <a:avLst/>
          </a:prstGeom>
        </p:spPr>
      </p:pic>
      <p:pic>
        <p:nvPicPr>
          <p:cNvPr id="15" name="Picture 14" descr="A screenshot of a computer&#10;&#10;Description automatically generated">
            <a:extLst>
              <a:ext uri="{FF2B5EF4-FFF2-40B4-BE49-F238E27FC236}">
                <a16:creationId xmlns:a16="http://schemas.microsoft.com/office/drawing/2014/main" id="{97C5E74F-2548-7B87-AB28-F0347F6DA420}"/>
              </a:ext>
            </a:extLst>
          </p:cNvPr>
          <p:cNvPicPr>
            <a:picLocks noChangeAspect="1"/>
          </p:cNvPicPr>
          <p:nvPr/>
        </p:nvPicPr>
        <p:blipFill>
          <a:blip r:embed="rId7"/>
          <a:srcRect l="-34761" t="1065" r="34761" b="-1065"/>
          <a:stretch/>
        </p:blipFill>
        <p:spPr>
          <a:xfrm>
            <a:off x="4419600" y="1900774"/>
            <a:ext cx="7772400" cy="2465485"/>
          </a:xfrm>
          <a:prstGeom prst="rect">
            <a:avLst/>
          </a:prstGeom>
        </p:spPr>
      </p:pic>
      <p:sp>
        <p:nvSpPr>
          <p:cNvPr id="16" name="TextBox 15">
            <a:extLst>
              <a:ext uri="{FF2B5EF4-FFF2-40B4-BE49-F238E27FC236}">
                <a16:creationId xmlns:a16="http://schemas.microsoft.com/office/drawing/2014/main" id="{FD5F1367-7EB7-8BC6-2523-9BFA9731FDAA}"/>
              </a:ext>
            </a:extLst>
          </p:cNvPr>
          <p:cNvSpPr txBox="1"/>
          <p:nvPr/>
        </p:nvSpPr>
        <p:spPr>
          <a:xfrm>
            <a:off x="7121278" y="4392512"/>
            <a:ext cx="5070722" cy="2554545"/>
          </a:xfrm>
          <a:prstGeom prst="rect">
            <a:avLst/>
          </a:prstGeom>
          <a:noFill/>
        </p:spPr>
        <p:txBody>
          <a:bodyPr wrap="square" rtlCol="0">
            <a:spAutoFit/>
          </a:bodyPr>
          <a:lstStyle/>
          <a:p>
            <a:r>
              <a:rPr lang="en-US" sz="4000" b="1" dirty="0"/>
              <a:t>Some screenshot </a:t>
            </a:r>
          </a:p>
          <a:p>
            <a:r>
              <a:rPr lang="en-US" sz="4000" b="1" dirty="0"/>
              <a:t>of </a:t>
            </a:r>
          </a:p>
          <a:p>
            <a:r>
              <a:rPr lang="en-US" sz="4000" b="1" dirty="0"/>
              <a:t>Python </a:t>
            </a:r>
          </a:p>
          <a:p>
            <a:r>
              <a:rPr lang="en-US" sz="4000" b="1" dirty="0"/>
              <a:t>Code for the dataset</a:t>
            </a:r>
          </a:p>
        </p:txBody>
      </p:sp>
    </p:spTree>
    <p:extLst>
      <p:ext uri="{BB962C8B-B14F-4D97-AF65-F5344CB8AC3E}">
        <p14:creationId xmlns:p14="http://schemas.microsoft.com/office/powerpoint/2010/main" val="649252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9AA13-8C76-F48F-FFFE-3711C50932EC}"/>
              </a:ext>
            </a:extLst>
          </p:cNvPr>
          <p:cNvSpPr>
            <a:spLocks noGrp="1"/>
          </p:cNvSpPr>
          <p:nvPr>
            <p:ph type="title"/>
          </p:nvPr>
        </p:nvSpPr>
        <p:spPr>
          <a:xfrm>
            <a:off x="685800" y="1089764"/>
            <a:ext cx="10131425" cy="763160"/>
          </a:xfrm>
        </p:spPr>
        <p:txBody>
          <a:bodyPr>
            <a:noAutofit/>
          </a:bodyPr>
          <a:lstStyle/>
          <a:p>
            <a:r>
              <a:rPr lang="en-US" sz="5400" b="1" u="sng" dirty="0"/>
              <a:t>PROBLEM DOMAIN?</a:t>
            </a:r>
          </a:p>
        </p:txBody>
      </p:sp>
      <p:sp>
        <p:nvSpPr>
          <p:cNvPr id="3" name="Content Placeholder 2">
            <a:extLst>
              <a:ext uri="{FF2B5EF4-FFF2-40B4-BE49-F238E27FC236}">
                <a16:creationId xmlns:a16="http://schemas.microsoft.com/office/drawing/2014/main" id="{757933C9-E1F4-24B6-9742-C8DA321A6448}"/>
              </a:ext>
            </a:extLst>
          </p:cNvPr>
          <p:cNvSpPr>
            <a:spLocks noGrp="1"/>
          </p:cNvSpPr>
          <p:nvPr>
            <p:ph idx="1"/>
          </p:nvPr>
        </p:nvSpPr>
        <p:spPr>
          <a:xfrm>
            <a:off x="685801" y="1852925"/>
            <a:ext cx="10937928" cy="3292512"/>
          </a:xfrm>
        </p:spPr>
        <p:txBody>
          <a:bodyPr>
            <a:normAutofit/>
          </a:bodyPr>
          <a:lstStyle/>
          <a:p>
            <a:pPr marL="0" indent="0">
              <a:buNone/>
            </a:pPr>
            <a:r>
              <a:rPr lang="en-IN" sz="2400" dirty="0">
                <a:solidFill>
                  <a:schemeClr val="tx1">
                    <a:lumMod val="95000"/>
                  </a:schemeClr>
                </a:solidFill>
                <a:effectLst/>
                <a:latin typeface="Helvetica" pitchFamily="2" charset="0"/>
              </a:rPr>
              <a:t>In recent years, City Hotel and Resort Hotel have seen high cancella</a:t>
            </a:r>
            <a:r>
              <a:rPr lang="en-IN" sz="2400" dirty="0">
                <a:solidFill>
                  <a:schemeClr val="tx1">
                    <a:lumMod val="95000"/>
                  </a:schemeClr>
                </a:solidFill>
                <a:latin typeface="Helvetica" pitchFamily="2" charset="0"/>
              </a:rPr>
              <a:t>ti</a:t>
            </a:r>
            <a:r>
              <a:rPr lang="en-IN" sz="2400" dirty="0">
                <a:solidFill>
                  <a:schemeClr val="tx1">
                    <a:lumMod val="95000"/>
                  </a:schemeClr>
                </a:solidFill>
                <a:effectLst/>
                <a:latin typeface="Helvetica" pitchFamily="2" charset="0"/>
              </a:rPr>
              <a:t>on rates. Each hotel is now dealing with several issues as a result, including fewer revenues and less than ideal hotel room use. Consequently, lowering cancellation rates is both hotels' primary goal to increase their eﬃciency in generating revenue, and for us to oﬀer thorough business advice to address this problem.</a:t>
            </a:r>
          </a:p>
          <a:p>
            <a:endParaRPr lang="en-US" sz="2400" dirty="0">
              <a:solidFill>
                <a:schemeClr val="bg1"/>
              </a:solidFill>
            </a:endParaRPr>
          </a:p>
        </p:txBody>
      </p:sp>
    </p:spTree>
    <p:extLst>
      <p:ext uri="{BB962C8B-B14F-4D97-AF65-F5344CB8AC3E}">
        <p14:creationId xmlns:p14="http://schemas.microsoft.com/office/powerpoint/2010/main" val="3652820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76D5B-07CB-FC67-5029-97DBAE2179FC}"/>
              </a:ext>
            </a:extLst>
          </p:cNvPr>
          <p:cNvSpPr>
            <a:spLocks noGrp="1"/>
          </p:cNvSpPr>
          <p:nvPr>
            <p:ph type="title"/>
          </p:nvPr>
        </p:nvSpPr>
        <p:spPr>
          <a:xfrm>
            <a:off x="538618" y="246347"/>
            <a:ext cx="9194105" cy="1407090"/>
          </a:xfrm>
        </p:spPr>
        <p:txBody>
          <a:bodyPr>
            <a:normAutofit/>
          </a:bodyPr>
          <a:lstStyle/>
          <a:p>
            <a:r>
              <a:rPr lang="en-US" sz="5400" b="1" u="sng" dirty="0"/>
              <a:t>APPROACH TO SOLUTION</a:t>
            </a:r>
          </a:p>
        </p:txBody>
      </p:sp>
      <p:sp>
        <p:nvSpPr>
          <p:cNvPr id="3" name="Content Placeholder 2">
            <a:extLst>
              <a:ext uri="{FF2B5EF4-FFF2-40B4-BE49-F238E27FC236}">
                <a16:creationId xmlns:a16="http://schemas.microsoft.com/office/drawing/2014/main" id="{DD78F487-272B-C041-5B46-EA2405275D8C}"/>
              </a:ext>
            </a:extLst>
          </p:cNvPr>
          <p:cNvSpPr>
            <a:spLocks noGrp="1"/>
          </p:cNvSpPr>
          <p:nvPr>
            <p:ph idx="1"/>
          </p:nvPr>
        </p:nvSpPr>
        <p:spPr>
          <a:xfrm>
            <a:off x="538618" y="1653437"/>
            <a:ext cx="10131425" cy="3474870"/>
          </a:xfrm>
        </p:spPr>
        <p:txBody>
          <a:bodyPr>
            <a:normAutofit/>
          </a:bodyPr>
          <a:lstStyle/>
          <a:p>
            <a:pPr>
              <a:buFont typeface="Wingdings" pitchFamily="2" charset="2"/>
              <a:buChar char="Ø"/>
            </a:pPr>
            <a:r>
              <a:rPr lang="en-IN" sz="2400" dirty="0"/>
              <a:t>Exploratory Data Analysis (EDA) of the Hotel Booking Dataset using Python.</a:t>
            </a:r>
          </a:p>
          <a:p>
            <a:pPr>
              <a:buFont typeface="Wingdings" pitchFamily="2" charset="2"/>
              <a:buChar char="Ø"/>
            </a:pPr>
            <a:r>
              <a:rPr lang="en-IN" sz="2000" dirty="0"/>
              <a:t>USE OF DIFFERENT LIBRARIES OF PYTHON FOR DATA VISUALIZATION:</a:t>
            </a:r>
          </a:p>
          <a:p>
            <a:pPr marL="800100" lvl="1" indent="-342900">
              <a:buFont typeface="+mj-lt"/>
              <a:buAutoNum type="arabicPeriod"/>
            </a:pPr>
            <a:r>
              <a:rPr lang="en-US" dirty="0"/>
              <a:t>MATPLOTLIB</a:t>
            </a:r>
          </a:p>
          <a:p>
            <a:pPr marL="800100" lvl="1" indent="-342900">
              <a:buFont typeface="+mj-lt"/>
              <a:buAutoNum type="arabicPeriod"/>
            </a:pPr>
            <a:r>
              <a:rPr lang="en-US" dirty="0"/>
              <a:t>PANDAS</a:t>
            </a:r>
          </a:p>
          <a:p>
            <a:pPr marL="800100" lvl="1" indent="-342900">
              <a:buFont typeface="+mj-lt"/>
              <a:buAutoNum type="arabicPeriod"/>
            </a:pPr>
            <a:r>
              <a:rPr lang="en-US" dirty="0"/>
              <a:t>NUMPY</a:t>
            </a:r>
          </a:p>
          <a:p>
            <a:pPr marL="800100" lvl="1" indent="-342900">
              <a:buFont typeface="+mj-lt"/>
              <a:buAutoNum type="arabicPeriod"/>
            </a:pPr>
            <a:r>
              <a:rPr lang="en-US" dirty="0"/>
              <a:t>SEABORN</a:t>
            </a:r>
          </a:p>
          <a:p>
            <a:pPr>
              <a:buFont typeface="Wingdings" pitchFamily="2" charset="2"/>
              <a:buChar char="Ø"/>
            </a:pPr>
            <a:r>
              <a:rPr lang="en-US" dirty="0"/>
              <a:t>USE OF MATPLOTLIB AND SEABORN FOR CREATING BAR CHARTS, PIE CHATRTS ETC.</a:t>
            </a:r>
          </a:p>
          <a:p>
            <a:pPr marL="800100" lvl="1" indent="-342900">
              <a:buFont typeface="+mj-lt"/>
              <a:buAutoNum type="arabicPeriod"/>
            </a:pPr>
            <a:endParaRPr lang="en-US" dirty="0"/>
          </a:p>
        </p:txBody>
      </p:sp>
    </p:spTree>
    <p:extLst>
      <p:ext uri="{BB962C8B-B14F-4D97-AF65-F5344CB8AC3E}">
        <p14:creationId xmlns:p14="http://schemas.microsoft.com/office/powerpoint/2010/main" val="2354845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F87D9-B231-1A70-F56B-5A16BF430F0F}"/>
              </a:ext>
            </a:extLst>
          </p:cNvPr>
          <p:cNvSpPr>
            <a:spLocks noGrp="1"/>
          </p:cNvSpPr>
          <p:nvPr>
            <p:ph type="title"/>
          </p:nvPr>
        </p:nvSpPr>
        <p:spPr>
          <a:xfrm>
            <a:off x="337456" y="212942"/>
            <a:ext cx="11186489" cy="1066131"/>
          </a:xfrm>
        </p:spPr>
        <p:txBody>
          <a:bodyPr>
            <a:normAutofit/>
          </a:bodyPr>
          <a:lstStyle/>
          <a:p>
            <a:pPr algn="ctr"/>
            <a:r>
              <a:rPr lang="en-IN" sz="5400" b="1" u="sng" dirty="0">
                <a:solidFill>
                  <a:schemeClr val="tx1">
                    <a:lumMod val="95000"/>
                  </a:schemeClr>
                </a:solidFill>
                <a:effectLst/>
                <a:latin typeface="Helvetica" pitchFamily="2" charset="0"/>
              </a:rPr>
              <a:t>Analysis and Findings</a:t>
            </a:r>
            <a:endParaRPr lang="en-US" sz="5400" b="1" u="sng" dirty="0"/>
          </a:p>
        </p:txBody>
      </p:sp>
      <p:sp>
        <p:nvSpPr>
          <p:cNvPr id="4" name="Text Placeholder 3">
            <a:extLst>
              <a:ext uri="{FF2B5EF4-FFF2-40B4-BE49-F238E27FC236}">
                <a16:creationId xmlns:a16="http://schemas.microsoft.com/office/drawing/2014/main" id="{EF042930-B390-8ED3-BBC2-F257AC03CD7F}"/>
              </a:ext>
            </a:extLst>
          </p:cNvPr>
          <p:cNvSpPr>
            <a:spLocks noGrp="1"/>
          </p:cNvSpPr>
          <p:nvPr>
            <p:ph type="body" sz="half" idx="2"/>
          </p:nvPr>
        </p:nvSpPr>
        <p:spPr>
          <a:xfrm>
            <a:off x="417754" y="1592598"/>
            <a:ext cx="5449569" cy="4835977"/>
          </a:xfrm>
        </p:spPr>
        <p:txBody>
          <a:bodyPr>
            <a:normAutofit/>
          </a:bodyPr>
          <a:lstStyle/>
          <a:p>
            <a:r>
              <a:rPr lang="en-IN" sz="2600" dirty="0">
                <a:solidFill>
                  <a:schemeClr val="tx1">
                    <a:lumMod val="95000"/>
                  </a:schemeClr>
                </a:solidFill>
                <a:effectLst/>
                <a:latin typeface="Helvetica" pitchFamily="2" charset="0"/>
              </a:rPr>
              <a:t>The accompanying bar graph shows the percentage of reservations that are cancelled and those that are not. It is obvious that there are still a significant number of reserva</a:t>
            </a:r>
            <a:r>
              <a:rPr lang="en-IN" sz="2600" dirty="0">
                <a:solidFill>
                  <a:schemeClr val="tx1">
                    <a:lumMod val="95000"/>
                  </a:schemeClr>
                </a:solidFill>
                <a:latin typeface="Helvetica" pitchFamily="2" charset="0"/>
              </a:rPr>
              <a:t>ti</a:t>
            </a:r>
            <a:r>
              <a:rPr lang="en-IN" sz="2600" dirty="0">
                <a:solidFill>
                  <a:schemeClr val="tx1">
                    <a:lumMod val="95000"/>
                  </a:schemeClr>
                </a:solidFill>
                <a:effectLst/>
                <a:latin typeface="Helvetica" pitchFamily="2" charset="0"/>
              </a:rPr>
              <a:t>ons that have not been cancelled. There are still </a:t>
            </a:r>
            <a:r>
              <a:rPr lang="en-IN" sz="2600" dirty="0">
                <a:solidFill>
                  <a:schemeClr val="tx1">
                    <a:lumMod val="95000"/>
                  </a:schemeClr>
                </a:solidFill>
                <a:effectLst/>
                <a:highlight>
                  <a:srgbClr val="000000"/>
                </a:highlight>
                <a:latin typeface="Helvetica" pitchFamily="2" charset="0"/>
              </a:rPr>
              <a:t>37% </a:t>
            </a:r>
            <a:r>
              <a:rPr lang="en-IN" sz="2600" dirty="0">
                <a:solidFill>
                  <a:schemeClr val="tx1">
                    <a:lumMod val="95000"/>
                  </a:schemeClr>
                </a:solidFill>
                <a:effectLst/>
                <a:latin typeface="Helvetica" pitchFamily="2" charset="0"/>
              </a:rPr>
              <a:t>of clients who cancelled their reserva</a:t>
            </a:r>
            <a:r>
              <a:rPr lang="en-IN" sz="2600" dirty="0">
                <a:solidFill>
                  <a:schemeClr val="tx1">
                    <a:lumMod val="95000"/>
                  </a:schemeClr>
                </a:solidFill>
                <a:latin typeface="Helvetica" pitchFamily="2" charset="0"/>
              </a:rPr>
              <a:t>ti</a:t>
            </a:r>
            <a:r>
              <a:rPr lang="en-IN" sz="2600" dirty="0">
                <a:solidFill>
                  <a:schemeClr val="tx1">
                    <a:lumMod val="95000"/>
                  </a:schemeClr>
                </a:solidFill>
                <a:effectLst/>
                <a:latin typeface="Helvetica" pitchFamily="2" charset="0"/>
              </a:rPr>
              <a:t>on , which has a significant impact on the hotels' earnings.</a:t>
            </a:r>
          </a:p>
          <a:p>
            <a:endParaRPr lang="en-US" dirty="0"/>
          </a:p>
        </p:txBody>
      </p:sp>
      <p:pic>
        <p:nvPicPr>
          <p:cNvPr id="5" name="Content Placeholder 4" descr="A bar graph with a few blue squares&#10;&#10;Description automatically generated with medium confidence">
            <a:extLst>
              <a:ext uri="{FF2B5EF4-FFF2-40B4-BE49-F238E27FC236}">
                <a16:creationId xmlns:a16="http://schemas.microsoft.com/office/drawing/2014/main" id="{4BB70CC5-187E-9B22-C5D9-B28870A978A2}"/>
              </a:ext>
            </a:extLst>
          </p:cNvPr>
          <p:cNvPicPr>
            <a:picLocks noGrp="1" noChangeAspect="1"/>
          </p:cNvPicPr>
          <p:nvPr>
            <p:ph idx="1"/>
          </p:nvPr>
        </p:nvPicPr>
        <p:blipFill rotWithShape="1">
          <a:blip r:embed="rId2"/>
          <a:srcRect t="6087" r="5741" b="2657"/>
          <a:stretch/>
        </p:blipFill>
        <p:spPr>
          <a:xfrm>
            <a:off x="6096001" y="1592598"/>
            <a:ext cx="5427944" cy="4620312"/>
          </a:xfrm>
        </p:spPr>
      </p:pic>
    </p:spTree>
    <p:extLst>
      <p:ext uri="{BB962C8B-B14F-4D97-AF65-F5344CB8AC3E}">
        <p14:creationId xmlns:p14="http://schemas.microsoft.com/office/powerpoint/2010/main" val="3031607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54F23-C9EB-1FF4-0B07-4DEBD06ECC13}"/>
              </a:ext>
            </a:extLst>
          </p:cNvPr>
          <p:cNvSpPr>
            <a:spLocks noGrp="1"/>
          </p:cNvSpPr>
          <p:nvPr>
            <p:ph type="title"/>
          </p:nvPr>
        </p:nvSpPr>
        <p:spPr>
          <a:xfrm>
            <a:off x="685801" y="609602"/>
            <a:ext cx="10131427" cy="868470"/>
          </a:xfrm>
        </p:spPr>
        <p:txBody>
          <a:bodyPr>
            <a:normAutofit fontScale="90000"/>
          </a:bodyPr>
          <a:lstStyle/>
          <a:p>
            <a:r>
              <a:rPr lang="en-US" sz="4400" b="1" u="sng" dirty="0"/>
              <a:t>REASONS FOR HIGHER CANCELLATION RATES </a:t>
            </a:r>
          </a:p>
        </p:txBody>
      </p:sp>
      <p:sp>
        <p:nvSpPr>
          <p:cNvPr id="3" name="Text Placeholder 2">
            <a:extLst>
              <a:ext uri="{FF2B5EF4-FFF2-40B4-BE49-F238E27FC236}">
                <a16:creationId xmlns:a16="http://schemas.microsoft.com/office/drawing/2014/main" id="{E666F590-C7B0-8B4F-E863-83DABE256919}"/>
              </a:ext>
            </a:extLst>
          </p:cNvPr>
          <p:cNvSpPr>
            <a:spLocks noGrp="1"/>
          </p:cNvSpPr>
          <p:nvPr>
            <p:ph type="body" idx="1"/>
          </p:nvPr>
        </p:nvSpPr>
        <p:spPr>
          <a:xfrm>
            <a:off x="685800" y="1979112"/>
            <a:ext cx="10131428" cy="4597052"/>
          </a:xfrm>
        </p:spPr>
        <p:txBody>
          <a:bodyPr>
            <a:normAutofit fontScale="92500" lnSpcReduction="10000"/>
          </a:bodyPr>
          <a:lstStyle/>
          <a:p>
            <a:r>
              <a:rPr lang="en-IN" b="1" dirty="0"/>
              <a:t>1. Flexible Cancellation Policies</a:t>
            </a:r>
          </a:p>
          <a:p>
            <a:pPr>
              <a:buFont typeface="Arial" panose="020B0604020202020204" pitchFamily="34" charset="0"/>
              <a:buChar char="•"/>
            </a:pPr>
            <a:r>
              <a:rPr lang="en-IN" dirty="0"/>
              <a:t>Many hotels offer free or flexible cancellation policies to attract more bookings. This encourages customers to make reservations without strong commitment, leading to higher cancellations.</a:t>
            </a:r>
          </a:p>
          <a:p>
            <a:r>
              <a:rPr lang="en-IN" b="1" dirty="0"/>
              <a:t>2. Overbooking and Double Booking</a:t>
            </a:r>
          </a:p>
          <a:p>
            <a:pPr>
              <a:buFont typeface="Arial" panose="020B0604020202020204" pitchFamily="34" charset="0"/>
              <a:buChar char="•"/>
            </a:pPr>
            <a:r>
              <a:rPr lang="en-IN" dirty="0"/>
              <a:t>Customers often book multiple hotels to keep their options open, especially when they are unsure about their travel plans or are waiting for better deals.</a:t>
            </a:r>
          </a:p>
          <a:p>
            <a:r>
              <a:rPr lang="en-IN" b="1" dirty="0"/>
              <a:t>3. Uncertain Travel Plans</a:t>
            </a:r>
          </a:p>
          <a:p>
            <a:pPr>
              <a:buFont typeface="Arial" panose="020B0604020202020204" pitchFamily="34" charset="0"/>
              <a:buChar char="•"/>
            </a:pPr>
            <a:r>
              <a:rPr lang="en-IN" dirty="0"/>
              <a:t>Changes in personal or business travel plans can lead to cancellations. For example:</a:t>
            </a:r>
          </a:p>
          <a:p>
            <a:pPr>
              <a:buFont typeface="Arial" panose="020B0604020202020204" pitchFamily="34" charset="0"/>
              <a:buChar char="•"/>
            </a:pPr>
            <a:r>
              <a:rPr lang="en-IN" dirty="0"/>
              <a:t>Business meetings being postponed or cancelled.</a:t>
            </a:r>
          </a:p>
          <a:p>
            <a:r>
              <a:rPr lang="en-IN" b="1" dirty="0"/>
              <a:t>4.Booking Channels</a:t>
            </a:r>
          </a:p>
          <a:p>
            <a:r>
              <a:rPr lang="en-IN" b="1" dirty="0"/>
              <a:t>Online Travel Agencies (OTAs)</a:t>
            </a:r>
            <a:r>
              <a:rPr lang="en-IN" dirty="0"/>
              <a:t>: OTAs often allow customers to cancel with minimal or no penalty, leading to higher cancellation rates compared to direct bookings.</a:t>
            </a:r>
          </a:p>
          <a:p>
            <a:endParaRPr lang="en-IN" dirty="0"/>
          </a:p>
          <a:p>
            <a:pPr>
              <a:buFont typeface="Arial" panose="020B0604020202020204" pitchFamily="34" charset="0"/>
              <a:buChar char="•"/>
            </a:pPr>
            <a:endParaRPr lang="en-IN" dirty="0"/>
          </a:p>
          <a:p>
            <a:endParaRPr lang="en-US" dirty="0"/>
          </a:p>
        </p:txBody>
      </p:sp>
    </p:spTree>
    <p:extLst>
      <p:ext uri="{BB962C8B-B14F-4D97-AF65-F5344CB8AC3E}">
        <p14:creationId xmlns:p14="http://schemas.microsoft.com/office/powerpoint/2010/main" val="955793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B7C18-F768-2957-59EE-15AB149474A6}"/>
              </a:ext>
            </a:extLst>
          </p:cNvPr>
          <p:cNvSpPr>
            <a:spLocks noGrp="1"/>
          </p:cNvSpPr>
          <p:nvPr>
            <p:ph type="title"/>
          </p:nvPr>
        </p:nvSpPr>
        <p:spPr>
          <a:xfrm>
            <a:off x="522960" y="300625"/>
            <a:ext cx="10524996" cy="756550"/>
          </a:xfrm>
        </p:spPr>
        <p:txBody>
          <a:bodyPr>
            <a:noAutofit/>
          </a:bodyPr>
          <a:lstStyle/>
          <a:p>
            <a:r>
              <a:rPr lang="en-US" sz="4400" b="1" u="sng" dirty="0"/>
              <a:t>RESERVATION STATUS IN DIFFERENT HOTELS</a:t>
            </a:r>
          </a:p>
        </p:txBody>
      </p:sp>
      <p:pic>
        <p:nvPicPr>
          <p:cNvPr id="6" name="Content Placeholder 5" descr="A graph of different colored bars&#10;&#10;Description automatically generated">
            <a:extLst>
              <a:ext uri="{FF2B5EF4-FFF2-40B4-BE49-F238E27FC236}">
                <a16:creationId xmlns:a16="http://schemas.microsoft.com/office/drawing/2014/main" id="{FEF1EE62-787A-22A5-2875-5B605D9889D5}"/>
              </a:ext>
            </a:extLst>
          </p:cNvPr>
          <p:cNvPicPr>
            <a:picLocks noGrp="1" noChangeAspect="1"/>
          </p:cNvPicPr>
          <p:nvPr>
            <p:ph idx="1"/>
          </p:nvPr>
        </p:nvPicPr>
        <p:blipFill>
          <a:blip r:embed="rId3"/>
          <a:stretch>
            <a:fillRect/>
          </a:stretch>
        </p:blipFill>
        <p:spPr>
          <a:xfrm>
            <a:off x="6579608" y="1306285"/>
            <a:ext cx="5049926" cy="4519304"/>
          </a:xfrm>
        </p:spPr>
      </p:pic>
      <p:sp>
        <p:nvSpPr>
          <p:cNvPr id="4" name="Text Placeholder 3">
            <a:extLst>
              <a:ext uri="{FF2B5EF4-FFF2-40B4-BE49-F238E27FC236}">
                <a16:creationId xmlns:a16="http://schemas.microsoft.com/office/drawing/2014/main" id="{4D784CE6-BE75-1076-3DE6-5D2E913D48BB}"/>
              </a:ext>
            </a:extLst>
          </p:cNvPr>
          <p:cNvSpPr>
            <a:spLocks noGrp="1"/>
          </p:cNvSpPr>
          <p:nvPr>
            <p:ph type="body" sz="half" idx="2"/>
          </p:nvPr>
        </p:nvSpPr>
        <p:spPr>
          <a:xfrm>
            <a:off x="244929" y="1306285"/>
            <a:ext cx="6237514" cy="5251089"/>
          </a:xfrm>
        </p:spPr>
        <p:txBody>
          <a:bodyPr>
            <a:normAutofit fontScale="92500" lnSpcReduction="20000"/>
          </a:bodyPr>
          <a:lstStyle/>
          <a:p>
            <a:r>
              <a:rPr lang="en-IN" sz="2600" dirty="0">
                <a:solidFill>
                  <a:schemeClr val="tx1">
                    <a:lumMod val="95000"/>
                  </a:schemeClr>
                </a:solidFill>
                <a:effectLst/>
                <a:latin typeface="Helvetica" pitchFamily="2" charset="0"/>
              </a:rPr>
              <a:t>In comparison to resort hotels, city hotels have more bookings. </a:t>
            </a:r>
          </a:p>
          <a:p>
            <a:r>
              <a:rPr lang="en-IN" sz="2600" dirty="0">
                <a:solidFill>
                  <a:schemeClr val="tx1">
                    <a:lumMod val="95000"/>
                  </a:schemeClr>
                </a:solidFill>
                <a:latin typeface="Helvetica" pitchFamily="2" charset="0"/>
              </a:rPr>
              <a:t>Reasons could be:-</a:t>
            </a:r>
            <a:endParaRPr lang="en-IN" sz="2600" dirty="0">
              <a:solidFill>
                <a:schemeClr val="tx1">
                  <a:lumMod val="95000"/>
                </a:schemeClr>
              </a:solidFill>
              <a:effectLst/>
              <a:latin typeface="Helvetica" pitchFamily="2" charset="0"/>
            </a:endParaRPr>
          </a:p>
          <a:p>
            <a:pPr marL="800100" lvl="1" indent="-342900">
              <a:buFont typeface="Arial" panose="020B0604020202020204" pitchFamily="34" charset="0"/>
              <a:buChar char="•"/>
            </a:pPr>
            <a:r>
              <a:rPr lang="en-IN" sz="2200" dirty="0">
                <a:solidFill>
                  <a:schemeClr val="tx1">
                    <a:lumMod val="95000"/>
                  </a:schemeClr>
                </a:solidFill>
                <a:effectLst/>
                <a:latin typeface="Helvetica" pitchFamily="2" charset="0"/>
              </a:rPr>
              <a:t>It's possible that resort hotels are more expensive than those in cities.</a:t>
            </a:r>
          </a:p>
          <a:p>
            <a:pPr marL="800100" lvl="1" indent="-342900">
              <a:buFont typeface="Arial" panose="020B0604020202020204" pitchFamily="34" charset="0"/>
              <a:buChar char="•"/>
            </a:pPr>
            <a:r>
              <a:rPr lang="en-IN" sz="2400" dirty="0"/>
              <a:t>City hotel bookings tend to have a shorter lead time, allowing less time for cancellations to occur</a:t>
            </a:r>
          </a:p>
          <a:p>
            <a:pPr marL="800100" lvl="1" indent="-342900">
              <a:buFont typeface="Arial" panose="020B0604020202020204" pitchFamily="34" charset="0"/>
              <a:buChar char="•"/>
            </a:pPr>
            <a:r>
              <a:rPr lang="en-IN" sz="2400" dirty="0"/>
              <a:t>Resort bookings are often made far ahead due to their nature (vacation planning), reducing last-minute changes.</a:t>
            </a:r>
          </a:p>
          <a:p>
            <a:pPr marL="800100" lvl="1" indent="-342900">
              <a:buFont typeface="Arial" panose="020B0604020202020204" pitchFamily="34" charset="0"/>
              <a:buChar char="•"/>
            </a:pPr>
            <a:r>
              <a:rPr lang="en-IN" sz="2400" dirty="0"/>
              <a:t>Urban guests often make frequent and dynamic travel decisions for business or personal reasons, increasing the chance of cancellations</a:t>
            </a:r>
            <a:endParaRPr lang="en-US" sz="1600" dirty="0"/>
          </a:p>
        </p:txBody>
      </p:sp>
    </p:spTree>
    <p:extLst>
      <p:ext uri="{BB962C8B-B14F-4D97-AF65-F5344CB8AC3E}">
        <p14:creationId xmlns:p14="http://schemas.microsoft.com/office/powerpoint/2010/main" val="148505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BC7B6-98DC-A9BE-4306-E47625E7152F}"/>
              </a:ext>
            </a:extLst>
          </p:cNvPr>
          <p:cNvSpPr>
            <a:spLocks noGrp="1"/>
          </p:cNvSpPr>
          <p:nvPr>
            <p:ph type="title"/>
          </p:nvPr>
        </p:nvSpPr>
        <p:spPr>
          <a:xfrm>
            <a:off x="1" y="112735"/>
            <a:ext cx="12078888" cy="914400"/>
          </a:xfrm>
        </p:spPr>
        <p:txBody>
          <a:bodyPr>
            <a:noAutofit/>
          </a:bodyPr>
          <a:lstStyle/>
          <a:p>
            <a:r>
              <a:rPr lang="en-US" sz="4000" b="1" u="sng" dirty="0"/>
              <a:t>Average daily rate adr in city and resort hotel</a:t>
            </a:r>
          </a:p>
        </p:txBody>
      </p:sp>
      <p:pic>
        <p:nvPicPr>
          <p:cNvPr id="6" name="Content Placeholder 5" descr="A graph of a graph&#10;&#10;Description automatically generated with medium confidence">
            <a:extLst>
              <a:ext uri="{FF2B5EF4-FFF2-40B4-BE49-F238E27FC236}">
                <a16:creationId xmlns:a16="http://schemas.microsoft.com/office/drawing/2014/main" id="{D810697F-D47F-D34B-72F3-DA926B998834}"/>
              </a:ext>
            </a:extLst>
          </p:cNvPr>
          <p:cNvPicPr>
            <a:picLocks noGrp="1" noChangeAspect="1"/>
          </p:cNvPicPr>
          <p:nvPr>
            <p:ph idx="1"/>
          </p:nvPr>
        </p:nvPicPr>
        <p:blipFill>
          <a:blip r:embed="rId2"/>
          <a:stretch>
            <a:fillRect/>
          </a:stretch>
        </p:blipFill>
        <p:spPr>
          <a:xfrm>
            <a:off x="342378" y="2856128"/>
            <a:ext cx="11736510" cy="3565431"/>
          </a:xfrm>
        </p:spPr>
      </p:pic>
      <p:sp>
        <p:nvSpPr>
          <p:cNvPr id="4" name="Text Placeholder 3">
            <a:extLst>
              <a:ext uri="{FF2B5EF4-FFF2-40B4-BE49-F238E27FC236}">
                <a16:creationId xmlns:a16="http://schemas.microsoft.com/office/drawing/2014/main" id="{E0836735-0430-6F5C-D5DB-C59DA8936AC4}"/>
              </a:ext>
            </a:extLst>
          </p:cNvPr>
          <p:cNvSpPr>
            <a:spLocks noGrp="1"/>
          </p:cNvSpPr>
          <p:nvPr>
            <p:ph type="body" sz="half" idx="2"/>
          </p:nvPr>
        </p:nvSpPr>
        <p:spPr>
          <a:xfrm>
            <a:off x="342378" y="1502976"/>
            <a:ext cx="4181549" cy="1353151"/>
          </a:xfrm>
        </p:spPr>
        <p:txBody>
          <a:bodyPr>
            <a:normAutofit fontScale="85000" lnSpcReduction="10000"/>
          </a:bodyPr>
          <a:lstStyle/>
          <a:p>
            <a:r>
              <a:rPr lang="en-IN" sz="2800" dirty="0"/>
              <a:t> ADR:</a:t>
            </a:r>
          </a:p>
          <a:p>
            <a:pPr marL="171450" indent="-171450">
              <a:buFont typeface="Arial" panose="020B0604020202020204" pitchFamily="34" charset="0"/>
              <a:buChar char="•"/>
            </a:pPr>
            <a:r>
              <a:rPr lang="en-IN" sz="2000" dirty="0"/>
              <a:t>It is used to measure the average revenue earned per available room per day.</a:t>
            </a:r>
          </a:p>
          <a:p>
            <a:pPr marL="171450" indent="-171450">
              <a:buFont typeface="Arial" panose="020B0604020202020204" pitchFamily="34" charset="0"/>
              <a:buChar char="•"/>
            </a:pPr>
            <a:endParaRPr lang="en-IN" sz="2000" dirty="0"/>
          </a:p>
          <a:p>
            <a:pPr marL="171450" indent="-1714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0D3C4A82-958F-EF7E-CDE5-773792EF9104}"/>
              </a:ext>
            </a:extLst>
          </p:cNvPr>
          <p:cNvSpPr txBox="1"/>
          <p:nvPr/>
        </p:nvSpPr>
        <p:spPr>
          <a:xfrm>
            <a:off x="4523927" y="1440887"/>
            <a:ext cx="7325695" cy="1477328"/>
          </a:xfrm>
          <a:prstGeom prst="rect">
            <a:avLst/>
          </a:prstGeom>
          <a:noFill/>
        </p:spPr>
        <p:txBody>
          <a:bodyPr wrap="square" rtlCol="0">
            <a:spAutoFit/>
          </a:bodyPr>
          <a:lstStyle/>
          <a:p>
            <a:r>
              <a:rPr lang="en-IN" dirty="0">
                <a:effectLst/>
                <a:latin typeface="Helvetica" pitchFamily="2" charset="0"/>
              </a:rPr>
              <a:t>The line graph below shows that, on certain days, the average</a:t>
            </a:r>
          </a:p>
          <a:p>
            <a:r>
              <a:rPr lang="en-IN" dirty="0">
                <a:effectLst/>
                <a:latin typeface="Helvetica" pitchFamily="2" charset="0"/>
              </a:rPr>
              <a:t>daily rate for a city hotel is less than that of a resort hotel, and on    other days, it is even less. It goes without saying that weekends and holidays may see a rise in resort hotel rates</a:t>
            </a:r>
          </a:p>
          <a:p>
            <a:endParaRPr lang="en-US" dirty="0"/>
          </a:p>
        </p:txBody>
      </p:sp>
    </p:spTree>
    <p:extLst>
      <p:ext uri="{BB962C8B-B14F-4D97-AF65-F5344CB8AC3E}">
        <p14:creationId xmlns:p14="http://schemas.microsoft.com/office/powerpoint/2010/main" val="4869701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Celestial</Template>
  <TotalTime>198</TotalTime>
  <Words>945</Words>
  <Application>Microsoft Macintosh PowerPoint</Application>
  <PresentationFormat>Widescreen</PresentationFormat>
  <Paragraphs>71</Paragraphs>
  <Slides>14</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Aptos</vt:lpstr>
      <vt:lpstr>Arial</vt:lpstr>
      <vt:lpstr>Calibri</vt:lpstr>
      <vt:lpstr>Calibri Light</vt:lpstr>
      <vt:lpstr>Helvetica</vt:lpstr>
      <vt:lpstr>inherit</vt:lpstr>
      <vt:lpstr>Inter</vt:lpstr>
      <vt:lpstr>Wingdings</vt:lpstr>
      <vt:lpstr>Celestial</vt:lpstr>
      <vt:lpstr>Hotel Booking Analysis   </vt:lpstr>
      <vt:lpstr>Number of rows and columns in dataset</vt:lpstr>
      <vt:lpstr>PowerPoint Presentation</vt:lpstr>
      <vt:lpstr>PROBLEM DOMAIN?</vt:lpstr>
      <vt:lpstr>APPROACH TO SOLUTION</vt:lpstr>
      <vt:lpstr>Analysis and Findings</vt:lpstr>
      <vt:lpstr>REASONS FOR HIGHER CANCELLATION RATES </vt:lpstr>
      <vt:lpstr>RESERVATION STATUS IN DIFFERENT HOTELS</vt:lpstr>
      <vt:lpstr>Average daily rate adr in city and resort hotel</vt:lpstr>
      <vt:lpstr>Booking based on months</vt:lpstr>
      <vt:lpstr>Adr per month</vt:lpstr>
      <vt:lpstr>How adr affects the cancellation rates</vt:lpstr>
      <vt:lpstr>Suggestions :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Prathmesh Yadav</dc:creator>
  <cp:lastModifiedBy>Prathmesh Yadav</cp:lastModifiedBy>
  <cp:revision>3</cp:revision>
  <dcterms:created xsi:type="dcterms:W3CDTF">2024-11-28T09:14:05Z</dcterms:created>
  <dcterms:modified xsi:type="dcterms:W3CDTF">2024-11-28T14:07:12Z</dcterms:modified>
</cp:coreProperties>
</file>