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Tw Cen MT" panose="020B06020201040206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8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8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1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88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1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04800" y="419100"/>
            <a:ext cx="1107209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“</a:t>
            </a:r>
            <a:r>
              <a:rPr lang="en-US" sz="9200" b="1" dirty="0">
                <a:solidFill>
                  <a:srgbClr val="FFFF00"/>
                </a:solidFill>
                <a:latin typeface="Canva Sans Bold"/>
              </a:rPr>
              <a:t>Guardian Gear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5250" y="2085120"/>
            <a:ext cx="1485947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>
                <a:solidFill>
                  <a:srgbClr val="FFFF00"/>
                </a:solidFill>
                <a:latin typeface="Canva Sans Bold"/>
              </a:rPr>
              <a:t>Advancing Safety with Smart Mining Helmets</a:t>
            </a:r>
            <a:r>
              <a:rPr lang="en-US" sz="5199" dirty="0">
                <a:solidFill>
                  <a:srgbClr val="000000"/>
                </a:solidFill>
                <a:latin typeface="Canva Sans Bold"/>
              </a:rPr>
              <a:t>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5250" y="5599430"/>
            <a:ext cx="5532755" cy="365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Pratham M</a:t>
            </a:r>
          </a:p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Prabhuswamy</a:t>
            </a:r>
          </a:p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Sanath Kumar KS</a:t>
            </a:r>
          </a:p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Sudeep 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6696710"/>
            <a:ext cx="8683877" cy="256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Canva Sans Bold"/>
              </a:rPr>
              <a:t>Prof. Eshwari A Madappa</a:t>
            </a:r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Canva Sans Bold"/>
              </a:rPr>
              <a:t>Dept of Electronics and Communication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04988" y="5386661"/>
            <a:ext cx="868387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Under the Guidence of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9680" y="3362897"/>
            <a:ext cx="15009121" cy="147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06"/>
              </a:lnSpc>
            </a:pPr>
            <a:r>
              <a:rPr lang="en-US" sz="8647">
                <a:solidFill>
                  <a:srgbClr val="000000"/>
                </a:solidFill>
                <a:latin typeface="Canva Sans Bold"/>
              </a:rPr>
              <a:t>Literature Survey Overview: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9266"/>
            <a:ext cx="16406495" cy="150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1"/>
              </a:lnSpc>
            </a:pPr>
            <a:r>
              <a:rPr lang="en-US" sz="4286">
                <a:solidFill>
                  <a:srgbClr val="000000"/>
                </a:solidFill>
                <a:latin typeface="Canva Sans Bold"/>
              </a:rPr>
              <a:t>Smart Helmet-Based Personnel Proximity Warning System for</a:t>
            </a:r>
          </a:p>
          <a:p>
            <a:pPr algn="l">
              <a:lnSpc>
                <a:spcPts val="6001"/>
              </a:lnSpc>
            </a:pPr>
            <a:r>
              <a:rPr lang="en-US" sz="4286">
                <a:solidFill>
                  <a:srgbClr val="000000"/>
                </a:solidFill>
                <a:latin typeface="Canva Sans Bold"/>
              </a:rPr>
              <a:t> Improving Underground Mine Safety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215111" y="1986840"/>
            <a:ext cx="18503111" cy="830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9450" lvl="1" indent="-339725" algn="just">
              <a:lnSpc>
                <a:spcPts val="4405"/>
              </a:lnSpc>
              <a:buFont typeface="Arial"/>
              <a:buChar char="•"/>
            </a:pPr>
            <a:r>
              <a:rPr lang="en-US" sz="3147">
                <a:solidFill>
                  <a:srgbClr val="000000"/>
                </a:solidFill>
                <a:latin typeface="Canva Sans Bold"/>
              </a:rPr>
              <a:t>Introduction: </a:t>
            </a:r>
            <a:r>
              <a:rPr lang="en-US" sz="3147">
                <a:solidFill>
                  <a:srgbClr val="000000"/>
                </a:solidFill>
                <a:latin typeface="Canva Sans"/>
              </a:rPr>
              <a:t>Underground mines face safety challenges, notably equipment collisions leading to fatalities.</a:t>
            </a:r>
          </a:p>
          <a:p>
            <a:pPr marL="679450" lvl="1" indent="-339725" algn="just">
              <a:lnSpc>
                <a:spcPts val="4405"/>
              </a:lnSpc>
              <a:buFont typeface="Arial"/>
              <a:buChar char="•"/>
            </a:pPr>
            <a:r>
              <a:rPr lang="en-US" sz="3147">
                <a:solidFill>
                  <a:srgbClr val="000000"/>
                </a:solidFill>
                <a:latin typeface="Canva Sans Bold"/>
              </a:rPr>
              <a:t>PWS Development:</a:t>
            </a:r>
            <a:r>
              <a:rPr lang="en-US" sz="3147">
                <a:solidFill>
                  <a:srgbClr val="000000"/>
                </a:solidFill>
                <a:latin typeface="Canva Sans"/>
              </a:rPr>
              <a:t> Proximity Warning Systems (PWSs) developed to prevent collisions, using RFID and BLE.</a:t>
            </a:r>
          </a:p>
          <a:p>
            <a:pPr marL="679450" lvl="1" indent="-339725" algn="just">
              <a:lnSpc>
                <a:spcPts val="4405"/>
              </a:lnSpc>
              <a:buFont typeface="Arial"/>
              <a:buChar char="•"/>
            </a:pPr>
            <a:r>
              <a:rPr lang="en-US" sz="3147">
                <a:solidFill>
                  <a:srgbClr val="000000"/>
                </a:solidFill>
                <a:latin typeface="Canva Sans Bold"/>
              </a:rPr>
              <a:t>Wearable PWSs: </a:t>
            </a:r>
            <a:r>
              <a:rPr lang="en-US" sz="3147">
                <a:solidFill>
                  <a:srgbClr val="000000"/>
                </a:solidFill>
                <a:latin typeface="Canva Sans"/>
              </a:rPr>
              <a:t>Smart vests, glasses, and helmets offer bidirectional warnings for enhanced safety.</a:t>
            </a:r>
          </a:p>
          <a:p>
            <a:pPr marL="679450" lvl="1" indent="-339725" algn="just">
              <a:lnSpc>
                <a:spcPts val="4405"/>
              </a:lnSpc>
              <a:buFont typeface="Arial"/>
              <a:buChar char="•"/>
            </a:pPr>
            <a:r>
              <a:rPr lang="en-US" sz="3147">
                <a:solidFill>
                  <a:srgbClr val="000000"/>
                </a:solidFill>
                <a:latin typeface="Canva Sans Bold"/>
              </a:rPr>
              <a:t>Advantages of Smart Helmets: </a:t>
            </a:r>
            <a:r>
              <a:rPr lang="en-US" sz="3147">
                <a:solidFill>
                  <a:srgbClr val="000000"/>
                </a:solidFill>
                <a:latin typeface="Canva Sans"/>
              </a:rPr>
              <a:t>Provide real-time warnings without interrupting work, improving operator awareness.</a:t>
            </a:r>
          </a:p>
          <a:p>
            <a:pPr marL="679450" lvl="1" indent="-339725" algn="just">
              <a:lnSpc>
                <a:spcPts val="4405"/>
              </a:lnSpc>
              <a:buFont typeface="Arial"/>
              <a:buChar char="•"/>
            </a:pPr>
            <a:r>
              <a:rPr lang="en-US" sz="3147">
                <a:solidFill>
                  <a:srgbClr val="000000"/>
                </a:solidFill>
                <a:latin typeface="Canva Sans Bold"/>
              </a:rPr>
              <a:t>BLE Signal Challenges:</a:t>
            </a:r>
            <a:r>
              <a:rPr lang="en-US" sz="3147">
                <a:solidFill>
                  <a:srgbClr val="000000"/>
                </a:solidFill>
                <a:latin typeface="Canva Sans"/>
              </a:rPr>
              <a:t> Difficulties in stable signal transmission due to mine conditions like rough walls and interference.</a:t>
            </a:r>
          </a:p>
          <a:p>
            <a:pPr marL="679450" lvl="1" indent="-339725" algn="just">
              <a:lnSpc>
                <a:spcPts val="4405"/>
              </a:lnSpc>
              <a:buFont typeface="Arial"/>
              <a:buChar char="•"/>
            </a:pPr>
            <a:r>
              <a:rPr lang="en-US" sz="3147">
                <a:solidFill>
                  <a:srgbClr val="000000"/>
                </a:solidFill>
                <a:latin typeface="Canva Sans Bold"/>
              </a:rPr>
              <a:t>Performance Evaluation: </a:t>
            </a:r>
            <a:r>
              <a:rPr lang="en-US" sz="3147">
                <a:solidFill>
                  <a:srgbClr val="000000"/>
                </a:solidFill>
                <a:latin typeface="Canva Sans"/>
              </a:rPr>
              <a:t>Tested BLE signal detection distances and workload in real mine environments.</a:t>
            </a:r>
          </a:p>
          <a:p>
            <a:pPr marL="679450" lvl="1" indent="-339725" algn="just">
              <a:lnSpc>
                <a:spcPts val="4405"/>
              </a:lnSpc>
              <a:buFont typeface="Arial"/>
              <a:buChar char="•"/>
            </a:pPr>
            <a:r>
              <a:rPr lang="en-US" sz="3147">
                <a:solidFill>
                  <a:srgbClr val="000000"/>
                </a:solidFill>
                <a:latin typeface="Canva Sans"/>
              </a:rPr>
              <a:t>F</a:t>
            </a:r>
            <a:r>
              <a:rPr lang="en-US" sz="3147">
                <a:solidFill>
                  <a:srgbClr val="000000"/>
                </a:solidFill>
                <a:latin typeface="Canva Sans Bold"/>
              </a:rPr>
              <a:t>uture Directions: </a:t>
            </a:r>
            <a:r>
              <a:rPr lang="en-US" sz="3147">
                <a:solidFill>
                  <a:srgbClr val="000000"/>
                </a:solidFill>
                <a:latin typeface="Canva Sans"/>
              </a:rPr>
              <a:t>Potential for integrating additional sensors for comprehensive safety measures.</a:t>
            </a:r>
          </a:p>
          <a:p>
            <a:pPr algn="just">
              <a:lnSpc>
                <a:spcPts val="4405"/>
              </a:lnSpc>
            </a:pPr>
            <a:endParaRPr lang="en-US" sz="3147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257" y="75565"/>
            <a:ext cx="17375433" cy="174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980"/>
              </a:lnSpc>
              <a:spcBef>
                <a:spcPct val="0"/>
              </a:spcBef>
            </a:pPr>
            <a:r>
              <a:rPr lang="en-US" sz="4986">
                <a:solidFill>
                  <a:srgbClr val="000000"/>
                </a:solidFill>
                <a:latin typeface="Canva Sans Bold"/>
              </a:rPr>
              <a:t>Smart Helmet for Detection of unsafe events in Mining Industry based on IOT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305051"/>
            <a:ext cx="17821547" cy="7981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Introduction: 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Smart helmets enhance miner safety in mining environments.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Key Features: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Air quality monitoring detects harmful gases.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Hazard detection includes helmet removal and collisions.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Efficient lighting systems improve visibility underground.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Wireless Monitoring: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ZigBee-based systems monitor environmental parameters.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Real-time data aids decision-making for safety management.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Gas Monitoring and Safety Cut-off: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Continuous tracking of methane and carbon monoxide levels.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Automatic power cut-off upon detecting unsafe gas concentrations.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Conclusion: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Smart helmets advance safety in mining operations.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Ongoing research crucial for further safety innovations.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182" y="537527"/>
            <a:ext cx="162306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Smart Safety Helmet in Coal Mining Using Arduino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0182" y="1750764"/>
            <a:ext cx="15808075" cy="876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 Bold"/>
              </a:rPr>
              <a:t>Introduction:</a:t>
            </a:r>
            <a:r>
              <a:rPr lang="en-US" sz="3300">
                <a:solidFill>
                  <a:srgbClr val="000000"/>
                </a:solidFill>
                <a:latin typeface="Canva Sans"/>
              </a:rPr>
              <a:t> Safety is paramount in underground coal mining. 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anva Sans Bold"/>
              </a:rPr>
              <a:t>Communication: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Transition to wireless communication (RF).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Improved flexibility and real-time data exchange.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anva Sans Bold"/>
              </a:rPr>
              <a:t>Sensors: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Smart sensors in safety helmets.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Real-time monitoring of gas, temperature, and environmental conditions.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anva Sans Bold"/>
              </a:rPr>
              <a:t>Monitoring &amp; Control: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Wireless sensor networks (WSNs) with DVR.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GUIs for centralized supervision and swift response.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anva Sans Bold"/>
              </a:rPr>
              <a:t>Conclusion: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Significant advancements enhance safety.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Ongoing research promises further improvements.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Vital for safeguarding mine workers and reducing accidents.</a:t>
            </a:r>
          </a:p>
          <a:p>
            <a:pPr algn="just">
              <a:lnSpc>
                <a:spcPts val="4900"/>
              </a:lnSpc>
            </a:pPr>
            <a:endParaRPr lang="en-US" sz="33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7527"/>
            <a:ext cx="36498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Advantage: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26650"/>
            <a:ext cx="18028783" cy="750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0692" lvl="1" indent="-570346" algn="just">
              <a:lnSpc>
                <a:spcPts val="7396"/>
              </a:lnSpc>
              <a:buAutoNum type="arabicPeriod"/>
            </a:pPr>
            <a:r>
              <a:rPr lang="en-US" sz="5283">
                <a:solidFill>
                  <a:srgbClr val="000000"/>
                </a:solidFill>
                <a:latin typeface="Canva Sans"/>
              </a:rPr>
              <a:t>Impact Detection</a:t>
            </a:r>
          </a:p>
          <a:p>
            <a:pPr marL="1140692" lvl="1" indent="-570346" algn="just">
              <a:lnSpc>
                <a:spcPts val="7396"/>
              </a:lnSpc>
              <a:buAutoNum type="arabicPeriod"/>
            </a:pPr>
            <a:r>
              <a:rPr lang="en-US" sz="5283">
                <a:solidFill>
                  <a:srgbClr val="000000"/>
                </a:solidFill>
                <a:latin typeface="Canva Sans"/>
              </a:rPr>
              <a:t>Improved Contextual Awareness</a:t>
            </a:r>
          </a:p>
          <a:p>
            <a:pPr marL="1140692" lvl="1" indent="-570346" algn="just">
              <a:lnSpc>
                <a:spcPts val="7396"/>
              </a:lnSpc>
              <a:buAutoNum type="arabicPeriod"/>
            </a:pPr>
            <a:r>
              <a:rPr lang="en-US" sz="5283">
                <a:solidFill>
                  <a:srgbClr val="000000"/>
                </a:solidFill>
                <a:latin typeface="Canva Sans"/>
              </a:rPr>
              <a:t>Enhance Productivity and Efficiency</a:t>
            </a:r>
          </a:p>
          <a:p>
            <a:pPr marL="1140692" lvl="1" indent="-570346" algn="just">
              <a:lnSpc>
                <a:spcPts val="7396"/>
              </a:lnSpc>
              <a:buAutoNum type="arabicPeriod"/>
            </a:pPr>
            <a:r>
              <a:rPr lang="en-US" sz="5283">
                <a:solidFill>
                  <a:srgbClr val="000000"/>
                </a:solidFill>
                <a:latin typeface="Canva Sans"/>
              </a:rPr>
              <a:t>Decreased Downtime</a:t>
            </a:r>
          </a:p>
          <a:p>
            <a:pPr marL="1140692" lvl="1" indent="-570346" algn="just">
              <a:lnSpc>
                <a:spcPts val="7396"/>
              </a:lnSpc>
              <a:buAutoNum type="arabicPeriod"/>
            </a:pPr>
            <a:r>
              <a:rPr lang="en-US" sz="5283">
                <a:solidFill>
                  <a:srgbClr val="000000"/>
                </a:solidFill>
                <a:latin typeface="Canva Sans"/>
              </a:rPr>
              <a:t>Better Instruction</a:t>
            </a:r>
          </a:p>
          <a:p>
            <a:pPr marL="1140692" lvl="1" indent="-570346" algn="just">
              <a:lnSpc>
                <a:spcPts val="7396"/>
              </a:lnSpc>
              <a:buAutoNum type="arabicPeriod"/>
            </a:pPr>
            <a:r>
              <a:rPr lang="en-US" sz="5283">
                <a:solidFill>
                  <a:srgbClr val="000000"/>
                </a:solidFill>
                <a:latin typeface="Canva Sans"/>
              </a:rPr>
              <a:t>Regulation Compliance</a:t>
            </a:r>
          </a:p>
          <a:p>
            <a:pPr marL="1140692" lvl="1" indent="-570346" algn="just">
              <a:lnSpc>
                <a:spcPts val="7396"/>
              </a:lnSpc>
              <a:buAutoNum type="arabicPeriod"/>
            </a:pPr>
            <a:r>
              <a:rPr lang="en-US" sz="5283">
                <a:solidFill>
                  <a:srgbClr val="000000"/>
                </a:solidFill>
                <a:latin typeface="Canva Sans"/>
              </a:rPr>
              <a:t>A favorable Public Perception</a:t>
            </a:r>
          </a:p>
          <a:p>
            <a:pPr algn="just">
              <a:lnSpc>
                <a:spcPts val="7725"/>
              </a:lnSpc>
            </a:pPr>
            <a:endParaRPr lang="en-US" sz="5283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7527"/>
            <a:ext cx="1059830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What is Smart Helmet For mining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6947" y="2218676"/>
            <a:ext cx="16062353" cy="252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Our smart helmet represents a groundbreaking advancement in mining safety, offering the potential to drastically decrease workplace accidents and improve overall worker safety through data-driven safety management and enhanced situational awareness.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588771"/>
            <a:ext cx="18288000" cy="869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Canva Sans Bold"/>
              </a:rPr>
              <a:t>Persistent Risks: </a:t>
            </a:r>
            <a:r>
              <a:rPr lang="en-US" sz="3300" dirty="0">
                <a:solidFill>
                  <a:srgbClr val="000000"/>
                </a:solidFill>
                <a:latin typeface="Canva Sans"/>
              </a:rPr>
              <a:t>Even though miners play a vital role in society, they are nonetheless subject to constant risks such dangerous conditions, falling items, and toxic gasses, which calls for enhanced safety precautions.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Canva Sans Bold"/>
              </a:rPr>
              <a:t>Current Limitations: </a:t>
            </a:r>
            <a:r>
              <a:rPr lang="en-US" sz="3300" dirty="0">
                <a:solidFill>
                  <a:srgbClr val="000000"/>
                </a:solidFill>
                <a:latin typeface="Canva Sans"/>
              </a:rPr>
              <a:t>Although worker safety is the top priority in mining operations, the safety regulations and monitoring systems in place may not be sufficient to fully address the needs of miners.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Canva Sans Bold"/>
              </a:rPr>
              <a:t>Creative Solution: </a:t>
            </a:r>
            <a:r>
              <a:rPr lang="en-US" sz="3300" dirty="0">
                <a:solidFill>
                  <a:srgbClr val="000000"/>
                </a:solidFill>
                <a:latin typeface="Canva Sans"/>
              </a:rPr>
              <a:t>Using state-of-the-art technology, our mining smart helmet revolutionizes safety regulations by providing real-time hazard identification and communication capabilities to improve miner protection.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Canva Sans Bold"/>
              </a:rPr>
              <a:t>Mission Objective: </a:t>
            </a:r>
            <a:r>
              <a:rPr lang="en-US" sz="3300" dirty="0">
                <a:solidFill>
                  <a:srgbClr val="000000"/>
                </a:solidFill>
                <a:latin typeface="Canva Sans"/>
              </a:rPr>
              <a:t>Our project's goal is to minimize hazards, guarantee safe working conditions, and make a positive impact on a safer and more sustainable mining sector by putting miner safety first while optimizing production.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4410" y="-161925"/>
            <a:ext cx="16554890" cy="1386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3"/>
              </a:lnSpc>
            </a:pPr>
            <a:r>
              <a:rPr lang="en-US" sz="8045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" y="141605"/>
            <a:ext cx="33037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Objective: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9244" y="1293487"/>
            <a:ext cx="17409512" cy="1580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Canva Sans"/>
              </a:rPr>
              <a:t>The primary objective of a smart helmet for mining people is to significantly enhance safety in the mining environment and minimize the risk of accidents and injuries. This is achieved through various functionalities: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9244" y="3308986"/>
            <a:ext cx="9259729" cy="697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Canva Sans Bold"/>
              </a:rPr>
              <a:t>1. Real-time environmental monitoring: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Canva Sans"/>
              </a:rPr>
              <a:t>Toxic gas levels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Canva Sans"/>
              </a:rPr>
              <a:t>Temperature and humidity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Canva Sans Bold"/>
              </a:rPr>
              <a:t>2. Enhanced worker safety and well-being: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Canva Sans"/>
              </a:rPr>
              <a:t>Fall and collision detection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Canva Sans"/>
              </a:rPr>
              <a:t>Improved visibility</a:t>
            </a:r>
          </a:p>
          <a:p>
            <a:pPr algn="just">
              <a:lnSpc>
                <a:spcPts val="4620"/>
              </a:lnSpc>
            </a:pPr>
            <a:endParaRPr lang="en-US" sz="33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Canva Sans Bold"/>
              </a:rPr>
              <a:t>3.Effectivecommunication and coordination</a:t>
            </a:r>
            <a:r>
              <a:rPr lang="en-US" sz="330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Canva Sans"/>
              </a:rPr>
              <a:t>Enable real-time communication</a:t>
            </a:r>
          </a:p>
          <a:p>
            <a:pPr marL="712480" lvl="1" indent="-356240" algn="just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Canva Sans"/>
              </a:rPr>
              <a:t>Worker location tracking</a:t>
            </a:r>
          </a:p>
          <a:p>
            <a:pPr algn="just">
              <a:lnSpc>
                <a:spcPts val="4620"/>
              </a:lnSpc>
            </a:pPr>
            <a:endParaRPr lang="en-US" sz="33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0588" y="141605"/>
            <a:ext cx="530177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HW Component: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148537"/>
            <a:ext cx="18106199" cy="938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Arduino Uno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: Microcontroller board used for data processing and control.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DHT11 Sensor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: Temperature and humidity sensor.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LoRa Transceiver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: Module for long-range wireless communication.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GPS Sensor: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 Global Positioning System module for location tracking.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Impact Sensor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: Sensor to detect sudden movements or impacts.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Low-Quality Helmet (for demonstration purposes)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: Helmet used to house the components securely.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Arduino Uno Cable: 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Used for connecting the Arduino Uno to a computer for programming and debugging.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Wires (M2M, M2F, F2M): 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Used for making connections between components.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  <a:p>
            <a:pPr marL="608799" lvl="1" indent="-304400" algn="just">
              <a:lnSpc>
                <a:spcPts val="3947"/>
              </a:lnSpc>
              <a:buFont typeface="Arial"/>
              <a:buChar char="•"/>
            </a:pPr>
            <a:r>
              <a:rPr lang="en-US" sz="2819">
                <a:solidFill>
                  <a:srgbClr val="000000"/>
                </a:solidFill>
                <a:latin typeface="Canva Sans Bold"/>
              </a:rPr>
              <a:t>MT76813DBI ESP8266 Serial WiFi Wireless Gain Antenna: </a:t>
            </a:r>
            <a:r>
              <a:rPr lang="en-US" sz="2819">
                <a:solidFill>
                  <a:srgbClr val="000000"/>
                </a:solidFill>
                <a:latin typeface="Canva Sans"/>
              </a:rPr>
              <a:t>WiFi module for wirelesscommunication</a:t>
            </a:r>
          </a:p>
          <a:p>
            <a:pPr algn="just">
              <a:lnSpc>
                <a:spcPts val="3947"/>
              </a:lnSpc>
            </a:pPr>
            <a:endParaRPr lang="en-US" sz="281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9770" y="537527"/>
            <a:ext cx="51866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SW Component: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7222" y="2405862"/>
            <a:ext cx="16782078" cy="7192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Arduino IDE: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Integrated Development Environment for programming the Arduino Uno.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LoRa Communication Protocol: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Protocol for wireless communication between the smart helmet and a base station.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WiFi Communication Protocol: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Protocol for transmitting data over WiFi for IoT integration.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8664" y="537527"/>
            <a:ext cx="71485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Block Diagram:Tx Side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42003" y="2371280"/>
            <a:ext cx="4408037" cy="7075928"/>
            <a:chOff x="0" y="0"/>
            <a:chExt cx="1160965" cy="1863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0965" cy="1863619"/>
            </a:xfrm>
            <a:custGeom>
              <a:avLst/>
              <a:gdLst/>
              <a:ahLst/>
              <a:cxnLst/>
              <a:rect l="l" t="t" r="r" b="b"/>
              <a:pathLst>
                <a:path w="1160965" h="1863619">
                  <a:moveTo>
                    <a:pt x="0" y="0"/>
                  </a:moveTo>
                  <a:lnTo>
                    <a:pt x="1160965" y="0"/>
                  </a:lnTo>
                  <a:lnTo>
                    <a:pt x="1160965" y="1863619"/>
                  </a:lnTo>
                  <a:lnTo>
                    <a:pt x="0" y="1863619"/>
                  </a:lnTo>
                  <a:close/>
                </a:path>
              </a:pathLst>
            </a:custGeom>
            <a:solidFill>
              <a:srgbClr val="5CE1E6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0965" cy="1901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002754" y="3924580"/>
            <a:ext cx="5211648" cy="946657"/>
            <a:chOff x="0" y="0"/>
            <a:chExt cx="1372615" cy="2493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2615" cy="249325"/>
            </a:xfrm>
            <a:custGeom>
              <a:avLst/>
              <a:gdLst/>
              <a:ahLst/>
              <a:cxnLst/>
              <a:rect l="l" t="t" r="r" b="b"/>
              <a:pathLst>
                <a:path w="1372615" h="249325">
                  <a:moveTo>
                    <a:pt x="0" y="0"/>
                  </a:moveTo>
                  <a:lnTo>
                    <a:pt x="1372615" y="0"/>
                  </a:lnTo>
                  <a:lnTo>
                    <a:pt x="1372615" y="249325"/>
                  </a:lnTo>
                  <a:lnTo>
                    <a:pt x="0" y="249325"/>
                  </a:ln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72615" cy="287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5331" y="2869111"/>
            <a:ext cx="2963433" cy="2200349"/>
          </a:xfrm>
          <a:custGeom>
            <a:avLst/>
            <a:gdLst/>
            <a:ahLst/>
            <a:cxnLst/>
            <a:rect l="l" t="t" r="r" b="b"/>
            <a:pathLst>
              <a:path w="2963433" h="2200349">
                <a:moveTo>
                  <a:pt x="0" y="0"/>
                </a:moveTo>
                <a:lnTo>
                  <a:pt x="2963433" y="0"/>
                </a:lnTo>
                <a:lnTo>
                  <a:pt x="2963433" y="2200349"/>
                </a:lnTo>
                <a:lnTo>
                  <a:pt x="0" y="2200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65104" y="537527"/>
            <a:ext cx="95472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Block Diagram: Receiver Side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54991" y="4397399"/>
            <a:ext cx="378206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LoRa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Transceiver</a:t>
            </a:r>
          </a:p>
        </p:txBody>
      </p:sp>
      <p:sp>
        <p:nvSpPr>
          <p:cNvPr id="11" name="AutoShape 11"/>
          <p:cNvSpPr/>
          <p:nvPr/>
        </p:nvSpPr>
        <p:spPr>
          <a:xfrm>
            <a:off x="3178764" y="3969286"/>
            <a:ext cx="1160828" cy="14808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215331" y="5411747"/>
            <a:ext cx="3425666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 Bold"/>
              </a:rPr>
              <a:t>From Tx Side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992460" y="5310000"/>
            <a:ext cx="5211648" cy="946657"/>
            <a:chOff x="0" y="0"/>
            <a:chExt cx="1372615" cy="2493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72615" cy="249325"/>
            </a:xfrm>
            <a:custGeom>
              <a:avLst/>
              <a:gdLst/>
              <a:ahLst/>
              <a:cxnLst/>
              <a:rect l="l" t="t" r="r" b="b"/>
              <a:pathLst>
                <a:path w="1372615" h="249325">
                  <a:moveTo>
                    <a:pt x="0" y="0"/>
                  </a:moveTo>
                  <a:lnTo>
                    <a:pt x="1372615" y="0"/>
                  </a:lnTo>
                  <a:lnTo>
                    <a:pt x="1372615" y="249325"/>
                  </a:lnTo>
                  <a:lnTo>
                    <a:pt x="0" y="249325"/>
                  </a:ln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72615" cy="287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002754" y="2395782"/>
            <a:ext cx="5211648" cy="946657"/>
            <a:chOff x="0" y="0"/>
            <a:chExt cx="1372615" cy="24932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72615" cy="249325"/>
            </a:xfrm>
            <a:custGeom>
              <a:avLst/>
              <a:gdLst/>
              <a:ahLst/>
              <a:cxnLst/>
              <a:rect l="l" t="t" r="r" b="b"/>
              <a:pathLst>
                <a:path w="1372615" h="249325">
                  <a:moveTo>
                    <a:pt x="0" y="0"/>
                  </a:moveTo>
                  <a:lnTo>
                    <a:pt x="1372615" y="0"/>
                  </a:lnTo>
                  <a:lnTo>
                    <a:pt x="1372615" y="249325"/>
                  </a:lnTo>
                  <a:lnTo>
                    <a:pt x="0" y="249325"/>
                  </a:ln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72615" cy="287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002754" y="6594424"/>
            <a:ext cx="5211648" cy="946657"/>
            <a:chOff x="0" y="0"/>
            <a:chExt cx="1372615" cy="24932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72615" cy="249325"/>
            </a:xfrm>
            <a:custGeom>
              <a:avLst/>
              <a:gdLst/>
              <a:ahLst/>
              <a:cxnLst/>
              <a:rect l="l" t="t" r="r" b="b"/>
              <a:pathLst>
                <a:path w="1372615" h="249325">
                  <a:moveTo>
                    <a:pt x="0" y="0"/>
                  </a:moveTo>
                  <a:lnTo>
                    <a:pt x="1372615" y="0"/>
                  </a:lnTo>
                  <a:lnTo>
                    <a:pt x="1372615" y="249325"/>
                  </a:lnTo>
                  <a:lnTo>
                    <a:pt x="0" y="249325"/>
                  </a:ln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72615" cy="287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002754" y="8311643"/>
            <a:ext cx="5211648" cy="946657"/>
            <a:chOff x="0" y="0"/>
            <a:chExt cx="1372615" cy="2493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72615" cy="249325"/>
            </a:xfrm>
            <a:custGeom>
              <a:avLst/>
              <a:gdLst/>
              <a:ahLst/>
              <a:cxnLst/>
              <a:rect l="l" t="t" r="r" b="b"/>
              <a:pathLst>
                <a:path w="1372615" h="249325">
                  <a:moveTo>
                    <a:pt x="0" y="0"/>
                  </a:moveTo>
                  <a:lnTo>
                    <a:pt x="1372615" y="0"/>
                  </a:lnTo>
                  <a:lnTo>
                    <a:pt x="1372615" y="249325"/>
                  </a:lnTo>
                  <a:lnTo>
                    <a:pt x="0" y="249325"/>
                  </a:ln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72615" cy="287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1194026" y="2646971"/>
            <a:ext cx="4829104" cy="50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0"/>
              </a:lnSpc>
            </a:pPr>
            <a:r>
              <a:rPr lang="en-US" sz="2950">
                <a:solidFill>
                  <a:srgbClr val="000000"/>
                </a:solidFill>
                <a:latin typeface="Canva Sans"/>
              </a:rPr>
              <a:t>Temperature not in range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194026" y="4112158"/>
            <a:ext cx="482910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Toxic Gas Detected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194026" y="5411404"/>
            <a:ext cx="4829104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Collision Detected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385298" y="6732294"/>
            <a:ext cx="4829104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Uneven Humid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194026" y="8507477"/>
            <a:ext cx="4829104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Location being Tracked</a:t>
            </a:r>
          </a:p>
        </p:txBody>
      </p:sp>
      <p:sp>
        <p:nvSpPr>
          <p:cNvPr id="30" name="AutoShape 30"/>
          <p:cNvSpPr/>
          <p:nvPr/>
        </p:nvSpPr>
        <p:spPr>
          <a:xfrm>
            <a:off x="8750040" y="8311643"/>
            <a:ext cx="2252715" cy="4733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8750040" y="7067753"/>
            <a:ext cx="2252715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8750040" y="5909244"/>
            <a:ext cx="2242420" cy="241008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8750040" y="4169308"/>
            <a:ext cx="2252715" cy="22860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8750040" y="3153055"/>
            <a:ext cx="2242420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7932" y="1471516"/>
            <a:ext cx="8366068" cy="7343968"/>
          </a:xfrm>
          <a:custGeom>
            <a:avLst/>
            <a:gdLst/>
            <a:ahLst/>
            <a:cxnLst/>
            <a:rect l="l" t="t" r="r" b="b"/>
            <a:pathLst>
              <a:path w="8366068" h="7343968">
                <a:moveTo>
                  <a:pt x="0" y="0"/>
                </a:moveTo>
                <a:lnTo>
                  <a:pt x="8366068" y="0"/>
                </a:lnTo>
                <a:lnTo>
                  <a:pt x="8366068" y="7343968"/>
                </a:lnTo>
                <a:lnTo>
                  <a:pt x="0" y="734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0" r="-2393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1186051" y="0"/>
            <a:ext cx="7101949" cy="10247302"/>
          </a:xfrm>
          <a:custGeom>
            <a:avLst/>
            <a:gdLst/>
            <a:ahLst/>
            <a:cxnLst/>
            <a:rect l="l" t="t" r="r" b="b"/>
            <a:pathLst>
              <a:path w="7101949" h="10247302">
                <a:moveTo>
                  <a:pt x="0" y="0"/>
                </a:moveTo>
                <a:lnTo>
                  <a:pt x="7101949" y="0"/>
                </a:lnTo>
                <a:lnTo>
                  <a:pt x="7101949" y="10247302"/>
                </a:lnTo>
                <a:lnTo>
                  <a:pt x="0" y="10247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028700" y="537527"/>
            <a:ext cx="348408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Flow Chart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832</Words>
  <Application>Microsoft Office PowerPoint</Application>
  <PresentationFormat>Custom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Canva Sans Bold</vt:lpstr>
      <vt:lpstr>Tw Cen MT</vt:lpstr>
      <vt:lpstr>Canva Sans</vt:lpstr>
      <vt:lpstr>Arial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Smart Helmet For mining</dc:title>
  <cp:lastModifiedBy>FIXED-TERM Pratham M (MS/ECC2-PS)</cp:lastModifiedBy>
  <cp:revision>2</cp:revision>
  <dcterms:created xsi:type="dcterms:W3CDTF">2006-08-16T00:00:00Z</dcterms:created>
  <dcterms:modified xsi:type="dcterms:W3CDTF">2024-05-03T05:26:31Z</dcterms:modified>
  <dc:identifier>DAGEJBYOuUA</dc:identifier>
</cp:coreProperties>
</file>