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7" r:id="rId11"/>
    <p:sldId id="266" r:id="rId12"/>
    <p:sldId id="265" r:id="rId13"/>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1099" y="-77"/>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6C9808-971A-49A8-8DC2-C3FBF711400E}" type="datetimeFigureOut">
              <a:rPr lang="en-IN" smtClean="0"/>
              <a:t>10-04-2025</a:t>
            </a:fld>
            <a:endParaRPr lang="en-IN"/>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E8C3E2-3082-4B78-8347-EB7EFE3BE68F}" type="slidenum">
              <a:rPr lang="en-IN" smtClean="0"/>
              <a:t>‹#›</a:t>
            </a:fld>
            <a:endParaRPr lang="en-IN"/>
          </a:p>
        </p:txBody>
      </p:sp>
    </p:spTree>
    <p:extLst>
      <p:ext uri="{BB962C8B-B14F-4D97-AF65-F5344CB8AC3E}">
        <p14:creationId xmlns:p14="http://schemas.microsoft.com/office/powerpoint/2010/main" val="203473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905001"/>
            <a:ext cx="817245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42950" y="4572000"/>
            <a:ext cx="700024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1DB3945-1ACD-4C20-A15B-CCC8859C09F0}"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73B1DD-0EFB-49BA-8910-B0A15651A0A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DB3945-1ACD-4C20-A15B-CCC8859C09F0}"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73B1DD-0EFB-49BA-8910-B0A15651A0A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189865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DB3945-1ACD-4C20-A15B-CCC8859C09F0}"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73B1DD-0EFB-49BA-8910-B0A15651A0A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DB3945-1ACD-4C20-A15B-CCC8859C09F0}"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73B1DD-0EFB-49BA-8910-B0A15651A0A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5486400"/>
            <a:ext cx="8297994"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82506" y="3852863"/>
            <a:ext cx="6646994"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DB3945-1ACD-4C20-A15B-CCC8859C09F0}"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73B1DD-0EFB-49BA-8910-B0A15651A0A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536192"/>
            <a:ext cx="39624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87900" y="1536192"/>
            <a:ext cx="39624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DB3945-1ACD-4C20-A15B-CCC8859C09F0}" type="datetimeFigureOut">
              <a:rPr lang="en-IN" smtClean="0"/>
              <a:t>10-04-2025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73B1DD-0EFB-49BA-8910-B0A15651A0A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39624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39624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87900" y="1535113"/>
            <a:ext cx="39624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87900" y="2174875"/>
            <a:ext cx="39624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DB3945-1ACD-4C20-A15B-CCC8859C09F0}" type="datetimeFigureOut">
              <a:rPr lang="en-IN" smtClean="0"/>
              <a:t>10-04-2025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73B1DD-0EFB-49BA-8910-B0A15651A0A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DB3945-1ACD-4C20-A15B-CCC8859C09F0}" type="datetimeFigureOut">
              <a:rPr lang="en-IN" smtClean="0"/>
              <a:t>10-04-2025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73B1DD-0EFB-49BA-8910-B0A15651A0A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DB3945-1ACD-4C20-A15B-CCC8859C09F0}" type="datetimeFigureOut">
              <a:rPr lang="en-IN" smtClean="0"/>
              <a:t>10-04-2025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73B1DD-0EFB-49BA-8910-B0A15651A0A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30201" y="5495544"/>
            <a:ext cx="84201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30200" y="6096000"/>
            <a:ext cx="84201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DB3945-1ACD-4C20-A15B-CCC8859C09F0}" type="datetimeFigureOut">
              <a:rPr lang="en-IN" smtClean="0"/>
              <a:t>10-04-2025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73B1DD-0EFB-49BA-8910-B0A15651A0AF}" type="slidenum">
              <a:rPr lang="en-IN" smtClean="0"/>
              <a:t>‹#›</a:t>
            </a:fld>
            <a:endParaRPr lang="en-IN"/>
          </a:p>
        </p:txBody>
      </p:sp>
      <p:sp>
        <p:nvSpPr>
          <p:cNvPr id="9" name="Content Placeholder 8"/>
          <p:cNvSpPr>
            <a:spLocks noGrp="1"/>
          </p:cNvSpPr>
          <p:nvPr>
            <p:ph sz="quarter" idx="13"/>
          </p:nvPr>
        </p:nvSpPr>
        <p:spPr>
          <a:xfrm>
            <a:off x="330200" y="381000"/>
            <a:ext cx="84201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6898" y="5495278"/>
            <a:ext cx="84201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916305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26898" y="6096000"/>
            <a:ext cx="84201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1DB3945-1ACD-4C20-A15B-CCC8859C09F0}" type="datetimeFigureOut">
              <a:rPr lang="en-IN" smtClean="0"/>
              <a:t>10-04-2025</a:t>
            </a:fld>
            <a:endParaRPr lang="en-IN"/>
          </a:p>
        </p:txBody>
      </p:sp>
      <p:sp>
        <p:nvSpPr>
          <p:cNvPr id="9" name="Slide Number Placeholder 8"/>
          <p:cNvSpPr>
            <a:spLocks noGrp="1"/>
          </p:cNvSpPr>
          <p:nvPr>
            <p:ph type="sldNum" sz="quarter" idx="11"/>
          </p:nvPr>
        </p:nvSpPr>
        <p:spPr/>
        <p:txBody>
          <a:bodyPr/>
          <a:lstStyle/>
          <a:p>
            <a:fld id="{3373B1DD-0EFB-49BA-8910-B0A15651A0AF}"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255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95300" y="1600200"/>
            <a:ext cx="8255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9163050" y="0"/>
            <a:ext cx="7429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63050" y="5486400"/>
            <a:ext cx="74295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9242770" y="5648960"/>
            <a:ext cx="59436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373B1DD-0EFB-49BA-8910-B0A15651A0AF}" type="slidenum">
              <a:rPr lang="en-IN" smtClean="0"/>
              <a:t>‹#›</a:t>
            </a:fld>
            <a:endParaRPr lang="en-IN"/>
          </a:p>
        </p:txBody>
      </p:sp>
      <p:sp>
        <p:nvSpPr>
          <p:cNvPr id="5" name="Footer Placeholder 4"/>
          <p:cNvSpPr>
            <a:spLocks noGrp="1"/>
          </p:cNvSpPr>
          <p:nvPr>
            <p:ph type="ftr" sz="quarter" idx="3"/>
          </p:nvPr>
        </p:nvSpPr>
        <p:spPr>
          <a:xfrm rot="16200000">
            <a:off x="8317790" y="4033520"/>
            <a:ext cx="2367281" cy="39624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8282231" y="1630680"/>
            <a:ext cx="2438399" cy="396240"/>
          </a:xfrm>
          <a:prstGeom prst="rect">
            <a:avLst/>
          </a:prstGeom>
        </p:spPr>
        <p:txBody>
          <a:bodyPr vert="horz" lIns="91440" tIns="45720" rIns="91440" bIns="45720" rtlCol="0" anchor="ctr"/>
          <a:lstStyle>
            <a:lvl1pPr algn="l">
              <a:defRPr sz="1200">
                <a:solidFill>
                  <a:schemeClr val="bg2"/>
                </a:solidFill>
              </a:defRPr>
            </a:lvl1pPr>
          </a:lstStyle>
          <a:p>
            <a:fld id="{01DB3945-1ACD-4C20-A15B-CCC8859C09F0}" type="datetimeFigureOut">
              <a:rPr lang="en-IN" smtClean="0"/>
              <a:t>10-04-2025</a:t>
            </a:fld>
            <a:endParaRPr lang="en-IN"/>
          </a:p>
        </p:txBody>
      </p:sp>
    </p:spTree>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Arduino" TargetMode="External"/><Relationship Id="rId2" Type="http://schemas.openxmlformats.org/officeDocument/2006/relationships/hyperlink" Target="https://scholar.google.co.in/scholar?q=ultrasonic+radar+applications&amp;hl=en&amp;as_sdt=0&amp;as_vis=1&amp;oi=scholart" TargetMode="External"/><Relationship Id="rId1" Type="http://schemas.openxmlformats.org/officeDocument/2006/relationships/slideLayout" Target="../slideLayouts/slideLayout2.xml"/><Relationship Id="rId6" Type="http://schemas.openxmlformats.org/officeDocument/2006/relationships/hyperlink" Target="http://howtomechatronics.com/projects/arduino-radar-project/" TargetMode="External"/><Relationship Id="rId5" Type="http://schemas.openxmlformats.org/officeDocument/2006/relationships/hyperlink" Target="https://techatronic.com/radar-using-arduino-ultrasonic-sensor/" TargetMode="External"/><Relationship Id="rId4" Type="http://schemas.openxmlformats.org/officeDocument/2006/relationships/hyperlink" Target="https://www.solidswiki.com/index.php?title=Ultrasonic_Sensor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hyperlink" Target="https://processing.org/download/" TargetMode="External"/><Relationship Id="rId2" Type="http://schemas.openxmlformats.org/officeDocument/2006/relationships/hyperlink" Target="https://www.arduino.cc/en/software" TargetMode="Externa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CA614E-9D9B-4DDB-93F8-1A653A47F6B3}"/>
              </a:ext>
            </a:extLst>
          </p:cNvPr>
          <p:cNvSpPr>
            <a:spLocks noGrp="1"/>
          </p:cNvSpPr>
          <p:nvPr>
            <p:ph type="ctrTitle"/>
          </p:nvPr>
        </p:nvSpPr>
        <p:spPr>
          <a:xfrm>
            <a:off x="605728" y="863106"/>
            <a:ext cx="8021354" cy="2458457"/>
          </a:xfrm>
        </p:spPr>
        <p:txBody>
          <a:bodyPr/>
          <a:lstStyle/>
          <a:p>
            <a:pPr algn="ctr"/>
            <a:r>
              <a:rPr lang="en-IN" sz="3600" b="1" dirty="0" smtClean="0">
                <a:effectLst/>
                <a:latin typeface="Times New Roman" panose="02020603050405020304" pitchFamily="18" charset="0"/>
                <a:ea typeface="Calibri" panose="020F0502020204030204" pitchFamily="34" charset="0"/>
                <a:cs typeface="Times New Roman" panose="02020603050405020304" pitchFamily="18" charset="0"/>
              </a:rPr>
              <a:t>SHORT RANGE ULTRASONIC RADAR</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a:r>
            <a:br>
              <a:rPr lang="en-IN" sz="1800" dirty="0" smtClean="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xmlns="" id="{7738DB63-6624-400F-B742-CEC66D411AF8}"/>
              </a:ext>
            </a:extLst>
          </p:cNvPr>
          <p:cNvSpPr>
            <a:spLocks noGrp="1"/>
          </p:cNvSpPr>
          <p:nvPr>
            <p:ph type="subTitle" idx="1"/>
          </p:nvPr>
        </p:nvSpPr>
        <p:spPr>
          <a:xfrm>
            <a:off x="1038407" y="2485091"/>
            <a:ext cx="6863842" cy="1364531"/>
          </a:xfrm>
        </p:spPr>
        <p:txBody>
          <a:bodyPr>
            <a:normAutofit/>
          </a:bodyPr>
          <a:lstStyle/>
          <a:p>
            <a:r>
              <a:rPr lang="en-IN" sz="2400" b="1" dirty="0" smtClean="0">
                <a:solidFill>
                  <a:schemeClr val="accent1"/>
                </a:solidFill>
                <a:effectLst/>
                <a:latin typeface="Times New Roman" panose="02020603050405020304" pitchFamily="18" charset="0"/>
                <a:ea typeface="Calibri" panose="020F0502020204030204" pitchFamily="34" charset="0"/>
              </a:rPr>
              <a:t>A HOBBY Project</a:t>
            </a:r>
            <a:endParaRPr lang="en-IN" sz="2400" b="1" dirty="0">
              <a:solidFill>
                <a:schemeClr val="accent1"/>
              </a:solidFill>
              <a:effectLst/>
              <a:latin typeface="Times New Roman" panose="02020603050405020304" pitchFamily="18" charset="0"/>
              <a:ea typeface="Calibri" panose="020F0502020204030204" pitchFamily="34" charset="0"/>
            </a:endParaRPr>
          </a:p>
        </p:txBody>
      </p:sp>
      <p:sp>
        <p:nvSpPr>
          <p:cNvPr id="4" name="TextBox 3">
            <a:extLst>
              <a:ext uri="{FF2B5EF4-FFF2-40B4-BE49-F238E27FC236}">
                <a16:creationId xmlns:a16="http://schemas.microsoft.com/office/drawing/2014/main" xmlns="" id="{FB765DF0-8F70-4D70-B4CD-ECE56079BBB0}"/>
              </a:ext>
            </a:extLst>
          </p:cNvPr>
          <p:cNvSpPr txBox="1"/>
          <p:nvPr/>
        </p:nvSpPr>
        <p:spPr>
          <a:xfrm>
            <a:off x="5667555" y="3321563"/>
            <a:ext cx="3337664" cy="2991075"/>
          </a:xfrm>
          <a:prstGeom prst="rect">
            <a:avLst/>
          </a:prstGeom>
          <a:noFill/>
        </p:spPr>
        <p:txBody>
          <a:bodyPr wrap="square" rtlCol="0">
            <a:spAutoFit/>
          </a:bodyPr>
          <a:lstStyle/>
          <a:p>
            <a:r>
              <a:rPr lang="en-IN" sz="1800" b="1" dirty="0">
                <a:effectLst/>
                <a:latin typeface="Times New Roman" panose="02020603050405020304" pitchFamily="18" charset="0"/>
                <a:ea typeface="Calibri" panose="020F0502020204030204" pitchFamily="34" charset="0"/>
              </a:rPr>
              <a:t>By:</a:t>
            </a:r>
          </a:p>
          <a:p>
            <a:pPr>
              <a:lnSpc>
                <a:spcPct val="107000"/>
              </a:lnSpc>
              <a:spcAft>
                <a:spcPts val="800"/>
              </a:spcAft>
            </a:pPr>
            <a:r>
              <a:rPr lang="en-IN" sz="1400" b="1" dirty="0">
                <a:solidFill>
                  <a:srgbClr val="3163B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NEHA ACHARYA    : 20CS051</a:t>
            </a: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PRATHUSAHA K B : 20CS058</a:t>
            </a:r>
          </a:p>
          <a:p>
            <a:pPr>
              <a:lnSpc>
                <a:spcPct val="107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Guide:</a:t>
            </a:r>
            <a:r>
              <a:rPr lang="en-IN" b="1" dirty="0">
                <a:effectLst/>
                <a:latin typeface="Times New Roman" panose="02020603050405020304" pitchFamily="18" charset="0"/>
                <a:ea typeface="Calibri" panose="020F0502020204030204" pitchFamily="34" charset="0"/>
              </a:rPr>
              <a:t> </a:t>
            </a:r>
          </a:p>
          <a:p>
            <a:pPr algn="ctr">
              <a:lnSpc>
                <a:spcPct val="107000"/>
              </a:lnSpc>
              <a:spcAft>
                <a:spcPts val="800"/>
              </a:spcAft>
            </a:pPr>
            <a:r>
              <a:rPr lang="en-IN" sz="1500" b="1" dirty="0" err="1">
                <a:effectLst/>
                <a:latin typeface="Times New Roman" panose="02020603050405020304" pitchFamily="18" charset="0"/>
                <a:ea typeface="Calibri" panose="020F0502020204030204" pitchFamily="34" charset="0"/>
                <a:cs typeface="Times New Roman" panose="02020603050405020304" pitchFamily="18" charset="0"/>
              </a:rPr>
              <a:t>Dr</a:t>
            </a:r>
            <a:r>
              <a:rPr lang="en-IN" sz="1500" b="1" dirty="0" err="1" smtClean="0">
                <a:effectLst/>
                <a:latin typeface="Times New Roman" panose="02020603050405020304" pitchFamily="18" charset="0"/>
                <a:ea typeface="Calibri" panose="020F0502020204030204" pitchFamily="34" charset="0"/>
                <a:cs typeface="Times New Roman" panose="02020603050405020304" pitchFamily="18" charset="0"/>
              </a:rPr>
              <a:t>.</a:t>
            </a:r>
            <a:r>
              <a:rPr lang="en-IN" sz="1500" b="1"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sz="1500" b="1" dirty="0" err="1" smtClean="0">
                <a:effectLst/>
                <a:latin typeface="Times New Roman" panose="02020603050405020304" pitchFamily="18" charset="0"/>
                <a:ea typeface="Calibri" panose="020F0502020204030204" pitchFamily="34" charset="0"/>
                <a:cs typeface="Times New Roman" panose="02020603050405020304" pitchFamily="18" charset="0"/>
              </a:rPr>
              <a:t>Renukalatha</a:t>
            </a:r>
            <a:r>
              <a:rPr lang="en-IN" sz="1500" b="1" dirty="0" smtClean="0">
                <a:effectLst/>
                <a:latin typeface="Times New Roman" panose="02020603050405020304" pitchFamily="18" charset="0"/>
                <a:ea typeface="Calibri" panose="020F0502020204030204" pitchFamily="34" charset="0"/>
                <a:cs typeface="Times New Roman" panose="02020603050405020304" pitchFamily="18" charset="0"/>
              </a:rPr>
              <a:t>. S, </a:t>
            </a:r>
            <a:r>
              <a:rPr lang="en-IN" sz="1500" b="1" dirty="0" err="1" smtClean="0">
                <a:effectLst/>
                <a:latin typeface="Times New Roman" panose="02020603050405020304" pitchFamily="18" charset="0"/>
                <a:ea typeface="Calibri" panose="020F0502020204030204" pitchFamily="34" charset="0"/>
                <a:cs typeface="Times New Roman" panose="02020603050405020304" pitchFamily="18" charset="0"/>
              </a:rPr>
              <a:t>M.S,PhD,MISTE</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Professor,</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Dept. of CSE</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IN" sz="1500" dirty="0" err="1">
                <a:effectLst/>
                <a:latin typeface="Times New Roman" panose="02020603050405020304" pitchFamily="18" charset="0"/>
                <a:ea typeface="Calibri" panose="020F0502020204030204" pitchFamily="34" charset="0"/>
              </a:rPr>
              <a:t>SSIT,Tumkur</a:t>
            </a:r>
            <a:endParaRPr lang="en-IN" sz="1500" dirty="0"/>
          </a:p>
          <a:p>
            <a:endParaRPr lang="en-IN" dirty="0"/>
          </a:p>
        </p:txBody>
      </p:sp>
      <p:sp>
        <p:nvSpPr>
          <p:cNvPr id="5" name="TextBox 4">
            <a:extLst>
              <a:ext uri="{FF2B5EF4-FFF2-40B4-BE49-F238E27FC236}">
                <a16:creationId xmlns:a16="http://schemas.microsoft.com/office/drawing/2014/main" xmlns="" id="{40CAAED3-9A14-41C3-ACC5-6E15B640D134}"/>
              </a:ext>
            </a:extLst>
          </p:cNvPr>
          <p:cNvSpPr txBox="1"/>
          <p:nvPr/>
        </p:nvSpPr>
        <p:spPr>
          <a:xfrm>
            <a:off x="1154304" y="564474"/>
            <a:ext cx="6924203" cy="646331"/>
          </a:xfrm>
          <a:prstGeom prst="rect">
            <a:avLst/>
          </a:prstGeom>
          <a:noFill/>
        </p:spPr>
        <p:txBody>
          <a:bodyPr wrap="none" rtlCol="0">
            <a:spAutoFit/>
          </a:bodyPr>
          <a:lstStyle/>
          <a:p>
            <a:pPr algn="ctr"/>
            <a:r>
              <a:rPr lang="en-IN" sz="1800" b="1" dirty="0">
                <a:solidFill>
                  <a:schemeClr val="accent1"/>
                </a:solidFill>
                <a:effectLst/>
                <a:latin typeface="Times New Roman" panose="02020603050405020304" pitchFamily="18" charset="0"/>
                <a:ea typeface="Calibri" panose="020F0502020204030204" pitchFamily="34" charset="0"/>
              </a:rPr>
              <a:t>SRI SIDDHARTHA INSTITUTE OF TECHNOLOGY</a:t>
            </a:r>
          </a:p>
          <a:p>
            <a:pPr algn="ctr"/>
            <a:r>
              <a:rPr lang="en-IN" sz="1800" b="1" dirty="0">
                <a:effectLst/>
                <a:latin typeface="Times New Roman" panose="02020603050405020304" pitchFamily="18" charset="0"/>
                <a:ea typeface="Calibri" panose="020F0502020204030204" pitchFamily="34" charset="0"/>
              </a:rPr>
              <a:t>DEPARTMENT OF COMPUTER SCIENCE AND ENGINEERING</a:t>
            </a:r>
            <a:endParaRPr lang="en-IN" dirty="0"/>
          </a:p>
        </p:txBody>
      </p:sp>
      <p:pic>
        <p:nvPicPr>
          <p:cNvPr id="7" name="Picture 6">
            <a:extLst>
              <a:ext uri="{FF2B5EF4-FFF2-40B4-BE49-F238E27FC236}">
                <a16:creationId xmlns:a16="http://schemas.microsoft.com/office/drawing/2014/main" xmlns="" id="{44BF3BE7-729E-4F0A-986D-FA97A01F20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8017922" y="333634"/>
            <a:ext cx="1015676" cy="1108010"/>
          </a:xfrm>
          <a:prstGeom prst="rect">
            <a:avLst/>
          </a:prstGeom>
        </p:spPr>
      </p:pic>
    </p:spTree>
    <p:extLst>
      <p:ext uri="{BB962C8B-B14F-4D97-AF65-F5344CB8AC3E}">
        <p14:creationId xmlns:p14="http://schemas.microsoft.com/office/powerpoint/2010/main" val="1845664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b="1" i="1" dirty="0" smtClean="0">
                <a:latin typeface="Times New Roman" panose="02020603050405020304" pitchFamily="18" charset="0"/>
                <a:cs typeface="Times New Roman" panose="02020603050405020304" pitchFamily="18" charset="0"/>
              </a:rPr>
              <a:t>Conclusions</a:t>
            </a:r>
            <a:endParaRPr lang="en-IN" dirty="0"/>
          </a:p>
        </p:txBody>
      </p:sp>
      <p:sp>
        <p:nvSpPr>
          <p:cNvPr id="3" name="Content Placeholder 2"/>
          <p:cNvSpPr>
            <a:spLocks noGrp="1"/>
          </p:cNvSpPr>
          <p:nvPr>
            <p:ph idx="1"/>
          </p:nvPr>
        </p:nvSpPr>
        <p:spPr/>
        <p:txBody>
          <a:bodyPr/>
          <a:lstStyle/>
          <a:p>
            <a:pPr marL="114300" indent="0" algn="just">
              <a:buNone/>
            </a:pPr>
            <a:r>
              <a:rPr lang="en-IN" sz="1800" dirty="0">
                <a:latin typeface="Times New Roman" pitchFamily="18" charset="0"/>
                <a:ea typeface="Calibri" panose="020F0502020204030204" pitchFamily="34" charset="0"/>
                <a:cs typeface="Times New Roman" panose="02020603050405020304" pitchFamily="18" charset="0"/>
              </a:rPr>
              <a:t>This project could be helpful for object avoidance/ detection applications. This project could easily be extended and could be used in any systems may need it.  This framework can also be developed or modified according to the rising needs and demand.</a:t>
            </a:r>
            <a:r>
              <a:rPr lang="en-IN" sz="2400" dirty="0">
                <a:latin typeface="Calibri" panose="020F0502020204030204" pitchFamily="34" charset="0"/>
                <a:ea typeface="Calibri" panose="020F0502020204030204" pitchFamily="34" charset="0"/>
                <a:cs typeface="Times New Roman" panose="02020603050405020304" pitchFamily="18" charset="0"/>
              </a:rPr>
              <a:t/>
            </a:r>
            <a:br>
              <a:rPr lang="en-IN" sz="24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658100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071F15-48CC-4743-BDD6-3DD4CBB3EF8A}"/>
              </a:ext>
            </a:extLst>
          </p:cNvPr>
          <p:cNvSpPr>
            <a:spLocks noGrp="1"/>
          </p:cNvSpPr>
          <p:nvPr>
            <p:ph type="title"/>
          </p:nvPr>
        </p:nvSpPr>
        <p:spPr>
          <a:xfrm>
            <a:off x="989860" y="0"/>
            <a:ext cx="8346723" cy="1380931"/>
          </a:xfrm>
        </p:spPr>
        <p:txBody>
          <a:bodyPr/>
          <a:lstStyle/>
          <a:p>
            <a:pPr algn="ctr"/>
            <a:r>
              <a:rPr lang="en-IN" sz="4000" b="1" i="1" dirty="0" smtClean="0">
                <a:latin typeface="Times New Roman" panose="02020603050405020304" pitchFamily="18" charset="0"/>
                <a:ea typeface="Calibri" panose="020F0502020204030204" pitchFamily="34" charset="0"/>
                <a:cs typeface="Times New Roman" panose="02020603050405020304" pitchFamily="18" charset="0"/>
              </a:rPr>
              <a:t>References</a:t>
            </a:r>
            <a:endParaRPr lang="en-IN" dirty="0"/>
          </a:p>
        </p:txBody>
      </p:sp>
      <p:sp>
        <p:nvSpPr>
          <p:cNvPr id="3" name="Content Placeholder 2">
            <a:extLst>
              <a:ext uri="{FF2B5EF4-FFF2-40B4-BE49-F238E27FC236}">
                <a16:creationId xmlns:a16="http://schemas.microsoft.com/office/drawing/2014/main" xmlns="" id="{DA5602A3-096F-4C3A-9538-2F8C07CC93A7}"/>
              </a:ext>
            </a:extLst>
          </p:cNvPr>
          <p:cNvSpPr>
            <a:spLocks noGrp="1"/>
          </p:cNvSpPr>
          <p:nvPr>
            <p:ph idx="1"/>
          </p:nvPr>
        </p:nvSpPr>
        <p:spPr>
          <a:xfrm>
            <a:off x="610827" y="1323539"/>
            <a:ext cx="8346723" cy="4852150"/>
          </a:xfrm>
        </p:spPr>
        <p:txBody>
          <a:bodyPr>
            <a:normAutofit/>
          </a:bodyPr>
          <a:lstStyle/>
          <a:p>
            <a:pPr marL="11430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Ultrasonic Radar and its applications: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https://scholar.google.co.in/scholar?q=ultrasonic+radar+applications&amp;hl=en&amp;as_sdt=0&amp;as_vis=1&amp;oi=scholart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Arduino UNO: </a:t>
            </a:r>
            <a:r>
              <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https://en.wikipedia.org/wiki/Arduino</a:t>
            </a:r>
            <a:endPar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Servo motor datasheet.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Ultrasonic Sensors: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https://www.solidswiki.com/index.php?title=Ultrasonic_Sensors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Circuit Diagram: </a:t>
            </a:r>
            <a:r>
              <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https://techatronic.com/radar-using-arduino-ultrasonic-sensor/</a:t>
            </a:r>
            <a:endPar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Arduino IDE and Processing Code: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http://howtomechatronics.com/projects/arduino-radar-project/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u="sng" dirty="0">
              <a:solidFill>
                <a:srgbClr val="0563C1"/>
              </a:solidFill>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ct val="107000"/>
              </a:lnSpc>
              <a:spcAft>
                <a:spcPts val="800"/>
              </a:spcAft>
              <a:buNone/>
            </a:pPr>
            <a:endPar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ct val="107000"/>
              </a:lnSpc>
              <a:spcAft>
                <a:spcPts val="800"/>
              </a:spcAft>
              <a:buNone/>
            </a:pPr>
            <a:endParaRPr lang="en-IN" sz="1800" dirty="0"/>
          </a:p>
        </p:txBody>
      </p:sp>
    </p:spTree>
    <p:extLst>
      <p:ext uri="{BB962C8B-B14F-4D97-AF65-F5344CB8AC3E}">
        <p14:creationId xmlns:p14="http://schemas.microsoft.com/office/powerpoint/2010/main" val="3751542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3666D48-C797-4104-B7B6-FED8104B35E2}"/>
              </a:ext>
            </a:extLst>
          </p:cNvPr>
          <p:cNvSpPr txBox="1"/>
          <p:nvPr/>
        </p:nvSpPr>
        <p:spPr>
          <a:xfrm>
            <a:off x="3041919" y="2721114"/>
            <a:ext cx="2709396" cy="769441"/>
          </a:xfrm>
          <a:prstGeom prst="rect">
            <a:avLst/>
          </a:prstGeom>
          <a:noFill/>
        </p:spPr>
        <p:txBody>
          <a:bodyPr wrap="none" rtlCol="0">
            <a:spAutoFit/>
          </a:bodyPr>
          <a:lstStyle/>
          <a:p>
            <a:pPr algn="ctr"/>
            <a:r>
              <a:rPr lang="en-IN" sz="4400" b="1" i="1" dirty="0">
                <a:solidFill>
                  <a:schemeClr val="tx1">
                    <a:lumMod val="75000"/>
                    <a:lumOff val="25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68389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2D6F87-D33B-4338-8901-1D287FE933ED}"/>
              </a:ext>
            </a:extLst>
          </p:cNvPr>
          <p:cNvSpPr>
            <a:spLocks noGrp="1"/>
          </p:cNvSpPr>
          <p:nvPr>
            <p:ph type="title"/>
          </p:nvPr>
        </p:nvSpPr>
        <p:spPr>
          <a:xfrm>
            <a:off x="1161632" y="603682"/>
            <a:ext cx="7205991" cy="1299847"/>
          </a:xfrm>
        </p:spPr>
        <p:txBody>
          <a:bodyPr>
            <a:noAutofit/>
          </a:bodyPr>
          <a:lstStyle/>
          <a:p>
            <a:pPr algn="ctr"/>
            <a:r>
              <a:rPr lang="en-IN" b="1" i="1" dirty="0">
                <a:effectLst/>
                <a:latin typeface="Times New Roman" panose="02020603050405020304" pitchFamily="18" charset="0"/>
                <a:ea typeface="Calibri" panose="020F0502020204030204" pitchFamily="34" charset="0"/>
                <a:cs typeface="Times New Roman" panose="02020603050405020304" pitchFamily="18" charset="0"/>
              </a:rPr>
              <a:t>Introduction</a:t>
            </a:r>
            <a:r>
              <a:rPr lang="en-IN" i="1" dirty="0">
                <a:effectLst/>
                <a:latin typeface="Calibri" panose="020F0502020204030204" pitchFamily="34" charset="0"/>
                <a:ea typeface="Calibri" panose="020F0502020204030204" pitchFamily="34" charset="0"/>
                <a:cs typeface="Times New Roman" panose="02020603050405020304" pitchFamily="18" charset="0"/>
              </a:rPr>
              <a:t/>
            </a:r>
            <a:br>
              <a:rPr lang="en-IN" i="1" dirty="0">
                <a:effectLst/>
                <a:latin typeface="Calibri" panose="020F0502020204030204" pitchFamily="34" charset="0"/>
                <a:ea typeface="Calibri" panose="020F0502020204030204" pitchFamily="34" charset="0"/>
                <a:cs typeface="Times New Roman" panose="02020603050405020304" pitchFamily="18" charset="0"/>
              </a:rPr>
            </a:br>
            <a:endParaRPr lang="en-IN"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FBD8C4D2-7708-40B8-B826-C78878E5F388}"/>
              </a:ext>
            </a:extLst>
          </p:cNvPr>
          <p:cNvSpPr>
            <a:spLocks noGrp="1"/>
          </p:cNvSpPr>
          <p:nvPr>
            <p:ph idx="1"/>
          </p:nvPr>
        </p:nvSpPr>
        <p:spPr>
          <a:xfrm>
            <a:off x="1063977" y="2010052"/>
            <a:ext cx="8346723" cy="3332816"/>
          </a:xfrm>
        </p:spPr>
        <p:txBody>
          <a:bodyPr/>
          <a:lstStyle/>
          <a:p>
            <a:r>
              <a:rPr lang="en-IN" sz="1800" dirty="0">
                <a:effectLst/>
                <a:latin typeface="Times New Roman" panose="02020603050405020304" pitchFamily="18" charset="0"/>
                <a:ea typeface="Calibri" panose="020F0502020204030204" pitchFamily="34" charset="0"/>
              </a:rPr>
              <a:t>Radar is an object detection system that uses electromagnetic waves to identify range, altitude, direction, or speed of both moving and fixed objects.</a:t>
            </a:r>
          </a:p>
          <a:p>
            <a:r>
              <a:rPr lang="en-IN" sz="1800" dirty="0">
                <a:effectLst/>
                <a:latin typeface="Times New Roman" panose="02020603050405020304" pitchFamily="18" charset="0"/>
                <a:ea typeface="Calibri" panose="020F0502020204030204" pitchFamily="34" charset="0"/>
              </a:rPr>
              <a:t>When we use ultrasonic waves instead of electromagnetic waves, we call it ultrasonic radar.</a:t>
            </a:r>
          </a:p>
          <a:p>
            <a:r>
              <a:rPr lang="en-IN" sz="1800" dirty="0">
                <a:effectLst/>
                <a:latin typeface="Times New Roman" panose="02020603050405020304" pitchFamily="18" charset="0"/>
                <a:ea typeface="Calibri" panose="020F0502020204030204" pitchFamily="34" charset="0"/>
              </a:rPr>
              <a:t>The main components in any ultrasonic radar are the ultrasonic Sensors. </a:t>
            </a:r>
          </a:p>
          <a:p>
            <a:r>
              <a:rPr lang="en-IN" sz="1800" dirty="0">
                <a:effectLst/>
                <a:latin typeface="Times New Roman" panose="02020603050405020304" pitchFamily="18" charset="0"/>
                <a:ea typeface="Calibri" panose="020F0502020204030204" pitchFamily="34" charset="0"/>
              </a:rPr>
              <a:t>Ultrasonic sensors work on a principle similar to radar or sonar which evaluates attributes of a target by interpreting the echoes from radio or sound waves respectively.</a:t>
            </a:r>
          </a:p>
          <a:p>
            <a:r>
              <a:rPr lang="en-IN" sz="1800" dirty="0">
                <a:effectLst/>
                <a:latin typeface="Times New Roman" panose="02020603050405020304" pitchFamily="18" charset="0"/>
                <a:ea typeface="Calibri" panose="020F0502020204030204" pitchFamily="34" charset="0"/>
              </a:rPr>
              <a:t>Radar’s information will appear in different ways.</a:t>
            </a:r>
            <a:r>
              <a:rPr lang="en-IN" sz="1800" dirty="0">
                <a:latin typeface="Times New Roman" panose="02020603050405020304" pitchFamily="18" charset="0"/>
                <a:ea typeface="Calibri" panose="020F0502020204030204" pitchFamily="34" charset="0"/>
              </a:rPr>
              <a:t> Like sound or LED</a:t>
            </a:r>
            <a:endParaRPr lang="en-IN" dirty="0"/>
          </a:p>
        </p:txBody>
      </p:sp>
    </p:spTree>
    <p:extLst>
      <p:ext uri="{BB962C8B-B14F-4D97-AF65-F5344CB8AC3E}">
        <p14:creationId xmlns:p14="http://schemas.microsoft.com/office/powerpoint/2010/main" val="4005918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4804CC-9161-4796-99C4-1BF9AF115B31}"/>
              </a:ext>
            </a:extLst>
          </p:cNvPr>
          <p:cNvSpPr>
            <a:spLocks noGrp="1"/>
          </p:cNvSpPr>
          <p:nvPr>
            <p:ph type="title"/>
          </p:nvPr>
        </p:nvSpPr>
        <p:spPr>
          <a:xfrm>
            <a:off x="1063978" y="0"/>
            <a:ext cx="8346723" cy="701336"/>
          </a:xfrm>
        </p:spPr>
        <p:txBody>
          <a:bodyPr>
            <a:normAutofit fontScale="90000"/>
          </a:bodyPr>
          <a:lstStyle/>
          <a:p>
            <a:pPr algn="ctr"/>
            <a:r>
              <a:rPr lang="en-IN" b="1" i="1" dirty="0">
                <a:effectLst/>
                <a:latin typeface="Times New Roman" panose="02020603050405020304" pitchFamily="18" charset="0"/>
                <a:ea typeface="Calibri" panose="020F0502020204030204" pitchFamily="34" charset="0"/>
              </a:rPr>
              <a:t>Tools and technologies </a:t>
            </a:r>
            <a:endParaRPr lang="en-IN" i="1" dirty="0"/>
          </a:p>
        </p:txBody>
      </p:sp>
      <p:sp>
        <p:nvSpPr>
          <p:cNvPr id="3" name="Content Placeholder 2">
            <a:extLst>
              <a:ext uri="{FF2B5EF4-FFF2-40B4-BE49-F238E27FC236}">
                <a16:creationId xmlns:a16="http://schemas.microsoft.com/office/drawing/2014/main" xmlns="" id="{FA23BD86-A394-4E63-A7A0-A9AA1466F826}"/>
              </a:ext>
            </a:extLst>
          </p:cNvPr>
          <p:cNvSpPr>
            <a:spLocks noGrp="1"/>
          </p:cNvSpPr>
          <p:nvPr>
            <p:ph idx="1"/>
          </p:nvPr>
        </p:nvSpPr>
        <p:spPr>
          <a:xfrm>
            <a:off x="856943" y="702102"/>
            <a:ext cx="8346723" cy="5415378"/>
          </a:xfrm>
        </p:spPr>
        <p:txBody>
          <a:bodyPr>
            <a:normAutofit/>
          </a:bodyPr>
          <a:lstStyle/>
          <a:p>
            <a:r>
              <a:rPr lang="en-IN" sz="1800" b="1" u="sng" dirty="0">
                <a:effectLst/>
                <a:latin typeface="Times New Roman" panose="02020603050405020304" pitchFamily="18" charset="0"/>
                <a:ea typeface="Calibri" panose="020F0502020204030204" pitchFamily="34" charset="0"/>
              </a:rPr>
              <a:t>Arduino Board UNO Model</a:t>
            </a:r>
          </a:p>
          <a:p>
            <a:pPr marL="0" indent="0">
              <a:buNone/>
            </a:pPr>
            <a:r>
              <a:rPr lang="en-IN" sz="1800" b="1" dirty="0">
                <a:latin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rPr>
              <a:t>Arduino is a hardware and software </a:t>
            </a:r>
            <a:r>
              <a:rPr lang="en-IN" sz="1800" dirty="0" err="1">
                <a:effectLst/>
                <a:latin typeface="Times New Roman" panose="02020603050405020304" pitchFamily="18" charset="0"/>
                <a:ea typeface="Calibri" panose="020F0502020204030204" pitchFamily="34" charset="0"/>
              </a:rPr>
              <a:t>company,basically</a:t>
            </a:r>
            <a:r>
              <a:rPr lang="en-IN" sz="1800" dirty="0">
                <a:effectLst/>
                <a:latin typeface="Times New Roman" panose="02020603050405020304" pitchFamily="18" charset="0"/>
                <a:ea typeface="Calibri" panose="020F0502020204030204" pitchFamily="34" charset="0"/>
              </a:rPr>
              <a:t> microcontroller-based kits for building digital devices and interactive objects that can sense and control physical devices. </a:t>
            </a:r>
          </a:p>
          <a:p>
            <a:pPr marL="0" indent="0">
              <a:buNone/>
            </a:pPr>
            <a:endParaRPr lang="en-IN" sz="1800" dirty="0">
              <a:effectLst/>
              <a:latin typeface="Times New Roman" panose="02020603050405020304" pitchFamily="18" charset="0"/>
              <a:ea typeface="Calibri" panose="020F0502020204030204" pitchFamily="34" charset="0"/>
            </a:endParaRPr>
          </a:p>
          <a:p>
            <a:pPr marL="0" indent="0">
              <a:buNone/>
            </a:pPr>
            <a:endParaRPr lang="en-IN" sz="1800" dirty="0">
              <a:effectLst/>
              <a:latin typeface="Times New Roman" panose="02020603050405020304" pitchFamily="18" charset="0"/>
              <a:ea typeface="Calibri" panose="020F0502020204030204" pitchFamily="34" charset="0"/>
            </a:endParaRPr>
          </a:p>
          <a:p>
            <a:r>
              <a:rPr lang="en-IN" sz="1800" b="1" u="sng" dirty="0">
                <a:effectLst/>
                <a:latin typeface="Times New Roman" panose="02020603050405020304" pitchFamily="18" charset="0"/>
                <a:ea typeface="Calibri" panose="020F0502020204030204" pitchFamily="34" charset="0"/>
              </a:rPr>
              <a:t>Ultrasonic sensors HC- SR04</a:t>
            </a:r>
          </a:p>
          <a:p>
            <a:pPr marL="0" indent="0">
              <a:buNone/>
            </a:pPr>
            <a:r>
              <a:rPr lang="en-IN" sz="1800" b="1" dirty="0">
                <a:latin typeface="Times New Roman" panose="02020603050405020304" pitchFamily="18" charset="0"/>
                <a:ea typeface="Calibri" panose="020F0502020204030204" pitchFamily="34" charset="0"/>
              </a:rPr>
              <a:t>	</a:t>
            </a:r>
            <a:r>
              <a:rPr lang="en-US" sz="1800" b="0" i="0" dirty="0">
                <a:effectLst/>
                <a:latin typeface="Times New Roman" panose="02020603050405020304" pitchFamily="18" charset="0"/>
                <a:cs typeface="Times New Roman" panose="02020603050405020304" pitchFamily="18" charset="0"/>
              </a:rPr>
              <a:t>An </a:t>
            </a:r>
            <a:r>
              <a:rPr lang="en-US" sz="1800" i="0" dirty="0">
                <a:effectLst/>
                <a:latin typeface="Times New Roman" panose="02020603050405020304" pitchFamily="18" charset="0"/>
                <a:cs typeface="Times New Roman" panose="02020603050405020304" pitchFamily="18" charset="0"/>
              </a:rPr>
              <a:t>ultrasonic sensor</a:t>
            </a:r>
            <a:r>
              <a:rPr lang="en-US" sz="1800" dirty="0">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is a sensor that is used to measure the distance of a target or object. It detects the object by transmitting ultrasonic waves and converts the reflected waves into an electrical signal. </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b="0" i="0" dirty="0">
              <a:effectLst/>
              <a:latin typeface="Times New Roman" panose="02020603050405020304" pitchFamily="18" charset="0"/>
              <a:cs typeface="Times New Roman" panose="02020603050405020304" pitchFamily="18" charset="0"/>
            </a:endParaRPr>
          </a:p>
          <a:p>
            <a:r>
              <a:rPr lang="en-IN" sz="1800" b="1" u="sng" dirty="0">
                <a:effectLst/>
                <a:latin typeface="Times New Roman" panose="02020603050405020304" pitchFamily="18" charset="0"/>
                <a:ea typeface="Calibri" panose="020F0502020204030204" pitchFamily="34" charset="0"/>
              </a:rPr>
              <a:t>Servo Motor tower pro micro servo 9g</a:t>
            </a:r>
          </a:p>
          <a:p>
            <a:pPr marL="0" indent="0">
              <a:buNone/>
            </a:pPr>
            <a:r>
              <a:rPr lang="en-IN" sz="1800" b="1" dirty="0">
                <a:latin typeface="Times New Roman" panose="02020603050405020304" pitchFamily="18" charset="0"/>
                <a:ea typeface="Calibri" panose="020F0502020204030204" pitchFamily="34" charset="0"/>
                <a:cs typeface="Times New Roman" panose="02020603050405020304" pitchFamily="18" charset="0"/>
              </a:rPr>
              <a:t>	</a:t>
            </a:r>
            <a:r>
              <a:rPr lang="en-US" sz="1800" b="0" i="0" dirty="0">
                <a:solidFill>
                  <a:srgbClr val="333E48"/>
                </a:solidFill>
                <a:effectLst/>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servo meter </a:t>
            </a:r>
            <a:r>
              <a:rPr lang="en-US" sz="1800" b="0" i="0" dirty="0">
                <a:solidFill>
                  <a:srgbClr val="333E48"/>
                </a:solidFill>
                <a:effectLst/>
                <a:latin typeface="Times New Roman" panose="02020603050405020304" pitchFamily="18" charset="0"/>
                <a:cs typeface="Times New Roman" panose="02020603050405020304" pitchFamily="18" charset="0"/>
              </a:rPr>
              <a:t>is a simple DC motor that can be controlled for specific angular rotation with the help of additional servomechanism. </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xmlns="" id="{700E2B95-A471-48A1-8A36-EF111359D3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615" y="1663181"/>
            <a:ext cx="2202957" cy="1392269"/>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xmlns="" id="{DD8A5DE1-1D45-43C6-82A2-913D6B2842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5996" y="3783760"/>
            <a:ext cx="1676353" cy="1395672"/>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xmlns="" id="{D8897F10-8B60-48E2-AD98-4FC524C81A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35996" y="5483658"/>
            <a:ext cx="1858576" cy="12676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45289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67A3AA-8FFE-4F8C-9962-549CAFDC2DE9}"/>
              </a:ext>
            </a:extLst>
          </p:cNvPr>
          <p:cNvSpPr>
            <a:spLocks noGrp="1"/>
          </p:cNvSpPr>
          <p:nvPr>
            <p:ph type="title"/>
          </p:nvPr>
        </p:nvSpPr>
        <p:spPr>
          <a:xfrm>
            <a:off x="1063238" y="28123"/>
            <a:ext cx="8346723" cy="830061"/>
          </a:xfrm>
        </p:spPr>
        <p:txBody>
          <a:bodyPr/>
          <a:lstStyle/>
          <a:p>
            <a:pPr algn="ctr"/>
            <a:r>
              <a:rPr lang="en-IN" b="1" i="1" dirty="0">
                <a:effectLst/>
                <a:latin typeface="Times New Roman" panose="02020603050405020304" pitchFamily="18" charset="0"/>
                <a:ea typeface="Calibri" panose="020F0502020204030204" pitchFamily="34" charset="0"/>
              </a:rPr>
              <a:t>Tools and technologies </a:t>
            </a:r>
            <a:endParaRPr lang="en-IN" i="1" dirty="0"/>
          </a:p>
        </p:txBody>
      </p:sp>
      <p:sp>
        <p:nvSpPr>
          <p:cNvPr id="3" name="Content Placeholder 2">
            <a:extLst>
              <a:ext uri="{FF2B5EF4-FFF2-40B4-BE49-F238E27FC236}">
                <a16:creationId xmlns:a16="http://schemas.microsoft.com/office/drawing/2014/main" xmlns="" id="{AB25D33C-4C4B-46B9-9D13-430368C5F05C}"/>
              </a:ext>
            </a:extLst>
          </p:cNvPr>
          <p:cNvSpPr>
            <a:spLocks noGrp="1"/>
          </p:cNvSpPr>
          <p:nvPr>
            <p:ph idx="1"/>
          </p:nvPr>
        </p:nvSpPr>
        <p:spPr>
          <a:xfrm>
            <a:off x="825454" y="980242"/>
            <a:ext cx="8346723" cy="3556247"/>
          </a:xfrm>
        </p:spPr>
        <p:txBody>
          <a:bodyPr>
            <a:noAutofit/>
          </a:bodyPr>
          <a:lstStyle/>
          <a:p>
            <a:r>
              <a:rPr lang="en-IN" sz="1800" b="1"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Arduino IDE 1.8.13</a:t>
            </a:r>
            <a:endParaRPr lang="en-IN" sz="1800" b="0" dirty="0">
              <a:effectLst/>
              <a:latin typeface="Times New Roman" panose="02020603050405020304" pitchFamily="18" charset="0"/>
              <a:cs typeface="Times New Roman" panose="02020603050405020304" pitchFamily="18" charset="0"/>
            </a:endParaRPr>
          </a:p>
          <a:p>
            <a:pPr marL="0" indent="0">
              <a:buNone/>
            </a:pPr>
            <a:r>
              <a:rPr lang="en-IN" sz="1800" dirty="0"/>
              <a:t>	</a:t>
            </a:r>
            <a:r>
              <a:rPr lang="en-IN" sz="1800" dirty="0">
                <a:effectLst/>
                <a:latin typeface="Times New Roman" panose="02020603050405020304" pitchFamily="18" charset="0"/>
                <a:ea typeface="Calibri" panose="020F0502020204030204" pitchFamily="34" charset="0"/>
              </a:rPr>
              <a:t>For programming the microcontrollers, the Arduino project provides an integrated development environment (IDE) makes it easy to write code and upload it to the board.</a:t>
            </a:r>
            <a:endParaRPr lang="en-IN" sz="1800" dirty="0">
              <a:latin typeface="Times New Roman" panose="02020603050405020304" pitchFamily="18" charset="0"/>
              <a:ea typeface="Calibri" panose="020F0502020204030204" pitchFamily="34" charset="0"/>
            </a:endParaRPr>
          </a:p>
          <a:p>
            <a:pPr marL="0" indent="0">
              <a:buNone/>
            </a:pPr>
            <a:endParaRPr lang="en-IN" sz="1800" dirty="0">
              <a:effectLst/>
              <a:latin typeface="Times New Roman" panose="02020603050405020304" pitchFamily="18" charset="0"/>
              <a:ea typeface="Calibri" panose="020F0502020204030204" pitchFamily="34" charset="0"/>
            </a:endParaRPr>
          </a:p>
          <a:p>
            <a:pPr marL="0" indent="0">
              <a:buNone/>
            </a:pPr>
            <a:endParaRPr lang="en-IN" sz="1800" dirty="0">
              <a:effectLst/>
              <a:latin typeface="Times New Roman" panose="02020603050405020304" pitchFamily="18" charset="0"/>
              <a:ea typeface="Calibri" panose="020F0502020204030204" pitchFamily="34" charset="0"/>
            </a:endParaRPr>
          </a:p>
          <a:p>
            <a:pPr marL="0" indent="0">
              <a:buNone/>
            </a:pPr>
            <a:endParaRPr lang="en-IN" sz="1800" dirty="0">
              <a:effectLst/>
              <a:latin typeface="Times New Roman" panose="02020603050405020304" pitchFamily="18" charset="0"/>
              <a:ea typeface="Calibri" panose="020F0502020204030204" pitchFamily="34" charset="0"/>
            </a:endParaRPr>
          </a:p>
          <a:p>
            <a:pPr marL="0" indent="0">
              <a:buNone/>
            </a:pPr>
            <a:endParaRPr lang="en-US" sz="1800" dirty="0" smtClean="0">
              <a:effectLst/>
              <a:latin typeface="Times New Roman" panose="02020603050405020304" pitchFamily="18" charset="0"/>
              <a:ea typeface="Calibri" panose="020F0502020204030204" pitchFamily="34" charset="0"/>
            </a:endParaRPr>
          </a:p>
          <a:p>
            <a:pPr marL="0" indent="0">
              <a:buNone/>
            </a:pPr>
            <a:endParaRPr lang="en-IN" sz="1800" dirty="0">
              <a:effectLst/>
              <a:latin typeface="Times New Roman" panose="02020603050405020304" pitchFamily="18" charset="0"/>
              <a:ea typeface="Calibri" panose="020F0502020204030204" pitchFamily="34" charset="0"/>
            </a:endParaRPr>
          </a:p>
          <a:p>
            <a:r>
              <a:rPr lang="en-IN" sz="1800" b="1"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xmlns="" val="tx"/>
                    </a:ext>
                  </a:extLst>
                </a:hlinkClick>
              </a:rPr>
              <a:t>Processing IDE</a:t>
            </a:r>
            <a:endParaRPr lang="en-IN" sz="1800" b="1" i="0" u="none" strike="noStrike" dirty="0">
              <a:effectLst/>
              <a:latin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Processing application is visual arts-based software for learning to code.</a:t>
            </a:r>
            <a:endParaRPr lang="en-IN" sz="1800" b="0" i="0"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8AD77993-4C4F-45AD-B8DA-1E46EE78AE5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65811" y="4536489"/>
            <a:ext cx="2781398" cy="2157047"/>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xmlns="" id="{A8B252C7-2B6E-4BA3-A651-9CEA1BECD5B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65811" y="2086252"/>
            <a:ext cx="2827285" cy="19353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23292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D3FC2C-1186-4DC7-979F-16F207781D12}"/>
              </a:ext>
            </a:extLst>
          </p:cNvPr>
          <p:cNvSpPr>
            <a:spLocks noGrp="1"/>
          </p:cNvSpPr>
          <p:nvPr>
            <p:ph type="title"/>
          </p:nvPr>
        </p:nvSpPr>
        <p:spPr>
          <a:xfrm>
            <a:off x="926459" y="0"/>
            <a:ext cx="8346723" cy="608119"/>
          </a:xfrm>
        </p:spPr>
        <p:txBody>
          <a:bodyPr>
            <a:normAutofit fontScale="90000"/>
          </a:bodyPr>
          <a:lstStyle/>
          <a:p>
            <a:pPr algn="ctr"/>
            <a:r>
              <a:rPr lang="en-IN" b="1" i="1" dirty="0">
                <a:latin typeface="Times New Roman" panose="02020603050405020304" pitchFamily="18" charset="0"/>
                <a:cs typeface="Times New Roman" panose="02020603050405020304" pitchFamily="18" charset="0"/>
              </a:rPr>
              <a:t>Working procedure : Hardware </a:t>
            </a:r>
          </a:p>
        </p:txBody>
      </p:sp>
      <p:sp>
        <p:nvSpPr>
          <p:cNvPr id="4" name="TextBox 3">
            <a:extLst>
              <a:ext uri="{FF2B5EF4-FFF2-40B4-BE49-F238E27FC236}">
                <a16:creationId xmlns:a16="http://schemas.microsoft.com/office/drawing/2014/main" xmlns="" id="{A54FA9D7-3652-49CC-9490-27E865B42A19}"/>
              </a:ext>
            </a:extLst>
          </p:cNvPr>
          <p:cNvSpPr txBox="1"/>
          <p:nvPr/>
        </p:nvSpPr>
        <p:spPr>
          <a:xfrm>
            <a:off x="754183" y="692458"/>
            <a:ext cx="8346723" cy="3754746"/>
          </a:xfrm>
          <a:prstGeom prst="rect">
            <a:avLst/>
          </a:prstGeom>
          <a:noFill/>
        </p:spPr>
        <p:txBody>
          <a:bodyPr wrap="square" rtlCol="0">
            <a:spAutoFit/>
          </a:bodyPr>
          <a:lstStyle/>
          <a:p>
            <a:pPr>
              <a:lnSpc>
                <a:spcPct val="107000"/>
              </a:lnSpc>
              <a:spcAft>
                <a:spcPts val="800"/>
              </a:spcAft>
            </a:pPr>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Circuit Diagram </a:t>
            </a:r>
            <a:endParaRPr lang="en-IN" sz="1800" u="sng"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connected the Ultrasonic Sensor HC-SR04 to the pins number 10 and 11 on the Arduino Board.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Trig Pin = 8. </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Echo Pin = 9.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And the servo motor to the pin number 10 on the Arduino Board. Fig (9) shows circuit structure for the project.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My Servo = 10.</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xmlns="" id="{3BFF749C-5911-48F5-94C5-9A6445252D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904" y="3728224"/>
            <a:ext cx="3548191" cy="2645941"/>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xmlns="" id="{A281879A-5820-4DBB-8AF1-2FFD23DA55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26496" y="3728223"/>
            <a:ext cx="3575188" cy="2645941"/>
          </a:xfrm>
          <a:prstGeom prst="rect">
            <a:avLst/>
          </a:prstGeom>
        </p:spPr>
      </p:pic>
      <p:sp>
        <p:nvSpPr>
          <p:cNvPr id="9" name="TextBox 8">
            <a:extLst>
              <a:ext uri="{FF2B5EF4-FFF2-40B4-BE49-F238E27FC236}">
                <a16:creationId xmlns:a16="http://schemas.microsoft.com/office/drawing/2014/main" xmlns="" id="{CE32D22D-07CB-4B98-9A07-0FC7F41627C1}"/>
              </a:ext>
            </a:extLst>
          </p:cNvPr>
          <p:cNvSpPr txBox="1"/>
          <p:nvPr/>
        </p:nvSpPr>
        <p:spPr>
          <a:xfrm>
            <a:off x="5853269" y="3316722"/>
            <a:ext cx="2721642" cy="369332"/>
          </a:xfrm>
          <a:prstGeom prst="rect">
            <a:avLst/>
          </a:prstGeom>
          <a:noFill/>
        </p:spPr>
        <p:txBody>
          <a:bodyPr wrap="none" rtlCol="0">
            <a:spAutoFit/>
          </a:bodyPr>
          <a:lstStyle/>
          <a:p>
            <a:r>
              <a:rPr lang="en-IN" sz="1800" i="1" dirty="0">
                <a:effectLst/>
                <a:latin typeface="Times New Roman" panose="02020603050405020304" pitchFamily="18" charset="0"/>
                <a:ea typeface="Calibri" panose="020F0502020204030204" pitchFamily="34" charset="0"/>
              </a:rPr>
              <a:t>Final appearance of circuit</a:t>
            </a:r>
            <a:endParaRPr lang="en-IN" dirty="0"/>
          </a:p>
        </p:txBody>
      </p:sp>
    </p:spTree>
    <p:extLst>
      <p:ext uri="{BB962C8B-B14F-4D97-AF65-F5344CB8AC3E}">
        <p14:creationId xmlns:p14="http://schemas.microsoft.com/office/powerpoint/2010/main" val="1090831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E750BD-90ED-4905-9821-C66141BA105D}"/>
              </a:ext>
            </a:extLst>
          </p:cNvPr>
          <p:cNvSpPr>
            <a:spLocks noGrp="1"/>
          </p:cNvSpPr>
          <p:nvPr>
            <p:ph type="title"/>
          </p:nvPr>
        </p:nvSpPr>
        <p:spPr>
          <a:xfrm>
            <a:off x="1090611" y="0"/>
            <a:ext cx="8346723" cy="954349"/>
          </a:xfrm>
        </p:spPr>
        <p:txBody>
          <a:bodyPr/>
          <a:lstStyle/>
          <a:p>
            <a:pPr algn="ctr"/>
            <a:r>
              <a:rPr lang="en-IN" sz="4000" b="1" i="1" dirty="0">
                <a:latin typeface="Times New Roman" panose="02020603050405020304" pitchFamily="18" charset="0"/>
                <a:cs typeface="Times New Roman" panose="02020603050405020304" pitchFamily="18" charset="0"/>
              </a:rPr>
              <a:t>Working</a:t>
            </a:r>
            <a:r>
              <a:rPr lang="en-IN" b="1" i="1" dirty="0">
                <a:latin typeface="Times New Roman" panose="02020603050405020304" pitchFamily="18" charset="0"/>
                <a:cs typeface="Times New Roman" panose="02020603050405020304" pitchFamily="18" charset="0"/>
              </a:rPr>
              <a:t> procedure : Software</a:t>
            </a:r>
            <a:endParaRPr lang="en-IN" dirty="0"/>
          </a:p>
        </p:txBody>
      </p:sp>
      <p:sp>
        <p:nvSpPr>
          <p:cNvPr id="3" name="TextBox 2">
            <a:extLst>
              <a:ext uri="{FF2B5EF4-FFF2-40B4-BE49-F238E27FC236}">
                <a16:creationId xmlns:a16="http://schemas.microsoft.com/office/drawing/2014/main" xmlns="" id="{5652514A-8512-4510-9C40-A381BB4E3B1E}"/>
              </a:ext>
            </a:extLst>
          </p:cNvPr>
          <p:cNvSpPr txBox="1"/>
          <p:nvPr/>
        </p:nvSpPr>
        <p:spPr>
          <a:xfrm>
            <a:off x="838772" y="740143"/>
            <a:ext cx="8346723" cy="4616648"/>
          </a:xfrm>
          <a:prstGeom prst="rect">
            <a:avLst/>
          </a:prstGeom>
          <a:noFill/>
        </p:spPr>
        <p:txBody>
          <a:bodyPr wrap="square" rtlCol="0">
            <a:spAutoFit/>
          </a:bodyPr>
          <a:lstStyle/>
          <a:p>
            <a:r>
              <a:rPr lang="en-IN" sz="1800" b="1" u="sng" dirty="0">
                <a:effectLst/>
                <a:latin typeface="Times New Roman" panose="02020603050405020304" pitchFamily="18" charset="0"/>
                <a:ea typeface="Calibri" panose="020F0502020204030204" pitchFamily="34" charset="0"/>
              </a:rPr>
              <a:t>Write and upload sketch to Arduino</a:t>
            </a:r>
          </a:p>
          <a:p>
            <a:pPr marL="285750" indent="-285750">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rPr>
              <a:t>We wrote a sketch in IDE, for this project we need to include some libraries. We use (</a:t>
            </a:r>
            <a:r>
              <a:rPr lang="en-IN" sz="1600" dirty="0" err="1">
                <a:effectLst/>
                <a:latin typeface="Times New Roman" panose="02020603050405020304" pitchFamily="18" charset="0"/>
                <a:ea typeface="Calibri" panose="020F0502020204030204" pitchFamily="34" charset="0"/>
              </a:rPr>
              <a:t>Serial.h</a:t>
            </a:r>
            <a:r>
              <a:rPr lang="en-IN" sz="1600" dirty="0">
                <a:effectLst/>
                <a:latin typeface="Times New Roman" panose="02020603050405020304" pitchFamily="18" charset="0"/>
                <a:ea typeface="Calibri" panose="020F0502020204030204" pitchFamily="34" charset="0"/>
              </a:rPr>
              <a:t>) built-in library for transfer data through the serial port with processing </a:t>
            </a:r>
            <a:r>
              <a:rPr lang="en-IN" sz="1600" dirty="0" err="1">
                <a:effectLst/>
                <a:latin typeface="Times New Roman" panose="02020603050405020304" pitchFamily="18" charset="0"/>
                <a:ea typeface="Calibri" panose="020F0502020204030204" pitchFamily="34" charset="0"/>
              </a:rPr>
              <a:t>software.And</a:t>
            </a:r>
            <a:r>
              <a:rPr lang="en-IN" sz="1600" dirty="0">
                <a:effectLst/>
                <a:latin typeface="Times New Roman" panose="02020603050405020304" pitchFamily="18" charset="0"/>
                <a:ea typeface="Calibri" panose="020F0502020204030204" pitchFamily="34" charset="0"/>
              </a:rPr>
              <a:t> we add the last library for servo motor (</a:t>
            </a:r>
            <a:r>
              <a:rPr lang="en-IN" sz="1600" dirty="0" err="1">
                <a:effectLst/>
                <a:latin typeface="Times New Roman" panose="02020603050405020304" pitchFamily="18" charset="0"/>
                <a:ea typeface="Calibri" panose="020F0502020204030204" pitchFamily="34" charset="0"/>
              </a:rPr>
              <a:t>Servo.h</a:t>
            </a:r>
            <a:r>
              <a:rPr lang="en-IN" sz="1600" dirty="0">
                <a:effectLst/>
                <a:latin typeface="Times New Roman" panose="02020603050405020304" pitchFamily="18" charset="0"/>
                <a:ea typeface="Calibri" panose="020F0502020204030204" pitchFamily="34" charset="0"/>
              </a:rPr>
              <a:t>) </a:t>
            </a:r>
          </a:p>
          <a:p>
            <a:pPr marL="285750" indent="-285750">
              <a:buFont typeface="Arial" panose="020B0604020202020204" pitchFamily="34" charset="0"/>
              <a:buChar char="•"/>
            </a:pPr>
            <a:endParaRPr lang="en-IN" dirty="0">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endParaRPr lang="en-IN"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endParaRPr lang="en-IN" dirty="0">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endParaRPr lang="en-IN"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endParaRPr lang="en-IN" dirty="0">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endParaRPr lang="en-IN"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endParaRPr lang="en-IN" dirty="0">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endParaRPr lang="en-IN" sz="1800" dirty="0">
              <a:effectLst/>
              <a:latin typeface="Times New Roman" panose="02020603050405020304" pitchFamily="18" charset="0"/>
              <a:ea typeface="Calibri" panose="020F0502020204030204" pitchFamily="34" charset="0"/>
            </a:endParaRPr>
          </a:p>
          <a:p>
            <a:endParaRPr lang="en-IN"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rPr>
              <a:t>Then, we make a code and upload it to the Arduino board to enable the interaction between the Arduino and the Processing IDE</a:t>
            </a:r>
            <a:r>
              <a:rPr lang="en-IN" sz="1600" dirty="0">
                <a:latin typeface="Times New Roman" panose="02020603050405020304" pitchFamily="18" charset="0"/>
                <a:ea typeface="Calibri" panose="020F0502020204030204" pitchFamily="34" charset="0"/>
              </a:rPr>
              <a:t>.</a:t>
            </a:r>
            <a:endParaRPr lang="en-IN" sz="1600" dirty="0">
              <a:effectLst/>
              <a:latin typeface="Times New Roman" panose="02020603050405020304" pitchFamily="18" charset="0"/>
              <a:ea typeface="Calibri" panose="020F0502020204030204" pitchFamily="34" charset="0"/>
            </a:endParaRPr>
          </a:p>
          <a:p>
            <a:endParaRPr lang="en-IN" sz="1600" b="1" dirty="0">
              <a:latin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xmlns="" id="{4F1F438E-7B9E-4630-8AEA-191C9C33DCF0}"/>
              </a:ext>
            </a:extLst>
          </p:cNvPr>
          <p:cNvPicPr>
            <a:picLocks noChangeAspect="1"/>
          </p:cNvPicPr>
          <p:nvPr/>
        </p:nvPicPr>
        <p:blipFill>
          <a:blip r:embed="rId2"/>
          <a:stretch>
            <a:fillRect/>
          </a:stretch>
        </p:blipFill>
        <p:spPr>
          <a:xfrm>
            <a:off x="4199138" y="1924034"/>
            <a:ext cx="2878226" cy="2288084"/>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xmlns="" id="{988B59F0-7591-4CEF-B204-5C799D3DAEA8}"/>
              </a:ext>
            </a:extLst>
          </p:cNvPr>
          <p:cNvPicPr>
            <a:picLocks noChangeAspect="1"/>
          </p:cNvPicPr>
          <p:nvPr/>
        </p:nvPicPr>
        <p:blipFill>
          <a:blip r:embed="rId3"/>
          <a:stretch>
            <a:fillRect/>
          </a:stretch>
        </p:blipFill>
        <p:spPr>
          <a:xfrm>
            <a:off x="3704000" y="4820787"/>
            <a:ext cx="3823964" cy="19306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03039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0D0468-78FF-4DF2-ADF5-84C1F646360B}"/>
              </a:ext>
            </a:extLst>
          </p:cNvPr>
          <p:cNvSpPr>
            <a:spLocks noGrp="1"/>
          </p:cNvSpPr>
          <p:nvPr>
            <p:ph type="title"/>
          </p:nvPr>
        </p:nvSpPr>
        <p:spPr>
          <a:xfrm>
            <a:off x="737682" y="0"/>
            <a:ext cx="8346723" cy="732407"/>
          </a:xfrm>
        </p:spPr>
        <p:txBody>
          <a:bodyPr/>
          <a:lstStyle/>
          <a:p>
            <a:pPr algn="ctr"/>
            <a:r>
              <a:rPr lang="en-IN" b="1" i="1" dirty="0">
                <a:latin typeface="Times New Roman" panose="02020603050405020304" pitchFamily="18" charset="0"/>
                <a:cs typeface="Times New Roman" panose="02020603050405020304" pitchFamily="18" charset="0"/>
              </a:rPr>
              <a:t>Working procedure : Software</a:t>
            </a:r>
            <a:endParaRPr lang="en-IN" dirty="0"/>
          </a:p>
        </p:txBody>
      </p:sp>
      <p:sp>
        <p:nvSpPr>
          <p:cNvPr id="3" name="TextBox 2">
            <a:extLst>
              <a:ext uri="{FF2B5EF4-FFF2-40B4-BE49-F238E27FC236}">
                <a16:creationId xmlns:a16="http://schemas.microsoft.com/office/drawing/2014/main" xmlns="" id="{51638277-39CD-445D-A5F5-4A60751EAB82}"/>
              </a:ext>
            </a:extLst>
          </p:cNvPr>
          <p:cNvSpPr txBox="1"/>
          <p:nvPr/>
        </p:nvSpPr>
        <p:spPr>
          <a:xfrm>
            <a:off x="968838" y="732407"/>
            <a:ext cx="8043169" cy="3415166"/>
          </a:xfrm>
          <a:prstGeom prst="rect">
            <a:avLst/>
          </a:prstGeom>
          <a:noFill/>
        </p:spPr>
        <p:txBody>
          <a:bodyPr wrap="square" rtlCol="0">
            <a:spAutoFit/>
          </a:bodyPr>
          <a:lstStyle/>
          <a:p>
            <a:pPr>
              <a:lnSpc>
                <a:spcPct val="107000"/>
              </a:lnSpc>
              <a:spcAft>
                <a:spcPts val="800"/>
              </a:spcAft>
            </a:pPr>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Write and upload sketch to Processing </a:t>
            </a:r>
            <a:endParaRPr lang="en-IN" sz="1800" u="sng"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rPr>
              <a:t>The values for the angle and the distance measured by the sensor will be read from the Arduino board by the Processing IDE using the </a:t>
            </a:r>
            <a:r>
              <a:rPr lang="en-IN" sz="1600" dirty="0" err="1">
                <a:effectLst/>
                <a:latin typeface="Times New Roman" panose="02020603050405020304" pitchFamily="18" charset="0"/>
                <a:ea typeface="Calibri" panose="020F0502020204030204" pitchFamily="34" charset="0"/>
              </a:rPr>
              <a:t>SerialEvent</a:t>
            </a:r>
            <a:r>
              <a:rPr lang="en-IN" sz="1600" dirty="0">
                <a:effectLst/>
                <a:latin typeface="Times New Roman" panose="02020603050405020304" pitchFamily="18" charset="0"/>
                <a:ea typeface="Calibri" panose="020F0502020204030204" pitchFamily="34" charset="0"/>
              </a:rPr>
              <a:t>() function which reads the data from the Serial Port. </a:t>
            </a: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For drawing the radar display we make this function </a:t>
            </a:r>
            <a:r>
              <a:rPr lang="en-IN" sz="1800" dirty="0" err="1">
                <a:effectLst/>
                <a:latin typeface="Times New Roman" panose="02020603050405020304" pitchFamily="18" charset="0"/>
                <a:ea typeface="Calibri" panose="020F0502020204030204" pitchFamily="34" charset="0"/>
              </a:rPr>
              <a:t>drawRadar</a:t>
            </a:r>
            <a:r>
              <a:rPr lang="en-IN" sz="1800" dirty="0">
                <a:effectLst/>
                <a:latin typeface="Times New Roman" panose="02020603050405020304" pitchFamily="18" charset="0"/>
                <a:ea typeface="Calibri" panose="020F0502020204030204" pitchFamily="34" charset="0"/>
              </a:rPr>
              <a:t>() which consist of arc() and line() functions</a:t>
            </a:r>
            <a:r>
              <a:rPr lang="en-IN" sz="1600" dirty="0">
                <a:latin typeface="Times New Roman" panose="02020603050405020304" pitchFamily="18" charset="0"/>
                <a:ea typeface="Calibri" panose="020F0502020204030204" pitchFamily="34" charset="0"/>
              </a:rPr>
              <a:t>.</a:t>
            </a: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For drawing the moving lines we make this function </a:t>
            </a:r>
            <a:r>
              <a:rPr lang="en-IN" sz="1800" dirty="0" err="1">
                <a:effectLst/>
                <a:latin typeface="Times New Roman" panose="02020603050405020304" pitchFamily="18" charset="0"/>
                <a:ea typeface="Calibri" panose="020F0502020204030204" pitchFamily="34" charset="0"/>
              </a:rPr>
              <a:t>drawLine</a:t>
            </a:r>
            <a:r>
              <a:rPr lang="en-IN" sz="1800" dirty="0">
                <a:effectLst/>
                <a:latin typeface="Times New Roman" panose="02020603050405020304" pitchFamily="18" charset="0"/>
                <a:ea typeface="Calibri" panose="020F0502020204030204" pitchFamily="34" charset="0"/>
              </a:rPr>
              <a:t>(). </a:t>
            </a:r>
          </a:p>
          <a:p>
            <a:pPr marL="285750" indent="-285750">
              <a:buFont typeface="Arial" panose="020B0604020202020204" pitchFamily="34" charset="0"/>
              <a:buChar char="•"/>
            </a:pPr>
            <a:r>
              <a:rPr lang="en-IN" dirty="0">
                <a:latin typeface="Times New Roman" panose="02020603050405020304" pitchFamily="18" charset="0"/>
                <a:ea typeface="Calibri" panose="020F0502020204030204" pitchFamily="34" charset="0"/>
              </a:rPr>
              <a:t>For</a:t>
            </a:r>
            <a:r>
              <a:rPr lang="en-IN" sz="1800" dirty="0">
                <a:effectLst/>
                <a:latin typeface="Times New Roman" panose="02020603050405020304" pitchFamily="18" charset="0"/>
                <a:ea typeface="Calibri" panose="020F0502020204030204" pitchFamily="34" charset="0"/>
              </a:rPr>
              <a:t> </a:t>
            </a:r>
            <a:r>
              <a:rPr lang="en-IN" sz="1800" dirty="0" err="1">
                <a:effectLst/>
                <a:latin typeface="Times New Roman" panose="02020603050405020304" pitchFamily="18" charset="0"/>
                <a:ea typeface="Calibri" panose="020F0502020204030204" pitchFamily="34" charset="0"/>
              </a:rPr>
              <a:t>center</a:t>
            </a:r>
            <a:r>
              <a:rPr lang="en-IN" sz="1800" dirty="0">
                <a:effectLst/>
                <a:latin typeface="Times New Roman" panose="02020603050405020304" pitchFamily="18" charset="0"/>
                <a:ea typeface="Calibri" panose="020F0502020204030204" pitchFamily="34" charset="0"/>
              </a:rPr>
              <a:t> of rotation we use translate() function and using the line() function in which the </a:t>
            </a:r>
            <a:r>
              <a:rPr lang="en-IN" sz="1800" dirty="0" err="1">
                <a:effectLst/>
                <a:latin typeface="Times New Roman" panose="02020603050405020304" pitchFamily="18" charset="0"/>
                <a:ea typeface="Calibri" panose="020F0502020204030204" pitchFamily="34" charset="0"/>
              </a:rPr>
              <a:t>i</a:t>
            </a:r>
            <a:r>
              <a:rPr lang="en-IN" sz="1800" dirty="0">
                <a:effectLst/>
                <a:latin typeface="Times New Roman" panose="02020603050405020304" pitchFamily="18" charset="0"/>
                <a:ea typeface="Calibri" panose="020F0502020204030204" pitchFamily="34" charset="0"/>
              </a:rPr>
              <a:t> Angle variable is used to redraw the line for each degree. </a:t>
            </a: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For drawing the detected objects we made the </a:t>
            </a:r>
            <a:r>
              <a:rPr lang="en-IN" sz="1800" dirty="0" err="1">
                <a:effectLst/>
                <a:latin typeface="Times New Roman" panose="02020603050405020304" pitchFamily="18" charset="0"/>
                <a:ea typeface="Calibri" panose="020F0502020204030204" pitchFamily="34" charset="0"/>
              </a:rPr>
              <a:t>drawObject</a:t>
            </a:r>
            <a:r>
              <a:rPr lang="en-IN" sz="1800" dirty="0">
                <a:effectLst/>
                <a:latin typeface="Times New Roman" panose="02020603050405020304" pitchFamily="18" charset="0"/>
                <a:ea typeface="Calibri" panose="020F0502020204030204" pitchFamily="34" charset="0"/>
              </a:rPr>
              <a:t>() function.</a:t>
            </a: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To illustrate the text on the screen, we make the </a:t>
            </a:r>
            <a:r>
              <a:rPr lang="en-IN" sz="1800" dirty="0" err="1">
                <a:effectLst/>
                <a:latin typeface="Times New Roman" panose="02020603050405020304" pitchFamily="18" charset="0"/>
                <a:ea typeface="Calibri" panose="020F0502020204030204" pitchFamily="34" charset="0"/>
              </a:rPr>
              <a:t>drawText</a:t>
            </a:r>
            <a:r>
              <a:rPr lang="en-IN" sz="1800" dirty="0">
                <a:effectLst/>
                <a:latin typeface="Times New Roman" panose="02020603050405020304" pitchFamily="18" charset="0"/>
                <a:ea typeface="Calibri" panose="020F0502020204030204" pitchFamily="34" charset="0"/>
              </a:rPr>
              <a:t>() function.</a:t>
            </a:r>
            <a:endParaRPr lang="en-IN" sz="16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endParaRPr lang="en-IN" sz="1600" dirty="0"/>
          </a:p>
        </p:txBody>
      </p:sp>
      <p:pic>
        <p:nvPicPr>
          <p:cNvPr id="5" name="Picture 4">
            <a:extLst>
              <a:ext uri="{FF2B5EF4-FFF2-40B4-BE49-F238E27FC236}">
                <a16:creationId xmlns:a16="http://schemas.microsoft.com/office/drawing/2014/main" xmlns="" id="{19A7013F-16F5-4016-994E-FC563BF9FC0A}"/>
              </a:ext>
            </a:extLst>
          </p:cNvPr>
          <p:cNvPicPr>
            <a:picLocks noChangeAspect="1"/>
          </p:cNvPicPr>
          <p:nvPr/>
        </p:nvPicPr>
        <p:blipFill>
          <a:blip r:embed="rId2"/>
          <a:stretch>
            <a:fillRect/>
          </a:stretch>
        </p:blipFill>
        <p:spPr>
          <a:xfrm>
            <a:off x="2455553" y="3989494"/>
            <a:ext cx="5069738" cy="2464571"/>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xmlns="" id="{005E1563-1E3A-4D92-B605-F13CA8A0257A}"/>
              </a:ext>
            </a:extLst>
          </p:cNvPr>
          <p:cNvSpPr txBox="1"/>
          <p:nvPr/>
        </p:nvSpPr>
        <p:spPr>
          <a:xfrm>
            <a:off x="3964167" y="6454065"/>
            <a:ext cx="2249310" cy="369332"/>
          </a:xfrm>
          <a:prstGeom prst="rect">
            <a:avLst/>
          </a:prstGeom>
          <a:noFill/>
        </p:spPr>
        <p:txBody>
          <a:bodyPr wrap="square" rtlCol="0">
            <a:spAutoFit/>
          </a:bodyPr>
          <a:lstStyle/>
          <a:p>
            <a:r>
              <a:rPr lang="en-IN" sz="1800" i="1" dirty="0">
                <a:effectLst/>
                <a:latin typeface="Times New Roman" panose="02020603050405020304" pitchFamily="18" charset="0"/>
                <a:ea typeface="Calibri" panose="020F0502020204030204" pitchFamily="34" charset="0"/>
              </a:rPr>
              <a:t>The Radar Workspace</a:t>
            </a:r>
            <a:endParaRPr lang="en-IN" dirty="0"/>
          </a:p>
        </p:txBody>
      </p:sp>
    </p:spTree>
    <p:extLst>
      <p:ext uri="{BB962C8B-B14F-4D97-AF65-F5344CB8AC3E}">
        <p14:creationId xmlns:p14="http://schemas.microsoft.com/office/powerpoint/2010/main" val="419159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A7AA5F-5BBC-4D96-AF6D-28686B37D7CC}"/>
              </a:ext>
            </a:extLst>
          </p:cNvPr>
          <p:cNvSpPr>
            <a:spLocks noGrp="1"/>
          </p:cNvSpPr>
          <p:nvPr>
            <p:ph type="title"/>
          </p:nvPr>
        </p:nvSpPr>
        <p:spPr>
          <a:xfrm>
            <a:off x="689970" y="0"/>
            <a:ext cx="8346723" cy="692458"/>
          </a:xfrm>
        </p:spPr>
        <p:txBody>
          <a:bodyPr>
            <a:normAutofit fontScale="90000"/>
          </a:bodyPr>
          <a:lstStyle/>
          <a:p>
            <a:pPr algn="ctr"/>
            <a:r>
              <a:rPr lang="en-IN" b="1" i="1" dirty="0">
                <a:latin typeface="Times New Roman" panose="02020603050405020304" pitchFamily="18" charset="0"/>
                <a:cs typeface="Times New Roman" panose="02020603050405020304" pitchFamily="18" charset="0"/>
              </a:rPr>
              <a:t>Output</a:t>
            </a:r>
          </a:p>
        </p:txBody>
      </p:sp>
      <p:sp>
        <p:nvSpPr>
          <p:cNvPr id="3" name="TextBox 2">
            <a:extLst>
              <a:ext uri="{FF2B5EF4-FFF2-40B4-BE49-F238E27FC236}">
                <a16:creationId xmlns:a16="http://schemas.microsoft.com/office/drawing/2014/main" xmlns="" id="{EB36A196-93D5-4C50-A6E2-407C23E1AC61}"/>
              </a:ext>
            </a:extLst>
          </p:cNvPr>
          <p:cNvSpPr txBox="1"/>
          <p:nvPr/>
        </p:nvSpPr>
        <p:spPr>
          <a:xfrm>
            <a:off x="478249" y="781235"/>
            <a:ext cx="8558444" cy="3077766"/>
          </a:xfrm>
          <a:prstGeom prst="rect">
            <a:avLst/>
          </a:prstGeom>
          <a:noFill/>
        </p:spPr>
        <p:txBody>
          <a:bodyPr wrap="square" rtlCol="0">
            <a:spAutoFit/>
          </a:bodyPr>
          <a:lstStyle/>
          <a:p>
            <a:pPr marL="285750" indent="-285750" algn="l">
              <a:buFont typeface="Arial" panose="020B0604020202020204" pitchFamily="34" charset="0"/>
              <a:buChar char="•"/>
            </a:pPr>
            <a:r>
              <a:rPr lang="en-US" sz="1600" b="0" i="0" dirty="0">
                <a:solidFill>
                  <a:srgbClr val="333E48"/>
                </a:solidFill>
                <a:effectLst/>
                <a:latin typeface="Times New Roman" panose="02020603050405020304" pitchFamily="18" charset="0"/>
                <a:cs typeface="Times New Roman" panose="02020603050405020304" pitchFamily="18" charset="0"/>
              </a:rPr>
              <a:t>After uploading the code, the servo motors start running from 0 to 180 degrees and again back to 0 degrees. An ultrasonic sensor also rotates along with the servo as it is mounted on the motor.</a:t>
            </a:r>
          </a:p>
          <a:p>
            <a:pPr marL="285750" indent="-285750" algn="l">
              <a:buFont typeface="Arial" panose="020B0604020202020204" pitchFamily="34" charset="0"/>
              <a:buChar char="•"/>
            </a:pPr>
            <a:endParaRPr lang="en-US" sz="1600" b="0" i="0" dirty="0">
              <a:solidFill>
                <a:srgbClr val="333E48"/>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333E48"/>
                </a:solidFill>
                <a:effectLst/>
                <a:latin typeface="Times New Roman" panose="02020603050405020304" pitchFamily="18" charset="0"/>
                <a:cs typeface="Times New Roman" panose="02020603050405020304" pitchFamily="18" charset="0"/>
              </a:rPr>
              <a:t>Now, open the processing application and paste the above code. In this code, update the </a:t>
            </a:r>
            <a:r>
              <a:rPr lang="en-US" sz="1600" b="1" i="0" dirty="0">
                <a:solidFill>
                  <a:srgbClr val="333E48"/>
                </a:solidFill>
                <a:effectLst/>
                <a:latin typeface="Times New Roman" panose="02020603050405020304" pitchFamily="18" charset="0"/>
                <a:cs typeface="Times New Roman" panose="02020603050405020304" pitchFamily="18" charset="0"/>
              </a:rPr>
              <a:t>COM port number</a:t>
            </a:r>
            <a:r>
              <a:rPr lang="en-US" sz="1600" b="0" i="0" dirty="0">
                <a:solidFill>
                  <a:srgbClr val="333E48"/>
                </a:solidFill>
                <a:effectLst/>
                <a:latin typeface="Times New Roman" panose="02020603050405020304" pitchFamily="18" charset="0"/>
                <a:cs typeface="Times New Roman" panose="02020603050405020304" pitchFamily="18" charset="0"/>
              </a:rPr>
              <a:t> where your Arduino board is connected.</a:t>
            </a:r>
          </a:p>
          <a:p>
            <a:pPr marL="285750" indent="-285750" algn="l">
              <a:buFont typeface="Arial" panose="020B0604020202020204" pitchFamily="34" charset="0"/>
              <a:buChar char="•"/>
            </a:pPr>
            <a:endParaRPr lang="en-US" sz="1600" b="0" i="0" dirty="0">
              <a:solidFill>
                <a:srgbClr val="333E48"/>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333E48"/>
                </a:solidFill>
                <a:effectLst/>
                <a:latin typeface="Times New Roman" panose="02020603050405020304" pitchFamily="18" charset="0"/>
                <a:cs typeface="Times New Roman" panose="02020603050405020304" pitchFamily="18" charset="0"/>
              </a:rPr>
              <a:t>Now, run this processing code. If your code is right then, you will get a new window. This is the graphical representation of data from the Ultrasonic Sensor is represented in a radar type display.</a:t>
            </a:r>
          </a:p>
          <a:p>
            <a:pPr marL="285750" indent="-285750" algn="l">
              <a:buFont typeface="Arial" panose="020B0604020202020204" pitchFamily="34" charset="0"/>
              <a:buChar char="•"/>
            </a:pPr>
            <a:endParaRPr lang="en-US" sz="1600" b="0" i="0" dirty="0">
              <a:solidFill>
                <a:srgbClr val="333E48"/>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333E48"/>
                </a:solidFill>
                <a:effectLst/>
                <a:latin typeface="Times New Roman" panose="02020603050405020304" pitchFamily="18" charset="0"/>
                <a:cs typeface="Times New Roman" panose="02020603050405020304" pitchFamily="18" charset="0"/>
              </a:rPr>
              <a:t>If an ultrasonic sensor detects any object within its range, you can see the same on the graphical representation. The below gif shows the output of the Arduino radar project.</a:t>
            </a:r>
          </a:p>
          <a:p>
            <a:endParaRPr lang="en-IN" dirty="0"/>
          </a:p>
        </p:txBody>
      </p:sp>
      <p:pic>
        <p:nvPicPr>
          <p:cNvPr id="5" name="Picture 4">
            <a:extLst>
              <a:ext uri="{FF2B5EF4-FFF2-40B4-BE49-F238E27FC236}">
                <a16:creationId xmlns:a16="http://schemas.microsoft.com/office/drawing/2014/main" xmlns="" id="{BC24C313-0F42-49E2-ADF2-2C8CF0787DF5}"/>
              </a:ext>
            </a:extLst>
          </p:cNvPr>
          <p:cNvPicPr>
            <a:picLocks noChangeAspect="1"/>
          </p:cNvPicPr>
          <p:nvPr/>
        </p:nvPicPr>
        <p:blipFill>
          <a:blip r:embed="rId2"/>
          <a:stretch>
            <a:fillRect/>
          </a:stretch>
        </p:blipFill>
        <p:spPr>
          <a:xfrm>
            <a:off x="229675" y="3859001"/>
            <a:ext cx="2581225" cy="1868591"/>
          </a:xfrm>
          <a:prstGeom prst="rect">
            <a:avLst/>
          </a:prstGeom>
        </p:spPr>
      </p:pic>
      <p:pic>
        <p:nvPicPr>
          <p:cNvPr id="7" name="Picture 6">
            <a:extLst>
              <a:ext uri="{FF2B5EF4-FFF2-40B4-BE49-F238E27FC236}">
                <a16:creationId xmlns:a16="http://schemas.microsoft.com/office/drawing/2014/main" xmlns="" id="{F041E208-39D1-4A8F-80A8-832555ADBF35}"/>
              </a:ext>
            </a:extLst>
          </p:cNvPr>
          <p:cNvPicPr>
            <a:picLocks noChangeAspect="1"/>
          </p:cNvPicPr>
          <p:nvPr/>
        </p:nvPicPr>
        <p:blipFill>
          <a:blip r:embed="rId3"/>
          <a:stretch>
            <a:fillRect/>
          </a:stretch>
        </p:blipFill>
        <p:spPr>
          <a:xfrm>
            <a:off x="3205871" y="3859001"/>
            <a:ext cx="2581225" cy="1863848"/>
          </a:xfrm>
          <a:prstGeom prst="rect">
            <a:avLst/>
          </a:prstGeom>
        </p:spPr>
      </p:pic>
      <p:pic>
        <p:nvPicPr>
          <p:cNvPr id="9" name="Picture 8">
            <a:extLst>
              <a:ext uri="{FF2B5EF4-FFF2-40B4-BE49-F238E27FC236}">
                <a16:creationId xmlns:a16="http://schemas.microsoft.com/office/drawing/2014/main" xmlns="" id="{217FC22B-1F7A-4D42-B16C-6C3E5F740B64}"/>
              </a:ext>
            </a:extLst>
          </p:cNvPr>
          <p:cNvPicPr>
            <a:picLocks noChangeAspect="1"/>
          </p:cNvPicPr>
          <p:nvPr/>
        </p:nvPicPr>
        <p:blipFill>
          <a:blip r:embed="rId4"/>
          <a:stretch>
            <a:fillRect/>
          </a:stretch>
        </p:blipFill>
        <p:spPr>
          <a:xfrm>
            <a:off x="6086418" y="3859000"/>
            <a:ext cx="2950275" cy="1863847"/>
          </a:xfrm>
          <a:prstGeom prst="rect">
            <a:avLst/>
          </a:prstGeom>
        </p:spPr>
      </p:pic>
      <p:sp>
        <p:nvSpPr>
          <p:cNvPr id="10" name="TextBox 9">
            <a:extLst>
              <a:ext uri="{FF2B5EF4-FFF2-40B4-BE49-F238E27FC236}">
                <a16:creationId xmlns:a16="http://schemas.microsoft.com/office/drawing/2014/main" xmlns="" id="{CFA8D140-418A-4439-83EA-97DB36652006}"/>
              </a:ext>
            </a:extLst>
          </p:cNvPr>
          <p:cNvSpPr txBox="1"/>
          <p:nvPr/>
        </p:nvSpPr>
        <p:spPr>
          <a:xfrm>
            <a:off x="6883944" y="5707431"/>
            <a:ext cx="1974826" cy="646331"/>
          </a:xfrm>
          <a:prstGeom prst="rect">
            <a:avLst/>
          </a:prstGeom>
          <a:noFill/>
        </p:spPr>
        <p:txBody>
          <a:bodyPr wrap="square" rtlCol="0">
            <a:spAutoFit/>
          </a:bodyPr>
          <a:lstStyle/>
          <a:p>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Radar Screen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11" name="TextBox 10">
            <a:extLst>
              <a:ext uri="{FF2B5EF4-FFF2-40B4-BE49-F238E27FC236}">
                <a16:creationId xmlns:a16="http://schemas.microsoft.com/office/drawing/2014/main" xmlns="" id="{45BF552A-B910-41B0-9E62-484D29AFAD28}"/>
              </a:ext>
            </a:extLst>
          </p:cNvPr>
          <p:cNvSpPr txBox="1"/>
          <p:nvPr/>
        </p:nvSpPr>
        <p:spPr>
          <a:xfrm>
            <a:off x="3603189" y="5707431"/>
            <a:ext cx="2068497" cy="369332"/>
          </a:xfrm>
          <a:prstGeom prst="rect">
            <a:avLst/>
          </a:prstGeom>
          <a:noFill/>
        </p:spPr>
        <p:txBody>
          <a:bodyPr wrap="square" rtlCol="0">
            <a:spAutoFit/>
          </a:bodyPr>
          <a:lstStyle/>
          <a:p>
            <a:r>
              <a:rPr lang="en-IN" sz="1800" i="1" dirty="0">
                <a:effectLst/>
                <a:latin typeface="Times New Roman" panose="02020603050405020304" pitchFamily="18" charset="0"/>
                <a:ea typeface="Calibri" panose="020F0502020204030204" pitchFamily="34" charset="0"/>
              </a:rPr>
              <a:t>Radar detected lines</a:t>
            </a:r>
            <a:endParaRPr lang="en-IN" dirty="0"/>
          </a:p>
        </p:txBody>
      </p:sp>
      <p:sp>
        <p:nvSpPr>
          <p:cNvPr id="12" name="TextBox 11">
            <a:extLst>
              <a:ext uri="{FF2B5EF4-FFF2-40B4-BE49-F238E27FC236}">
                <a16:creationId xmlns:a16="http://schemas.microsoft.com/office/drawing/2014/main" xmlns="" id="{310F9563-7D9A-40D9-85D9-7B0284F4FC5F}"/>
              </a:ext>
            </a:extLst>
          </p:cNvPr>
          <p:cNvSpPr txBox="1"/>
          <p:nvPr/>
        </p:nvSpPr>
        <p:spPr>
          <a:xfrm>
            <a:off x="908316" y="5707430"/>
            <a:ext cx="1319592" cy="646331"/>
          </a:xfrm>
          <a:prstGeom prst="rect">
            <a:avLst/>
          </a:prstGeom>
          <a:noFill/>
        </p:spPr>
        <p:txBody>
          <a:bodyPr wrap="none" rtlCol="0">
            <a:spAutoFit/>
          </a:bodyPr>
          <a:lstStyle/>
          <a:p>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Radar Lines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84401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CA468E-79E7-4461-9A8D-547427D5E474}"/>
              </a:ext>
            </a:extLst>
          </p:cNvPr>
          <p:cNvSpPr>
            <a:spLocks noGrp="1"/>
          </p:cNvSpPr>
          <p:nvPr>
            <p:ph type="title"/>
          </p:nvPr>
        </p:nvSpPr>
        <p:spPr>
          <a:xfrm>
            <a:off x="750258" y="250154"/>
            <a:ext cx="8346723" cy="1101011"/>
          </a:xfrm>
        </p:spPr>
        <p:txBody>
          <a:bodyPr>
            <a:normAutofit fontScale="90000"/>
          </a:bodyPr>
          <a:lstStyle/>
          <a:p>
            <a:pPr algn="ctr"/>
            <a:r>
              <a:rPr lang="en-IN" sz="4400" b="1" i="1" dirty="0">
                <a:latin typeface="Times New Roman" panose="02020603050405020304" pitchFamily="18" charset="0"/>
                <a:ea typeface="Calibri" panose="020F0502020204030204" pitchFamily="34" charset="0"/>
                <a:cs typeface="Times New Roman" panose="02020603050405020304" pitchFamily="18" charset="0"/>
              </a:rPr>
              <a:t>A</a:t>
            </a:r>
            <a:r>
              <a:rPr lang="en-IN" sz="4400" b="1" i="1" dirty="0">
                <a:effectLst/>
                <a:latin typeface="Times New Roman" panose="02020603050405020304" pitchFamily="18" charset="0"/>
                <a:ea typeface="Calibri" panose="020F0502020204030204" pitchFamily="34" charset="0"/>
                <a:cs typeface="Times New Roman" panose="02020603050405020304" pitchFamily="18" charset="0"/>
              </a:rPr>
              <a:t>pplications</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4" name="Content Placeholder 3">
            <a:extLst>
              <a:ext uri="{FF2B5EF4-FFF2-40B4-BE49-F238E27FC236}">
                <a16:creationId xmlns:a16="http://schemas.microsoft.com/office/drawing/2014/main" xmlns="" id="{1F0E19E1-C6C5-44F2-B7A8-ABB92B6DD07F}"/>
              </a:ext>
            </a:extLst>
          </p:cNvPr>
          <p:cNvSpPr>
            <a:spLocks noGrp="1"/>
          </p:cNvSpPr>
          <p:nvPr>
            <p:ph idx="1"/>
          </p:nvPr>
        </p:nvSpPr>
        <p:spPr>
          <a:xfrm>
            <a:off x="707125" y="1110889"/>
            <a:ext cx="8346723" cy="2567474"/>
          </a:xfrm>
        </p:spPr>
        <p:txBody>
          <a:bodyPr>
            <a:normAutofit fontScale="32500" lnSpcReduction="20000"/>
          </a:bodyPr>
          <a:lstStyle/>
          <a:p>
            <a:pPr marL="0" indent="0">
              <a:lnSpc>
                <a:spcPct val="107000"/>
              </a:lnSpc>
              <a:spcAft>
                <a:spcPts val="800"/>
              </a:spcAft>
              <a:buNone/>
            </a:pPr>
            <a:r>
              <a:rPr lang="en-IN" sz="5600" b="1" u="sng" dirty="0">
                <a:solidFill>
                  <a:srgbClr val="3A3A3A"/>
                </a:solidFill>
                <a:effectLst/>
                <a:latin typeface="Times New Roman" panose="02020603050405020304" pitchFamily="18" charset="0"/>
                <a:ea typeface="Calibri" panose="020F0502020204030204" pitchFamily="34" charset="0"/>
                <a:cs typeface="Times New Roman" panose="02020603050405020304" pitchFamily="18" charset="0"/>
              </a:rPr>
              <a:t>Applications</a:t>
            </a:r>
            <a:endParaRPr lang="en-IN" sz="5600" b="1" u="sng" dirty="0">
              <a:solidFill>
                <a:srgbClr val="3A3A3A"/>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This Radar System have various applications for security purposes and it is mainly used for mapping. </a:t>
            </a:r>
            <a:endParaRPr lang="en-IN" sz="5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APPLCATION IN AIR FORCE: It is used in airplanes or aircraft machines. </a:t>
            </a:r>
            <a:endParaRPr lang="en-IN" sz="5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APPLICATION IN MARINE: This radar system also used in ships or marine. </a:t>
            </a:r>
          </a:p>
          <a:p>
            <a:pPr>
              <a:lnSpc>
                <a:spcPct val="107000"/>
              </a:lnSpc>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APPLICATON IN METEROLOGY: Meteorologists also uses radar systems to track or monitor the wind. </a:t>
            </a:r>
            <a:endParaRPr lang="en-IN" sz="2600" dirty="0"/>
          </a:p>
        </p:txBody>
      </p:sp>
    </p:spTree>
    <p:extLst>
      <p:ext uri="{BB962C8B-B14F-4D97-AF65-F5344CB8AC3E}">
        <p14:creationId xmlns:p14="http://schemas.microsoft.com/office/powerpoint/2010/main" val="8922613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223</TotalTime>
  <Words>628</Words>
  <Application>Microsoft Office PowerPoint</Application>
  <PresentationFormat>A4 Paper (210x297 mm)</PresentationFormat>
  <Paragraphs>101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Adjacency</vt:lpstr>
      <vt:lpstr>SHORT RANGE ULTRASONIC RADAR </vt:lpstr>
      <vt:lpstr>Introduction </vt:lpstr>
      <vt:lpstr>Tools and technologies </vt:lpstr>
      <vt:lpstr>Tools and technologies </vt:lpstr>
      <vt:lpstr>Working procedure : Hardware </vt:lpstr>
      <vt:lpstr>Working procedure : Software</vt:lpstr>
      <vt:lpstr>Working procedure : Software</vt:lpstr>
      <vt:lpstr>Output</vt:lpstr>
      <vt:lpstr>Applications </vt:lpstr>
      <vt:lpstr>Conclusions</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prathuasharao2017@gmail.com</dc:creator>
  <cp:lastModifiedBy>LENOVO</cp:lastModifiedBy>
  <cp:revision>29</cp:revision>
  <dcterms:created xsi:type="dcterms:W3CDTF">2022-01-06T12:44:03Z</dcterms:created>
  <dcterms:modified xsi:type="dcterms:W3CDTF">2025-04-10T07:59:30Z</dcterms:modified>
</cp:coreProperties>
</file>