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22"/>
  </p:notesMasterIdLst>
  <p:handoutMasterIdLst>
    <p:handoutMasterId r:id="rId23"/>
  </p:handoutMasterIdLst>
  <p:sldIdLst>
    <p:sldId id="256" r:id="rId2"/>
    <p:sldId id="257" r:id="rId3"/>
    <p:sldId id="266" r:id="rId4"/>
    <p:sldId id="267" r:id="rId5"/>
    <p:sldId id="268" r:id="rId6"/>
    <p:sldId id="258" r:id="rId7"/>
    <p:sldId id="276" r:id="rId8"/>
    <p:sldId id="281" r:id="rId9"/>
    <p:sldId id="269" r:id="rId10"/>
    <p:sldId id="283" r:id="rId11"/>
    <p:sldId id="270" r:id="rId12"/>
    <p:sldId id="271" r:id="rId13"/>
    <p:sldId id="272" r:id="rId14"/>
    <p:sldId id="278" r:id="rId15"/>
    <p:sldId id="274" r:id="rId16"/>
    <p:sldId id="284" r:id="rId17"/>
    <p:sldId id="285" r:id="rId18"/>
    <p:sldId id="280" r:id="rId19"/>
    <p:sldId id="282" r:id="rId20"/>
    <p:sldId id="2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4D288-8F93-4AD7-AC9E-B02445EEB478}" v="31" dt="2024-07-31T10:36:52.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87" d="100"/>
          <a:sy n="87" d="100"/>
        </p:scale>
        <p:origin x="499" y="72"/>
      </p:cViewPr>
      <p:guideLst>
        <p:guide orient="horz" pos="2160"/>
        <p:guide pos="384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610D66-4420-C3D2-792C-C74DCADE65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C0AF7B0-FAA6-BF73-2030-105EC13CAD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C67B14-A48F-4329-AC68-98EF595D27FE}" type="datetimeFigureOut">
              <a:rPr lang="en-US" smtClean="0"/>
              <a:t>7/31/2024</a:t>
            </a:fld>
            <a:endParaRPr lang="en-US"/>
          </a:p>
        </p:txBody>
      </p:sp>
      <p:sp>
        <p:nvSpPr>
          <p:cNvPr id="4" name="Footer Placeholder 3">
            <a:extLst>
              <a:ext uri="{FF2B5EF4-FFF2-40B4-BE49-F238E27FC236}">
                <a16:creationId xmlns:a16="http://schemas.microsoft.com/office/drawing/2014/main" id="{B5E52206-A713-DCAD-3E43-0596E95F54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B082980-38B1-286F-CBBC-BF676106E5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65600F-C7FB-4FB3-B507-6AA26BC3DA14}" type="slidenum">
              <a:rPr lang="en-US" smtClean="0"/>
              <a:t>‹#›</a:t>
            </a:fld>
            <a:endParaRPr lang="en-US"/>
          </a:p>
        </p:txBody>
      </p:sp>
    </p:spTree>
    <p:extLst>
      <p:ext uri="{BB962C8B-B14F-4D97-AF65-F5344CB8AC3E}">
        <p14:creationId xmlns:p14="http://schemas.microsoft.com/office/powerpoint/2010/main" val="3492117119"/>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8:48:16.9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27,'82'-1,"-10"0,123 13,-10 6,-36-5,-19-4,160-7,-133-5,-47 5,115-4,-201-2,-1 0,0-2,-1 0,26-12,-28 11,-1 0,1 1,1 0,-1 2,39-3,39 8,-76-1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8:48:08.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53,'1'-2,"-1"0,0 0,1 0,0 0,-1 0,1 0,0 1,0-1,0 0,0 0,0 1,1-1,-1 0,0 1,1-1,-1 1,1 0,0-1,-1 1,1 0,0 0,0 0,0 0,-1 1,1-1,0 0,0 1,0-1,3 1,10-3,-1 0,1 2,15-1,-18 2,370-3,-191 6,1348-3,-1496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48472114"/>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75" name="Google Shape;75;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81" name="Google Shape;8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2308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81" name="Google Shape;8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0111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2" name="Google Shape;42;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1620245" y="615901"/>
            <a:ext cx="9486900" cy="989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200" b="1" dirty="0">
                <a:latin typeface="Times New Roman" panose="02020603050405020304" pitchFamily="18" charset="0"/>
                <a:ea typeface="Times New Roman"/>
                <a:cs typeface="Times New Roman" panose="02020603050405020304" pitchFamily="18" charset="0"/>
                <a:sym typeface="Times New Roman"/>
              </a:rPr>
              <a:t>SDM INSTITUTE OF TECHNOLOGY, UJIRE</a:t>
            </a:r>
            <a:endParaRPr sz="3200" b="1" dirty="0">
              <a:latin typeface="Times New Roman" panose="02020603050405020304" pitchFamily="18" charset="0"/>
              <a:ea typeface="Times New Roman"/>
              <a:cs typeface="Times New Roman" panose="02020603050405020304" pitchFamily="18" charset="0"/>
              <a:sym typeface="Times New Roman"/>
            </a:endParaRPr>
          </a:p>
        </p:txBody>
      </p:sp>
      <p:sp>
        <p:nvSpPr>
          <p:cNvPr id="70" name="Google Shape;70;p10"/>
          <p:cNvSpPr txBox="1">
            <a:spLocks noGrp="1"/>
          </p:cNvSpPr>
          <p:nvPr>
            <p:ph type="body" idx="1"/>
          </p:nvPr>
        </p:nvSpPr>
        <p:spPr>
          <a:xfrm>
            <a:off x="935911" y="1512936"/>
            <a:ext cx="10736136" cy="534506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r>
              <a:rPr lang="en-US" sz="2000" b="1" dirty="0">
                <a:latin typeface="Times New Roman" panose="02020603050405020304" pitchFamily="18" charset="0"/>
                <a:ea typeface="Times New Roman"/>
                <a:cs typeface="Times New Roman" panose="02020603050405020304" pitchFamily="18" charset="0"/>
                <a:sym typeface="Times New Roman"/>
              </a:rPr>
              <a:t>      DEPARTMENT OF ELECTRONICS &amp; COMMUNICATION ENGINEERING</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800"/>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A Mini-Project synopsis Presentation on</a:t>
            </a:r>
            <a:endParaRPr lang="en-US"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800"/>
              <a:buNone/>
            </a:pPr>
            <a:endPar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indent="0" algn="ctr">
              <a:lnSpc>
                <a:spcPct val="100000"/>
              </a:lnSpc>
              <a:spcBef>
                <a:spcPts val="0"/>
              </a:spcBef>
              <a:buSzPts val="2800"/>
              <a:buNone/>
            </a:pPr>
            <a:r>
              <a:rPr lang="en-US" sz="3200" b="1" dirty="0">
                <a:solidFill>
                  <a:srgbClr val="1B1B27"/>
                </a:solidFill>
                <a:latin typeface="Times New Roman" panose="02020603050405020304" pitchFamily="18" charset="0"/>
                <a:ea typeface="Corben" pitchFamily="34" charset="-122"/>
                <a:cs typeface="Times New Roman" panose="02020603050405020304" pitchFamily="18" charset="0"/>
              </a:rPr>
              <a:t>Vedic Multiplier Using Carry Save Adder</a:t>
            </a:r>
            <a:endParaRPr lang="en-US" sz="3200" b="1"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800"/>
              <a:buNone/>
            </a:pPr>
            <a:endParaRPr sz="2000"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2800"/>
              <a:buNone/>
            </a:pPr>
            <a:r>
              <a:rPr lang="en-US" sz="2000" dirty="0">
                <a:latin typeface="Times New Roman" panose="02020603050405020304" pitchFamily="18" charset="0"/>
                <a:ea typeface="Times New Roman"/>
                <a:cs typeface="Times New Roman" panose="02020603050405020304" pitchFamily="18" charset="0"/>
                <a:sym typeface="Times New Roman"/>
              </a:rPr>
              <a:t>Under the guidance of</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800"/>
              <a:buNone/>
            </a:pPr>
            <a:r>
              <a:rPr lang="en-US" b="1" dirty="0">
                <a:latin typeface="Times New Roman" panose="02020603050405020304" pitchFamily="18" charset="0"/>
                <a:ea typeface="Times New Roman"/>
                <a:cs typeface="Times New Roman" panose="02020603050405020304" pitchFamily="18" charset="0"/>
                <a:sym typeface="Times New Roman"/>
              </a:rPr>
              <a:t>Mr. Ramachandra</a:t>
            </a: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2800"/>
              <a:buNone/>
            </a:pPr>
            <a:r>
              <a:rPr lang="en-US" sz="2000" dirty="0">
                <a:latin typeface="Times New Roman" panose="02020603050405020304" pitchFamily="18" charset="0"/>
                <a:ea typeface="Times New Roman"/>
                <a:cs typeface="Times New Roman" panose="02020603050405020304" pitchFamily="18" charset="0"/>
                <a:sym typeface="Times New Roman"/>
              </a:rPr>
              <a:t>Asst. Professor</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800"/>
              <a:buNone/>
            </a:pPr>
            <a:r>
              <a:rPr lang="en-US" sz="2000" dirty="0">
                <a:latin typeface="Times New Roman" panose="02020603050405020304" pitchFamily="18" charset="0"/>
                <a:ea typeface="Times New Roman"/>
                <a:cs typeface="Times New Roman" panose="02020603050405020304" pitchFamily="18" charset="0"/>
                <a:sym typeface="Times New Roman"/>
              </a:rPr>
              <a:t>Department of ECE  </a:t>
            </a:r>
            <a:endParaRPr lang="en-IN"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2800"/>
              <a:buNone/>
            </a:pPr>
            <a:r>
              <a:rPr lang="en-US" sz="2000" dirty="0">
                <a:latin typeface="Times New Roman" panose="02020603050405020304" pitchFamily="18" charset="0"/>
                <a:ea typeface="Times New Roman"/>
                <a:cs typeface="Times New Roman" panose="02020603050405020304" pitchFamily="18" charset="0"/>
                <a:sym typeface="Times New Roman"/>
              </a:rPr>
              <a:t>             </a:t>
            </a:r>
            <a:r>
              <a:rPr lang="en-IN" sz="2000" dirty="0">
                <a:latin typeface="Times New Roman" panose="02020603050405020304" pitchFamily="18" charset="0"/>
                <a:ea typeface="Times New Roman"/>
                <a:cs typeface="Times New Roman" panose="02020603050405020304" pitchFamily="18" charset="0"/>
                <a:sym typeface="Times New Roman"/>
              </a:rPr>
              <a:t>                                                     </a:t>
            </a:r>
          </a:p>
          <a:p>
            <a:pPr marL="0" lvl="0" indent="0" algn="ctr" rtl="0">
              <a:lnSpc>
                <a:spcPct val="150000"/>
              </a:lnSpc>
              <a:spcBef>
                <a:spcPts val="0"/>
              </a:spcBef>
              <a:spcAft>
                <a:spcPts val="0"/>
              </a:spcAft>
              <a:buClr>
                <a:schemeClr val="dk1"/>
              </a:buClr>
              <a:buSzPts val="2800"/>
              <a:buNone/>
            </a:pPr>
            <a:r>
              <a:rPr lang="en-US" sz="2000" dirty="0">
                <a:latin typeface="Times New Roman" panose="02020603050405020304" pitchFamily="18" charset="0"/>
                <a:ea typeface="Times New Roman"/>
                <a:cs typeface="Times New Roman" panose="02020603050405020304" pitchFamily="18" charset="0"/>
                <a:sym typeface="Times New Roman"/>
              </a:rPr>
              <a:t>                                                 Presented </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by,</a:t>
            </a:r>
            <a:endParaRPr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50000"/>
              </a:lnSpc>
              <a:spcBef>
                <a:spcPts val="0"/>
              </a:spcBef>
              <a:spcAft>
                <a:spcPts val="0"/>
              </a:spcAft>
              <a:buClr>
                <a:schemeClr val="dk1"/>
              </a:buClr>
              <a:buSzPts val="2800"/>
              <a:buNone/>
            </a:pP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2000" b="1" dirty="0">
                <a:latin typeface="Times New Roman" panose="02020603050405020304" pitchFamily="18" charset="0"/>
                <a:ea typeface="Times New Roman"/>
                <a:cs typeface="Times New Roman" panose="02020603050405020304" pitchFamily="18" charset="0"/>
                <a:sym typeface="Times New Roman"/>
              </a:rPr>
              <a:t>Prathvi Kulkarni(4SU21EC062)</a:t>
            </a:r>
            <a:endParaRPr sz="2000"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2800"/>
              <a:buNone/>
            </a:pPr>
            <a:r>
              <a:rPr lang="en-US" sz="2000" b="1" dirty="0">
                <a:latin typeface="Times New Roman" panose="02020603050405020304" pitchFamily="18" charset="0"/>
                <a:ea typeface="Times New Roman"/>
                <a:cs typeface="Times New Roman" panose="02020603050405020304" pitchFamily="18" charset="0"/>
                <a:sym typeface="Times New Roman"/>
              </a:rPr>
              <a:t>                                                                          Praveen T U(4SU21EC064)</a:t>
            </a:r>
            <a:endParaRPr sz="2000"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2800"/>
              <a:buNone/>
            </a:pPr>
            <a:r>
              <a:rPr lang="en-US" sz="2000" b="1" dirty="0">
                <a:latin typeface="Times New Roman" panose="02020603050405020304" pitchFamily="18" charset="0"/>
                <a:ea typeface="Times New Roman"/>
                <a:cs typeface="Times New Roman" panose="02020603050405020304" pitchFamily="18" charset="0"/>
                <a:sym typeface="Times New Roman"/>
              </a:rPr>
              <a:t>                                                                                     Rudra Gowda K S(4SU21EC077)</a:t>
            </a:r>
            <a:endParaRPr sz="2000"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2800"/>
              <a:buNone/>
            </a:pPr>
            <a:r>
              <a:rPr lang="en-US" sz="2000" b="1" dirty="0">
                <a:latin typeface="Times New Roman" panose="02020603050405020304" pitchFamily="18" charset="0"/>
                <a:ea typeface="Times New Roman"/>
                <a:cs typeface="Times New Roman" panose="02020603050405020304" pitchFamily="18" charset="0"/>
                <a:sym typeface="Times New Roman"/>
              </a:rPr>
              <a:t>                                                                                               </a:t>
            </a:r>
            <a:r>
              <a:rPr lang="en-US" sz="2000" b="1" dirty="0">
                <a:latin typeface="Times New Roman" panose="02020603050405020304" pitchFamily="18" charset="0"/>
                <a:cs typeface="Times New Roman" panose="02020603050405020304" pitchFamily="18" charset="0"/>
              </a:rPr>
              <a:t>Umamaheshwari M Patil</a:t>
            </a:r>
            <a:r>
              <a:rPr lang="en-US" sz="2000" b="1" dirty="0">
                <a:latin typeface="Times New Roman" panose="02020603050405020304" pitchFamily="18" charset="0"/>
                <a:cs typeface="Times New Roman" panose="02020603050405020304" pitchFamily="18" charset="0"/>
                <a:sym typeface="Times New Roman"/>
              </a:rPr>
              <a:t>(</a:t>
            </a:r>
            <a:r>
              <a:rPr lang="en-US" sz="2000" b="1" dirty="0">
                <a:latin typeface="Times New Roman" panose="02020603050405020304" pitchFamily="18" charset="0"/>
                <a:ea typeface="Times New Roman"/>
                <a:cs typeface="Times New Roman" panose="02020603050405020304" pitchFamily="18" charset="0"/>
                <a:sym typeface="Times New Roman"/>
              </a:rPr>
              <a:t>4SU21EC095)                                                                                        </a:t>
            </a:r>
            <a:endParaRPr sz="2000" b="1" dirty="0">
              <a:latin typeface="Times New Roman" panose="02020603050405020304" pitchFamily="18" charset="0"/>
              <a:ea typeface="Times New Roman"/>
              <a:cs typeface="Times New Roman" panose="02020603050405020304" pitchFamily="18" charset="0"/>
              <a:sym typeface="Times New Roman"/>
            </a:endParaRPr>
          </a:p>
        </p:txBody>
      </p:sp>
      <p:pic>
        <p:nvPicPr>
          <p:cNvPr id="71" name="Google Shape;71;p10"/>
          <p:cNvPicPr preferRelativeResize="0"/>
          <p:nvPr/>
        </p:nvPicPr>
        <p:blipFill rotWithShape="1">
          <a:blip r:embed="rId3">
            <a:alphaModFix/>
          </a:blip>
          <a:srcRect/>
          <a:stretch/>
        </p:blipFill>
        <p:spPr>
          <a:xfrm>
            <a:off x="286844" y="216087"/>
            <a:ext cx="1713406" cy="13888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29D5-C590-2905-6AB3-98685979A865}"/>
              </a:ext>
            </a:extLst>
          </p:cNvPr>
          <p:cNvSpPr>
            <a:spLocks noGrp="1"/>
          </p:cNvSpPr>
          <p:nvPr>
            <p:ph type="title"/>
          </p:nvPr>
        </p:nvSpPr>
        <p:spPr>
          <a:xfrm>
            <a:off x="245347" y="136525"/>
            <a:ext cx="10515600" cy="639710"/>
          </a:xfrm>
        </p:spPr>
        <p:txBody>
          <a:bodyPr/>
          <a:lstStyle/>
          <a:p>
            <a:pPr algn="ctr"/>
            <a:r>
              <a:rPr lang="en-IN" sz="3200" b="1" dirty="0">
                <a:latin typeface="Times New Roman" panose="02020603050405020304" pitchFamily="18" charset="0"/>
                <a:cs typeface="Times New Roman" panose="02020603050405020304" pitchFamily="18" charset="0"/>
              </a:rPr>
              <a:t>Outcomes of the proposed work</a:t>
            </a:r>
            <a:endParaRPr lang="en-IN" sz="3200" dirty="0"/>
          </a:p>
        </p:txBody>
      </p:sp>
      <p:sp>
        <p:nvSpPr>
          <p:cNvPr id="5" name="Slide Number Placeholder 4">
            <a:extLst>
              <a:ext uri="{FF2B5EF4-FFF2-40B4-BE49-F238E27FC236}">
                <a16:creationId xmlns:a16="http://schemas.microsoft.com/office/drawing/2014/main" id="{97C95E32-ADD6-16E3-9B35-976736622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descr="A diagram of a computer program">
            <a:extLst>
              <a:ext uri="{FF2B5EF4-FFF2-40B4-BE49-F238E27FC236}">
                <a16:creationId xmlns:a16="http://schemas.microsoft.com/office/drawing/2014/main" id="{2157DC2F-B729-A9A6-5B73-F881F7784F4B}"/>
              </a:ext>
            </a:extLst>
          </p:cNvPr>
          <p:cNvPicPr>
            <a:picLocks noChangeAspect="1"/>
          </p:cNvPicPr>
          <p:nvPr/>
        </p:nvPicPr>
        <p:blipFill>
          <a:blip r:embed="rId2"/>
          <a:stretch>
            <a:fillRect/>
          </a:stretch>
        </p:blipFill>
        <p:spPr>
          <a:xfrm>
            <a:off x="328665" y="1046100"/>
            <a:ext cx="11907297" cy="4642338"/>
          </a:xfrm>
          <a:prstGeom prst="rect">
            <a:avLst/>
          </a:prstGeom>
        </p:spPr>
      </p:pic>
      <p:sp>
        <p:nvSpPr>
          <p:cNvPr id="3" name="TextBox 2">
            <a:extLst>
              <a:ext uri="{FF2B5EF4-FFF2-40B4-BE49-F238E27FC236}">
                <a16:creationId xmlns:a16="http://schemas.microsoft.com/office/drawing/2014/main" id="{67D299E4-3B1C-1E51-24D7-97E981CF5249}"/>
              </a:ext>
            </a:extLst>
          </p:cNvPr>
          <p:cNvSpPr txBox="1"/>
          <p:nvPr/>
        </p:nvSpPr>
        <p:spPr>
          <a:xfrm>
            <a:off x="3217985" y="5670668"/>
            <a:ext cx="799262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RTL schematic of proposed Vedic multiplier using CSA</a:t>
            </a:r>
          </a:p>
        </p:txBody>
      </p:sp>
    </p:spTree>
    <p:extLst>
      <p:ext uri="{BB962C8B-B14F-4D97-AF65-F5344CB8AC3E}">
        <p14:creationId xmlns:p14="http://schemas.microsoft.com/office/powerpoint/2010/main" val="404285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74AEF9-8DB2-4D87-A071-70317D6DFC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TextBox 5">
            <a:extLst>
              <a:ext uri="{FF2B5EF4-FFF2-40B4-BE49-F238E27FC236}">
                <a16:creationId xmlns:a16="http://schemas.microsoft.com/office/drawing/2014/main" id="{FAE3DAE5-2F5F-4E2B-8B6C-32CCF3A53A68}"/>
              </a:ext>
            </a:extLst>
          </p:cNvPr>
          <p:cNvSpPr txBox="1"/>
          <p:nvPr/>
        </p:nvSpPr>
        <p:spPr>
          <a:xfrm>
            <a:off x="4966901" y="220628"/>
            <a:ext cx="389850" cy="584775"/>
          </a:xfrm>
          <a:prstGeom prst="rect">
            <a:avLst/>
          </a:prstGeom>
          <a:noFill/>
        </p:spPr>
        <p:txBody>
          <a:bodyPr wrap="none" rtlCol="0">
            <a:spAutoFit/>
          </a:bodyPr>
          <a:lstStyle/>
          <a:p>
            <a:pPr algn="ctr"/>
            <a:r>
              <a:rPr lang="en-IN" sz="3200" dirty="0">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BB9605FF-847C-4CCA-975B-228551C9111F}"/>
              </a:ext>
            </a:extLst>
          </p:cNvPr>
          <p:cNvPicPr>
            <a:picLocks noChangeAspect="1"/>
          </p:cNvPicPr>
          <p:nvPr/>
        </p:nvPicPr>
        <p:blipFill>
          <a:blip r:embed="rId2"/>
          <a:stretch>
            <a:fillRect/>
          </a:stretch>
        </p:blipFill>
        <p:spPr>
          <a:xfrm>
            <a:off x="125211" y="1141462"/>
            <a:ext cx="12066789" cy="3438299"/>
          </a:xfrm>
          <a:prstGeom prst="rect">
            <a:avLst/>
          </a:prstGeom>
        </p:spPr>
      </p:pic>
      <p:pic>
        <p:nvPicPr>
          <p:cNvPr id="17" name="Picture 16">
            <a:extLst>
              <a:ext uri="{FF2B5EF4-FFF2-40B4-BE49-F238E27FC236}">
                <a16:creationId xmlns:a16="http://schemas.microsoft.com/office/drawing/2014/main" id="{99DF3D4C-586C-4756-8E1C-21207B529302}"/>
              </a:ext>
            </a:extLst>
          </p:cNvPr>
          <p:cNvPicPr>
            <a:picLocks noChangeAspect="1"/>
          </p:cNvPicPr>
          <p:nvPr/>
        </p:nvPicPr>
        <p:blipFill>
          <a:blip r:embed="rId3"/>
          <a:stretch>
            <a:fillRect/>
          </a:stretch>
        </p:blipFill>
        <p:spPr>
          <a:xfrm>
            <a:off x="2271291" y="4445572"/>
            <a:ext cx="5950494" cy="2118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Left Brace 18">
            <a:extLst>
              <a:ext uri="{FF2B5EF4-FFF2-40B4-BE49-F238E27FC236}">
                <a16:creationId xmlns:a16="http://schemas.microsoft.com/office/drawing/2014/main" id="{DD5B4D21-5655-403F-ABB2-55E15385BE78}"/>
              </a:ext>
            </a:extLst>
          </p:cNvPr>
          <p:cNvSpPr/>
          <p:nvPr/>
        </p:nvSpPr>
        <p:spPr>
          <a:xfrm rot="16200000" flipH="1">
            <a:off x="4582232" y="1109786"/>
            <a:ext cx="1328613" cy="5486400"/>
          </a:xfrm>
          <a:prstGeom prst="leftBrace">
            <a:avLst>
              <a:gd name="adj1" fmla="val 9416"/>
              <a:gd name="adj2" fmla="val 39012"/>
            </a:avLst>
          </a:prstGeom>
          <a:noFill/>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 name="TextBox 3">
            <a:extLst>
              <a:ext uri="{FF2B5EF4-FFF2-40B4-BE49-F238E27FC236}">
                <a16:creationId xmlns:a16="http://schemas.microsoft.com/office/drawing/2014/main" id="{30BF3277-67D5-8BD1-EE70-5346CF94BEB3}"/>
              </a:ext>
            </a:extLst>
          </p:cNvPr>
          <p:cNvSpPr txBox="1"/>
          <p:nvPr/>
        </p:nvSpPr>
        <p:spPr>
          <a:xfrm>
            <a:off x="3447884" y="263259"/>
            <a:ext cx="45418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Waveforms</a:t>
            </a:r>
          </a:p>
        </p:txBody>
      </p:sp>
    </p:spTree>
    <p:extLst>
      <p:ext uri="{BB962C8B-B14F-4D97-AF65-F5344CB8AC3E}">
        <p14:creationId xmlns:p14="http://schemas.microsoft.com/office/powerpoint/2010/main" val="166919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254D05-91C3-4CF6-AA23-13F897CE4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3" name="Picture 2">
            <a:extLst>
              <a:ext uri="{FF2B5EF4-FFF2-40B4-BE49-F238E27FC236}">
                <a16:creationId xmlns:a16="http://schemas.microsoft.com/office/drawing/2014/main" id="{0303AD8A-F63E-4C68-9ADE-9DE788F952C2}"/>
              </a:ext>
            </a:extLst>
          </p:cNvPr>
          <p:cNvPicPr>
            <a:picLocks noChangeAspect="1"/>
          </p:cNvPicPr>
          <p:nvPr/>
        </p:nvPicPr>
        <p:blipFill>
          <a:blip r:embed="rId2"/>
          <a:stretch>
            <a:fillRect/>
          </a:stretch>
        </p:blipFill>
        <p:spPr>
          <a:xfrm>
            <a:off x="188181" y="136524"/>
            <a:ext cx="11905620" cy="5965695"/>
          </a:xfrm>
          <a:prstGeom prst="rect">
            <a:avLst/>
          </a:prstGeom>
        </p:spPr>
      </p:pic>
    </p:spTree>
    <p:extLst>
      <p:ext uri="{BB962C8B-B14F-4D97-AF65-F5344CB8AC3E}">
        <p14:creationId xmlns:p14="http://schemas.microsoft.com/office/powerpoint/2010/main" val="103530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1DDA0A1-2A60-4893-8C7D-3DBB633270B2}"/>
              </a:ext>
            </a:extLst>
          </p:cNvPr>
          <p:cNvSpPr txBox="1"/>
          <p:nvPr/>
        </p:nvSpPr>
        <p:spPr>
          <a:xfrm>
            <a:off x="4109756" y="49629"/>
            <a:ext cx="3741576"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28ACDF5-919D-4171-A6AB-0988F1487089}"/>
              </a:ext>
            </a:extLst>
          </p:cNvPr>
          <p:cNvSpPr txBox="1"/>
          <p:nvPr/>
        </p:nvSpPr>
        <p:spPr>
          <a:xfrm>
            <a:off x="547094" y="208474"/>
            <a:ext cx="4046379" cy="830997"/>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Test case : a=15, b=15, y=225</a:t>
            </a:r>
          </a:p>
        </p:txBody>
      </p:sp>
      <p:grpSp>
        <p:nvGrpSpPr>
          <p:cNvPr id="6" name="Group 5">
            <a:extLst>
              <a:ext uri="{FF2B5EF4-FFF2-40B4-BE49-F238E27FC236}">
                <a16:creationId xmlns:a16="http://schemas.microsoft.com/office/drawing/2014/main" id="{E785012F-98E8-4106-B42F-E4D52E5B2D64}"/>
              </a:ext>
            </a:extLst>
          </p:cNvPr>
          <p:cNvGrpSpPr/>
          <p:nvPr/>
        </p:nvGrpSpPr>
        <p:grpSpPr>
          <a:xfrm rot="10800000">
            <a:off x="619168" y="1101012"/>
            <a:ext cx="10904137" cy="4851919"/>
            <a:chOff x="619168" y="1101012"/>
            <a:chExt cx="10904137" cy="4851919"/>
          </a:xfrm>
        </p:grpSpPr>
        <p:pic>
          <p:nvPicPr>
            <p:cNvPr id="16" name="Picture 15">
              <a:extLst>
                <a:ext uri="{FF2B5EF4-FFF2-40B4-BE49-F238E27FC236}">
                  <a16:creationId xmlns:a16="http://schemas.microsoft.com/office/drawing/2014/main" id="{6EAAC3F4-5594-4D35-8EF1-F6DCFE0DED58}"/>
                </a:ext>
              </a:extLst>
            </p:cNvPr>
            <p:cNvPicPr>
              <a:picLocks noChangeAspect="1"/>
            </p:cNvPicPr>
            <p:nvPr/>
          </p:nvPicPr>
          <p:blipFill rotWithShape="1">
            <a:blip r:embed="rId3"/>
            <a:srcRect l="-777" t="8122" r="41514"/>
            <a:stretch/>
          </p:blipFill>
          <p:spPr>
            <a:xfrm rot="5400000">
              <a:off x="3645277" y="-1925097"/>
              <a:ext cx="4851919" cy="10904137"/>
            </a:xfrm>
            <a:prstGeom prst="rect">
              <a:avLst/>
            </a:prstGeom>
          </p:spPr>
        </p:pic>
        <p:grpSp>
          <p:nvGrpSpPr>
            <p:cNvPr id="4" name="Group 3">
              <a:extLst>
                <a:ext uri="{FF2B5EF4-FFF2-40B4-BE49-F238E27FC236}">
                  <a16:creationId xmlns:a16="http://schemas.microsoft.com/office/drawing/2014/main" id="{67368591-6C31-471D-B571-6E0785E743F8}"/>
                </a:ext>
              </a:extLst>
            </p:cNvPr>
            <p:cNvGrpSpPr/>
            <p:nvPr/>
          </p:nvGrpSpPr>
          <p:grpSpPr>
            <a:xfrm>
              <a:off x="4801076" y="1867405"/>
              <a:ext cx="3286134" cy="838597"/>
              <a:chOff x="4801076" y="1867405"/>
              <a:chExt cx="3286134" cy="838597"/>
            </a:xfrm>
          </p:grpSpPr>
          <p:sp>
            <p:nvSpPr>
              <p:cNvPr id="2" name="Left Brace 1">
                <a:extLst>
                  <a:ext uri="{FF2B5EF4-FFF2-40B4-BE49-F238E27FC236}">
                    <a16:creationId xmlns:a16="http://schemas.microsoft.com/office/drawing/2014/main" id="{BDCF351D-6DF7-488A-B56D-1B0BA4717B59}"/>
                  </a:ext>
                </a:extLst>
              </p:cNvPr>
              <p:cNvSpPr/>
              <p:nvPr/>
            </p:nvSpPr>
            <p:spPr>
              <a:xfrm rot="16357211" flipH="1">
                <a:off x="5493135" y="1333544"/>
                <a:ext cx="680399" cy="2064518"/>
              </a:xfrm>
              <a:prstGeom prst="leftBrace">
                <a:avLst>
                  <a:gd name="adj1" fmla="val 84625"/>
                  <a:gd name="adj2" fmla="val 32167"/>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 name="TextBox 2">
                <a:extLst>
                  <a:ext uri="{FF2B5EF4-FFF2-40B4-BE49-F238E27FC236}">
                    <a16:creationId xmlns:a16="http://schemas.microsoft.com/office/drawing/2014/main" id="{0576DE7D-0AAE-4820-B7E6-4155C63C80CB}"/>
                  </a:ext>
                </a:extLst>
              </p:cNvPr>
              <p:cNvSpPr txBox="1"/>
              <p:nvPr/>
            </p:nvSpPr>
            <p:spPr>
              <a:xfrm rot="11135512">
                <a:off x="7644003" y="1867405"/>
                <a:ext cx="443207" cy="523220"/>
              </a:xfrm>
              <a:prstGeom prst="rect">
                <a:avLst/>
              </a:prstGeom>
              <a:noFill/>
            </p:spPr>
            <p:txBody>
              <a:bodyPr wrap="square" rtlCol="0">
                <a:spAutoFit/>
              </a:bodyPr>
              <a:lstStyle/>
              <a:p>
                <a:r>
                  <a:rPr lang="en-IN" sz="2800" dirty="0">
                    <a:solidFill>
                      <a:srgbClr val="0070C0"/>
                    </a:solidFill>
                    <a:latin typeface="Times New Roman" panose="02020603050405020304" pitchFamily="18" charset="0"/>
                    <a:cs typeface="Times New Roman" panose="02020603050405020304" pitchFamily="18" charset="0"/>
                  </a:rPr>
                  <a:t>a</a:t>
                </a:r>
              </a:p>
            </p:txBody>
          </p:sp>
        </p:grpSp>
        <p:grpSp>
          <p:nvGrpSpPr>
            <p:cNvPr id="5" name="Group 4">
              <a:extLst>
                <a:ext uri="{FF2B5EF4-FFF2-40B4-BE49-F238E27FC236}">
                  <a16:creationId xmlns:a16="http://schemas.microsoft.com/office/drawing/2014/main" id="{B32D47FA-5730-4D87-AF87-951AEC207BF6}"/>
                </a:ext>
              </a:extLst>
            </p:cNvPr>
            <p:cNvGrpSpPr/>
            <p:nvPr/>
          </p:nvGrpSpPr>
          <p:grpSpPr>
            <a:xfrm>
              <a:off x="5610504" y="1836626"/>
              <a:ext cx="3524570" cy="771759"/>
              <a:chOff x="5610504" y="1836626"/>
              <a:chExt cx="3524570" cy="771759"/>
            </a:xfrm>
          </p:grpSpPr>
          <p:sp>
            <p:nvSpPr>
              <p:cNvPr id="7" name="Left Brace 6">
                <a:extLst>
                  <a:ext uri="{FF2B5EF4-FFF2-40B4-BE49-F238E27FC236}">
                    <a16:creationId xmlns:a16="http://schemas.microsoft.com/office/drawing/2014/main" id="{879DD59C-BC22-4D23-8117-1EF97E5BAA8E}"/>
                  </a:ext>
                </a:extLst>
              </p:cNvPr>
              <p:cNvSpPr/>
              <p:nvPr/>
            </p:nvSpPr>
            <p:spPr>
              <a:xfrm rot="16357211" flipH="1">
                <a:off x="7722769" y="1196080"/>
                <a:ext cx="619895" cy="2204715"/>
              </a:xfrm>
              <a:prstGeom prst="leftBrace">
                <a:avLst>
                  <a:gd name="adj1" fmla="val 84625"/>
                  <a:gd name="adj2" fmla="val 32167"/>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 name="TextBox 7">
                <a:extLst>
                  <a:ext uri="{FF2B5EF4-FFF2-40B4-BE49-F238E27FC236}">
                    <a16:creationId xmlns:a16="http://schemas.microsoft.com/office/drawing/2014/main" id="{E6384B5E-B400-490E-8564-2F9F68FD6AD8}"/>
                  </a:ext>
                </a:extLst>
              </p:cNvPr>
              <p:cNvSpPr txBox="1"/>
              <p:nvPr/>
            </p:nvSpPr>
            <p:spPr>
              <a:xfrm rot="10800000">
                <a:off x="5610504" y="1836626"/>
                <a:ext cx="588131" cy="584775"/>
              </a:xfrm>
              <a:prstGeom prst="rect">
                <a:avLst/>
              </a:prstGeom>
              <a:noFill/>
            </p:spPr>
            <p:txBody>
              <a:bodyPr wrap="square" rtlCol="0">
                <a:spAutoFit/>
              </a:bodyPr>
              <a:lstStyle/>
              <a:p>
                <a:r>
                  <a:rPr lang="en-IN" sz="3200" dirty="0">
                    <a:solidFill>
                      <a:srgbClr val="0070C0"/>
                    </a:solidFill>
                    <a:latin typeface="Times New Roman" panose="02020603050405020304" pitchFamily="18" charset="0"/>
                    <a:cs typeface="Times New Roman" panose="02020603050405020304" pitchFamily="18" charset="0"/>
                  </a:rPr>
                  <a:t>b</a:t>
                </a:r>
              </a:p>
            </p:txBody>
          </p:sp>
        </p:grpSp>
      </p:grpSp>
    </p:spTree>
    <p:extLst>
      <p:ext uri="{BB962C8B-B14F-4D97-AF65-F5344CB8AC3E}">
        <p14:creationId xmlns:p14="http://schemas.microsoft.com/office/powerpoint/2010/main" val="277513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02DDA4-5940-43C1-BDA8-D9E0E8E07E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7" name="Picture 6">
            <a:extLst>
              <a:ext uri="{FF2B5EF4-FFF2-40B4-BE49-F238E27FC236}">
                <a16:creationId xmlns:a16="http://schemas.microsoft.com/office/drawing/2014/main" id="{53A98D65-B214-47A6-B054-C6E4A492F4A0}"/>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778"/>
                    </a14:imgEffect>
                  </a14:imgLayer>
                </a14:imgProps>
              </a:ext>
            </a:extLst>
          </a:blip>
          <a:srcRect l="7069" t="6758" r="19281" b="39465"/>
          <a:stretch/>
        </p:blipFill>
        <p:spPr>
          <a:xfrm>
            <a:off x="1160585" y="930599"/>
            <a:ext cx="8932984" cy="4177732"/>
          </a:xfrm>
          <a:prstGeom prst="rect">
            <a:avLst/>
          </a:prstGeom>
        </p:spPr>
      </p:pic>
      <p:sp>
        <p:nvSpPr>
          <p:cNvPr id="8" name="TextBox 7">
            <a:extLst>
              <a:ext uri="{FF2B5EF4-FFF2-40B4-BE49-F238E27FC236}">
                <a16:creationId xmlns:a16="http://schemas.microsoft.com/office/drawing/2014/main" id="{AC4A7FA1-D79B-4A53-A162-0EE60C362047}"/>
              </a:ext>
            </a:extLst>
          </p:cNvPr>
          <p:cNvSpPr txBox="1"/>
          <p:nvPr/>
        </p:nvSpPr>
        <p:spPr>
          <a:xfrm>
            <a:off x="501162" y="-141942"/>
            <a:ext cx="10278598" cy="830997"/>
          </a:xfrm>
          <a:prstGeom prst="rect">
            <a:avLst/>
          </a:prstGeom>
          <a:noFill/>
        </p:spPr>
        <p:txBody>
          <a:bodyPr wrap="square" rtlCol="0">
            <a:spAutoFit/>
          </a:bodyPr>
          <a:lstStyle/>
          <a:p>
            <a:endPar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endParaRPr>
          </a:p>
          <a:p>
            <a:pPr algn="ct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Timing </a:t>
            </a:r>
            <a:r>
              <a:rPr lang="en-IN" sz="2800" b="1" dirty="0">
                <a:latin typeface="Times New Roman" panose="02020603050405020304" pitchFamily="18" charset="0"/>
                <a:ea typeface="+mn-ea"/>
                <a:cs typeface="Times New Roman" panose="02020603050405020304" pitchFamily="18" charset="0"/>
              </a:rPr>
              <a:t>R</a:t>
            </a:r>
            <a:r>
              <a:rPr kumimoji="0" lang="en-IN"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eport</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of 4x4 </a:t>
            </a:r>
            <a:r>
              <a:rPr lang="en-IN" sz="2800" b="1" dirty="0">
                <a:latin typeface="Times New Roman" panose="02020603050405020304" pitchFamily="18" charset="0"/>
                <a:ea typeface="+mn-ea"/>
                <a:cs typeface="Times New Roman" panose="02020603050405020304" pitchFamily="18" charset="0"/>
              </a:rPr>
              <a:t>V</a:t>
            </a:r>
            <a:r>
              <a:rPr kumimoji="0" lang="en-IN"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edic</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multiplier using Carry Save Adder  </a:t>
            </a:r>
            <a:endParaRPr lang="en-IN"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8359383-6370-B899-9CD3-113CA3A883C8}"/>
                  </a:ext>
                </a:extLst>
              </p14:cNvPr>
              <p14:cNvContentPartPr/>
              <p14:nvPr/>
            </p14:nvContentPartPr>
            <p14:xfrm>
              <a:off x="3424489" y="1559188"/>
              <a:ext cx="725400" cy="28440"/>
            </p14:xfrm>
          </p:contentPart>
        </mc:Choice>
        <mc:Fallback xmlns="">
          <p:pic>
            <p:nvPicPr>
              <p:cNvPr id="2" name="Ink 1">
                <a:extLst>
                  <a:ext uri="{FF2B5EF4-FFF2-40B4-BE49-F238E27FC236}">
                    <a16:creationId xmlns:a16="http://schemas.microsoft.com/office/drawing/2014/main" id="{58359383-6370-B899-9CD3-113CA3A883C8}"/>
                  </a:ext>
                </a:extLst>
              </p:cNvPr>
              <p:cNvPicPr/>
              <p:nvPr/>
            </p:nvPicPr>
            <p:blipFill>
              <a:blip r:embed="rId5"/>
              <a:stretch>
                <a:fillRect/>
              </a:stretch>
            </p:blipFill>
            <p:spPr>
              <a:xfrm>
                <a:off x="3370489" y="1451548"/>
                <a:ext cx="833040" cy="244080"/>
              </a:xfrm>
              <a:prstGeom prst="rect">
                <a:avLst/>
              </a:prstGeom>
            </p:spPr>
          </p:pic>
        </mc:Fallback>
      </mc:AlternateContent>
      <p:sp>
        <p:nvSpPr>
          <p:cNvPr id="4" name="TextBox 3">
            <a:extLst>
              <a:ext uri="{FF2B5EF4-FFF2-40B4-BE49-F238E27FC236}">
                <a16:creationId xmlns:a16="http://schemas.microsoft.com/office/drawing/2014/main" id="{1CD4980A-3362-9214-30D7-0E6686DDFD3D}"/>
              </a:ext>
            </a:extLst>
          </p:cNvPr>
          <p:cNvSpPr txBox="1"/>
          <p:nvPr/>
        </p:nvSpPr>
        <p:spPr>
          <a:xfrm>
            <a:off x="1160585" y="5380892"/>
            <a:ext cx="9619175" cy="830997"/>
          </a:xfrm>
          <a:prstGeom prst="rect">
            <a:avLst/>
          </a:prstGeom>
          <a:noFill/>
        </p:spPr>
        <p:txBody>
          <a:bodyPr wrap="square">
            <a:spAutoFit/>
          </a:bodyPr>
          <a:lstStyle/>
          <a:p>
            <a:pPr marL="114300" indent="0">
              <a:buNone/>
            </a:pPr>
            <a:r>
              <a:rPr lang="en-IN" sz="2400" dirty="0">
                <a:latin typeface="Times New Roman" panose="02020603050405020304" pitchFamily="18" charset="0"/>
                <a:cs typeface="Times New Roman" panose="02020603050405020304" pitchFamily="18" charset="0"/>
              </a:rPr>
              <a:t>The above figure shows the timing delay analysis of Vedic multiplier using Carry Save Adder.</a:t>
            </a:r>
          </a:p>
        </p:txBody>
      </p:sp>
    </p:spTree>
    <p:extLst>
      <p:ext uri="{BB962C8B-B14F-4D97-AF65-F5344CB8AC3E}">
        <p14:creationId xmlns:p14="http://schemas.microsoft.com/office/powerpoint/2010/main" val="333258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C46EE37-7CE8-4E48-BF8A-7F4BD224D54F}"/>
              </a:ext>
            </a:extLst>
          </p:cNvPr>
          <p:cNvGraphicFramePr>
            <a:graphicFrameLocks noGrp="1"/>
          </p:cNvGraphicFramePr>
          <p:nvPr>
            <p:extLst>
              <p:ext uri="{D42A27DB-BD31-4B8C-83A1-F6EECF244321}">
                <p14:modId xmlns:p14="http://schemas.microsoft.com/office/powerpoint/2010/main" val="2996986757"/>
              </p:ext>
            </p:extLst>
          </p:nvPr>
        </p:nvGraphicFramePr>
        <p:xfrm>
          <a:off x="2084265" y="1371599"/>
          <a:ext cx="8471160" cy="3807070"/>
        </p:xfrm>
        <a:graphic>
          <a:graphicData uri="http://schemas.openxmlformats.org/drawingml/2006/table">
            <a:tbl>
              <a:tblPr firstRow="1" bandRow="1">
                <a:tableStyleId>{5C22544A-7EE6-4342-B048-85BDC9FD1C3A}</a:tableStyleId>
              </a:tblPr>
              <a:tblGrid>
                <a:gridCol w="5337110">
                  <a:extLst>
                    <a:ext uri="{9D8B030D-6E8A-4147-A177-3AD203B41FA5}">
                      <a16:colId xmlns:a16="http://schemas.microsoft.com/office/drawing/2014/main" val="274949161"/>
                    </a:ext>
                  </a:extLst>
                </a:gridCol>
                <a:gridCol w="3134050">
                  <a:extLst>
                    <a:ext uri="{9D8B030D-6E8A-4147-A177-3AD203B41FA5}">
                      <a16:colId xmlns:a16="http://schemas.microsoft.com/office/drawing/2014/main" val="2889508370"/>
                    </a:ext>
                  </a:extLst>
                </a:gridCol>
              </a:tblGrid>
              <a:tr h="794046">
                <a:tc>
                  <a:txBody>
                    <a:bodyPr/>
                    <a:lstStyle/>
                    <a:p>
                      <a:r>
                        <a:rPr lang="en-IN" dirty="0"/>
                        <a:t>DESIGN</a:t>
                      </a:r>
                    </a:p>
                  </a:txBody>
                  <a:tcPr/>
                </a:tc>
                <a:tc>
                  <a:txBody>
                    <a:bodyPr/>
                    <a:lstStyle/>
                    <a:p>
                      <a:r>
                        <a:rPr lang="en-IN" dirty="0"/>
                        <a:t>TIME DELAY</a:t>
                      </a:r>
                    </a:p>
                  </a:txBody>
                  <a:tcPr/>
                </a:tc>
                <a:extLst>
                  <a:ext uri="{0D108BD9-81ED-4DB2-BD59-A6C34878D82A}">
                    <a16:rowId xmlns:a16="http://schemas.microsoft.com/office/drawing/2014/main" val="97284950"/>
                  </a:ext>
                </a:extLst>
              </a:tr>
              <a:tr h="794046">
                <a:tc>
                  <a:txBody>
                    <a:bodyPr/>
                    <a:lstStyle/>
                    <a:p>
                      <a:r>
                        <a:rPr lang="en-IN" dirty="0"/>
                        <a:t>VEDIC MULTIPLIER USING CARRY SAVE ADDER  - 4X4</a:t>
                      </a:r>
                    </a:p>
                  </a:txBody>
                  <a:tcPr/>
                </a:tc>
                <a:tc>
                  <a:txBody>
                    <a:bodyPr/>
                    <a:lstStyle/>
                    <a:p>
                      <a:r>
                        <a:rPr lang="en-IN" dirty="0"/>
                        <a:t>20.786 ns</a:t>
                      </a:r>
                    </a:p>
                  </a:txBody>
                  <a:tcPr/>
                </a:tc>
                <a:extLst>
                  <a:ext uri="{0D108BD9-81ED-4DB2-BD59-A6C34878D82A}">
                    <a16:rowId xmlns:a16="http://schemas.microsoft.com/office/drawing/2014/main" val="509485912"/>
                  </a:ext>
                </a:extLst>
              </a:tr>
              <a:tr h="11094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VEDIC MULTIPLIER USING CARRY SELECT ADDER  - 4X4</a:t>
                      </a:r>
                    </a:p>
                    <a:p>
                      <a:endParaRPr lang="en-IN" dirty="0"/>
                    </a:p>
                  </a:txBody>
                  <a:tcPr/>
                </a:tc>
                <a:tc>
                  <a:txBody>
                    <a:bodyPr/>
                    <a:lstStyle/>
                    <a:p>
                      <a:r>
                        <a:rPr lang="en-IN" dirty="0"/>
                        <a:t>21.888 ns</a:t>
                      </a:r>
                    </a:p>
                  </a:txBody>
                  <a:tcPr/>
                </a:tc>
                <a:extLst>
                  <a:ext uri="{0D108BD9-81ED-4DB2-BD59-A6C34878D82A}">
                    <a16:rowId xmlns:a16="http://schemas.microsoft.com/office/drawing/2014/main" val="1832012741"/>
                  </a:ext>
                </a:extLst>
              </a:tr>
              <a:tr h="11094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BOOTH MULTIPLIER  - 4X4</a:t>
                      </a:r>
                    </a:p>
                    <a:p>
                      <a:endParaRPr lang="en-IN" dirty="0"/>
                    </a:p>
                  </a:txBody>
                  <a:tcPr/>
                </a:tc>
                <a:tc>
                  <a:txBody>
                    <a:bodyPr/>
                    <a:lstStyle/>
                    <a:p>
                      <a:r>
                        <a:rPr lang="en-IN" dirty="0"/>
                        <a:t>24.011 ns</a:t>
                      </a:r>
                    </a:p>
                  </a:txBody>
                  <a:tcPr/>
                </a:tc>
                <a:extLst>
                  <a:ext uri="{0D108BD9-81ED-4DB2-BD59-A6C34878D82A}">
                    <a16:rowId xmlns:a16="http://schemas.microsoft.com/office/drawing/2014/main" val="1664671150"/>
                  </a:ext>
                </a:extLst>
              </a:tr>
            </a:tbl>
          </a:graphicData>
        </a:graphic>
      </p:graphicFrame>
      <p:sp>
        <p:nvSpPr>
          <p:cNvPr id="2" name="TextBox 1">
            <a:extLst>
              <a:ext uri="{FF2B5EF4-FFF2-40B4-BE49-F238E27FC236}">
                <a16:creationId xmlns:a16="http://schemas.microsoft.com/office/drawing/2014/main" id="{2C7D994F-50E3-42F7-B8E3-764DB7C8BE99}"/>
              </a:ext>
            </a:extLst>
          </p:cNvPr>
          <p:cNvSpPr txBox="1"/>
          <p:nvPr/>
        </p:nvSpPr>
        <p:spPr>
          <a:xfrm>
            <a:off x="1732085" y="186349"/>
            <a:ext cx="8924192"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Comparative analysis of Vedic multiplier with other adder and multiplier</a:t>
            </a:r>
          </a:p>
        </p:txBody>
      </p:sp>
    </p:spTree>
    <p:extLst>
      <p:ext uri="{BB962C8B-B14F-4D97-AF65-F5344CB8AC3E}">
        <p14:creationId xmlns:p14="http://schemas.microsoft.com/office/powerpoint/2010/main" val="358701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62A291-70EC-7D67-E0DF-B116CAD245BE}"/>
              </a:ext>
            </a:extLst>
          </p:cNvPr>
          <p:cNvSpPr>
            <a:spLocks noGrp="1"/>
          </p:cNvSpPr>
          <p:nvPr>
            <p:ph type="body" idx="1"/>
          </p:nvPr>
        </p:nvSpPr>
        <p:spPr>
          <a:xfrm>
            <a:off x="518747" y="527539"/>
            <a:ext cx="10920218" cy="5855332"/>
          </a:xfrm>
        </p:spPr>
        <p:txBody>
          <a:bodyPr/>
          <a:lstStyle/>
          <a:p>
            <a:pPr marL="5715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The comparative analysis of the Vedic multiplier using Carry Select Adder   exhibits slightly higher delay than Carry save Adder with time delay of 21.888 ns.</a:t>
            </a:r>
          </a:p>
          <a:p>
            <a:pPr marL="5715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The comparative analysis using Booth multiplier exhibits higher delay than Vedic multiplier with time delay of 24.011 ns. </a:t>
            </a:r>
          </a:p>
          <a:p>
            <a:pPr marL="5715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This indicates that the proposed Vedic Multiplier with Carry Save Adder is faster by approximately 3.225 ns compared to the Booth Multiplier.</a:t>
            </a:r>
          </a:p>
          <a:p>
            <a:pPr marL="571500" indent="-457200">
              <a:lnSpc>
                <a:spcPct val="150000"/>
              </a:lnSpc>
              <a:buAutoNum type="arabicPeriod"/>
            </a:pPr>
            <a:r>
              <a:rPr lang="en-US" sz="2400" dirty="0">
                <a:latin typeface="Times New Roman" panose="02020603050405020304" pitchFamily="18" charset="0"/>
                <a:cs typeface="Times New Roman" panose="02020603050405020304" pitchFamily="18" charset="0"/>
              </a:rPr>
              <a:t>The reduced time delay in our design suggests it is more efficient for applications requiring rapid multiplication operations.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25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D8D2-3D42-E09B-6F53-2F055FB330CE}"/>
              </a:ext>
            </a:extLst>
          </p:cNvPr>
          <p:cNvSpPr>
            <a:spLocks noGrp="1"/>
          </p:cNvSpPr>
          <p:nvPr>
            <p:ph type="title"/>
          </p:nvPr>
        </p:nvSpPr>
        <p:spPr>
          <a:xfrm>
            <a:off x="838200" y="263769"/>
            <a:ext cx="10515600" cy="1143000"/>
          </a:xfrm>
        </p:spPr>
        <p:txBody>
          <a:bodyPr/>
          <a:lstStyle/>
          <a:p>
            <a:pPr algn="ctr"/>
            <a:b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b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Timing Report of 4x4 </a:t>
            </a:r>
            <a:r>
              <a:rPr lang="en-IN" sz="2800" b="1" dirty="0">
                <a:solidFill>
                  <a:srgbClr val="000000"/>
                </a:solidFill>
                <a:latin typeface="Times New Roman" panose="02020603050405020304" pitchFamily="18" charset="0"/>
                <a:ea typeface="+mn-ea"/>
                <a:cs typeface="Times New Roman" panose="02020603050405020304" pitchFamily="18" charset="0"/>
                <a:sym typeface="Arial"/>
              </a:rPr>
              <a:t>V</a:t>
            </a:r>
            <a:r>
              <a:rPr kumimoji="0" lang="en-IN"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edic</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multiplier using Carry </a:t>
            </a:r>
            <a:r>
              <a:rPr lang="en-IN" sz="2800" b="1" dirty="0">
                <a:solidFill>
                  <a:srgbClr val="000000"/>
                </a:solidFill>
                <a:latin typeface="Times New Roman" panose="02020603050405020304" pitchFamily="18" charset="0"/>
                <a:ea typeface="+mn-ea"/>
                <a:cs typeface="Times New Roman" panose="02020603050405020304" pitchFamily="18" charset="0"/>
                <a:sym typeface="Arial"/>
              </a:rPr>
              <a:t>S</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elect </a:t>
            </a:r>
            <a:r>
              <a:rPr lang="en-IN" sz="2800" b="1" dirty="0">
                <a:solidFill>
                  <a:srgbClr val="000000"/>
                </a:solidFill>
                <a:latin typeface="Times New Roman" panose="02020603050405020304" pitchFamily="18" charset="0"/>
                <a:ea typeface="+mn-ea"/>
                <a:cs typeface="Times New Roman" panose="02020603050405020304" pitchFamily="18" charset="0"/>
                <a:sym typeface="Arial"/>
              </a:rPr>
              <a:t>A</a:t>
            </a:r>
            <a:r>
              <a:rPr kumimoji="0" lang="en-IN"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dder</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a:t>
            </a:r>
            <a:br>
              <a:rPr kumimoji="0" lang="en-IN" sz="4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br>
            <a:endParaRPr lang="en-IN" dirty="0"/>
          </a:p>
        </p:txBody>
      </p:sp>
      <p:sp>
        <p:nvSpPr>
          <p:cNvPr id="3" name="Text Placeholder 2">
            <a:extLst>
              <a:ext uri="{FF2B5EF4-FFF2-40B4-BE49-F238E27FC236}">
                <a16:creationId xmlns:a16="http://schemas.microsoft.com/office/drawing/2014/main" id="{3133774B-5667-5402-F57C-C30AF2F9F866}"/>
              </a:ext>
            </a:extLst>
          </p:cNvPr>
          <p:cNvSpPr>
            <a:spLocks noGrp="1"/>
          </p:cNvSpPr>
          <p:nvPr>
            <p:ph type="body" idx="1"/>
          </p:nvPr>
        </p:nvSpPr>
        <p:spPr>
          <a:xfrm>
            <a:off x="838200" y="1151791"/>
            <a:ext cx="10143392" cy="4097217"/>
          </a:xfrm>
        </p:spPr>
        <p:txBody>
          <a:bodyPr/>
          <a:lstStyle/>
          <a:p>
            <a:pPr marL="114300" indent="0">
              <a:buNone/>
            </a:pPr>
            <a:endParaRPr lang="en-IN" dirty="0"/>
          </a:p>
        </p:txBody>
      </p:sp>
      <p:sp>
        <p:nvSpPr>
          <p:cNvPr id="4" name="Text Placeholder 3">
            <a:extLst>
              <a:ext uri="{FF2B5EF4-FFF2-40B4-BE49-F238E27FC236}">
                <a16:creationId xmlns:a16="http://schemas.microsoft.com/office/drawing/2014/main" id="{C83E7DED-D0F5-5041-0900-E57D78B59955}"/>
              </a:ext>
            </a:extLst>
          </p:cNvPr>
          <p:cNvSpPr>
            <a:spLocks noGrp="1"/>
          </p:cNvSpPr>
          <p:nvPr>
            <p:ph type="body" idx="2"/>
          </p:nvPr>
        </p:nvSpPr>
        <p:spPr>
          <a:xfrm>
            <a:off x="838200" y="5336932"/>
            <a:ext cx="10515600" cy="1143000"/>
          </a:xfrm>
        </p:spPr>
        <p:txBody>
          <a:bodyPr/>
          <a:lstStyle/>
          <a:p>
            <a:pPr marL="114300" indent="0">
              <a:buNone/>
            </a:pPr>
            <a:r>
              <a:rPr lang="en-IN" sz="2400" dirty="0">
                <a:latin typeface="Times New Roman" panose="02020603050405020304" pitchFamily="18" charset="0"/>
                <a:cs typeface="Times New Roman" panose="02020603050405020304" pitchFamily="18" charset="0"/>
              </a:rPr>
              <a:t>The above figure shows the timing delay analysis of Vedic multiplier using Carry Select Adder.</a:t>
            </a:r>
          </a:p>
        </p:txBody>
      </p:sp>
      <p:sp>
        <p:nvSpPr>
          <p:cNvPr id="5" name="Slide Number Placeholder 4">
            <a:extLst>
              <a:ext uri="{FF2B5EF4-FFF2-40B4-BE49-F238E27FC236}">
                <a16:creationId xmlns:a16="http://schemas.microsoft.com/office/drawing/2014/main" id="{DF90E249-C5DC-FF5D-B6B9-42EEA8BA19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3268374C-BB82-2DAC-B4CB-75263C20F0E3}"/>
              </a:ext>
            </a:extLst>
          </p:cNvPr>
          <p:cNvPicPr>
            <a:picLocks noChangeAspect="1"/>
          </p:cNvPicPr>
          <p:nvPr/>
        </p:nvPicPr>
        <p:blipFill rotWithShape="1">
          <a:blip r:embed="rId2"/>
          <a:srcRect l="1" r="26457" b="41427"/>
          <a:stretch/>
        </p:blipFill>
        <p:spPr>
          <a:xfrm>
            <a:off x="838200" y="1151790"/>
            <a:ext cx="10143392" cy="4097217"/>
          </a:xfrm>
          <a:prstGeom prst="rect">
            <a:avLst/>
          </a:prstGeom>
        </p:spPr>
      </p:pic>
    </p:spTree>
    <p:extLst>
      <p:ext uri="{BB962C8B-B14F-4D97-AF65-F5344CB8AC3E}">
        <p14:creationId xmlns:p14="http://schemas.microsoft.com/office/powerpoint/2010/main" val="390406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7905169-43E7-4D21-8384-77F24CC16D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7" name="Picture 6">
            <a:extLst>
              <a:ext uri="{FF2B5EF4-FFF2-40B4-BE49-F238E27FC236}">
                <a16:creationId xmlns:a16="http://schemas.microsoft.com/office/drawing/2014/main" id="{83FDC66D-E27B-430D-A4C4-0D2071CD5819}"/>
              </a:ext>
            </a:extLst>
          </p:cNvPr>
          <p:cNvPicPr>
            <a:picLocks noChangeAspect="1"/>
          </p:cNvPicPr>
          <p:nvPr/>
        </p:nvPicPr>
        <p:blipFill rotWithShape="1">
          <a:blip r:embed="rId2"/>
          <a:srcRect l="2826" t="5533" r="19333" b="27406"/>
          <a:stretch/>
        </p:blipFill>
        <p:spPr>
          <a:xfrm>
            <a:off x="844062" y="808203"/>
            <a:ext cx="9497001" cy="4410329"/>
          </a:xfrm>
          <a:prstGeom prst="rect">
            <a:avLst/>
          </a:prstGeom>
        </p:spPr>
      </p:pic>
      <p:sp>
        <p:nvSpPr>
          <p:cNvPr id="8" name="TextBox 7">
            <a:extLst>
              <a:ext uri="{FF2B5EF4-FFF2-40B4-BE49-F238E27FC236}">
                <a16:creationId xmlns:a16="http://schemas.microsoft.com/office/drawing/2014/main" id="{DD28D6CF-BB1E-49FE-94D8-FCEB66F588F6}"/>
              </a:ext>
            </a:extLst>
          </p:cNvPr>
          <p:cNvSpPr txBox="1"/>
          <p:nvPr/>
        </p:nvSpPr>
        <p:spPr>
          <a:xfrm>
            <a:off x="1327638" y="192650"/>
            <a:ext cx="794945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800" b="1" dirty="0">
                <a:latin typeface="Times New Roman" panose="02020603050405020304" pitchFamily="18" charset="0"/>
                <a:ea typeface="+mn-ea"/>
                <a:cs typeface="Times New Roman" panose="02020603050405020304" pitchFamily="18" charset="0"/>
              </a:rPr>
              <a:t>T</a:t>
            </a:r>
            <a:r>
              <a:rPr kumimoji="0" lang="en-IN"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iming</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Report of 4x4 B</a:t>
            </a:r>
            <a:r>
              <a:rPr lang="en-IN" sz="2800" b="1" dirty="0" err="1">
                <a:latin typeface="Times New Roman" panose="02020603050405020304" pitchFamily="18" charset="0"/>
                <a:ea typeface="+mn-ea"/>
                <a:cs typeface="Times New Roman" panose="02020603050405020304" pitchFamily="18" charset="0"/>
              </a:rPr>
              <a:t>ooth</a:t>
            </a:r>
            <a:r>
              <a:rPr lang="en-IN" sz="2800" b="1" dirty="0">
                <a:latin typeface="Times New Roman" panose="02020603050405020304" pitchFamily="18" charset="0"/>
                <a:ea typeface="+mn-ea"/>
                <a:cs typeface="Times New Roman" panose="02020603050405020304" pitchFamily="18" charset="0"/>
              </a:rPr>
              <a:t> multiplier</a:t>
            </a:r>
            <a:r>
              <a:rPr kumimoji="0" lang="en-I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 </a:t>
            </a:r>
          </a:p>
          <a:p>
            <a:pPr algn="ctr"/>
            <a:endParaRPr lang="en-IN"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613C16F3-2BF7-272E-C1BA-00D830BBE3F3}"/>
                  </a:ext>
                </a:extLst>
              </p14:cNvPr>
              <p14:cNvContentPartPr/>
              <p14:nvPr/>
            </p14:nvContentPartPr>
            <p14:xfrm>
              <a:off x="3451489" y="1639468"/>
              <a:ext cx="822240" cy="19440"/>
            </p14:xfrm>
          </p:contentPart>
        </mc:Choice>
        <mc:Fallback xmlns="">
          <p:pic>
            <p:nvPicPr>
              <p:cNvPr id="9" name="Ink 8">
                <a:extLst>
                  <a:ext uri="{FF2B5EF4-FFF2-40B4-BE49-F238E27FC236}">
                    <a16:creationId xmlns:a16="http://schemas.microsoft.com/office/drawing/2014/main" id="{613C16F3-2BF7-272E-C1BA-00D830BBE3F3}"/>
                  </a:ext>
                </a:extLst>
              </p:cNvPr>
              <p:cNvPicPr/>
              <p:nvPr/>
            </p:nvPicPr>
            <p:blipFill>
              <a:blip r:embed="rId4"/>
              <a:stretch>
                <a:fillRect/>
              </a:stretch>
            </p:blipFill>
            <p:spPr>
              <a:xfrm>
                <a:off x="3397489" y="1531468"/>
                <a:ext cx="929880" cy="235080"/>
              </a:xfrm>
              <a:prstGeom prst="rect">
                <a:avLst/>
              </a:prstGeom>
            </p:spPr>
          </p:pic>
        </mc:Fallback>
      </mc:AlternateContent>
      <p:sp>
        <p:nvSpPr>
          <p:cNvPr id="3" name="TextBox 2">
            <a:extLst>
              <a:ext uri="{FF2B5EF4-FFF2-40B4-BE49-F238E27FC236}">
                <a16:creationId xmlns:a16="http://schemas.microsoft.com/office/drawing/2014/main" id="{2A4FC16B-A364-276C-62BA-019D629AB734}"/>
              </a:ext>
            </a:extLst>
          </p:cNvPr>
          <p:cNvSpPr txBox="1"/>
          <p:nvPr/>
        </p:nvSpPr>
        <p:spPr>
          <a:xfrm>
            <a:off x="1030007" y="5583115"/>
            <a:ext cx="9977961" cy="830997"/>
          </a:xfrm>
          <a:prstGeom prst="rect">
            <a:avLst/>
          </a:prstGeom>
          <a:noFill/>
        </p:spPr>
        <p:txBody>
          <a:bodyPr wrap="square">
            <a:spAutoFit/>
          </a:bodyPr>
          <a:lstStyle/>
          <a:p>
            <a:pPr marL="114300" indent="0">
              <a:buNone/>
            </a:pPr>
            <a:r>
              <a:rPr lang="en-IN" sz="2400" dirty="0">
                <a:latin typeface="Times New Roman" panose="02020603050405020304" pitchFamily="18" charset="0"/>
                <a:cs typeface="Times New Roman" panose="02020603050405020304" pitchFamily="18" charset="0"/>
              </a:rPr>
              <a:t>The above figure shows the timing delay analysis of Vedic multiplier using Booth Multiplier.</a:t>
            </a:r>
          </a:p>
        </p:txBody>
      </p:sp>
    </p:spTree>
    <p:extLst>
      <p:ext uri="{BB962C8B-B14F-4D97-AF65-F5344CB8AC3E}">
        <p14:creationId xmlns:p14="http://schemas.microsoft.com/office/powerpoint/2010/main" val="3500905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CDF6-EE87-0A07-9572-4A13F1CBF440}"/>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5" name="Slide Number Placeholder 4">
            <a:extLst>
              <a:ext uri="{FF2B5EF4-FFF2-40B4-BE49-F238E27FC236}">
                <a16:creationId xmlns:a16="http://schemas.microsoft.com/office/drawing/2014/main" id="{DB71AAD4-42DB-561D-3801-38413ACA6F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8" name="TextBox 7">
            <a:extLst>
              <a:ext uri="{FF2B5EF4-FFF2-40B4-BE49-F238E27FC236}">
                <a16:creationId xmlns:a16="http://schemas.microsoft.com/office/drawing/2014/main" id="{6400F5BC-6B93-A5C1-1428-581FEDD2860B}"/>
              </a:ext>
            </a:extLst>
          </p:cNvPr>
          <p:cNvSpPr txBox="1"/>
          <p:nvPr/>
        </p:nvSpPr>
        <p:spPr>
          <a:xfrm>
            <a:off x="653143" y="1569168"/>
            <a:ext cx="10198359" cy="4457952"/>
          </a:xfrm>
          <a:prstGeom prst="rect">
            <a:avLst/>
          </a:prstGeom>
          <a:noFill/>
        </p:spPr>
        <p:txBody>
          <a:bodyPr wrap="square" rtlCol="0">
            <a:spAutoFit/>
          </a:bodyPr>
          <a:lstStyle/>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The use of CSAs will minimize propagation delay in the addition process, leading to faster computation of the final product.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2. By efficiently summing partial products with reduced delay, the overall</a:t>
            </a:r>
          </a:p>
          <a:p>
            <a:pPr algn="just">
              <a:lnSpc>
                <a:spcPct val="150000"/>
              </a:lnSpc>
            </a:pPr>
            <a:r>
              <a:rPr lang="en-US" sz="2400" dirty="0">
                <a:latin typeface="Times New Roman" panose="02020603050405020304" pitchFamily="18" charset="0"/>
                <a:cs typeface="Times New Roman" panose="02020603050405020304" pitchFamily="18" charset="0"/>
              </a:rPr>
              <a:t>    performance and speed of the Vedic multiplier will be significantly improved.</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3. Based on simulation results and Timing report the performance of the Vedic</a:t>
            </a:r>
          </a:p>
          <a:p>
            <a:pPr algn="just">
              <a:lnSpc>
                <a:spcPct val="150000"/>
              </a:lnSpc>
            </a:pPr>
            <a:r>
              <a:rPr lang="en-US" sz="2400" dirty="0">
                <a:latin typeface="Times New Roman" panose="02020603050405020304" pitchFamily="18" charset="0"/>
                <a:cs typeface="Times New Roman" panose="02020603050405020304" pitchFamily="18" charset="0"/>
              </a:rPr>
              <a:t>    Multiplier is more efficient than other Multipliers.</a:t>
            </a:r>
          </a:p>
        </p:txBody>
      </p:sp>
    </p:spTree>
    <p:extLst>
      <p:ext uri="{BB962C8B-B14F-4D97-AF65-F5344CB8AC3E}">
        <p14:creationId xmlns:p14="http://schemas.microsoft.com/office/powerpoint/2010/main" val="240886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3809426" y="190010"/>
            <a:ext cx="3747529" cy="70339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105"/>
              </a:spcBef>
              <a:spcAft>
                <a:spcPts val="0"/>
              </a:spcAft>
              <a:buSzPts val="1800"/>
              <a:buNone/>
            </a:pPr>
            <a:r>
              <a:rPr lang="en-US"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6" name="Rectangle 3">
            <a:extLst>
              <a:ext uri="{FF2B5EF4-FFF2-40B4-BE49-F238E27FC236}">
                <a16:creationId xmlns:a16="http://schemas.microsoft.com/office/drawing/2014/main" id="{9152EFD8-B3FD-4624-D898-BEFA5B60D65A}"/>
              </a:ext>
            </a:extLst>
          </p:cNvPr>
          <p:cNvSpPr>
            <a:spLocks noChangeArrowheads="1"/>
          </p:cNvSpPr>
          <p:nvPr/>
        </p:nvSpPr>
        <p:spPr bwMode="auto">
          <a:xfrm>
            <a:off x="552594" y="917689"/>
            <a:ext cx="10420206" cy="5706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Vedic mathematics, an ancient Indian method based on 16 Sutras, offers</a:t>
            </a:r>
          </a:p>
          <a:p>
            <a:pPr marR="0" lvl="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 techniques for various mathematical operations.</a:t>
            </a:r>
            <a:endParaRPr lang="en-US" altLang="en-US" sz="24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lang="en-US" altLang="en-US" sz="2400" dirty="0">
                <a:solidFill>
                  <a:schemeClr val="tx1"/>
                </a:solidFill>
                <a:latin typeface="Times New Roman" panose="02020603050405020304" pitchFamily="18" charset="0"/>
                <a:cs typeface="Times New Roman" panose="02020603050405020304" pitchFamily="18" charset="0"/>
              </a:rPr>
              <a:t>2.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Urdhva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Tiryagbhyam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Sutra, means “Vertical and </a:t>
            </a:r>
            <a:r>
              <a:rPr lang="en-US" altLang="en-US" sz="2400" dirty="0">
                <a:solidFill>
                  <a:schemeClr val="tx1"/>
                </a:solidFill>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rosswise”,</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simplifies   </a:t>
            </a:r>
          </a:p>
          <a:p>
            <a:pPr marR="0" lvl="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multiplication by breaking it into smaller steps, enabling faster</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a:t>
            </a: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calculations.</a:t>
            </a:r>
          </a:p>
          <a:p>
            <a:pPr marR="0" lvl="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This Sutra, combined with Carry-Save </a:t>
            </a:r>
            <a:r>
              <a:rPr lang="en-US" altLang="en-US" sz="2400" dirty="0">
                <a:solidFill>
                  <a:schemeClr val="tx1"/>
                </a:solidFill>
                <a:latin typeface="Times New Roman" panose="02020603050405020304" pitchFamily="18" charset="0"/>
                <a:cs typeface="Times New Roman" panose="02020603050405020304" pitchFamily="18" charset="0"/>
              </a:rPr>
              <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dder for efficient binary summation,</a:t>
            </a:r>
            <a:endParaRPr lang="en-US" altLang="en-US" sz="24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significantly enhances the speed and accuracy of digital systems.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3" name="TextBox 2">
            <a:extLst>
              <a:ext uri="{FF2B5EF4-FFF2-40B4-BE49-F238E27FC236}">
                <a16:creationId xmlns:a16="http://schemas.microsoft.com/office/drawing/2014/main" id="{9CA59D92-AEC5-FCEB-3E07-6350D470AD49}"/>
              </a:ext>
            </a:extLst>
          </p:cNvPr>
          <p:cNvSpPr txBox="1"/>
          <p:nvPr/>
        </p:nvSpPr>
        <p:spPr>
          <a:xfrm>
            <a:off x="11355355" y="6356929"/>
            <a:ext cx="284052" cy="307777"/>
          </a:xfrm>
          <a:prstGeom prst="rect">
            <a:avLst/>
          </a:prstGeom>
          <a:noFill/>
        </p:spPr>
        <p:txBody>
          <a:bodyPr wrap="none" rtlCol="0">
            <a:spAutoFit/>
          </a:bodyPr>
          <a:lstStyle/>
          <a:p>
            <a:r>
              <a:rPr lang="en-US"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1"/>
          </p:nvPr>
        </p:nvSpPr>
        <p:spPr>
          <a:xfrm>
            <a:off x="771525" y="13684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8000"/>
              <a:buNone/>
            </a:pPr>
            <a:endParaRPr sz="8000" dirty="0"/>
          </a:p>
          <a:p>
            <a:pPr marL="0" lvl="0" indent="0" algn="ctr" rtl="0">
              <a:lnSpc>
                <a:spcPct val="90000"/>
              </a:lnSpc>
              <a:spcBef>
                <a:spcPts val="1000"/>
              </a:spcBef>
              <a:spcAft>
                <a:spcPts val="0"/>
              </a:spcAft>
              <a:buClr>
                <a:schemeClr val="dk1"/>
              </a:buClr>
              <a:buSzPts val="8000"/>
              <a:buNone/>
            </a:pPr>
            <a:r>
              <a:rPr lang="en-US" sz="8000" b="1" dirty="0">
                <a:solidFill>
                  <a:schemeClr val="dk1"/>
                </a:solidFill>
                <a:latin typeface="Times New Roman"/>
                <a:ea typeface="Times New Roman"/>
                <a:cs typeface="Times New Roman"/>
                <a:sym typeface="Times New Roman"/>
              </a:rPr>
              <a:t>Thank you</a:t>
            </a:r>
          </a:p>
          <a:p>
            <a:pPr marL="0" lvl="0" indent="0" algn="ctr" rtl="0">
              <a:lnSpc>
                <a:spcPct val="90000"/>
              </a:lnSpc>
              <a:spcBef>
                <a:spcPts val="1000"/>
              </a:spcBef>
              <a:spcAft>
                <a:spcPts val="0"/>
              </a:spcAft>
              <a:buClr>
                <a:schemeClr val="dk1"/>
              </a:buClr>
              <a:buSzPts val="8000"/>
              <a:buNone/>
            </a:pPr>
            <a:endParaRPr lang="en-US" sz="2400" b="1" dirty="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8000"/>
              <a:buNone/>
            </a:pPr>
            <a:endParaRPr lang="en-US" sz="8000" b="1"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8000"/>
              <a:buNone/>
            </a:pPr>
            <a:endParaRPr b="1"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BB8C4563-686E-F6DA-AB8F-DA359041C875}"/>
              </a:ext>
            </a:extLst>
          </p:cNvPr>
          <p:cNvSpPr txBox="1"/>
          <p:nvPr/>
        </p:nvSpPr>
        <p:spPr>
          <a:xfrm>
            <a:off x="11644604" y="6372808"/>
            <a:ext cx="284052" cy="307777"/>
          </a:xfrm>
          <a:prstGeom prst="rect">
            <a:avLst/>
          </a:prstGeom>
          <a:noFill/>
        </p:spPr>
        <p:txBody>
          <a:bodyPr wrap="none" rtlCol="0">
            <a:spAutoFit/>
          </a:bodyPr>
          <a:lstStyle/>
          <a:p>
            <a:r>
              <a:rPr lang="en-US" dirty="0"/>
              <a:t>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2679593" y="29152"/>
            <a:ext cx="6424213" cy="70338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105"/>
              </a:spcBef>
              <a:spcAft>
                <a:spcPts val="0"/>
              </a:spcAft>
              <a:buSzPts val="1800"/>
              <a:buNone/>
            </a:pPr>
            <a:r>
              <a:rPr lang="en-US" b="1" dirty="0">
                <a:latin typeface="Times New Roman"/>
                <a:ea typeface="Times New Roman"/>
                <a:cs typeface="Times New Roman"/>
                <a:sym typeface="Times New Roman"/>
              </a:rPr>
              <a:t>      Literature Review</a:t>
            </a:r>
            <a:endParaRPr b="1"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BCD3DC03-58E4-F4FB-2A60-8346F1800513}"/>
              </a:ext>
            </a:extLst>
          </p:cNvPr>
          <p:cNvGraphicFramePr>
            <a:graphicFrameLocks noGrp="1"/>
          </p:cNvGraphicFramePr>
          <p:nvPr>
            <p:extLst>
              <p:ext uri="{D42A27DB-BD31-4B8C-83A1-F6EECF244321}">
                <p14:modId xmlns:p14="http://schemas.microsoft.com/office/powerpoint/2010/main" val="4187423752"/>
              </p:ext>
            </p:extLst>
          </p:nvPr>
        </p:nvGraphicFramePr>
        <p:xfrm>
          <a:off x="522048" y="732540"/>
          <a:ext cx="11289930" cy="5600855"/>
        </p:xfrm>
        <a:graphic>
          <a:graphicData uri="http://schemas.openxmlformats.org/drawingml/2006/table">
            <a:tbl>
              <a:tblPr firstRow="1" bandRow="1">
                <a:tableStyleId>{69012ECD-51FC-41F1-AA8D-1B2483CD663E}</a:tableStyleId>
              </a:tblPr>
              <a:tblGrid>
                <a:gridCol w="2922460">
                  <a:extLst>
                    <a:ext uri="{9D8B030D-6E8A-4147-A177-3AD203B41FA5}">
                      <a16:colId xmlns:a16="http://schemas.microsoft.com/office/drawing/2014/main" val="1408788844"/>
                    </a:ext>
                  </a:extLst>
                </a:gridCol>
                <a:gridCol w="4768227">
                  <a:extLst>
                    <a:ext uri="{9D8B030D-6E8A-4147-A177-3AD203B41FA5}">
                      <a16:colId xmlns:a16="http://schemas.microsoft.com/office/drawing/2014/main" val="1400659781"/>
                    </a:ext>
                  </a:extLst>
                </a:gridCol>
                <a:gridCol w="3599243">
                  <a:extLst>
                    <a:ext uri="{9D8B030D-6E8A-4147-A177-3AD203B41FA5}">
                      <a16:colId xmlns:a16="http://schemas.microsoft.com/office/drawing/2014/main" val="3447698488"/>
                    </a:ext>
                  </a:extLst>
                </a:gridCol>
              </a:tblGrid>
              <a:tr h="464159">
                <a:tc>
                  <a:txBody>
                    <a:bodyPr/>
                    <a:lstStyle/>
                    <a:p>
                      <a:pPr algn="ctr"/>
                      <a:r>
                        <a:rPr lang="en-IN" sz="2400"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chemeClr val="tx1"/>
                          </a:solidFill>
                        </a:rPr>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chemeClr val="tx1"/>
                          </a:solidFill>
                        </a:rPr>
                        <a:t>Learnings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47998"/>
                  </a:ext>
                </a:extLst>
              </a:tr>
              <a:tr h="2568348">
                <a:tc>
                  <a:txBody>
                    <a:bodyPr/>
                    <a:lstStyle/>
                    <a:p>
                      <a:pPr algn="l">
                        <a:tabLst/>
                      </a:pPr>
                      <a:r>
                        <a:rPr lang="en-IN" sz="2000" dirty="0"/>
                        <a:t>[1]  </a:t>
                      </a:r>
                      <a:r>
                        <a:rPr lang="en-IN" sz="2800" dirty="0"/>
                        <a:t>Modified                binary vedic multiplication using Carry Save Adder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t>This project designs and analyzes Vedic Multiplier architectures using the Urdhva Tiryagbhyam sutra, showing improved delay efficiency. The proposed technique can be scaled for larger bit sizes and includes power analysis, making it suitable for applications requiring reduced delay.</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t>It is proved from the synthesis result that the proposed Vedic multiplier using Carry Save Adder technique is much efficient in terms of delay and can be extended for a larger bit size.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1008690"/>
                  </a:ext>
                </a:extLst>
              </a:tr>
              <a:tr h="2568348">
                <a:tc>
                  <a:txBody>
                    <a:bodyPr/>
                    <a:lstStyle/>
                    <a:p>
                      <a:pPr algn="l"/>
                      <a:r>
                        <a:rPr lang="en-IN" sz="2000" dirty="0"/>
                        <a:t>[3] </a:t>
                      </a:r>
                      <a:r>
                        <a:rPr lang="en-IN" sz="2800" dirty="0"/>
                        <a:t>Comparative analysis of vedic multiplier using various adder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t>The paper investigates the performance and efficiency of </a:t>
                      </a:r>
                      <a:r>
                        <a:rPr lang="en-US" sz="2000" dirty="0" err="1"/>
                        <a:t>vedic</a:t>
                      </a:r>
                      <a:r>
                        <a:rPr lang="en-US" sz="2000" dirty="0"/>
                        <a:t> multiplier utilizing different adder architectures. This study compares traditional adder designs like RCA,CSA with advanced </a:t>
                      </a:r>
                      <a:r>
                        <a:rPr lang="en-US" sz="2000" dirty="0" err="1"/>
                        <a:t>kogge</a:t>
                      </a:r>
                      <a:r>
                        <a:rPr lang="en-US" sz="2000" dirty="0"/>
                        <a:t>-stone adder when integrated into </a:t>
                      </a:r>
                      <a:r>
                        <a:rPr lang="en-US" sz="2000" dirty="0" err="1"/>
                        <a:t>vedic</a:t>
                      </a:r>
                      <a:r>
                        <a:rPr lang="en-US" sz="2000" dirty="0"/>
                        <a:t> multiplier implementation.</a:t>
                      </a:r>
                    </a:p>
                    <a:p>
                      <a:pPr algn="just"/>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t>CSA is more suitable in applications where area plays an major role.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344986"/>
                  </a:ext>
                </a:extLst>
              </a:tr>
            </a:tbl>
          </a:graphicData>
        </a:graphic>
      </p:graphicFrame>
      <p:sp>
        <p:nvSpPr>
          <p:cNvPr id="3" name="TextBox 2">
            <a:extLst>
              <a:ext uri="{FF2B5EF4-FFF2-40B4-BE49-F238E27FC236}">
                <a16:creationId xmlns:a16="http://schemas.microsoft.com/office/drawing/2014/main" id="{769DE703-323E-B0D1-519E-F01C1D4AED82}"/>
              </a:ext>
            </a:extLst>
          </p:cNvPr>
          <p:cNvSpPr txBox="1"/>
          <p:nvPr/>
        </p:nvSpPr>
        <p:spPr>
          <a:xfrm>
            <a:off x="11527926" y="6417370"/>
            <a:ext cx="284052" cy="307777"/>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39591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C413-01B7-2C39-E8F5-5019BD193BC1}"/>
              </a:ext>
            </a:extLst>
          </p:cNvPr>
          <p:cNvSpPr>
            <a:spLocks noGrp="1"/>
          </p:cNvSpPr>
          <p:nvPr>
            <p:ph type="title"/>
          </p:nvPr>
        </p:nvSpPr>
        <p:spPr>
          <a:xfrm>
            <a:off x="838200" y="676212"/>
            <a:ext cx="10515600" cy="703388"/>
          </a:xfrm>
          <a:noFill/>
          <a:ln>
            <a:noFill/>
          </a:ln>
        </p:spPr>
        <p:txBody>
          <a:bodyPr spcFirstLastPara="1" wrap="square" lIns="0" tIns="13325" rIns="0" bIns="0" anchor="ctr" anchorCtr="0">
            <a:spAutoFit/>
          </a:bodyPr>
          <a:lstStyle/>
          <a:p>
            <a:pPr marL="12700" algn="ctr">
              <a:lnSpc>
                <a:spcPct val="100000"/>
              </a:lnSpc>
              <a:spcBef>
                <a:spcPts val="105"/>
              </a:spcBef>
            </a:pPr>
            <a:r>
              <a:rPr lang="en-IN" b="1" dirty="0">
                <a:latin typeface="Times New Roman"/>
                <a:cs typeface="Times New Roman"/>
              </a:rPr>
              <a:t>Problem Statement</a:t>
            </a:r>
          </a:p>
        </p:txBody>
      </p:sp>
      <p:sp>
        <p:nvSpPr>
          <p:cNvPr id="4" name="TextBox 3">
            <a:extLst>
              <a:ext uri="{FF2B5EF4-FFF2-40B4-BE49-F238E27FC236}">
                <a16:creationId xmlns:a16="http://schemas.microsoft.com/office/drawing/2014/main" id="{5B976713-1210-C1BB-4F6E-9BBB4492C629}"/>
              </a:ext>
            </a:extLst>
          </p:cNvPr>
          <p:cNvSpPr txBox="1"/>
          <p:nvPr/>
        </p:nvSpPr>
        <p:spPr>
          <a:xfrm>
            <a:off x="838201" y="1967930"/>
            <a:ext cx="10666444" cy="2241960"/>
          </a:xfrm>
          <a:prstGeom prst="rect">
            <a:avLst/>
          </a:prstGeom>
          <a:noFill/>
        </p:spPr>
        <p:txBody>
          <a:bodyPr wrap="square">
            <a:spAutoFit/>
          </a:bodyPr>
          <a:lstStyle/>
          <a:p>
            <a:pPr lvl="1" algn="just">
              <a:lnSpc>
                <a:spcPct val="150000"/>
              </a:lnSpc>
              <a:spcAft>
                <a:spcPts val="455"/>
              </a:spcAft>
            </a:pPr>
            <a:r>
              <a:rPr lang="en-US" sz="2400" kern="100" dirty="0">
                <a:solidFill>
                  <a:srgbClr val="000000"/>
                </a:solidFill>
                <a:effectLst/>
                <a:latin typeface="Times New Roman" panose="02020603050405020304" pitchFamily="18" charset="0"/>
                <a:ea typeface="Times New Roman" panose="02020603050405020304" pitchFamily="18" charset="0"/>
              </a:rPr>
              <a:t>Conventional multipliers and adders often suffer from large area requirements, time delays, and high-power consumption, making them inefficient for many applications. To</a:t>
            </a:r>
            <a:r>
              <a:rPr lang="en-US" sz="2400" kern="100" dirty="0">
                <a:latin typeface="Times New Roman" panose="02020603050405020304" pitchFamily="18" charset="0"/>
                <a:ea typeface="Times New Roman" panose="02020603050405020304" pitchFamily="18" charset="0"/>
              </a:rPr>
              <a:t> </a:t>
            </a:r>
            <a:r>
              <a:rPr lang="en-US" sz="2400" kern="100" dirty="0">
                <a:solidFill>
                  <a:srgbClr val="000000"/>
                </a:solidFill>
                <a:effectLst/>
                <a:latin typeface="Times New Roman" panose="02020603050405020304" pitchFamily="18" charset="0"/>
                <a:ea typeface="Times New Roman" panose="02020603050405020304" pitchFamily="18" charset="0"/>
              </a:rPr>
              <a:t>overcome these issues, we propose designing a Vedic multiplier using Carry Save Adder (CSA).  </a:t>
            </a:r>
            <a:r>
              <a:rPr lang="en-US" sz="2400" b="1" kern="100" dirty="0">
                <a:solidFill>
                  <a:srgbClr val="000000"/>
                </a:solidFill>
                <a:effectLst/>
                <a:latin typeface="Times New Roman" panose="02020603050405020304" pitchFamily="18" charset="0"/>
                <a:ea typeface="Times New Roman" panose="02020603050405020304" pitchFamily="18" charset="0"/>
              </a:rPr>
              <a:t> </a:t>
            </a:r>
            <a:endParaRPr lang="en-US"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95488DA4-DAAB-C5F4-EDC6-5894C98D2596}"/>
              </a:ext>
            </a:extLst>
          </p:cNvPr>
          <p:cNvSpPr>
            <a:spLocks noGrp="1"/>
          </p:cNvSpPr>
          <p:nvPr>
            <p:ph type="sldNum" idx="12"/>
          </p:nvPr>
        </p:nvSpPr>
        <p:spPr>
          <a:xfrm>
            <a:off x="9105123" y="6492875"/>
            <a:ext cx="2743200" cy="365125"/>
          </a:xfrm>
        </p:spPr>
        <p:txBody>
          <a:bodyPr/>
          <a:lstStyle/>
          <a:p>
            <a:pPr marL="0" lvl="0" indent="0" algn="r" rtl="0">
              <a:spcBef>
                <a:spcPts val="0"/>
              </a:spcBef>
              <a:spcAft>
                <a:spcPts val="0"/>
              </a:spcAft>
              <a:buNone/>
            </a:pPr>
            <a:fld id="{00000000-1234-1234-1234-123412341234}" type="slidenum">
              <a:rPr lang="en-US" sz="1500" smtClean="0">
                <a:solidFill>
                  <a:schemeClr val="tx1">
                    <a:lumMod val="95000"/>
                    <a:lumOff val="5000"/>
                  </a:schemeClr>
                </a:solidFill>
              </a:rPr>
              <a:t>4</a:t>
            </a:fld>
            <a:endParaRPr lang="en-US" sz="1500" dirty="0">
              <a:solidFill>
                <a:schemeClr val="tx1">
                  <a:lumMod val="95000"/>
                  <a:lumOff val="5000"/>
                </a:schemeClr>
              </a:solidFill>
            </a:endParaRPr>
          </a:p>
        </p:txBody>
      </p:sp>
    </p:spTree>
    <p:extLst>
      <p:ext uri="{BB962C8B-B14F-4D97-AF65-F5344CB8AC3E}">
        <p14:creationId xmlns:p14="http://schemas.microsoft.com/office/powerpoint/2010/main" val="70734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A920F3-D626-7DB9-3B06-8C25B8EA5273}"/>
              </a:ext>
            </a:extLst>
          </p:cNvPr>
          <p:cNvSpPr>
            <a:spLocks noGrp="1"/>
          </p:cNvSpPr>
          <p:nvPr>
            <p:ph type="title"/>
          </p:nvPr>
        </p:nvSpPr>
        <p:spPr>
          <a:xfrm>
            <a:off x="720790" y="474785"/>
            <a:ext cx="10750420" cy="1107830"/>
          </a:xfrm>
        </p:spPr>
        <p:txBody>
          <a:bodyPr/>
          <a:lstStyle/>
          <a:p>
            <a:pPr algn="ctr"/>
            <a:r>
              <a:rPr lang="en-IN" b="1" dirty="0">
                <a:latin typeface="Times New Roman"/>
                <a:cs typeface="Times New Roman"/>
              </a:rPr>
              <a:t>Objective</a:t>
            </a:r>
            <a:endParaRPr lang="en-US" dirty="0"/>
          </a:p>
        </p:txBody>
      </p:sp>
      <p:sp>
        <p:nvSpPr>
          <p:cNvPr id="6" name="Text Placeholder 5">
            <a:extLst>
              <a:ext uri="{FF2B5EF4-FFF2-40B4-BE49-F238E27FC236}">
                <a16:creationId xmlns:a16="http://schemas.microsoft.com/office/drawing/2014/main" id="{6F5C0D4D-4D03-67EC-37C9-3E045693E997}"/>
              </a:ext>
            </a:extLst>
          </p:cNvPr>
          <p:cNvSpPr>
            <a:spLocks noGrp="1"/>
          </p:cNvSpPr>
          <p:nvPr>
            <p:ph type="body" idx="1"/>
          </p:nvPr>
        </p:nvSpPr>
        <p:spPr>
          <a:xfrm>
            <a:off x="720790" y="1897809"/>
            <a:ext cx="10750420" cy="4351338"/>
          </a:xfrm>
        </p:spPr>
        <p:txBody>
          <a:bodyPr/>
          <a:lstStyle/>
          <a:p>
            <a:pPr marL="114300" indent="0" algn="just">
              <a:lnSpc>
                <a:spcPct val="150000"/>
              </a:lnSpc>
              <a:buNone/>
            </a:pPr>
            <a:r>
              <a:rPr lang="en-US" kern="100" dirty="0">
                <a:solidFill>
                  <a:srgbClr val="000000"/>
                </a:solidFill>
                <a:effectLst/>
                <a:latin typeface="Times New Roman" panose="02020603050405020304" pitchFamily="18" charset="0"/>
                <a:ea typeface="Times New Roman" panose="02020603050405020304" pitchFamily="18" charset="0"/>
              </a:rPr>
              <a:t>1. To reduce the overall time delay in multiplication operations using</a:t>
            </a:r>
          </a:p>
          <a:p>
            <a:pPr marL="114300" indent="0" algn="just">
              <a:lnSpc>
                <a:spcPct val="150000"/>
              </a:lnSpc>
              <a:buNone/>
            </a:pPr>
            <a:r>
              <a:rPr lang="en-US" kern="100" dirty="0">
                <a:solidFill>
                  <a:srgbClr val="000000"/>
                </a:solidFill>
                <a:latin typeface="Times New Roman" panose="02020603050405020304" pitchFamily="18" charset="0"/>
                <a:ea typeface="Times New Roman" panose="02020603050405020304" pitchFamily="18" charset="0"/>
              </a:rPr>
              <a:t>    </a:t>
            </a:r>
            <a:r>
              <a:rPr lang="en-US" kern="100" dirty="0">
                <a:solidFill>
                  <a:srgbClr val="000000"/>
                </a:solidFill>
                <a:effectLst/>
                <a:latin typeface="Times New Roman" panose="02020603050405020304" pitchFamily="18" charset="0"/>
                <a:ea typeface="Times New Roman" panose="02020603050405020304" pitchFamily="18" charset="0"/>
              </a:rPr>
              <a:t>Vedic multiplier with Carry Save Adder (CSA).</a:t>
            </a:r>
          </a:p>
          <a:p>
            <a:pPr marL="114300" indent="0" algn="just">
              <a:lnSpc>
                <a:spcPct val="150000"/>
              </a:lnSpc>
              <a:buNone/>
            </a:pPr>
            <a:r>
              <a:rPr lang="en-US" kern="100" dirty="0">
                <a:solidFill>
                  <a:srgbClr val="000000"/>
                </a:solidFill>
                <a:latin typeface="Times New Roman" panose="02020603050405020304" pitchFamily="18" charset="0"/>
                <a:ea typeface="Times New Roman" panose="02020603050405020304" pitchFamily="18" charset="0"/>
              </a:rPr>
              <a:t>2. To implement the design on FPGA Spartan 3E using Xilinx ISE. </a:t>
            </a:r>
            <a:endParaRPr lang="en-US"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endParaRPr lang="en-US" dirty="0"/>
          </a:p>
        </p:txBody>
      </p:sp>
      <p:sp>
        <p:nvSpPr>
          <p:cNvPr id="2" name="TextBox 1">
            <a:extLst>
              <a:ext uri="{FF2B5EF4-FFF2-40B4-BE49-F238E27FC236}">
                <a16:creationId xmlns:a16="http://schemas.microsoft.com/office/drawing/2014/main" id="{BE4B63C1-E619-F9BD-B04B-06EBC1BB4FE0}"/>
              </a:ext>
            </a:extLst>
          </p:cNvPr>
          <p:cNvSpPr txBox="1"/>
          <p:nvPr/>
        </p:nvSpPr>
        <p:spPr>
          <a:xfrm>
            <a:off x="11471210" y="6492359"/>
            <a:ext cx="284052" cy="307777"/>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4577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2329962" y="4657"/>
            <a:ext cx="6713554" cy="70339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105"/>
              </a:spcBef>
              <a:spcAft>
                <a:spcPts val="0"/>
              </a:spcAft>
              <a:buSzPts val="1800"/>
              <a:buNone/>
            </a:pPr>
            <a:r>
              <a:rPr lang="en-US"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DBE7A37C-1728-5710-A770-A11C29976D74}"/>
              </a:ext>
            </a:extLst>
          </p:cNvPr>
          <p:cNvSpPr txBox="1"/>
          <p:nvPr/>
        </p:nvSpPr>
        <p:spPr>
          <a:xfrm>
            <a:off x="1240970" y="885783"/>
            <a:ext cx="9246637" cy="1307537"/>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Design and implementation of 4x4 Vedic multiplier using Carry Save Adder(CSA) </a:t>
            </a:r>
          </a:p>
        </p:txBody>
      </p:sp>
      <p:sp>
        <p:nvSpPr>
          <p:cNvPr id="3" name="TextBox 2">
            <a:extLst>
              <a:ext uri="{FF2B5EF4-FFF2-40B4-BE49-F238E27FC236}">
                <a16:creationId xmlns:a16="http://schemas.microsoft.com/office/drawing/2014/main" id="{EB39227E-8018-42DC-5021-C63B42FF4D64}"/>
              </a:ext>
            </a:extLst>
          </p:cNvPr>
          <p:cNvSpPr txBox="1"/>
          <p:nvPr/>
        </p:nvSpPr>
        <p:spPr>
          <a:xfrm>
            <a:off x="11463189" y="6535336"/>
            <a:ext cx="284052" cy="307777"/>
          </a:xfrm>
          <a:prstGeom prst="rect">
            <a:avLst/>
          </a:prstGeom>
          <a:noFill/>
        </p:spPr>
        <p:txBody>
          <a:bodyPr wrap="none" rtlCol="0">
            <a:spAutoFit/>
          </a:bodyPr>
          <a:lstStyle/>
          <a:p>
            <a:r>
              <a:rPr lang="en-US" dirty="0"/>
              <a:t>6</a:t>
            </a:r>
          </a:p>
        </p:txBody>
      </p:sp>
      <p:grpSp>
        <p:nvGrpSpPr>
          <p:cNvPr id="2" name="Group 1">
            <a:extLst>
              <a:ext uri="{FF2B5EF4-FFF2-40B4-BE49-F238E27FC236}">
                <a16:creationId xmlns:a16="http://schemas.microsoft.com/office/drawing/2014/main" id="{EB576F57-5F91-DC8B-4A2D-8A8906E377BE}"/>
              </a:ext>
            </a:extLst>
          </p:cNvPr>
          <p:cNvGrpSpPr/>
          <p:nvPr/>
        </p:nvGrpSpPr>
        <p:grpSpPr>
          <a:xfrm>
            <a:off x="3569975" y="2525175"/>
            <a:ext cx="4588626" cy="3447042"/>
            <a:chOff x="3721361" y="2972243"/>
            <a:chExt cx="4588626" cy="3447042"/>
          </a:xfrm>
        </p:grpSpPr>
        <p:sp>
          <p:nvSpPr>
            <p:cNvPr id="4" name="Rectangle 3">
              <a:extLst>
                <a:ext uri="{FF2B5EF4-FFF2-40B4-BE49-F238E27FC236}">
                  <a16:creationId xmlns:a16="http://schemas.microsoft.com/office/drawing/2014/main" id="{5682F0F5-8F15-4FB4-89DB-3191A12794FE}"/>
                </a:ext>
              </a:extLst>
            </p:cNvPr>
            <p:cNvSpPr/>
            <p:nvPr/>
          </p:nvSpPr>
          <p:spPr>
            <a:xfrm>
              <a:off x="3721361" y="3810009"/>
              <a:ext cx="4588626" cy="1896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4x4 VEDIC MULTIPLIER USING CARRY SAVE ADDER</a:t>
              </a:r>
            </a:p>
          </p:txBody>
        </p:sp>
        <p:sp>
          <p:nvSpPr>
            <p:cNvPr id="6" name="Arrow: Right 5">
              <a:extLst>
                <a:ext uri="{FF2B5EF4-FFF2-40B4-BE49-F238E27FC236}">
                  <a16:creationId xmlns:a16="http://schemas.microsoft.com/office/drawing/2014/main" id="{EE6C24A8-8DFF-4EAA-9E6B-B7C10532FBD4}"/>
                </a:ext>
              </a:extLst>
            </p:cNvPr>
            <p:cNvSpPr/>
            <p:nvPr/>
          </p:nvSpPr>
          <p:spPr>
            <a:xfrm rot="5400000">
              <a:off x="6096004" y="3316065"/>
              <a:ext cx="718456" cy="30791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E86A755-CAC6-4DD9-B608-2CF68C359795}"/>
                </a:ext>
              </a:extLst>
            </p:cNvPr>
            <p:cNvSpPr txBox="1"/>
            <p:nvPr/>
          </p:nvSpPr>
          <p:spPr>
            <a:xfrm>
              <a:off x="6638749" y="2972243"/>
              <a:ext cx="133894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a[3:0]</a:t>
              </a:r>
            </a:p>
          </p:txBody>
        </p:sp>
        <p:sp>
          <p:nvSpPr>
            <p:cNvPr id="11" name="Arrow: Right 10">
              <a:extLst>
                <a:ext uri="{FF2B5EF4-FFF2-40B4-BE49-F238E27FC236}">
                  <a16:creationId xmlns:a16="http://schemas.microsoft.com/office/drawing/2014/main" id="{E7F9A46B-D344-4B86-9476-A672B7AF88B3}"/>
                </a:ext>
              </a:extLst>
            </p:cNvPr>
            <p:cNvSpPr/>
            <p:nvPr/>
          </p:nvSpPr>
          <p:spPr>
            <a:xfrm rot="5400000">
              <a:off x="5272576" y="5906101"/>
              <a:ext cx="718456" cy="30791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38AB3C81-5C5B-453B-A470-6D8790841C6D}"/>
                </a:ext>
              </a:extLst>
            </p:cNvPr>
            <p:cNvSpPr txBox="1"/>
            <p:nvPr/>
          </p:nvSpPr>
          <p:spPr>
            <a:xfrm>
              <a:off x="4911011" y="2980088"/>
              <a:ext cx="123631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b[3:0]</a:t>
              </a:r>
            </a:p>
          </p:txBody>
        </p:sp>
        <p:sp>
          <p:nvSpPr>
            <p:cNvPr id="13" name="Arrow: Right 12">
              <a:extLst>
                <a:ext uri="{FF2B5EF4-FFF2-40B4-BE49-F238E27FC236}">
                  <a16:creationId xmlns:a16="http://schemas.microsoft.com/office/drawing/2014/main" id="{BAA51D9D-241A-4147-9B25-50D5F19712A0}"/>
                </a:ext>
              </a:extLst>
            </p:cNvPr>
            <p:cNvSpPr/>
            <p:nvPr/>
          </p:nvSpPr>
          <p:spPr>
            <a:xfrm rot="5400000">
              <a:off x="4397828" y="3270020"/>
              <a:ext cx="718455" cy="30791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5C7F913-AD4C-48AE-ABC2-2D3D2129B251}"/>
                </a:ext>
              </a:extLst>
            </p:cNvPr>
            <p:cNvSpPr txBox="1"/>
            <p:nvPr/>
          </p:nvSpPr>
          <p:spPr>
            <a:xfrm>
              <a:off x="5785760" y="5784829"/>
              <a:ext cx="133894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y[7:0]</a:t>
              </a:r>
            </a:p>
          </p:txBody>
        </p:sp>
      </p:grpSp>
      <p:sp>
        <p:nvSpPr>
          <p:cNvPr id="5" name="TextBox 4">
            <a:extLst>
              <a:ext uri="{FF2B5EF4-FFF2-40B4-BE49-F238E27FC236}">
                <a16:creationId xmlns:a16="http://schemas.microsoft.com/office/drawing/2014/main" id="{7DC3CA3A-D8E4-9CF8-5240-C8C4EBDCCB91}"/>
              </a:ext>
            </a:extLst>
          </p:cNvPr>
          <p:cNvSpPr txBox="1"/>
          <p:nvPr/>
        </p:nvSpPr>
        <p:spPr>
          <a:xfrm>
            <a:off x="3157462" y="6135226"/>
            <a:ext cx="643494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BLOCK DIAGRAM OF 4-BIT VEDIC MULTIPLIER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1010E09B-C353-5E8C-F1CC-6D2D29D6D6ED}"/>
              </a:ext>
            </a:extLst>
          </p:cNvPr>
          <p:cNvGrpSpPr/>
          <p:nvPr/>
        </p:nvGrpSpPr>
        <p:grpSpPr>
          <a:xfrm>
            <a:off x="452575" y="118009"/>
            <a:ext cx="11286849" cy="5605783"/>
            <a:chOff x="474853" y="153178"/>
            <a:chExt cx="11286849" cy="6382152"/>
          </a:xfrm>
        </p:grpSpPr>
        <p:sp>
          <p:nvSpPr>
            <p:cNvPr id="54" name="TextBox 53">
              <a:extLst>
                <a:ext uri="{FF2B5EF4-FFF2-40B4-BE49-F238E27FC236}">
                  <a16:creationId xmlns:a16="http://schemas.microsoft.com/office/drawing/2014/main" id="{6042F3D2-711B-4EE5-9F83-292933C28F5E}"/>
                </a:ext>
              </a:extLst>
            </p:cNvPr>
            <p:cNvSpPr txBox="1"/>
            <p:nvPr/>
          </p:nvSpPr>
          <p:spPr>
            <a:xfrm>
              <a:off x="1876602" y="3093095"/>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[3:0]</a:t>
              </a:r>
              <a:endParaRPr lang="en-IN" sz="1800" dirty="0"/>
            </a:p>
          </p:txBody>
        </p:sp>
        <p:grpSp>
          <p:nvGrpSpPr>
            <p:cNvPr id="36" name="Group 35">
              <a:extLst>
                <a:ext uri="{FF2B5EF4-FFF2-40B4-BE49-F238E27FC236}">
                  <a16:creationId xmlns:a16="http://schemas.microsoft.com/office/drawing/2014/main" id="{2187210C-7063-DE19-4CB8-AF0E73BFE90E}"/>
                </a:ext>
              </a:extLst>
            </p:cNvPr>
            <p:cNvGrpSpPr/>
            <p:nvPr/>
          </p:nvGrpSpPr>
          <p:grpSpPr>
            <a:xfrm>
              <a:off x="474853" y="153178"/>
              <a:ext cx="11286849" cy="6382152"/>
              <a:chOff x="474853" y="153178"/>
              <a:chExt cx="11286849" cy="6382152"/>
            </a:xfrm>
          </p:grpSpPr>
          <p:sp>
            <p:nvSpPr>
              <p:cNvPr id="29" name="Arrow: Down 28">
                <a:extLst>
                  <a:ext uri="{FF2B5EF4-FFF2-40B4-BE49-F238E27FC236}">
                    <a16:creationId xmlns:a16="http://schemas.microsoft.com/office/drawing/2014/main" id="{D3C0FBF3-E269-4DAC-9088-DDC9A52818A7}"/>
                  </a:ext>
                </a:extLst>
              </p:cNvPr>
              <p:cNvSpPr/>
              <p:nvPr/>
            </p:nvSpPr>
            <p:spPr>
              <a:xfrm>
                <a:off x="6040942" y="2114682"/>
                <a:ext cx="67288" cy="523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411ABF20-A043-4C1A-8BDC-28440500E2E7}"/>
                  </a:ext>
                </a:extLst>
              </p:cNvPr>
              <p:cNvSpPr txBox="1"/>
              <p:nvPr/>
            </p:nvSpPr>
            <p:spPr>
              <a:xfrm>
                <a:off x="9725534" y="2021144"/>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[3:2]</a:t>
                </a:r>
                <a:endParaRPr lang="en-IN" sz="1800" dirty="0"/>
              </a:p>
            </p:txBody>
          </p:sp>
          <p:sp>
            <p:nvSpPr>
              <p:cNvPr id="50" name="TextBox 49">
                <a:extLst>
                  <a:ext uri="{FF2B5EF4-FFF2-40B4-BE49-F238E27FC236}">
                    <a16:creationId xmlns:a16="http://schemas.microsoft.com/office/drawing/2014/main" id="{50C432DD-0B10-47F7-903B-8981222AE7EC}"/>
                  </a:ext>
                </a:extLst>
              </p:cNvPr>
              <p:cNvSpPr txBox="1"/>
              <p:nvPr/>
            </p:nvSpPr>
            <p:spPr>
              <a:xfrm>
                <a:off x="7763048" y="2174283"/>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[3:0]</a:t>
                </a:r>
                <a:endParaRPr lang="en-IN" sz="1800" dirty="0"/>
              </a:p>
            </p:txBody>
          </p:sp>
          <p:grpSp>
            <p:nvGrpSpPr>
              <p:cNvPr id="26" name="Group 25">
                <a:extLst>
                  <a:ext uri="{FF2B5EF4-FFF2-40B4-BE49-F238E27FC236}">
                    <a16:creationId xmlns:a16="http://schemas.microsoft.com/office/drawing/2014/main" id="{59E0105A-B651-D4D6-5B91-BE5C2B4CDE97}"/>
                  </a:ext>
                </a:extLst>
              </p:cNvPr>
              <p:cNvGrpSpPr/>
              <p:nvPr/>
            </p:nvGrpSpPr>
            <p:grpSpPr>
              <a:xfrm>
                <a:off x="474853" y="153178"/>
                <a:ext cx="11286849" cy="6382152"/>
                <a:chOff x="474853" y="153178"/>
                <a:chExt cx="11286849" cy="6382152"/>
              </a:xfrm>
            </p:grpSpPr>
            <p:sp>
              <p:nvSpPr>
                <p:cNvPr id="30" name="Arrow: Down 29">
                  <a:extLst>
                    <a:ext uri="{FF2B5EF4-FFF2-40B4-BE49-F238E27FC236}">
                      <a16:creationId xmlns:a16="http://schemas.microsoft.com/office/drawing/2014/main" id="{EB9FE96A-3975-450C-945D-3B10B3DACA31}"/>
                    </a:ext>
                  </a:extLst>
                </p:cNvPr>
                <p:cNvSpPr/>
                <p:nvPr/>
              </p:nvSpPr>
              <p:spPr>
                <a:xfrm>
                  <a:off x="7729728" y="1643784"/>
                  <a:ext cx="95250" cy="1053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A4BBFD28-36EC-472B-A6B2-6FD2499D81D7}"/>
                    </a:ext>
                  </a:extLst>
                </p:cNvPr>
                <p:cNvSpPr/>
                <p:nvPr/>
              </p:nvSpPr>
              <p:spPr>
                <a:xfrm>
                  <a:off x="9683001" y="1632853"/>
                  <a:ext cx="95250" cy="1053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B33CB25E-F168-44D5-9C10-1D5CCD56D3AF}"/>
                    </a:ext>
                  </a:extLst>
                </p:cNvPr>
                <p:cNvSpPr/>
                <p:nvPr/>
              </p:nvSpPr>
              <p:spPr>
                <a:xfrm>
                  <a:off x="10537921" y="1632853"/>
                  <a:ext cx="95250" cy="4581339"/>
                </a:xfrm>
                <a:prstGeom prst="downArrow">
                  <a:avLst>
                    <a:gd name="adj1" fmla="val 50000"/>
                    <a:gd name="adj2" fmla="val 83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58563402-0CD9-439D-98CC-2C0401FB3100}"/>
                    </a:ext>
                  </a:extLst>
                </p:cNvPr>
                <p:cNvSpPr/>
                <p:nvPr/>
              </p:nvSpPr>
              <p:spPr>
                <a:xfrm>
                  <a:off x="8605521" y="3797558"/>
                  <a:ext cx="86360" cy="2527042"/>
                </a:xfrm>
                <a:prstGeom prst="downArrow">
                  <a:avLst>
                    <a:gd name="adj1" fmla="val 50000"/>
                    <a:gd name="adj2" fmla="val 76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7EE92D95-D6F3-4A57-9379-30F754F8234A}"/>
                    </a:ext>
                  </a:extLst>
                </p:cNvPr>
                <p:cNvSpPr/>
                <p:nvPr/>
              </p:nvSpPr>
              <p:spPr>
                <a:xfrm flipH="1">
                  <a:off x="6052696" y="3797557"/>
                  <a:ext cx="95250" cy="783771"/>
                </a:xfrm>
                <a:prstGeom prst="downArrow">
                  <a:avLst>
                    <a:gd name="adj1" fmla="val 50000"/>
                    <a:gd name="adj2" fmla="val 79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09F6F540-12A7-4911-924D-9B93F2648594}"/>
                    </a:ext>
                  </a:extLst>
                </p:cNvPr>
                <p:cNvSpPr/>
                <p:nvPr/>
              </p:nvSpPr>
              <p:spPr>
                <a:xfrm>
                  <a:off x="3987800" y="5663680"/>
                  <a:ext cx="127000" cy="660920"/>
                </a:xfrm>
                <a:prstGeom prst="downArrow">
                  <a:avLst>
                    <a:gd name="adj1" fmla="val 50000"/>
                    <a:gd name="adj2" fmla="val 1008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53F54868-7064-428E-B34F-6ED49C0629E0}"/>
                    </a:ext>
                  </a:extLst>
                </p:cNvPr>
                <p:cNvSpPr txBox="1"/>
                <p:nvPr/>
              </p:nvSpPr>
              <p:spPr>
                <a:xfrm>
                  <a:off x="10597352" y="3755159"/>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[1:0]</a:t>
                  </a:r>
                  <a:endParaRPr lang="en-IN" sz="1800" dirty="0"/>
                </a:p>
              </p:txBody>
            </p:sp>
            <p:sp>
              <p:nvSpPr>
                <p:cNvPr id="51" name="TextBox 50">
                  <a:extLst>
                    <a:ext uri="{FF2B5EF4-FFF2-40B4-BE49-F238E27FC236}">
                      <a16:creationId xmlns:a16="http://schemas.microsoft.com/office/drawing/2014/main" id="{C77CEE58-9E17-43F2-9222-3D9988E8C72D}"/>
                    </a:ext>
                  </a:extLst>
                </p:cNvPr>
                <p:cNvSpPr txBox="1"/>
                <p:nvPr/>
              </p:nvSpPr>
              <p:spPr>
                <a:xfrm>
                  <a:off x="8053991" y="5294348"/>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[1:0]</a:t>
                  </a:r>
                  <a:endParaRPr lang="en-IN" sz="1800" dirty="0"/>
                </a:p>
              </p:txBody>
            </p:sp>
            <p:sp>
              <p:nvSpPr>
                <p:cNvPr id="52" name="TextBox 51">
                  <a:extLst>
                    <a:ext uri="{FF2B5EF4-FFF2-40B4-BE49-F238E27FC236}">
                      <a16:creationId xmlns:a16="http://schemas.microsoft.com/office/drawing/2014/main" id="{764175F7-B5A5-40C6-8FBE-88CE669E4C8F}"/>
                    </a:ext>
                  </a:extLst>
                </p:cNvPr>
                <p:cNvSpPr txBox="1"/>
                <p:nvPr/>
              </p:nvSpPr>
              <p:spPr>
                <a:xfrm>
                  <a:off x="4058110" y="5704333"/>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[1:0]</a:t>
                  </a:r>
                  <a:endParaRPr lang="en-IN" sz="1800" dirty="0"/>
                </a:p>
              </p:txBody>
            </p:sp>
            <p:sp>
              <p:nvSpPr>
                <p:cNvPr id="53" name="TextBox 52">
                  <a:extLst>
                    <a:ext uri="{FF2B5EF4-FFF2-40B4-BE49-F238E27FC236}">
                      <a16:creationId xmlns:a16="http://schemas.microsoft.com/office/drawing/2014/main" id="{291D6C89-F6FE-4AC7-81B2-F192D6612F51}"/>
                    </a:ext>
                  </a:extLst>
                </p:cNvPr>
                <p:cNvSpPr txBox="1"/>
                <p:nvPr/>
              </p:nvSpPr>
              <p:spPr>
                <a:xfrm>
                  <a:off x="6154164" y="4171344"/>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[3:2]</a:t>
                  </a:r>
                  <a:endParaRPr lang="en-IN" sz="1800" dirty="0"/>
                </a:p>
              </p:txBody>
            </p:sp>
            <p:sp>
              <p:nvSpPr>
                <p:cNvPr id="55" name="TextBox 54">
                  <a:extLst>
                    <a:ext uri="{FF2B5EF4-FFF2-40B4-BE49-F238E27FC236}">
                      <a16:creationId xmlns:a16="http://schemas.microsoft.com/office/drawing/2014/main" id="{CC34275E-7F62-473A-8BDA-9EA171270A67}"/>
                    </a:ext>
                  </a:extLst>
                </p:cNvPr>
                <p:cNvSpPr txBox="1"/>
                <p:nvPr/>
              </p:nvSpPr>
              <p:spPr>
                <a:xfrm>
                  <a:off x="4238039" y="6073665"/>
                  <a:ext cx="1601711" cy="461665"/>
                </a:xfrm>
                <a:prstGeom prst="rect">
                  <a:avLst/>
                </a:prstGeom>
                <a:noFill/>
              </p:spPr>
              <p:txBody>
                <a:bodyPr wrap="square">
                  <a:spAutoFit/>
                </a:bodyPr>
                <a:lstStyle/>
                <a:p>
                  <a:r>
                    <a:rPr lang="en-IN" sz="2400" dirty="0">
                      <a:highlight>
                        <a:srgbClr val="00FF00"/>
                      </a:highlight>
                      <a:latin typeface="Times New Roman" panose="02020603050405020304" pitchFamily="18" charset="0"/>
                      <a:cs typeface="Times New Roman" panose="02020603050405020304" pitchFamily="18" charset="0"/>
                    </a:rPr>
                    <a:t>y[ 7:4 ]</a:t>
                  </a:r>
                  <a:endParaRPr lang="en-IN" sz="2400" dirty="0">
                    <a:highlight>
                      <a:srgbClr val="00FF00"/>
                    </a:highlight>
                  </a:endParaRPr>
                </a:p>
              </p:txBody>
            </p:sp>
            <p:sp>
              <p:nvSpPr>
                <p:cNvPr id="56" name="TextBox 55">
                  <a:extLst>
                    <a:ext uri="{FF2B5EF4-FFF2-40B4-BE49-F238E27FC236}">
                      <a16:creationId xmlns:a16="http://schemas.microsoft.com/office/drawing/2014/main" id="{19315A90-3581-46B8-80AA-5045CAA69B10}"/>
                    </a:ext>
                  </a:extLst>
                </p:cNvPr>
                <p:cNvSpPr txBox="1"/>
                <p:nvPr/>
              </p:nvSpPr>
              <p:spPr>
                <a:xfrm>
                  <a:off x="8722380" y="6073662"/>
                  <a:ext cx="1192960" cy="461665"/>
                </a:xfrm>
                <a:prstGeom prst="rect">
                  <a:avLst/>
                </a:prstGeom>
                <a:noFill/>
              </p:spPr>
              <p:txBody>
                <a:bodyPr wrap="square">
                  <a:spAutoFit/>
                </a:bodyPr>
                <a:lstStyle/>
                <a:p>
                  <a:r>
                    <a:rPr lang="en-IN" sz="2400" dirty="0">
                      <a:highlight>
                        <a:srgbClr val="00FF00"/>
                      </a:highlight>
                      <a:latin typeface="Times New Roman" panose="02020603050405020304" pitchFamily="18" charset="0"/>
                      <a:cs typeface="Times New Roman" panose="02020603050405020304" pitchFamily="18" charset="0"/>
                    </a:rPr>
                    <a:t>y[3:2]</a:t>
                  </a:r>
                  <a:endParaRPr lang="en-IN" sz="2400" dirty="0">
                    <a:highlight>
                      <a:srgbClr val="00FF00"/>
                    </a:highlight>
                  </a:endParaRPr>
                </a:p>
              </p:txBody>
            </p:sp>
            <p:sp>
              <p:nvSpPr>
                <p:cNvPr id="57" name="TextBox 56">
                  <a:extLst>
                    <a:ext uri="{FF2B5EF4-FFF2-40B4-BE49-F238E27FC236}">
                      <a16:creationId xmlns:a16="http://schemas.microsoft.com/office/drawing/2014/main" id="{96BF6C03-B050-4F40-B26C-47FB7F22362E}"/>
                    </a:ext>
                  </a:extLst>
                </p:cNvPr>
                <p:cNvSpPr txBox="1"/>
                <p:nvPr/>
              </p:nvSpPr>
              <p:spPr>
                <a:xfrm>
                  <a:off x="10701824" y="6073663"/>
                  <a:ext cx="1059878" cy="461665"/>
                </a:xfrm>
                <a:prstGeom prst="rect">
                  <a:avLst/>
                </a:prstGeom>
                <a:noFill/>
              </p:spPr>
              <p:txBody>
                <a:bodyPr wrap="square">
                  <a:spAutoFit/>
                </a:bodyPr>
                <a:lstStyle/>
                <a:p>
                  <a:r>
                    <a:rPr lang="en-IN" sz="2400" dirty="0">
                      <a:highlight>
                        <a:srgbClr val="00FF00"/>
                      </a:highlight>
                      <a:latin typeface="Times New Roman" panose="02020603050405020304" pitchFamily="18" charset="0"/>
                      <a:cs typeface="Times New Roman" panose="02020603050405020304" pitchFamily="18" charset="0"/>
                    </a:rPr>
                    <a:t>y[1:0]</a:t>
                  </a:r>
                  <a:endParaRPr lang="en-IN" sz="2400" dirty="0">
                    <a:highlight>
                      <a:srgbClr val="00FF00"/>
                    </a:highlight>
                  </a:endParaRPr>
                </a:p>
              </p:txBody>
            </p:sp>
            <p:sp>
              <p:nvSpPr>
                <p:cNvPr id="58" name="TextBox 57">
                  <a:extLst>
                    <a:ext uri="{FF2B5EF4-FFF2-40B4-BE49-F238E27FC236}">
                      <a16:creationId xmlns:a16="http://schemas.microsoft.com/office/drawing/2014/main" id="{90D5D5A9-C0FF-4AE2-B94A-120127F1BB3C}"/>
                    </a:ext>
                  </a:extLst>
                </p:cNvPr>
                <p:cNvSpPr txBox="1"/>
                <p:nvPr/>
              </p:nvSpPr>
              <p:spPr>
                <a:xfrm>
                  <a:off x="474853" y="5952582"/>
                  <a:ext cx="1393371"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y[7:0]</a:t>
                  </a:r>
                </a:p>
              </p:txBody>
            </p:sp>
            <p:grpSp>
              <p:nvGrpSpPr>
                <p:cNvPr id="21" name="Group 20">
                  <a:extLst>
                    <a:ext uri="{FF2B5EF4-FFF2-40B4-BE49-F238E27FC236}">
                      <a16:creationId xmlns:a16="http://schemas.microsoft.com/office/drawing/2014/main" id="{69142FD0-626C-43E5-E92A-C3C035476D15}"/>
                    </a:ext>
                  </a:extLst>
                </p:cNvPr>
                <p:cNvGrpSpPr/>
                <p:nvPr/>
              </p:nvGrpSpPr>
              <p:grpSpPr>
                <a:xfrm>
                  <a:off x="6242156" y="182789"/>
                  <a:ext cx="2511326" cy="1450065"/>
                  <a:chOff x="6242156" y="182789"/>
                  <a:chExt cx="2511326" cy="1450065"/>
                </a:xfrm>
              </p:grpSpPr>
              <p:sp>
                <p:nvSpPr>
                  <p:cNvPr id="14" name="Arrow: Down 13">
                    <a:extLst>
                      <a:ext uri="{FF2B5EF4-FFF2-40B4-BE49-F238E27FC236}">
                        <a16:creationId xmlns:a16="http://schemas.microsoft.com/office/drawing/2014/main" id="{6878D552-CA80-4B97-A8B5-AE14137BF847}"/>
                      </a:ext>
                    </a:extLst>
                  </p:cNvPr>
                  <p:cNvSpPr/>
                  <p:nvPr/>
                </p:nvSpPr>
                <p:spPr>
                  <a:xfrm>
                    <a:off x="7905330" y="186612"/>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CD3AE6AE-B812-44C2-805E-968A67148E27}"/>
                      </a:ext>
                    </a:extLst>
                  </p:cNvPr>
                  <p:cNvSpPr/>
                  <p:nvPr/>
                </p:nvSpPr>
                <p:spPr>
                  <a:xfrm>
                    <a:off x="6713561" y="186612"/>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B4B53873-7C8C-4B9B-9E9E-2DF6F523C3CD}"/>
                      </a:ext>
                    </a:extLst>
                  </p:cNvPr>
                  <p:cNvSpPr txBox="1"/>
                  <p:nvPr/>
                </p:nvSpPr>
                <p:spPr>
                  <a:xfrm>
                    <a:off x="7957279" y="182789"/>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a[1:0]</a:t>
                    </a:r>
                  </a:p>
                </p:txBody>
              </p:sp>
              <p:sp>
                <p:nvSpPr>
                  <p:cNvPr id="40" name="TextBox 39">
                    <a:extLst>
                      <a:ext uri="{FF2B5EF4-FFF2-40B4-BE49-F238E27FC236}">
                        <a16:creationId xmlns:a16="http://schemas.microsoft.com/office/drawing/2014/main" id="{7A71A587-3B0F-4DE3-9E9A-EBBF323BDCFE}"/>
                      </a:ext>
                    </a:extLst>
                  </p:cNvPr>
                  <p:cNvSpPr txBox="1"/>
                  <p:nvPr/>
                </p:nvSpPr>
                <p:spPr>
                  <a:xfrm>
                    <a:off x="6713561" y="198502"/>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b[3:2]</a:t>
                    </a:r>
                  </a:p>
                </p:txBody>
              </p:sp>
              <p:grpSp>
                <p:nvGrpSpPr>
                  <p:cNvPr id="5" name="Group 4">
                    <a:extLst>
                      <a:ext uri="{FF2B5EF4-FFF2-40B4-BE49-F238E27FC236}">
                        <a16:creationId xmlns:a16="http://schemas.microsoft.com/office/drawing/2014/main" id="{F39F9F3A-1AFD-80DB-E4EE-EFE1B73786F8}"/>
                      </a:ext>
                    </a:extLst>
                  </p:cNvPr>
                  <p:cNvGrpSpPr/>
                  <p:nvPr/>
                </p:nvGrpSpPr>
                <p:grpSpPr>
                  <a:xfrm>
                    <a:off x="6242156" y="643809"/>
                    <a:ext cx="1919025" cy="989045"/>
                    <a:chOff x="6242156" y="643809"/>
                    <a:chExt cx="1919025" cy="989045"/>
                  </a:xfrm>
                </p:grpSpPr>
                <p:sp>
                  <p:nvSpPr>
                    <p:cNvPr id="8" name="Rectangle 7">
                      <a:extLst>
                        <a:ext uri="{FF2B5EF4-FFF2-40B4-BE49-F238E27FC236}">
                          <a16:creationId xmlns:a16="http://schemas.microsoft.com/office/drawing/2014/main" id="{BADDB4F4-75B6-4A9F-8F9D-0C44DB62F248}"/>
                        </a:ext>
                      </a:extLst>
                    </p:cNvPr>
                    <p:cNvSpPr/>
                    <p:nvPr/>
                  </p:nvSpPr>
                  <p:spPr>
                    <a:xfrm>
                      <a:off x="6407026" y="643809"/>
                      <a:ext cx="1754155" cy="989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D46B2667-BF63-457F-9926-26CCB5D0197B}"/>
                        </a:ext>
                      </a:extLst>
                    </p:cNvPr>
                    <p:cNvSpPr txBox="1"/>
                    <p:nvPr/>
                  </p:nvSpPr>
                  <p:spPr>
                    <a:xfrm>
                      <a:off x="6242156" y="746517"/>
                      <a:ext cx="1847462" cy="646331"/>
                    </a:xfrm>
                    <a:prstGeom prst="rect">
                      <a:avLst/>
                    </a:prstGeom>
                    <a:noFill/>
                    <a:ln>
                      <a:noFill/>
                    </a:ln>
                  </p:spPr>
                  <p:txBody>
                    <a:bodyPr wrap="square" rtlCol="0">
                      <a:spAutoFit/>
                    </a:bodyPr>
                    <a:lstStyle/>
                    <a:p>
                      <a:pPr algn="ctr"/>
                      <a:r>
                        <a:rPr lang="en-IN" sz="1800" dirty="0">
                          <a:latin typeface="Times New Roman" panose="02020603050405020304" pitchFamily="18" charset="0"/>
                          <a:cs typeface="Times New Roman" panose="02020603050405020304" pitchFamily="18" charset="0"/>
                        </a:rPr>
                        <a:t>2x2 VEDIC MULTIPLIER</a:t>
                      </a:r>
                    </a:p>
                  </p:txBody>
                </p:sp>
              </p:grpSp>
            </p:grpSp>
            <p:grpSp>
              <p:nvGrpSpPr>
                <p:cNvPr id="25" name="Group 24">
                  <a:extLst>
                    <a:ext uri="{FF2B5EF4-FFF2-40B4-BE49-F238E27FC236}">
                      <a16:creationId xmlns:a16="http://schemas.microsoft.com/office/drawing/2014/main" id="{110C8236-7086-17A9-A586-811D6CF31EEE}"/>
                    </a:ext>
                  </a:extLst>
                </p:cNvPr>
                <p:cNvGrpSpPr/>
                <p:nvPr/>
              </p:nvGrpSpPr>
              <p:grpSpPr>
                <a:xfrm>
                  <a:off x="1007893" y="153178"/>
                  <a:ext cx="5726851" cy="4428151"/>
                  <a:chOff x="1007893" y="153178"/>
                  <a:chExt cx="5726851" cy="4428151"/>
                </a:xfrm>
              </p:grpSpPr>
              <p:sp>
                <p:nvSpPr>
                  <p:cNvPr id="24" name="Arrow: Down 23">
                    <a:extLst>
                      <a:ext uri="{FF2B5EF4-FFF2-40B4-BE49-F238E27FC236}">
                        <a16:creationId xmlns:a16="http://schemas.microsoft.com/office/drawing/2014/main" id="{FBF355F0-CED8-4D23-A7A9-DC1D9B92947B}"/>
                      </a:ext>
                    </a:extLst>
                  </p:cNvPr>
                  <p:cNvSpPr/>
                  <p:nvPr/>
                </p:nvSpPr>
                <p:spPr>
                  <a:xfrm flipH="1">
                    <a:off x="2463279" y="1604861"/>
                    <a:ext cx="116043" cy="2976468"/>
                  </a:xfrm>
                  <a:prstGeom prst="downArrow">
                    <a:avLst>
                      <a:gd name="adj1" fmla="val 31250"/>
                      <a:gd name="adj2" fmla="val 155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0D99892F-6959-4A8D-8868-A452E316CA04}"/>
                      </a:ext>
                    </a:extLst>
                  </p:cNvPr>
                  <p:cNvSpPr/>
                  <p:nvPr/>
                </p:nvSpPr>
                <p:spPr>
                  <a:xfrm>
                    <a:off x="4889160" y="1643784"/>
                    <a:ext cx="95250" cy="502734"/>
                  </a:xfrm>
                  <a:prstGeom prst="downArrow">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Right 27">
                    <a:extLst>
                      <a:ext uri="{FF2B5EF4-FFF2-40B4-BE49-F238E27FC236}">
                        <a16:creationId xmlns:a16="http://schemas.microsoft.com/office/drawing/2014/main" id="{6D09C82D-FA38-4AE1-96CF-6637FB9FCB9C}"/>
                      </a:ext>
                    </a:extLst>
                  </p:cNvPr>
                  <p:cNvSpPr/>
                  <p:nvPr/>
                </p:nvSpPr>
                <p:spPr>
                  <a:xfrm flipV="1">
                    <a:off x="4930123" y="2112727"/>
                    <a:ext cx="1144463" cy="45719"/>
                  </a:xfrm>
                  <a:prstGeom prst="rightArrow">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FF1EAE7A-D290-42F8-B6CB-C6645223B504}"/>
                      </a:ext>
                    </a:extLst>
                  </p:cNvPr>
                  <p:cNvSpPr txBox="1"/>
                  <p:nvPr/>
                </p:nvSpPr>
                <p:spPr>
                  <a:xfrm>
                    <a:off x="6081604" y="2252161"/>
                    <a:ext cx="65314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[3:0]</a:t>
                    </a:r>
                    <a:endParaRPr lang="en-IN" sz="1800" dirty="0"/>
                  </a:p>
                </p:txBody>
              </p:sp>
              <p:grpSp>
                <p:nvGrpSpPr>
                  <p:cNvPr id="23" name="Group 22">
                    <a:extLst>
                      <a:ext uri="{FF2B5EF4-FFF2-40B4-BE49-F238E27FC236}">
                        <a16:creationId xmlns:a16="http://schemas.microsoft.com/office/drawing/2014/main" id="{CADE7F62-C94F-3711-2D36-1114C1C04D3A}"/>
                      </a:ext>
                    </a:extLst>
                  </p:cNvPr>
                  <p:cNvGrpSpPr/>
                  <p:nvPr/>
                </p:nvGrpSpPr>
                <p:grpSpPr>
                  <a:xfrm>
                    <a:off x="1007893" y="153178"/>
                    <a:ext cx="2203266" cy="1451683"/>
                    <a:chOff x="1007893" y="153178"/>
                    <a:chExt cx="2203266" cy="1451683"/>
                  </a:xfrm>
                </p:grpSpPr>
                <p:sp>
                  <p:nvSpPr>
                    <p:cNvPr id="6" name="Rectangle 5">
                      <a:extLst>
                        <a:ext uri="{FF2B5EF4-FFF2-40B4-BE49-F238E27FC236}">
                          <a16:creationId xmlns:a16="http://schemas.microsoft.com/office/drawing/2014/main" id="{953395F5-D9E3-4877-BA38-8B830B0D8C39}"/>
                        </a:ext>
                      </a:extLst>
                    </p:cNvPr>
                    <p:cNvSpPr/>
                    <p:nvPr/>
                  </p:nvSpPr>
                  <p:spPr>
                    <a:xfrm>
                      <a:off x="1026366" y="615816"/>
                      <a:ext cx="1754155" cy="989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Arrow: Down 16">
                      <a:extLst>
                        <a:ext uri="{FF2B5EF4-FFF2-40B4-BE49-F238E27FC236}">
                          <a16:creationId xmlns:a16="http://schemas.microsoft.com/office/drawing/2014/main" id="{8436E0E2-719C-4493-A0CB-87014AF00CAB}"/>
                        </a:ext>
                      </a:extLst>
                    </p:cNvPr>
                    <p:cNvSpPr/>
                    <p:nvPr/>
                  </p:nvSpPr>
                  <p:spPr>
                    <a:xfrm>
                      <a:off x="2335952" y="168566"/>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Down 17">
                      <a:extLst>
                        <a:ext uri="{FF2B5EF4-FFF2-40B4-BE49-F238E27FC236}">
                          <a16:creationId xmlns:a16="http://schemas.microsoft.com/office/drawing/2014/main" id="{16D079DB-3267-431B-AF79-521E56836803}"/>
                        </a:ext>
                      </a:extLst>
                    </p:cNvPr>
                    <p:cNvSpPr/>
                    <p:nvPr/>
                  </p:nvSpPr>
                  <p:spPr>
                    <a:xfrm>
                      <a:off x="1294965" y="168566"/>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B92EC312-0824-440E-8D05-208096DDE3CA}"/>
                        </a:ext>
                      </a:extLst>
                    </p:cNvPr>
                    <p:cNvSpPr txBox="1"/>
                    <p:nvPr/>
                  </p:nvSpPr>
                  <p:spPr>
                    <a:xfrm>
                      <a:off x="2414956" y="153178"/>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a[3:2]</a:t>
                      </a:r>
                    </a:p>
                  </p:txBody>
                </p:sp>
                <p:sp>
                  <p:nvSpPr>
                    <p:cNvPr id="44" name="TextBox 43">
                      <a:extLst>
                        <a:ext uri="{FF2B5EF4-FFF2-40B4-BE49-F238E27FC236}">
                          <a16:creationId xmlns:a16="http://schemas.microsoft.com/office/drawing/2014/main" id="{B5C46F7D-5AA5-4843-9267-8668E357CE73}"/>
                        </a:ext>
                      </a:extLst>
                    </p:cNvPr>
                    <p:cNvSpPr txBox="1"/>
                    <p:nvPr/>
                  </p:nvSpPr>
                  <p:spPr>
                    <a:xfrm>
                      <a:off x="1328250" y="198502"/>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b[3:2]</a:t>
                      </a:r>
                    </a:p>
                  </p:txBody>
                </p:sp>
                <p:sp>
                  <p:nvSpPr>
                    <p:cNvPr id="60" name="TextBox 59">
                      <a:extLst>
                        <a:ext uri="{FF2B5EF4-FFF2-40B4-BE49-F238E27FC236}">
                          <a16:creationId xmlns:a16="http://schemas.microsoft.com/office/drawing/2014/main" id="{05D3917D-EB02-45B2-A4D8-3D9EDA24118B}"/>
                        </a:ext>
                      </a:extLst>
                    </p:cNvPr>
                    <p:cNvSpPr txBox="1"/>
                    <p:nvPr/>
                  </p:nvSpPr>
                  <p:spPr>
                    <a:xfrm>
                      <a:off x="1007893" y="735210"/>
                      <a:ext cx="1847462" cy="646331"/>
                    </a:xfrm>
                    <a:prstGeom prst="rect">
                      <a:avLst/>
                    </a:prstGeom>
                    <a:noFill/>
                    <a:ln>
                      <a:noFill/>
                    </a:ln>
                  </p:spPr>
                  <p:txBody>
                    <a:bodyPr wrap="square" rtlCol="0">
                      <a:spAutoFit/>
                    </a:bodyPr>
                    <a:lstStyle/>
                    <a:p>
                      <a:pPr algn="ctr"/>
                      <a:r>
                        <a:rPr lang="en-IN" sz="1800" dirty="0">
                          <a:latin typeface="Times New Roman" panose="02020603050405020304" pitchFamily="18" charset="0"/>
                          <a:cs typeface="Times New Roman" panose="02020603050405020304" pitchFamily="18" charset="0"/>
                        </a:rPr>
                        <a:t>2x2 VEDIC MULTIPLIER</a:t>
                      </a:r>
                    </a:p>
                  </p:txBody>
                </p:sp>
              </p:grpSp>
              <p:grpSp>
                <p:nvGrpSpPr>
                  <p:cNvPr id="22" name="Group 21">
                    <a:extLst>
                      <a:ext uri="{FF2B5EF4-FFF2-40B4-BE49-F238E27FC236}">
                        <a16:creationId xmlns:a16="http://schemas.microsoft.com/office/drawing/2014/main" id="{D45D70A6-80D1-C2A6-6FD1-9B08B418FF79}"/>
                      </a:ext>
                    </a:extLst>
                  </p:cNvPr>
                  <p:cNvGrpSpPr/>
                  <p:nvPr/>
                </p:nvGrpSpPr>
                <p:grpSpPr>
                  <a:xfrm>
                    <a:off x="3623389" y="182789"/>
                    <a:ext cx="2388618" cy="1450065"/>
                    <a:chOff x="3623389" y="182789"/>
                    <a:chExt cx="2388618" cy="1450065"/>
                  </a:xfrm>
                </p:grpSpPr>
                <p:sp>
                  <p:nvSpPr>
                    <p:cNvPr id="7" name="Rectangle 6">
                      <a:extLst>
                        <a:ext uri="{FF2B5EF4-FFF2-40B4-BE49-F238E27FC236}">
                          <a16:creationId xmlns:a16="http://schemas.microsoft.com/office/drawing/2014/main" id="{346EFAE4-4B80-43B0-AB26-E16F99C86FCD}"/>
                        </a:ext>
                      </a:extLst>
                    </p:cNvPr>
                    <p:cNvSpPr/>
                    <p:nvPr/>
                  </p:nvSpPr>
                  <p:spPr>
                    <a:xfrm>
                      <a:off x="3775789" y="643809"/>
                      <a:ext cx="1754155" cy="989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7099AA47-C8C4-40CD-A12C-70ACAD98C03C}"/>
                        </a:ext>
                      </a:extLst>
                    </p:cNvPr>
                    <p:cNvSpPr/>
                    <p:nvPr/>
                  </p:nvSpPr>
                  <p:spPr>
                    <a:xfrm>
                      <a:off x="5159081" y="186612"/>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3A5ADD5A-FBB4-4A5F-B09D-824B9B5C5FD3}"/>
                        </a:ext>
                      </a:extLst>
                    </p:cNvPr>
                    <p:cNvSpPr/>
                    <p:nvPr/>
                  </p:nvSpPr>
                  <p:spPr>
                    <a:xfrm>
                      <a:off x="4174817" y="186612"/>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924A3A63-52AC-4BC1-9C84-B55BBD215FDD}"/>
                        </a:ext>
                      </a:extLst>
                    </p:cNvPr>
                    <p:cNvSpPr txBox="1"/>
                    <p:nvPr/>
                  </p:nvSpPr>
                  <p:spPr>
                    <a:xfrm>
                      <a:off x="5215804" y="182789"/>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a[3:2]</a:t>
                      </a:r>
                    </a:p>
                  </p:txBody>
                </p:sp>
                <p:sp>
                  <p:nvSpPr>
                    <p:cNvPr id="42" name="TextBox 41">
                      <a:extLst>
                        <a:ext uri="{FF2B5EF4-FFF2-40B4-BE49-F238E27FC236}">
                          <a16:creationId xmlns:a16="http://schemas.microsoft.com/office/drawing/2014/main" id="{021501D4-7FD8-4362-9854-B245D1EBA459}"/>
                        </a:ext>
                      </a:extLst>
                    </p:cNvPr>
                    <p:cNvSpPr txBox="1"/>
                    <p:nvPr/>
                  </p:nvSpPr>
                  <p:spPr>
                    <a:xfrm>
                      <a:off x="4185866" y="182789"/>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b[1:0]</a:t>
                      </a:r>
                    </a:p>
                  </p:txBody>
                </p:sp>
                <p:sp>
                  <p:nvSpPr>
                    <p:cNvPr id="62" name="TextBox 61">
                      <a:extLst>
                        <a:ext uri="{FF2B5EF4-FFF2-40B4-BE49-F238E27FC236}">
                          <a16:creationId xmlns:a16="http://schemas.microsoft.com/office/drawing/2014/main" id="{D484BD26-FC17-4F84-AC91-926EDF015FD2}"/>
                        </a:ext>
                      </a:extLst>
                    </p:cNvPr>
                    <p:cNvSpPr txBox="1"/>
                    <p:nvPr/>
                  </p:nvSpPr>
                  <p:spPr>
                    <a:xfrm>
                      <a:off x="3623389" y="761168"/>
                      <a:ext cx="1999862" cy="646331"/>
                    </a:xfrm>
                    <a:prstGeom prst="rect">
                      <a:avLst/>
                    </a:prstGeom>
                    <a:noFill/>
                    <a:ln>
                      <a:noFill/>
                    </a:ln>
                  </p:spPr>
                  <p:txBody>
                    <a:bodyPr wrap="square" rtlCol="0">
                      <a:spAutoFit/>
                    </a:bodyPr>
                    <a:lstStyle/>
                    <a:p>
                      <a:pPr algn="ctr"/>
                      <a:r>
                        <a:rPr lang="en-IN" sz="1800" dirty="0">
                          <a:latin typeface="Times New Roman" panose="02020603050405020304" pitchFamily="18" charset="0"/>
                          <a:cs typeface="Times New Roman" panose="02020603050405020304" pitchFamily="18" charset="0"/>
                        </a:rPr>
                        <a:t>2x2 VEDIC MULTIPLIER</a:t>
                      </a:r>
                    </a:p>
                  </p:txBody>
                </p:sp>
              </p:grpSp>
            </p:grpSp>
            <p:grpSp>
              <p:nvGrpSpPr>
                <p:cNvPr id="20" name="Group 19">
                  <a:extLst>
                    <a:ext uri="{FF2B5EF4-FFF2-40B4-BE49-F238E27FC236}">
                      <a16:creationId xmlns:a16="http://schemas.microsoft.com/office/drawing/2014/main" id="{A328FCA9-BDCA-13B0-3401-CB8DDA8E9CA6}"/>
                    </a:ext>
                  </a:extLst>
                </p:cNvPr>
                <p:cNvGrpSpPr/>
                <p:nvPr/>
              </p:nvGrpSpPr>
              <p:grpSpPr>
                <a:xfrm>
                  <a:off x="8944956" y="157682"/>
                  <a:ext cx="2350180" cy="1475171"/>
                  <a:chOff x="8944956" y="157682"/>
                  <a:chExt cx="2350180" cy="1475171"/>
                </a:xfrm>
              </p:grpSpPr>
              <p:sp>
                <p:nvSpPr>
                  <p:cNvPr id="9" name="Rectangle 8">
                    <a:extLst>
                      <a:ext uri="{FF2B5EF4-FFF2-40B4-BE49-F238E27FC236}">
                        <a16:creationId xmlns:a16="http://schemas.microsoft.com/office/drawing/2014/main" id="{EE143C63-8394-4C19-9223-1F3F07292ADE}"/>
                      </a:ext>
                    </a:extLst>
                  </p:cNvPr>
                  <p:cNvSpPr/>
                  <p:nvPr/>
                </p:nvSpPr>
                <p:spPr>
                  <a:xfrm>
                    <a:off x="9038263" y="643808"/>
                    <a:ext cx="1754155" cy="989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13022703-C088-4934-8CE8-CBEA26FFE037}"/>
                      </a:ext>
                    </a:extLst>
                  </p:cNvPr>
                  <p:cNvSpPr/>
                  <p:nvPr/>
                </p:nvSpPr>
                <p:spPr>
                  <a:xfrm>
                    <a:off x="10419929" y="186612"/>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1D84732A-5343-4CF6-97FE-B0D33B41EE10}"/>
                      </a:ext>
                    </a:extLst>
                  </p:cNvPr>
                  <p:cNvSpPr/>
                  <p:nvPr/>
                </p:nvSpPr>
                <p:spPr>
                  <a:xfrm>
                    <a:off x="9505529" y="186612"/>
                    <a:ext cx="45719" cy="42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1AEFCC3-0EE1-4695-8460-52815931B74A}"/>
                      </a:ext>
                    </a:extLst>
                  </p:cNvPr>
                  <p:cNvSpPr txBox="1"/>
                  <p:nvPr/>
                </p:nvSpPr>
                <p:spPr>
                  <a:xfrm>
                    <a:off x="10498933" y="157682"/>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a[1:0]</a:t>
                    </a:r>
                  </a:p>
                </p:txBody>
              </p:sp>
              <p:sp>
                <p:nvSpPr>
                  <p:cNvPr id="38" name="TextBox 37">
                    <a:extLst>
                      <a:ext uri="{FF2B5EF4-FFF2-40B4-BE49-F238E27FC236}">
                        <a16:creationId xmlns:a16="http://schemas.microsoft.com/office/drawing/2014/main" id="{E4EFE620-9F35-4EDA-8AF1-3AD86F09B827}"/>
                      </a:ext>
                    </a:extLst>
                  </p:cNvPr>
                  <p:cNvSpPr txBox="1"/>
                  <p:nvPr/>
                </p:nvSpPr>
                <p:spPr>
                  <a:xfrm>
                    <a:off x="9528388" y="157682"/>
                    <a:ext cx="796203"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b[1:0]</a:t>
                    </a:r>
                  </a:p>
                </p:txBody>
              </p:sp>
              <p:sp>
                <p:nvSpPr>
                  <p:cNvPr id="63" name="TextBox 62">
                    <a:extLst>
                      <a:ext uri="{FF2B5EF4-FFF2-40B4-BE49-F238E27FC236}">
                        <a16:creationId xmlns:a16="http://schemas.microsoft.com/office/drawing/2014/main" id="{53DF6824-BC4A-472B-8309-0EE3AEE0EBAA}"/>
                      </a:ext>
                    </a:extLst>
                  </p:cNvPr>
                  <p:cNvSpPr txBox="1"/>
                  <p:nvPr/>
                </p:nvSpPr>
                <p:spPr>
                  <a:xfrm>
                    <a:off x="8944956" y="796573"/>
                    <a:ext cx="1847462" cy="646331"/>
                  </a:xfrm>
                  <a:prstGeom prst="rect">
                    <a:avLst/>
                  </a:prstGeom>
                  <a:noFill/>
                  <a:ln>
                    <a:noFill/>
                  </a:ln>
                </p:spPr>
                <p:txBody>
                  <a:bodyPr wrap="square" rtlCol="0">
                    <a:spAutoFit/>
                  </a:bodyPr>
                  <a:lstStyle/>
                  <a:p>
                    <a:pPr algn="ctr"/>
                    <a:r>
                      <a:rPr lang="en-IN" sz="1800" dirty="0">
                        <a:latin typeface="Times New Roman" panose="02020603050405020304" pitchFamily="18" charset="0"/>
                        <a:cs typeface="Times New Roman" panose="02020603050405020304" pitchFamily="18" charset="0"/>
                      </a:rPr>
                      <a:t>2x2 VEDIC MULTIPLIER`</a:t>
                    </a:r>
                  </a:p>
                </p:txBody>
              </p:sp>
            </p:grpSp>
            <p:grpSp>
              <p:nvGrpSpPr>
                <p:cNvPr id="4" name="Group 3">
                  <a:extLst>
                    <a:ext uri="{FF2B5EF4-FFF2-40B4-BE49-F238E27FC236}">
                      <a16:creationId xmlns:a16="http://schemas.microsoft.com/office/drawing/2014/main" id="{94901270-3A21-BD6A-4776-2C371995AA29}"/>
                    </a:ext>
                  </a:extLst>
                </p:cNvPr>
                <p:cNvGrpSpPr/>
                <p:nvPr/>
              </p:nvGrpSpPr>
              <p:grpSpPr>
                <a:xfrm>
                  <a:off x="5960704" y="2715207"/>
                  <a:ext cx="4191001" cy="1082351"/>
                  <a:chOff x="5960704" y="2715207"/>
                  <a:chExt cx="4191001" cy="1082351"/>
                </a:xfrm>
              </p:grpSpPr>
              <p:sp>
                <p:nvSpPr>
                  <p:cNvPr id="11" name="Rectangle 10">
                    <a:extLst>
                      <a:ext uri="{FF2B5EF4-FFF2-40B4-BE49-F238E27FC236}">
                        <a16:creationId xmlns:a16="http://schemas.microsoft.com/office/drawing/2014/main" id="{419AFE3C-FC93-43BF-929B-FD17245E9101}"/>
                      </a:ext>
                    </a:extLst>
                  </p:cNvPr>
                  <p:cNvSpPr/>
                  <p:nvPr/>
                </p:nvSpPr>
                <p:spPr>
                  <a:xfrm>
                    <a:off x="5960704" y="2715207"/>
                    <a:ext cx="4191001" cy="10823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a:extLst>
                      <a:ext uri="{FF2B5EF4-FFF2-40B4-BE49-F238E27FC236}">
                        <a16:creationId xmlns:a16="http://schemas.microsoft.com/office/drawing/2014/main" id="{741DDB46-4C2B-4781-9ACB-9C9E35594EAC}"/>
                      </a:ext>
                    </a:extLst>
                  </p:cNvPr>
                  <p:cNvSpPr txBox="1"/>
                  <p:nvPr/>
                </p:nvSpPr>
                <p:spPr>
                  <a:xfrm>
                    <a:off x="7097494" y="2984233"/>
                    <a:ext cx="1847462" cy="400110"/>
                  </a:xfrm>
                  <a:prstGeom prst="rect">
                    <a:avLst/>
                  </a:prstGeom>
                  <a:noFill/>
                  <a:ln>
                    <a:noFill/>
                  </a:ln>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4-BIT CSA</a:t>
                    </a:r>
                  </a:p>
                </p:txBody>
              </p:sp>
            </p:grpSp>
            <p:grpSp>
              <p:nvGrpSpPr>
                <p:cNvPr id="3" name="Group 2">
                  <a:extLst>
                    <a:ext uri="{FF2B5EF4-FFF2-40B4-BE49-F238E27FC236}">
                      <a16:creationId xmlns:a16="http://schemas.microsoft.com/office/drawing/2014/main" id="{79DD841A-5D6F-785C-5738-22CBF21B8047}"/>
                    </a:ext>
                  </a:extLst>
                </p:cNvPr>
                <p:cNvGrpSpPr/>
                <p:nvPr/>
              </p:nvGrpSpPr>
              <p:grpSpPr>
                <a:xfrm>
                  <a:off x="1979646" y="4581329"/>
                  <a:ext cx="4299856" cy="1082351"/>
                  <a:chOff x="1979646" y="4581329"/>
                  <a:chExt cx="4299856" cy="1082351"/>
                </a:xfrm>
              </p:grpSpPr>
              <p:sp>
                <p:nvSpPr>
                  <p:cNvPr id="10" name="Rectangle 9">
                    <a:extLst>
                      <a:ext uri="{FF2B5EF4-FFF2-40B4-BE49-F238E27FC236}">
                        <a16:creationId xmlns:a16="http://schemas.microsoft.com/office/drawing/2014/main" id="{D54484CD-3DB3-4F4E-9BBE-08209B09B162}"/>
                      </a:ext>
                    </a:extLst>
                  </p:cNvPr>
                  <p:cNvSpPr/>
                  <p:nvPr/>
                </p:nvSpPr>
                <p:spPr>
                  <a:xfrm>
                    <a:off x="1979646" y="4581329"/>
                    <a:ext cx="4299856" cy="10823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E4B36F95-2579-4599-9DF9-107C30D43641}"/>
                      </a:ext>
                    </a:extLst>
                  </p:cNvPr>
                  <p:cNvSpPr txBox="1"/>
                  <p:nvPr/>
                </p:nvSpPr>
                <p:spPr>
                  <a:xfrm>
                    <a:off x="3218041" y="4766414"/>
                    <a:ext cx="1847462" cy="400110"/>
                  </a:xfrm>
                  <a:prstGeom prst="rect">
                    <a:avLst/>
                  </a:prstGeom>
                  <a:noFill/>
                  <a:ln>
                    <a:noFill/>
                  </a:ln>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4-BIT CSA</a:t>
                    </a:r>
                  </a:p>
                </p:txBody>
              </p:sp>
            </p:grpSp>
            <p:cxnSp>
              <p:nvCxnSpPr>
                <p:cNvPr id="67" name="Straight Arrow Connector 66">
                  <a:extLst>
                    <a:ext uri="{FF2B5EF4-FFF2-40B4-BE49-F238E27FC236}">
                      <a16:creationId xmlns:a16="http://schemas.microsoft.com/office/drawing/2014/main" id="{8CFA379A-AEA2-4DD3-B53C-68CB227DF5AD}"/>
                    </a:ext>
                  </a:extLst>
                </p:cNvPr>
                <p:cNvCxnSpPr/>
                <p:nvPr/>
              </p:nvCxnSpPr>
              <p:spPr>
                <a:xfrm>
                  <a:off x="1936877" y="6347464"/>
                  <a:ext cx="1052803" cy="0"/>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1E83D4B-5013-70FB-4F04-6C5C93A87B55}"/>
                    </a:ext>
                  </a:extLst>
                </p:cNvPr>
                <p:cNvSpPr txBox="1"/>
                <p:nvPr/>
              </p:nvSpPr>
              <p:spPr>
                <a:xfrm>
                  <a:off x="2001321" y="5996717"/>
                  <a:ext cx="874772"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Result</a:t>
                  </a:r>
                </a:p>
              </p:txBody>
            </p:sp>
          </p:grpSp>
        </p:grpSp>
      </p:grpSp>
      <p:sp>
        <p:nvSpPr>
          <p:cNvPr id="59" name="TextBox 58">
            <a:extLst>
              <a:ext uri="{FF2B5EF4-FFF2-40B4-BE49-F238E27FC236}">
                <a16:creationId xmlns:a16="http://schemas.microsoft.com/office/drawing/2014/main" id="{A3772B1B-666A-CCD7-13AE-B892B9935000}"/>
              </a:ext>
            </a:extLst>
          </p:cNvPr>
          <p:cNvSpPr txBox="1"/>
          <p:nvPr/>
        </p:nvSpPr>
        <p:spPr>
          <a:xfrm>
            <a:off x="2201953" y="6121266"/>
            <a:ext cx="7633421" cy="424732"/>
          </a:xfrm>
          <a:prstGeom prst="rect">
            <a:avLst/>
          </a:prstGeom>
          <a:noFill/>
        </p:spPr>
        <p:txBody>
          <a:bodyPr wrap="square">
            <a:spAutoFit/>
          </a:bodyPr>
          <a:lstStyle/>
          <a:p>
            <a:pPr marL="0" lvl="0" indent="0" algn="ctr" rtl="0">
              <a:lnSpc>
                <a:spcPct val="90000"/>
              </a:lnSpc>
              <a:spcBef>
                <a:spcPts val="1000"/>
              </a:spcBef>
              <a:spcAft>
                <a:spcPts val="0"/>
              </a:spcAft>
              <a:buClr>
                <a:schemeClr val="dk1"/>
              </a:buClr>
              <a:buSzPts val="8000"/>
              <a:buNone/>
            </a:pPr>
            <a:r>
              <a:rPr lang="en-US" sz="2400" b="1" dirty="0">
                <a:latin typeface="Times New Roman"/>
                <a:ea typeface="Times New Roman"/>
                <a:cs typeface="Times New Roman"/>
                <a:sym typeface="Times New Roman"/>
              </a:rPr>
              <a:t>Internal Block diagram of the proposed work</a:t>
            </a:r>
            <a:endParaRPr lang="en-US" sz="24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831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D2332B-6152-AFAB-41A0-D5ACCEFE8415}"/>
              </a:ext>
            </a:extLst>
          </p:cNvPr>
          <p:cNvPicPr>
            <a:picLocks noChangeAspect="1"/>
          </p:cNvPicPr>
          <p:nvPr/>
        </p:nvPicPr>
        <p:blipFill>
          <a:blip r:embed="rId2"/>
          <a:stretch>
            <a:fillRect/>
          </a:stretch>
        </p:blipFill>
        <p:spPr>
          <a:xfrm>
            <a:off x="182880" y="931985"/>
            <a:ext cx="11649456" cy="5680493"/>
          </a:xfrm>
          <a:prstGeom prst="rect">
            <a:avLst/>
          </a:prstGeom>
        </p:spPr>
      </p:pic>
      <p:sp>
        <p:nvSpPr>
          <p:cNvPr id="8" name="TextBox 7">
            <a:extLst>
              <a:ext uri="{FF2B5EF4-FFF2-40B4-BE49-F238E27FC236}">
                <a16:creationId xmlns:a16="http://schemas.microsoft.com/office/drawing/2014/main" id="{33E5F183-8D82-3BF0-45A9-E8C4FE926D95}"/>
              </a:ext>
            </a:extLst>
          </p:cNvPr>
          <p:cNvSpPr txBox="1"/>
          <p:nvPr/>
        </p:nvSpPr>
        <p:spPr>
          <a:xfrm>
            <a:off x="2910254" y="408765"/>
            <a:ext cx="718331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Internal Structure of Carry Save Adder</a:t>
            </a:r>
          </a:p>
        </p:txBody>
      </p:sp>
    </p:spTree>
    <p:extLst>
      <p:ext uri="{BB962C8B-B14F-4D97-AF65-F5344CB8AC3E}">
        <p14:creationId xmlns:p14="http://schemas.microsoft.com/office/powerpoint/2010/main" val="66267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02F15F-E11B-8C9F-7A6C-14C4C91B1485}"/>
              </a:ext>
            </a:extLst>
          </p:cNvPr>
          <p:cNvSpPr>
            <a:spLocks noGrp="1"/>
          </p:cNvSpPr>
          <p:nvPr>
            <p:ph type="title"/>
          </p:nvPr>
        </p:nvSpPr>
        <p:spPr>
          <a:xfrm>
            <a:off x="838200" y="-101639"/>
            <a:ext cx="10515600" cy="1325563"/>
          </a:xfrm>
        </p:spPr>
        <p:txBody>
          <a:bodyPr/>
          <a:lstStyle/>
          <a:p>
            <a:pPr algn="ctr"/>
            <a:r>
              <a:rPr lang="en-US" sz="3600" b="1" dirty="0">
                <a:latin typeface="Times New Roman" panose="02020603050405020304" pitchFamily="18" charset="0"/>
                <a:cs typeface="Times New Roman" panose="02020603050405020304" pitchFamily="18" charset="0"/>
              </a:rPr>
              <a:t>Example of 4-bit Vedic Multiplication</a:t>
            </a:r>
          </a:p>
        </p:txBody>
      </p:sp>
      <p:sp>
        <p:nvSpPr>
          <p:cNvPr id="2" name="TextBox 1">
            <a:extLst>
              <a:ext uri="{FF2B5EF4-FFF2-40B4-BE49-F238E27FC236}">
                <a16:creationId xmlns:a16="http://schemas.microsoft.com/office/drawing/2014/main" id="{3AE35A13-8CE1-0DA5-CC09-894F45C624E6}"/>
              </a:ext>
            </a:extLst>
          </p:cNvPr>
          <p:cNvSpPr txBox="1"/>
          <p:nvPr/>
        </p:nvSpPr>
        <p:spPr>
          <a:xfrm>
            <a:off x="11560629" y="6475445"/>
            <a:ext cx="284052" cy="307777"/>
          </a:xfrm>
          <a:prstGeom prst="rect">
            <a:avLst/>
          </a:prstGeom>
          <a:noFill/>
        </p:spPr>
        <p:txBody>
          <a:bodyPr wrap="none" rtlCol="0">
            <a:spAutoFit/>
          </a:bodyPr>
          <a:lstStyle/>
          <a:p>
            <a:r>
              <a:rPr lang="en-US" dirty="0"/>
              <a:t>7</a:t>
            </a:r>
          </a:p>
        </p:txBody>
      </p:sp>
      <p:grpSp>
        <p:nvGrpSpPr>
          <p:cNvPr id="30" name="Group 29">
            <a:extLst>
              <a:ext uri="{FF2B5EF4-FFF2-40B4-BE49-F238E27FC236}">
                <a16:creationId xmlns:a16="http://schemas.microsoft.com/office/drawing/2014/main" id="{F2B6644D-9C8D-45BB-5EAE-AE093E1DFAE6}"/>
              </a:ext>
            </a:extLst>
          </p:cNvPr>
          <p:cNvGrpSpPr/>
          <p:nvPr/>
        </p:nvGrpSpPr>
        <p:grpSpPr>
          <a:xfrm>
            <a:off x="1334934" y="1413453"/>
            <a:ext cx="6044184" cy="1692771"/>
            <a:chOff x="1232363" y="1899974"/>
            <a:chExt cx="6044184" cy="1692771"/>
          </a:xfrm>
        </p:grpSpPr>
        <p:sp>
          <p:nvSpPr>
            <p:cNvPr id="3" name="TextBox 2">
              <a:extLst>
                <a:ext uri="{FF2B5EF4-FFF2-40B4-BE49-F238E27FC236}">
                  <a16:creationId xmlns:a16="http://schemas.microsoft.com/office/drawing/2014/main" id="{704E9D80-0C10-33B7-67C9-B1B5C50AC4A1}"/>
                </a:ext>
              </a:extLst>
            </p:cNvPr>
            <p:cNvSpPr txBox="1"/>
            <p:nvPr/>
          </p:nvSpPr>
          <p:spPr>
            <a:xfrm>
              <a:off x="1232363" y="1899974"/>
              <a:ext cx="6044184" cy="1692771"/>
            </a:xfrm>
            <a:prstGeom prst="rect">
              <a:avLst/>
            </a:prstGeom>
            <a:noFill/>
          </p:spPr>
          <p:txBody>
            <a:bodyPr wrap="square" rtlCol="0">
              <a:spAutoFit/>
            </a:bodyPr>
            <a:lstStyle/>
            <a:p>
              <a:r>
                <a:rPr lang="en-IN" sz="2400" dirty="0"/>
                <a:t>1 1   1 1 </a:t>
              </a:r>
            </a:p>
            <a:p>
              <a:endParaRPr lang="en-IN" dirty="0"/>
            </a:p>
            <a:p>
              <a:r>
                <a:rPr lang="en-IN" dirty="0"/>
                <a:t> </a:t>
              </a:r>
            </a:p>
            <a:p>
              <a:r>
                <a:rPr lang="en-IN" sz="2400" dirty="0"/>
                <a:t>1 1   1 1</a:t>
              </a:r>
            </a:p>
            <a:p>
              <a:endParaRPr lang="en-IN" dirty="0"/>
            </a:p>
            <a:p>
              <a:endParaRPr lang="en-IN" dirty="0"/>
            </a:p>
          </p:txBody>
        </p:sp>
        <p:cxnSp>
          <p:nvCxnSpPr>
            <p:cNvPr id="6" name="Straight Arrow Connector 5">
              <a:extLst>
                <a:ext uri="{FF2B5EF4-FFF2-40B4-BE49-F238E27FC236}">
                  <a16:creationId xmlns:a16="http://schemas.microsoft.com/office/drawing/2014/main" id="{0F84F462-A12C-9CD8-D5CC-E2AF19A8DAA2}"/>
                </a:ext>
              </a:extLst>
            </p:cNvPr>
            <p:cNvCxnSpPr>
              <a:cxnSpLocks/>
            </p:cNvCxnSpPr>
            <p:nvPr/>
          </p:nvCxnSpPr>
          <p:spPr>
            <a:xfrm>
              <a:off x="1719654" y="2369519"/>
              <a:ext cx="449614" cy="38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025D34-59E4-E671-A349-F2A32A62ED01}"/>
                </a:ext>
              </a:extLst>
            </p:cNvPr>
            <p:cNvCxnSpPr>
              <a:cxnSpLocks/>
            </p:cNvCxnSpPr>
            <p:nvPr/>
          </p:nvCxnSpPr>
          <p:spPr>
            <a:xfrm flipH="1">
              <a:off x="1719654" y="2369519"/>
              <a:ext cx="389496" cy="38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4A9B70-3FFB-870D-F3CC-DFC3AA100B9B}"/>
                </a:ext>
              </a:extLst>
            </p:cNvPr>
            <p:cNvCxnSpPr>
              <a:cxnSpLocks/>
            </p:cNvCxnSpPr>
            <p:nvPr/>
          </p:nvCxnSpPr>
          <p:spPr>
            <a:xfrm>
              <a:off x="2354092" y="2369519"/>
              <a:ext cx="0" cy="38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1EDE5C-BB00-B7F1-21D3-67C064B9D077}"/>
                </a:ext>
              </a:extLst>
            </p:cNvPr>
            <p:cNvCxnSpPr>
              <a:cxnSpLocks/>
            </p:cNvCxnSpPr>
            <p:nvPr/>
          </p:nvCxnSpPr>
          <p:spPr>
            <a:xfrm>
              <a:off x="1455904" y="2369518"/>
              <a:ext cx="0" cy="38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6D5DD554-4854-8725-78C7-6B8E03B98AB8}"/>
              </a:ext>
            </a:extLst>
          </p:cNvPr>
          <p:cNvCxnSpPr>
            <a:cxnSpLocks/>
          </p:cNvCxnSpPr>
          <p:nvPr/>
        </p:nvCxnSpPr>
        <p:spPr>
          <a:xfrm>
            <a:off x="838200" y="2714015"/>
            <a:ext cx="23232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159898B-7D42-8EE0-5CF9-5EFB1115A1D5}"/>
              </a:ext>
            </a:extLst>
          </p:cNvPr>
          <p:cNvSpPr txBox="1"/>
          <p:nvPr/>
        </p:nvSpPr>
        <p:spPr>
          <a:xfrm>
            <a:off x="4397810" y="1289563"/>
            <a:ext cx="4477038" cy="4493538"/>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Step1: Vertical</a:t>
            </a:r>
          </a:p>
          <a:p>
            <a:r>
              <a:rPr lang="en-IN" sz="2200" dirty="0">
                <a:latin typeface="Times New Roman" panose="02020603050405020304" pitchFamily="18" charset="0"/>
                <a:cs typeface="Times New Roman" panose="02020603050405020304" pitchFamily="18" charset="0"/>
              </a:rPr>
              <a:t> 	11x11=1001</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Step2:Cross-wise</a:t>
            </a:r>
          </a:p>
          <a:p>
            <a:r>
              <a:rPr lang="en-IN" sz="2200" dirty="0">
                <a:latin typeface="Times New Roman" panose="02020603050405020304" pitchFamily="18" charset="0"/>
                <a:cs typeface="Times New Roman" panose="02020603050405020304" pitchFamily="18" charset="0"/>
              </a:rPr>
              <a:t>	(11x11)+(11x11)</a:t>
            </a:r>
          </a:p>
          <a:p>
            <a:r>
              <a:rPr lang="en-IN" sz="2200" dirty="0">
                <a:latin typeface="Times New Roman" panose="02020603050405020304" pitchFamily="18" charset="0"/>
                <a:cs typeface="Times New Roman" panose="02020603050405020304" pitchFamily="18" charset="0"/>
              </a:rPr>
              <a:t>	=1001+1001</a:t>
            </a:r>
          </a:p>
          <a:p>
            <a:r>
              <a:rPr lang="en-IN" sz="2200" dirty="0">
                <a:latin typeface="Times New Roman" panose="02020603050405020304" pitchFamily="18" charset="0"/>
                <a:cs typeface="Times New Roman" panose="02020603050405020304" pitchFamily="18" charset="0"/>
              </a:rPr>
              <a:t>	=    0000</a:t>
            </a:r>
          </a:p>
          <a:p>
            <a:r>
              <a:rPr lang="en-IN" sz="2200" dirty="0">
                <a:latin typeface="Times New Roman" panose="02020603050405020304" pitchFamily="18" charset="0"/>
                <a:cs typeface="Times New Roman" panose="02020603050405020304" pitchFamily="18" charset="0"/>
              </a:rPr>
              <a:t>              + 1    1</a:t>
            </a:r>
          </a:p>
          <a:p>
            <a:r>
              <a:rPr lang="en-IN" sz="2200" dirty="0">
                <a:latin typeface="Times New Roman" panose="02020603050405020304" pitchFamily="18" charset="0"/>
                <a:cs typeface="Times New Roman" panose="02020603050405020304" pitchFamily="18" charset="0"/>
              </a:rPr>
              <a:t>     	= 10010+10</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 10000</a:t>
            </a:r>
          </a:p>
          <a:p>
            <a:r>
              <a:rPr lang="en-IN" sz="2200" dirty="0">
                <a:latin typeface="Times New Roman" panose="02020603050405020304" pitchFamily="18" charset="0"/>
                <a:cs typeface="Times New Roman" panose="02020603050405020304" pitchFamily="18" charset="0"/>
              </a:rPr>
              <a:t>	+     1    </a:t>
            </a:r>
          </a:p>
          <a:p>
            <a:r>
              <a:rPr lang="en-IN" sz="2200" dirty="0">
                <a:latin typeface="Times New Roman" panose="02020603050405020304" pitchFamily="18" charset="0"/>
                <a:cs typeface="Times New Roman" panose="02020603050405020304" pitchFamily="18" charset="0"/>
              </a:rPr>
              <a:t>	= 10100</a:t>
            </a:r>
          </a:p>
        </p:txBody>
      </p:sp>
      <p:sp>
        <p:nvSpPr>
          <p:cNvPr id="27" name="TextBox 26">
            <a:extLst>
              <a:ext uri="{FF2B5EF4-FFF2-40B4-BE49-F238E27FC236}">
                <a16:creationId xmlns:a16="http://schemas.microsoft.com/office/drawing/2014/main" id="{08945F98-5758-006E-13EC-6741F67E4FE8}"/>
              </a:ext>
            </a:extLst>
          </p:cNvPr>
          <p:cNvSpPr txBox="1"/>
          <p:nvPr/>
        </p:nvSpPr>
        <p:spPr>
          <a:xfrm>
            <a:off x="8343641" y="1690688"/>
            <a:ext cx="3142034"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Step3:Vertical</a:t>
            </a:r>
          </a:p>
          <a:p>
            <a:r>
              <a:rPr lang="en-IN" sz="2000" dirty="0">
                <a:latin typeface="Times New Roman" panose="02020603050405020304" pitchFamily="18" charset="0"/>
                <a:cs typeface="Times New Roman" panose="02020603050405020304" pitchFamily="18" charset="0"/>
              </a:rPr>
              <a:t>	11x11=1001</a:t>
            </a:r>
          </a:p>
          <a:p>
            <a:r>
              <a:rPr lang="en-IN" sz="2000" dirty="0">
                <a:latin typeface="Times New Roman" panose="02020603050405020304" pitchFamily="18" charset="0"/>
                <a:cs typeface="Times New Roman" panose="02020603050405020304" pitchFamily="18" charset="0"/>
              </a:rPr>
              <a:t>	= 1001</a:t>
            </a:r>
          </a:p>
          <a:p>
            <a:r>
              <a:rPr lang="en-IN" sz="2000" dirty="0">
                <a:latin typeface="Times New Roman" panose="02020603050405020304" pitchFamily="18" charset="0"/>
                <a:cs typeface="Times New Roman" panose="02020603050405020304" pitchFamily="18" charset="0"/>
              </a:rPr>
              <a:t>	+   101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=1110</a:t>
            </a:r>
          </a:p>
        </p:txBody>
      </p:sp>
      <p:sp>
        <p:nvSpPr>
          <p:cNvPr id="29" name="TextBox 28">
            <a:extLst>
              <a:ext uri="{FF2B5EF4-FFF2-40B4-BE49-F238E27FC236}">
                <a16:creationId xmlns:a16="http://schemas.microsoft.com/office/drawing/2014/main" id="{EB4A4FCB-468F-A72B-B585-81C1F1062938}"/>
              </a:ext>
            </a:extLst>
          </p:cNvPr>
          <p:cNvSpPr txBox="1"/>
          <p:nvPr/>
        </p:nvSpPr>
        <p:spPr>
          <a:xfrm>
            <a:off x="3300899" y="6232517"/>
            <a:ext cx="5573949"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Final Sum:1110 0001</a:t>
            </a:r>
          </a:p>
        </p:txBody>
      </p:sp>
      <p:sp>
        <p:nvSpPr>
          <p:cNvPr id="32" name="TextBox 31">
            <a:extLst>
              <a:ext uri="{FF2B5EF4-FFF2-40B4-BE49-F238E27FC236}">
                <a16:creationId xmlns:a16="http://schemas.microsoft.com/office/drawing/2014/main" id="{EC607981-78AC-1269-103C-8DAA3BAE91E4}"/>
              </a:ext>
            </a:extLst>
          </p:cNvPr>
          <p:cNvSpPr txBox="1"/>
          <p:nvPr/>
        </p:nvSpPr>
        <p:spPr>
          <a:xfrm>
            <a:off x="774852" y="2721739"/>
            <a:ext cx="609437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225:1110 0001</a:t>
            </a:r>
            <a:endParaRPr lang="en-IN" sz="2400" dirty="0"/>
          </a:p>
        </p:txBody>
      </p:sp>
      <p:sp>
        <p:nvSpPr>
          <p:cNvPr id="36" name="TextBox 35">
            <a:extLst>
              <a:ext uri="{FF2B5EF4-FFF2-40B4-BE49-F238E27FC236}">
                <a16:creationId xmlns:a16="http://schemas.microsoft.com/office/drawing/2014/main" id="{CB10089B-136F-C1C1-D9D2-8DA3E153F2E6}"/>
              </a:ext>
            </a:extLst>
          </p:cNvPr>
          <p:cNvSpPr txBox="1"/>
          <p:nvPr/>
        </p:nvSpPr>
        <p:spPr>
          <a:xfrm>
            <a:off x="887337" y="1490633"/>
            <a:ext cx="561651" cy="110799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15:</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3404758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932</Words>
  <Application>Microsoft Office PowerPoint</Application>
  <PresentationFormat>Widescreen</PresentationFormat>
  <Paragraphs>165</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SDM INSTITUTE OF TECHNOLOGY, UJIRE</vt:lpstr>
      <vt:lpstr>Introduction</vt:lpstr>
      <vt:lpstr>      Literature Review</vt:lpstr>
      <vt:lpstr>Problem Statement</vt:lpstr>
      <vt:lpstr>Objective</vt:lpstr>
      <vt:lpstr>Methodology</vt:lpstr>
      <vt:lpstr>PowerPoint Presentation</vt:lpstr>
      <vt:lpstr>PowerPoint Presentation</vt:lpstr>
      <vt:lpstr>Example of 4-bit Vedic Multiplication</vt:lpstr>
      <vt:lpstr>Outcomes of the proposed work</vt:lpstr>
      <vt:lpstr>PowerPoint Presentation</vt:lpstr>
      <vt:lpstr>PowerPoint Presentation</vt:lpstr>
      <vt:lpstr>PowerPoint Presentation</vt:lpstr>
      <vt:lpstr>PowerPoint Presentation</vt:lpstr>
      <vt:lpstr>PowerPoint Presentation</vt:lpstr>
      <vt:lpstr>PowerPoint Presentation</vt:lpstr>
      <vt:lpstr> Timing Report of 4x4 Vedic multiplier using Carry Select Adder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INSTITUTE OF TECHNOLOGY, UJIRE</dc:title>
  <dc:creator>Personal</dc:creator>
  <cp:lastModifiedBy>Umamaheshwari Patil</cp:lastModifiedBy>
  <cp:revision>86</cp:revision>
  <dcterms:modified xsi:type="dcterms:W3CDTF">2024-07-31T14:20:44Z</dcterms:modified>
</cp:coreProperties>
</file>