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67" r:id="rId6"/>
    <p:sldId id="259" r:id="rId7"/>
    <p:sldId id="260" r:id="rId8"/>
    <p:sldId id="269" r:id="rId9"/>
    <p:sldId id="268" r:id="rId10"/>
    <p:sldId id="270" r:id="rId11"/>
    <p:sldId id="271" r:id="rId12"/>
    <p:sldId id="262" r:id="rId13"/>
    <p:sldId id="265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17-May-24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17-May-24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17-May-24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5D16-9705-5775-696A-ABB0FB74E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230198"/>
            <a:ext cx="8791575" cy="22797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Water Potability assessment Using Machine Learning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644B5-C29D-81BD-9C27-4A008238C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025764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Digital technology for Agriculture and Natural Resources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702706968</a:t>
            </a:r>
          </a:p>
          <a:p>
            <a:r>
              <a:rPr lang="en-US" dirty="0" err="1">
                <a:solidFill>
                  <a:srgbClr val="FF0000"/>
                </a:solidFill>
              </a:rPr>
              <a:t>Prathyush</a:t>
            </a:r>
            <a:r>
              <a:rPr lang="en-US" dirty="0">
                <a:solidFill>
                  <a:srgbClr val="FF0000"/>
                </a:solidFill>
              </a:rPr>
              <a:t> KVSS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UNIVERSITY OF DELAWARE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45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D7C1-A159-D1EA-ADFD-04A0DD83B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94" y="435925"/>
            <a:ext cx="10815199" cy="5672643"/>
          </a:xfrm>
        </p:spPr>
        <p:txBody>
          <a:bodyPr/>
          <a:lstStyle/>
          <a:p>
            <a:r>
              <a:rPr lang="en-US" dirty="0"/>
              <a:t>Decision Tree (</a:t>
            </a:r>
            <a:r>
              <a:rPr lang="en-US" dirty="0" err="1"/>
              <a:t>max_depth,min_samples_leaf,min_split_samples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Random Forest (estimators, </a:t>
            </a:r>
            <a:r>
              <a:rPr lang="en-US" dirty="0" err="1"/>
              <a:t>max_depth,min_leaf_split</a:t>
            </a:r>
            <a:r>
              <a:rPr lang="en-US" dirty="0"/>
              <a:t>)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4C812C7-EE71-8B1A-BC0B-CA188C6683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547915"/>
              </p:ext>
            </p:extLst>
          </p:nvPr>
        </p:nvGraphicFramePr>
        <p:xfrm>
          <a:off x="621293" y="882472"/>
          <a:ext cx="777933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959">
                  <a:extLst>
                    <a:ext uri="{9D8B030D-6E8A-4147-A177-3AD203B41FA5}">
                      <a16:colId xmlns:a16="http://schemas.microsoft.com/office/drawing/2014/main" val="266193218"/>
                    </a:ext>
                  </a:extLst>
                </a:gridCol>
                <a:gridCol w="791851">
                  <a:extLst>
                    <a:ext uri="{9D8B030D-6E8A-4147-A177-3AD203B41FA5}">
                      <a16:colId xmlns:a16="http://schemas.microsoft.com/office/drawing/2014/main" val="3672224161"/>
                    </a:ext>
                  </a:extLst>
                </a:gridCol>
                <a:gridCol w="744718">
                  <a:extLst>
                    <a:ext uri="{9D8B030D-6E8A-4147-A177-3AD203B41FA5}">
                      <a16:colId xmlns:a16="http://schemas.microsoft.com/office/drawing/2014/main" val="2059977904"/>
                    </a:ext>
                  </a:extLst>
                </a:gridCol>
                <a:gridCol w="639377">
                  <a:extLst>
                    <a:ext uri="{9D8B030D-6E8A-4147-A177-3AD203B41FA5}">
                      <a16:colId xmlns:a16="http://schemas.microsoft.com/office/drawing/2014/main" val="3969281067"/>
                    </a:ext>
                  </a:extLst>
                </a:gridCol>
                <a:gridCol w="1041527">
                  <a:extLst>
                    <a:ext uri="{9D8B030D-6E8A-4147-A177-3AD203B41FA5}">
                      <a16:colId xmlns:a16="http://schemas.microsoft.com/office/drawing/2014/main" val="4179623691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1922053415"/>
                    </a:ext>
                  </a:extLst>
                </a:gridCol>
                <a:gridCol w="1121789">
                  <a:extLst>
                    <a:ext uri="{9D8B030D-6E8A-4147-A177-3AD203B41FA5}">
                      <a16:colId xmlns:a16="http://schemas.microsoft.com/office/drawing/2014/main" val="2730501433"/>
                    </a:ext>
                  </a:extLst>
                </a:gridCol>
                <a:gridCol w="1327593">
                  <a:extLst>
                    <a:ext uri="{9D8B030D-6E8A-4147-A177-3AD203B41FA5}">
                      <a16:colId xmlns:a16="http://schemas.microsoft.com/office/drawing/2014/main" val="363645515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4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DecisionT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7131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86322A-AB94-7DFE-02D5-98C6D4ACA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972736"/>
              </p:ext>
            </p:extLst>
          </p:nvPr>
        </p:nvGraphicFramePr>
        <p:xfrm>
          <a:off x="621293" y="3689109"/>
          <a:ext cx="7555056" cy="1085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382">
                  <a:extLst>
                    <a:ext uri="{9D8B030D-6E8A-4147-A177-3AD203B41FA5}">
                      <a16:colId xmlns:a16="http://schemas.microsoft.com/office/drawing/2014/main" val="446537085"/>
                    </a:ext>
                  </a:extLst>
                </a:gridCol>
                <a:gridCol w="944382">
                  <a:extLst>
                    <a:ext uri="{9D8B030D-6E8A-4147-A177-3AD203B41FA5}">
                      <a16:colId xmlns:a16="http://schemas.microsoft.com/office/drawing/2014/main" val="3999893431"/>
                    </a:ext>
                  </a:extLst>
                </a:gridCol>
                <a:gridCol w="944382">
                  <a:extLst>
                    <a:ext uri="{9D8B030D-6E8A-4147-A177-3AD203B41FA5}">
                      <a16:colId xmlns:a16="http://schemas.microsoft.com/office/drawing/2014/main" val="3512531450"/>
                    </a:ext>
                  </a:extLst>
                </a:gridCol>
                <a:gridCol w="944382">
                  <a:extLst>
                    <a:ext uri="{9D8B030D-6E8A-4147-A177-3AD203B41FA5}">
                      <a16:colId xmlns:a16="http://schemas.microsoft.com/office/drawing/2014/main" val="3327414201"/>
                    </a:ext>
                  </a:extLst>
                </a:gridCol>
                <a:gridCol w="944382">
                  <a:extLst>
                    <a:ext uri="{9D8B030D-6E8A-4147-A177-3AD203B41FA5}">
                      <a16:colId xmlns:a16="http://schemas.microsoft.com/office/drawing/2014/main" val="2453731320"/>
                    </a:ext>
                  </a:extLst>
                </a:gridCol>
                <a:gridCol w="944382">
                  <a:extLst>
                    <a:ext uri="{9D8B030D-6E8A-4147-A177-3AD203B41FA5}">
                      <a16:colId xmlns:a16="http://schemas.microsoft.com/office/drawing/2014/main" val="1804825849"/>
                    </a:ext>
                  </a:extLst>
                </a:gridCol>
                <a:gridCol w="944382">
                  <a:extLst>
                    <a:ext uri="{9D8B030D-6E8A-4147-A177-3AD203B41FA5}">
                      <a16:colId xmlns:a16="http://schemas.microsoft.com/office/drawing/2014/main" val="3613723922"/>
                    </a:ext>
                  </a:extLst>
                </a:gridCol>
                <a:gridCol w="944382">
                  <a:extLst>
                    <a:ext uri="{9D8B030D-6E8A-4147-A177-3AD203B41FA5}">
                      <a16:colId xmlns:a16="http://schemas.microsoft.com/office/drawing/2014/main" val="2632043460"/>
                    </a:ext>
                  </a:extLst>
                </a:gridCol>
              </a:tblGrid>
              <a:tr h="44512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72148"/>
                  </a:ext>
                </a:extLst>
              </a:tr>
              <a:tr h="445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92139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C468B47-1DFF-0396-393D-7B705E633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93" y="1823698"/>
            <a:ext cx="1339705" cy="1232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A0A771-539E-C77B-F4D1-3A07C4838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379" y="29384"/>
            <a:ext cx="2635812" cy="21170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55B1EF-CE99-5D86-D5D8-CE74D9EB6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998" y="2053425"/>
            <a:ext cx="2196223" cy="9407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B02555-376B-3A49-CA5B-7D1718729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462" y="2050751"/>
            <a:ext cx="2228212" cy="9573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3C74FD-488D-AB8A-2213-AEE4930D85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7674" y="2052667"/>
            <a:ext cx="2240453" cy="9587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0FC490E-5F58-9A3E-1DB9-336679065D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8379" y="3221432"/>
            <a:ext cx="2926503" cy="22798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1D64686-B80C-5415-C35E-78E385504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117" y="4892389"/>
            <a:ext cx="1313881" cy="13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9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D7C1-A159-D1EA-ADFD-04A0DD83B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94" y="435925"/>
            <a:ext cx="10815199" cy="5672643"/>
          </a:xfrm>
        </p:spPr>
        <p:txBody>
          <a:bodyPr/>
          <a:lstStyle/>
          <a:p>
            <a:r>
              <a:rPr lang="en-US" dirty="0"/>
              <a:t>Neural Network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4C812C7-EE71-8B1A-BC0B-CA188C6683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5400944"/>
              </p:ext>
            </p:extLst>
          </p:nvPr>
        </p:nvGraphicFramePr>
        <p:xfrm>
          <a:off x="621293" y="882472"/>
          <a:ext cx="777933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192">
                  <a:extLst>
                    <a:ext uri="{9D8B030D-6E8A-4147-A177-3AD203B41FA5}">
                      <a16:colId xmlns:a16="http://schemas.microsoft.com/office/drawing/2014/main" val="266193218"/>
                    </a:ext>
                  </a:extLst>
                </a:gridCol>
                <a:gridCol w="754144">
                  <a:extLst>
                    <a:ext uri="{9D8B030D-6E8A-4147-A177-3AD203B41FA5}">
                      <a16:colId xmlns:a16="http://schemas.microsoft.com/office/drawing/2014/main" val="3672224161"/>
                    </a:ext>
                  </a:extLst>
                </a:gridCol>
                <a:gridCol w="744718">
                  <a:extLst>
                    <a:ext uri="{9D8B030D-6E8A-4147-A177-3AD203B41FA5}">
                      <a16:colId xmlns:a16="http://schemas.microsoft.com/office/drawing/2014/main" val="2059977904"/>
                    </a:ext>
                  </a:extLst>
                </a:gridCol>
                <a:gridCol w="791851">
                  <a:extLst>
                    <a:ext uri="{9D8B030D-6E8A-4147-A177-3AD203B41FA5}">
                      <a16:colId xmlns:a16="http://schemas.microsoft.com/office/drawing/2014/main" val="3969281067"/>
                    </a:ext>
                  </a:extLst>
                </a:gridCol>
                <a:gridCol w="1041527">
                  <a:extLst>
                    <a:ext uri="{9D8B030D-6E8A-4147-A177-3AD203B41FA5}">
                      <a16:colId xmlns:a16="http://schemas.microsoft.com/office/drawing/2014/main" val="4179623691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1922053415"/>
                    </a:ext>
                  </a:extLst>
                </a:gridCol>
                <a:gridCol w="1121789">
                  <a:extLst>
                    <a:ext uri="{9D8B030D-6E8A-4147-A177-3AD203B41FA5}">
                      <a16:colId xmlns:a16="http://schemas.microsoft.com/office/drawing/2014/main" val="2730501433"/>
                    </a:ext>
                  </a:extLst>
                </a:gridCol>
                <a:gridCol w="1327593">
                  <a:extLst>
                    <a:ext uri="{9D8B030D-6E8A-4147-A177-3AD203B41FA5}">
                      <a16:colId xmlns:a16="http://schemas.microsoft.com/office/drawing/2014/main" val="363645515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4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7131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B59D6DF-5D15-6324-2F40-01C5131DE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4" y="2144226"/>
            <a:ext cx="2819794" cy="3229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AF804D-CB69-71CD-50FE-8C9478424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838" y="2296521"/>
            <a:ext cx="6487373" cy="29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26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7228-6CA3-AD7A-392D-4C862D93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68350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Compare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E5992A-0C87-E790-E7BB-D46573B8E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895771"/>
              </p:ext>
            </p:extLst>
          </p:nvPr>
        </p:nvGraphicFramePr>
        <p:xfrm>
          <a:off x="612742" y="1659118"/>
          <a:ext cx="10434672" cy="4302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825">
                  <a:extLst>
                    <a:ext uri="{9D8B030D-6E8A-4147-A177-3AD203B41FA5}">
                      <a16:colId xmlns:a16="http://schemas.microsoft.com/office/drawing/2014/main" val="3429423685"/>
                    </a:ext>
                  </a:extLst>
                </a:gridCol>
                <a:gridCol w="911843">
                  <a:extLst>
                    <a:ext uri="{9D8B030D-6E8A-4147-A177-3AD203B41FA5}">
                      <a16:colId xmlns:a16="http://schemas.microsoft.com/office/drawing/2014/main" val="3185064357"/>
                    </a:ext>
                  </a:extLst>
                </a:gridCol>
                <a:gridCol w="1304334">
                  <a:extLst>
                    <a:ext uri="{9D8B030D-6E8A-4147-A177-3AD203B41FA5}">
                      <a16:colId xmlns:a16="http://schemas.microsoft.com/office/drawing/2014/main" val="2954861433"/>
                    </a:ext>
                  </a:extLst>
                </a:gridCol>
                <a:gridCol w="1070998">
                  <a:extLst>
                    <a:ext uri="{9D8B030D-6E8A-4147-A177-3AD203B41FA5}">
                      <a16:colId xmlns:a16="http://schemas.microsoft.com/office/drawing/2014/main" val="1039711484"/>
                    </a:ext>
                  </a:extLst>
                </a:gridCol>
                <a:gridCol w="1648363">
                  <a:extLst>
                    <a:ext uri="{9D8B030D-6E8A-4147-A177-3AD203B41FA5}">
                      <a16:colId xmlns:a16="http://schemas.microsoft.com/office/drawing/2014/main" val="2374377098"/>
                    </a:ext>
                  </a:extLst>
                </a:gridCol>
                <a:gridCol w="1193641">
                  <a:extLst>
                    <a:ext uri="{9D8B030D-6E8A-4147-A177-3AD203B41FA5}">
                      <a16:colId xmlns:a16="http://schemas.microsoft.com/office/drawing/2014/main" val="2829519640"/>
                    </a:ext>
                  </a:extLst>
                </a:gridCol>
                <a:gridCol w="1304334">
                  <a:extLst>
                    <a:ext uri="{9D8B030D-6E8A-4147-A177-3AD203B41FA5}">
                      <a16:colId xmlns:a16="http://schemas.microsoft.com/office/drawing/2014/main" val="1289822204"/>
                    </a:ext>
                  </a:extLst>
                </a:gridCol>
                <a:gridCol w="1304334">
                  <a:extLst>
                    <a:ext uri="{9D8B030D-6E8A-4147-A177-3AD203B41FA5}">
                      <a16:colId xmlns:a16="http://schemas.microsoft.com/office/drawing/2014/main" val="3255947167"/>
                    </a:ext>
                  </a:extLst>
                </a:gridCol>
              </a:tblGrid>
              <a:tr h="433299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Score(P&amp;R)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87347"/>
                  </a:ext>
                </a:extLst>
              </a:tr>
              <a:tr h="433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483634"/>
                  </a:ext>
                </a:extLst>
              </a:tr>
              <a:tr h="433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883668"/>
                  </a:ext>
                </a:extLst>
              </a:tr>
              <a:tr h="433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608146"/>
                  </a:ext>
                </a:extLst>
              </a:tr>
              <a:tr h="433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94789"/>
                  </a:ext>
                </a:extLst>
              </a:tr>
              <a:tr h="433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61734"/>
                  </a:ext>
                </a:extLst>
              </a:tr>
              <a:tr h="747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80:20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670392"/>
                  </a:ext>
                </a:extLst>
              </a:tr>
              <a:tr h="747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597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151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2946-98B9-8BD4-F897-BD670EEC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369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BC1A-1179-AF67-6A51-A29703092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1660"/>
            <a:ext cx="9905999" cy="498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Feature importance is done with the best model.(Random Forest)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Results: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Found out that PH is more effecting the output parameter Potability.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FEC20-AFFD-F8EE-0F45-378592F53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738" y="1970203"/>
            <a:ext cx="4497469" cy="331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7228-6CA3-AD7A-392D-4C862D93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683507"/>
          </a:xfrm>
        </p:spPr>
        <p:txBody>
          <a:bodyPr/>
          <a:lstStyle/>
          <a:p>
            <a:r>
              <a:rPr lang="en-US" dirty="0"/>
              <a:t>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A45AE-539F-E33D-94BF-ADA99CC08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1600"/>
            <a:ext cx="9905999" cy="4419601"/>
          </a:xfrm>
        </p:spPr>
        <p:txBody>
          <a:bodyPr/>
          <a:lstStyle/>
          <a:p>
            <a:r>
              <a:rPr lang="en-US" dirty="0" err="1"/>
              <a:t>Tkinter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AB9432C-A316-2768-A7B4-65F17E78D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82433"/>
              </p:ext>
            </p:extLst>
          </p:nvPr>
        </p:nvGraphicFramePr>
        <p:xfrm>
          <a:off x="2531621" y="130202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4326008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9492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189225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24522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90058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43400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325576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715042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7681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7963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Hardness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Solids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Chloramines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Sulfate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Conductivity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Organic_carbon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Trihalomethanes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Turbidity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Potability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914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5.361211666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171.315543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24709.72886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4.184890692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366.8149789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490.658747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15.12267225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33.1196126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1.81252894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88567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8.316765884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214.3733941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22018.41744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8.059332377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356.8861356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363.2665162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18.4365245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100.3416744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4.628770537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40367962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AAA24DF-9D9D-B164-FC7C-973B67461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434" y="2534505"/>
            <a:ext cx="2794524" cy="35993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16C197-A32E-4AE2-62AA-659490522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069" y="2543242"/>
            <a:ext cx="3300223" cy="17725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A4ECE8-96DA-95E5-B9F1-7B0A8586C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069" y="4370815"/>
            <a:ext cx="3300222" cy="181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43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BD6B-02FD-C41F-4E2C-737E6F8E6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C696-BD7C-184F-52FC-CBB37E647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model: Random Forest</a:t>
            </a:r>
          </a:p>
          <a:p>
            <a:r>
              <a:rPr lang="en-US" dirty="0"/>
              <a:t>Models overfit: Data imbalance, need more data of positive results.</a:t>
            </a:r>
          </a:p>
          <a:p>
            <a:r>
              <a:rPr lang="en-US" dirty="0"/>
              <a:t>Feature importance: chemical properties like pH and sulfate levels play a critical role, but factors like hardness, solids, and disinfection also contribute significantly.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4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DA873-57B1-3790-42D6-27C224AD6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070" y="1178350"/>
            <a:ext cx="9897341" cy="46128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effectLst/>
                <a:latin typeface="TimesNewRomanPS-BoldMT"/>
              </a:rPr>
              <a:t>Problem Statement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Access to safe and potable water is a necessity for human health and well-being. However, many regions face contaminated or quality-compromised water sources, posing public health risks. There is a need for an automated, scalable approach leveraging sensor data and machine learning techniques to classify water quality and determine potability.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A2F5-8912-093C-BAEE-C099B1EF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3" y="86524"/>
            <a:ext cx="9905998" cy="8583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Over all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WorkFLOW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ABDD9-0969-5B6C-7202-0096AB08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00A69A-1FC6-7740-F129-DC3F211E3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54" y="672888"/>
            <a:ext cx="8289713" cy="592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9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7D34-59C4-6DF8-D074-91531B8E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4644"/>
            <a:ext cx="9905998" cy="67356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BDBBF-ED13-DEDF-9B84-6EE102181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68212"/>
            <a:ext cx="10773091" cy="5547360"/>
          </a:xfrm>
        </p:spPr>
        <p:txBody>
          <a:bodyPr/>
          <a:lstStyle/>
          <a:p>
            <a:r>
              <a:rPr lang="en-US" sz="1600" b="1" dirty="0">
                <a:solidFill>
                  <a:srgbClr val="002060"/>
                </a:solidFill>
              </a:rPr>
              <a:t>Analyze Data:</a:t>
            </a:r>
            <a:r>
              <a:rPr lang="en-US" sz="1600" dirty="0">
                <a:solidFill>
                  <a:srgbClr val="002060"/>
                </a:solidFill>
              </a:rPr>
              <a:t> Features like ‘</a:t>
            </a:r>
            <a:r>
              <a:rPr lang="en-US" sz="1600" dirty="0" err="1">
                <a:solidFill>
                  <a:srgbClr val="002060"/>
                </a:solidFill>
              </a:rPr>
              <a:t>ph</a:t>
            </a:r>
            <a:r>
              <a:rPr lang="en-US" sz="1600" dirty="0">
                <a:solidFill>
                  <a:srgbClr val="002060"/>
                </a:solidFill>
              </a:rPr>
              <a:t>’ , ‘Sulphate’ and ‘</a:t>
            </a:r>
            <a:r>
              <a:rPr lang="en-US" sz="1600" dirty="0" err="1">
                <a:solidFill>
                  <a:srgbClr val="002060"/>
                </a:solidFill>
              </a:rPr>
              <a:t>Organic_carbon</a:t>
            </a:r>
            <a:r>
              <a:rPr lang="en-US" sz="1600" dirty="0">
                <a:solidFill>
                  <a:srgbClr val="002060"/>
                </a:solidFill>
              </a:rPr>
              <a:t>’ show higher counts of missing data, while all other shows no missing entries.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Handling missing values: </a:t>
            </a:r>
            <a:r>
              <a:rPr lang="en-US" sz="1600" dirty="0">
                <a:solidFill>
                  <a:srgbClr val="002060"/>
                </a:solidFill>
              </a:rPr>
              <a:t>Fill missing values in specific columns with the mean of their non-null entries.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Handling Outliners: </a:t>
            </a:r>
            <a:r>
              <a:rPr lang="en-US" sz="1600" dirty="0">
                <a:solidFill>
                  <a:srgbClr val="002060"/>
                </a:solidFill>
              </a:rPr>
              <a:t>Apply </a:t>
            </a:r>
            <a:r>
              <a:rPr lang="en-US" sz="1600" dirty="0" err="1">
                <a:solidFill>
                  <a:srgbClr val="002060"/>
                </a:solidFill>
              </a:rPr>
              <a:t>Winsorization</a:t>
            </a:r>
            <a:r>
              <a:rPr lang="en-US" sz="1600" dirty="0">
                <a:solidFill>
                  <a:srgbClr val="002060"/>
                </a:solidFill>
              </a:rPr>
              <a:t> to the water dataset by capping outliers below the 5th percentile and above the 85th percentile as threshold values.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Featured Scaling: </a:t>
            </a:r>
            <a:r>
              <a:rPr lang="en-US" sz="1600" dirty="0">
                <a:solidFill>
                  <a:srgbClr val="002060"/>
                </a:solidFill>
              </a:rPr>
              <a:t>Feature scaling is crucial for this dataset to standardize variables like Solids, sulphates which vary widely in their ranges and units. I rescaled features with standardization , so that they have a mean of 0 and a standard deviation of 1.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Have got score 39% of data showing potable water, data has output imbalance.</a:t>
            </a:r>
          </a:p>
          <a:p>
            <a:pPr marL="0" indent="0">
              <a:buNone/>
            </a:pPr>
            <a:endParaRPr lang="en-US" sz="16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5C190-3408-032B-A35F-21E58FC9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450" y="3429000"/>
            <a:ext cx="3496787" cy="25646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996519-8AD4-F240-F3DD-996A2E93E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65" y="4139091"/>
            <a:ext cx="3496787" cy="17506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0CE81F-BF25-89B8-09F1-919943A0A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130" y="4139091"/>
            <a:ext cx="3147845" cy="175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79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BDBBF-ED13-DEDF-9B84-6EE102181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236" y="754144"/>
            <a:ext cx="10063175" cy="5440916"/>
          </a:xfrm>
        </p:spPr>
        <p:txBody>
          <a:bodyPr/>
          <a:lstStyle/>
          <a:p>
            <a:pPr algn="just"/>
            <a:r>
              <a:rPr lang="en-US" sz="2000" b="1" dirty="0">
                <a:solidFill>
                  <a:srgbClr val="002060"/>
                </a:solidFill>
              </a:rPr>
              <a:t>Correlation</a:t>
            </a:r>
            <a:r>
              <a:rPr lang="en-US" sz="1600" b="1" dirty="0">
                <a:solidFill>
                  <a:srgbClr val="002060"/>
                </a:solidFill>
              </a:rPr>
              <a:t>: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2060"/>
                </a:solidFill>
              </a:rPr>
              <a:t>Most of the cells show values close to zero, indicating little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2060"/>
                </a:solidFill>
              </a:rPr>
              <a:t>to no linear correlation between the features.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2060"/>
                </a:solidFill>
              </a:rPr>
              <a:t>For example, the correlation between pH and Hardness is 0.09,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2060"/>
                </a:solidFill>
              </a:rPr>
              <a:t>suggesting a very weak positive linear relationship, Sulphates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2060"/>
                </a:solidFill>
              </a:rPr>
              <a:t>and Solids have a correlation coefficient of -0.14, indicating a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2060"/>
                </a:solidFill>
              </a:rPr>
              <a:t>negligible negative relationship.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2060"/>
                </a:solidFill>
              </a:rPr>
              <a:t>Co-relation matrix says that there is no linear relationship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2060"/>
                </a:solidFill>
              </a:rPr>
              <a:t>between the features that can explain the target variable.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2060"/>
                </a:solidFill>
              </a:rPr>
              <a:t>So, Linear model may not work on this problem. we need to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rgbClr val="002060"/>
                </a:solidFill>
              </a:rPr>
              <a:t>try with probability based models.</a:t>
            </a:r>
          </a:p>
          <a:p>
            <a:pPr algn="just"/>
            <a:endParaRPr lang="en-US" sz="16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002060"/>
              </a:solidFill>
            </a:endParaRPr>
          </a:p>
          <a:p>
            <a:pPr algn="just"/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34043-56FC-AC60-D0D9-F7E1EEBBE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507" y="1004796"/>
            <a:ext cx="4326904" cy="408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7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7228-6CA3-AD7A-392D-4C862D93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675508"/>
            <a:ext cx="9905998" cy="68350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A45AE-539F-E33D-94BF-ADA99CC08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472137"/>
            <a:ext cx="9531032" cy="42062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Considering the following models for the best accuracy of potability.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Linear Model</a:t>
            </a:r>
          </a:p>
          <a:p>
            <a:r>
              <a:rPr lang="en-US" dirty="0">
                <a:solidFill>
                  <a:srgbClr val="002060"/>
                </a:solidFill>
              </a:rPr>
              <a:t>Logistic Regression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Non Linear Model</a:t>
            </a:r>
          </a:p>
          <a:p>
            <a:r>
              <a:rPr lang="en-US" dirty="0" err="1">
                <a:solidFill>
                  <a:srgbClr val="002060"/>
                </a:solidFill>
              </a:rPr>
              <a:t>Xgboost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Random Forest</a:t>
            </a:r>
          </a:p>
          <a:p>
            <a:r>
              <a:rPr lang="en-US" dirty="0">
                <a:solidFill>
                  <a:srgbClr val="002060"/>
                </a:solidFill>
              </a:rPr>
              <a:t>KNN </a:t>
            </a:r>
          </a:p>
          <a:p>
            <a:r>
              <a:rPr lang="en-US" dirty="0">
                <a:solidFill>
                  <a:srgbClr val="002060"/>
                </a:solidFill>
              </a:rPr>
              <a:t>Decision Tree</a:t>
            </a:r>
          </a:p>
          <a:p>
            <a:r>
              <a:rPr lang="en-US" dirty="0">
                <a:solidFill>
                  <a:srgbClr val="002060"/>
                </a:solidFill>
              </a:rPr>
              <a:t>SVM</a:t>
            </a:r>
          </a:p>
          <a:p>
            <a:r>
              <a:rPr lang="en-US" dirty="0">
                <a:solidFill>
                  <a:srgbClr val="002060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7806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7228-6CA3-AD7A-392D-4C862D93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68350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Model Training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A45AE-539F-E33D-94BF-ADA99CC08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1600"/>
            <a:ext cx="9905999" cy="441960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X = </a:t>
            </a:r>
            <a:r>
              <a:rPr lang="en-US" dirty="0" err="1">
                <a:solidFill>
                  <a:srgbClr val="002060"/>
                </a:solidFill>
              </a:rPr>
              <a:t>water.drop</a:t>
            </a:r>
            <a:r>
              <a:rPr lang="en-US" dirty="0">
                <a:solidFill>
                  <a:srgbClr val="002060"/>
                </a:solidFill>
              </a:rPr>
              <a:t>(['Potability'],axis=1)</a:t>
            </a:r>
          </a:p>
          <a:p>
            <a:r>
              <a:rPr lang="en-US" dirty="0">
                <a:solidFill>
                  <a:srgbClr val="002060"/>
                </a:solidFill>
              </a:rPr>
              <a:t>Y = water['Potability’]</a:t>
            </a:r>
          </a:p>
          <a:p>
            <a:r>
              <a:rPr lang="en-US" dirty="0">
                <a:solidFill>
                  <a:srgbClr val="002060"/>
                </a:solidFill>
              </a:rPr>
              <a:t>Split data train 80% and test 20%</a:t>
            </a:r>
          </a:p>
          <a:p>
            <a:r>
              <a:rPr lang="en-US" dirty="0">
                <a:solidFill>
                  <a:srgbClr val="002060"/>
                </a:solidFill>
              </a:rPr>
              <a:t>Use different algorithms with their respective parameters and tune them for better accuracy.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98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D7C1-A159-D1EA-ADFD-04A0DD83B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2" y="405353"/>
            <a:ext cx="10805772" cy="6091049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SVM (Tuned parameters: C =1,gamma =‘scale’)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4C812C7-EE71-8B1A-BC0B-CA188C6683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367639"/>
              </p:ext>
            </p:extLst>
          </p:nvPr>
        </p:nvGraphicFramePr>
        <p:xfrm>
          <a:off x="567844" y="820129"/>
          <a:ext cx="7614622" cy="931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225">
                  <a:extLst>
                    <a:ext uri="{9D8B030D-6E8A-4147-A177-3AD203B41FA5}">
                      <a16:colId xmlns:a16="http://schemas.microsoft.com/office/drawing/2014/main" val="266193218"/>
                    </a:ext>
                  </a:extLst>
                </a:gridCol>
                <a:gridCol w="921432">
                  <a:extLst>
                    <a:ext uri="{9D8B030D-6E8A-4147-A177-3AD203B41FA5}">
                      <a16:colId xmlns:a16="http://schemas.microsoft.com/office/drawing/2014/main" val="3672224161"/>
                    </a:ext>
                  </a:extLst>
                </a:gridCol>
                <a:gridCol w="749792">
                  <a:extLst>
                    <a:ext uri="{9D8B030D-6E8A-4147-A177-3AD203B41FA5}">
                      <a16:colId xmlns:a16="http://schemas.microsoft.com/office/drawing/2014/main" val="2059977904"/>
                    </a:ext>
                  </a:extLst>
                </a:gridCol>
                <a:gridCol w="831095">
                  <a:extLst>
                    <a:ext uri="{9D8B030D-6E8A-4147-A177-3AD203B41FA5}">
                      <a16:colId xmlns:a16="http://schemas.microsoft.com/office/drawing/2014/main" val="3969281067"/>
                    </a:ext>
                  </a:extLst>
                </a:gridCol>
                <a:gridCol w="1037550">
                  <a:extLst>
                    <a:ext uri="{9D8B030D-6E8A-4147-A177-3AD203B41FA5}">
                      <a16:colId xmlns:a16="http://schemas.microsoft.com/office/drawing/2014/main" val="4179623691"/>
                    </a:ext>
                  </a:extLst>
                </a:gridCol>
                <a:gridCol w="1036949">
                  <a:extLst>
                    <a:ext uri="{9D8B030D-6E8A-4147-A177-3AD203B41FA5}">
                      <a16:colId xmlns:a16="http://schemas.microsoft.com/office/drawing/2014/main" val="1922053415"/>
                    </a:ext>
                  </a:extLst>
                </a:gridCol>
                <a:gridCol w="1093509">
                  <a:extLst>
                    <a:ext uri="{9D8B030D-6E8A-4147-A177-3AD203B41FA5}">
                      <a16:colId xmlns:a16="http://schemas.microsoft.com/office/drawing/2014/main" val="2730501433"/>
                    </a:ext>
                  </a:extLst>
                </a:gridCol>
                <a:gridCol w="1150070">
                  <a:extLst>
                    <a:ext uri="{9D8B030D-6E8A-4147-A177-3AD203B41FA5}">
                      <a16:colId xmlns:a16="http://schemas.microsoft.com/office/drawing/2014/main" val="3636455153"/>
                    </a:ext>
                  </a:extLst>
                </a:gridCol>
              </a:tblGrid>
              <a:tr h="56338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454"/>
                  </a:ext>
                </a:extLst>
              </a:tr>
              <a:tr h="3677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Logist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7131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86322A-AB94-7DFE-02D5-98C6D4ACA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34434"/>
              </p:ext>
            </p:extLst>
          </p:nvPr>
        </p:nvGraphicFramePr>
        <p:xfrm>
          <a:off x="567844" y="3684116"/>
          <a:ext cx="7752944" cy="89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089">
                  <a:extLst>
                    <a:ext uri="{9D8B030D-6E8A-4147-A177-3AD203B41FA5}">
                      <a16:colId xmlns:a16="http://schemas.microsoft.com/office/drawing/2014/main" val="446537085"/>
                    </a:ext>
                  </a:extLst>
                </a:gridCol>
                <a:gridCol w="754145">
                  <a:extLst>
                    <a:ext uri="{9D8B030D-6E8A-4147-A177-3AD203B41FA5}">
                      <a16:colId xmlns:a16="http://schemas.microsoft.com/office/drawing/2014/main" val="3999893431"/>
                    </a:ext>
                  </a:extLst>
                </a:gridCol>
                <a:gridCol w="838985">
                  <a:extLst>
                    <a:ext uri="{9D8B030D-6E8A-4147-A177-3AD203B41FA5}">
                      <a16:colId xmlns:a16="http://schemas.microsoft.com/office/drawing/2014/main" val="3512531450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3327414201"/>
                    </a:ext>
                  </a:extLst>
                </a:gridCol>
                <a:gridCol w="1008668">
                  <a:extLst>
                    <a:ext uri="{9D8B030D-6E8A-4147-A177-3AD203B41FA5}">
                      <a16:colId xmlns:a16="http://schemas.microsoft.com/office/drawing/2014/main" val="2453731320"/>
                    </a:ext>
                  </a:extLst>
                </a:gridCol>
                <a:gridCol w="1065229">
                  <a:extLst>
                    <a:ext uri="{9D8B030D-6E8A-4147-A177-3AD203B41FA5}">
                      <a16:colId xmlns:a16="http://schemas.microsoft.com/office/drawing/2014/main" val="1804825849"/>
                    </a:ext>
                  </a:extLst>
                </a:gridCol>
                <a:gridCol w="1065229">
                  <a:extLst>
                    <a:ext uri="{9D8B030D-6E8A-4147-A177-3AD203B41FA5}">
                      <a16:colId xmlns:a16="http://schemas.microsoft.com/office/drawing/2014/main" val="3613723922"/>
                    </a:ext>
                  </a:extLst>
                </a:gridCol>
                <a:gridCol w="1321333">
                  <a:extLst>
                    <a:ext uri="{9D8B030D-6E8A-4147-A177-3AD203B41FA5}">
                      <a16:colId xmlns:a16="http://schemas.microsoft.com/office/drawing/2014/main" val="2632043460"/>
                    </a:ext>
                  </a:extLst>
                </a:gridCol>
              </a:tblGrid>
              <a:tr h="44512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72148"/>
                  </a:ext>
                </a:extLst>
              </a:tr>
              <a:tr h="445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92139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2CD0EEF-90E7-B5CA-25E3-735441F6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06" y="1839719"/>
            <a:ext cx="1798701" cy="1462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E1700C-239A-3E27-7150-4AED862C3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768" y="446701"/>
            <a:ext cx="2805340" cy="2205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8FE3DA-7ADF-79F4-4235-61B901896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00" y="4659443"/>
            <a:ext cx="1753387" cy="16180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E5461C-420F-65BF-FAB5-3F82E6EB5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788" y="3262819"/>
            <a:ext cx="2803569" cy="2205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FBFBC9-4291-426E-01D6-C2AEC2747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2079" y="4659443"/>
            <a:ext cx="2110494" cy="16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6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D7C1-A159-D1EA-ADFD-04A0DD83B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94" y="435925"/>
            <a:ext cx="10815199" cy="5672643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(tuning </a:t>
            </a:r>
            <a:r>
              <a:rPr lang="en-US" dirty="0" err="1"/>
              <a:t>no.of</a:t>
            </a:r>
            <a:r>
              <a:rPr lang="en-US" dirty="0"/>
              <a:t> estimators, </a:t>
            </a:r>
            <a:r>
              <a:rPr lang="en-US" dirty="0" err="1"/>
              <a:t>max_depth,learning</a:t>
            </a:r>
            <a:r>
              <a:rPr lang="en-US" dirty="0"/>
              <a:t> rate)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KNN (metric: </a:t>
            </a:r>
            <a:r>
              <a:rPr lang="en-US" dirty="0" err="1"/>
              <a:t>manhattan,n_neighbors</a:t>
            </a:r>
            <a:r>
              <a:rPr lang="en-US" dirty="0"/>
              <a:t>: 15,weights: distance)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4C812C7-EE71-8B1A-BC0B-CA188C6683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3607000"/>
              </p:ext>
            </p:extLst>
          </p:nvPr>
        </p:nvGraphicFramePr>
        <p:xfrm>
          <a:off x="621293" y="882472"/>
          <a:ext cx="777933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192">
                  <a:extLst>
                    <a:ext uri="{9D8B030D-6E8A-4147-A177-3AD203B41FA5}">
                      <a16:colId xmlns:a16="http://schemas.microsoft.com/office/drawing/2014/main" val="266193218"/>
                    </a:ext>
                  </a:extLst>
                </a:gridCol>
                <a:gridCol w="754144">
                  <a:extLst>
                    <a:ext uri="{9D8B030D-6E8A-4147-A177-3AD203B41FA5}">
                      <a16:colId xmlns:a16="http://schemas.microsoft.com/office/drawing/2014/main" val="3672224161"/>
                    </a:ext>
                  </a:extLst>
                </a:gridCol>
                <a:gridCol w="744718">
                  <a:extLst>
                    <a:ext uri="{9D8B030D-6E8A-4147-A177-3AD203B41FA5}">
                      <a16:colId xmlns:a16="http://schemas.microsoft.com/office/drawing/2014/main" val="2059977904"/>
                    </a:ext>
                  </a:extLst>
                </a:gridCol>
                <a:gridCol w="791851">
                  <a:extLst>
                    <a:ext uri="{9D8B030D-6E8A-4147-A177-3AD203B41FA5}">
                      <a16:colId xmlns:a16="http://schemas.microsoft.com/office/drawing/2014/main" val="3969281067"/>
                    </a:ext>
                  </a:extLst>
                </a:gridCol>
                <a:gridCol w="1041527">
                  <a:extLst>
                    <a:ext uri="{9D8B030D-6E8A-4147-A177-3AD203B41FA5}">
                      <a16:colId xmlns:a16="http://schemas.microsoft.com/office/drawing/2014/main" val="4179623691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1922053415"/>
                    </a:ext>
                  </a:extLst>
                </a:gridCol>
                <a:gridCol w="1121789">
                  <a:extLst>
                    <a:ext uri="{9D8B030D-6E8A-4147-A177-3AD203B41FA5}">
                      <a16:colId xmlns:a16="http://schemas.microsoft.com/office/drawing/2014/main" val="2730501433"/>
                    </a:ext>
                  </a:extLst>
                </a:gridCol>
                <a:gridCol w="1327593">
                  <a:extLst>
                    <a:ext uri="{9D8B030D-6E8A-4147-A177-3AD203B41FA5}">
                      <a16:colId xmlns:a16="http://schemas.microsoft.com/office/drawing/2014/main" val="363645515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2724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97131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86322A-AB94-7DFE-02D5-98C6D4ACA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254798"/>
              </p:ext>
            </p:extLst>
          </p:nvPr>
        </p:nvGraphicFramePr>
        <p:xfrm>
          <a:off x="648804" y="3663169"/>
          <a:ext cx="7555056" cy="81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04">
                  <a:extLst>
                    <a:ext uri="{9D8B030D-6E8A-4147-A177-3AD203B41FA5}">
                      <a16:colId xmlns:a16="http://schemas.microsoft.com/office/drawing/2014/main" val="446537085"/>
                    </a:ext>
                  </a:extLst>
                </a:gridCol>
                <a:gridCol w="754145">
                  <a:extLst>
                    <a:ext uri="{9D8B030D-6E8A-4147-A177-3AD203B41FA5}">
                      <a16:colId xmlns:a16="http://schemas.microsoft.com/office/drawing/2014/main" val="3999893431"/>
                    </a:ext>
                  </a:extLst>
                </a:gridCol>
                <a:gridCol w="725863">
                  <a:extLst>
                    <a:ext uri="{9D8B030D-6E8A-4147-A177-3AD203B41FA5}">
                      <a16:colId xmlns:a16="http://schemas.microsoft.com/office/drawing/2014/main" val="3512531450"/>
                    </a:ext>
                  </a:extLst>
                </a:gridCol>
                <a:gridCol w="678730">
                  <a:extLst>
                    <a:ext uri="{9D8B030D-6E8A-4147-A177-3AD203B41FA5}">
                      <a16:colId xmlns:a16="http://schemas.microsoft.com/office/drawing/2014/main" val="3327414201"/>
                    </a:ext>
                  </a:extLst>
                </a:gridCol>
                <a:gridCol w="1018095">
                  <a:extLst>
                    <a:ext uri="{9D8B030D-6E8A-4147-A177-3AD203B41FA5}">
                      <a16:colId xmlns:a16="http://schemas.microsoft.com/office/drawing/2014/main" val="2453731320"/>
                    </a:ext>
                  </a:extLst>
                </a:gridCol>
                <a:gridCol w="1027522">
                  <a:extLst>
                    <a:ext uri="{9D8B030D-6E8A-4147-A177-3AD203B41FA5}">
                      <a16:colId xmlns:a16="http://schemas.microsoft.com/office/drawing/2014/main" val="1804825849"/>
                    </a:ext>
                  </a:extLst>
                </a:gridCol>
                <a:gridCol w="1093509">
                  <a:extLst>
                    <a:ext uri="{9D8B030D-6E8A-4147-A177-3AD203B41FA5}">
                      <a16:colId xmlns:a16="http://schemas.microsoft.com/office/drawing/2014/main" val="3613723922"/>
                    </a:ext>
                  </a:extLst>
                </a:gridCol>
                <a:gridCol w="1425988">
                  <a:extLst>
                    <a:ext uri="{9D8B030D-6E8A-4147-A177-3AD203B41FA5}">
                      <a16:colId xmlns:a16="http://schemas.microsoft.com/office/drawing/2014/main" val="2632043460"/>
                    </a:ext>
                  </a:extLst>
                </a:gridCol>
              </a:tblGrid>
              <a:tr h="44512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CV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72148"/>
                  </a:ext>
                </a:extLst>
              </a:tr>
              <a:tr h="3158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92139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FC1796D-482F-4278-BC70-C11C4A134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04" y="1846240"/>
            <a:ext cx="1394397" cy="1373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AA8690-FB4D-0B63-275D-DBD07E17C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103" y="93733"/>
            <a:ext cx="2573050" cy="1995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3C5890-8CDF-F3E1-4445-5FA03D80C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190" y="2109625"/>
            <a:ext cx="2573050" cy="10852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50A476-0A51-3D40-757F-9B4F3AC2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074" y="2099184"/>
            <a:ext cx="2573050" cy="10956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09DFDE-386D-ADF1-AD04-216CB5D2F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1124" y="2072528"/>
            <a:ext cx="2536290" cy="10956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541E5F-57CF-20B6-4C8F-936169891D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0460" y="3657847"/>
            <a:ext cx="3054933" cy="23176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5FC93D7-8E1F-D90C-9A87-29FBE29D9F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804" y="4525018"/>
            <a:ext cx="1432386" cy="16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11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1092</TotalTime>
  <Words>798</Words>
  <Application>Microsoft Office PowerPoint</Application>
  <PresentationFormat>Widescreen</PresentationFormat>
  <Paragraphs>292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TimesNewRomanPS-BoldMT</vt:lpstr>
      <vt:lpstr>Tw Cen MT</vt:lpstr>
      <vt:lpstr>Circuit</vt:lpstr>
      <vt:lpstr>Water Potability assessment Using Machine Learning Techniques</vt:lpstr>
      <vt:lpstr>PowerPoint Presentation</vt:lpstr>
      <vt:lpstr>Over all WorkFLOW</vt:lpstr>
      <vt:lpstr>DATA PREPROCESSING</vt:lpstr>
      <vt:lpstr>PowerPoint Presentation</vt:lpstr>
      <vt:lpstr>Machine Learning Models</vt:lpstr>
      <vt:lpstr>Model Training and validation</vt:lpstr>
      <vt:lpstr>PowerPoint Presentation</vt:lpstr>
      <vt:lpstr>PowerPoint Presentation</vt:lpstr>
      <vt:lpstr>PowerPoint Presentation</vt:lpstr>
      <vt:lpstr>PowerPoint Presentation</vt:lpstr>
      <vt:lpstr>Compare models</vt:lpstr>
      <vt:lpstr>Feature Importance</vt:lpstr>
      <vt:lpstr>Application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Machine Learning for Water Potability Classification</dc:title>
  <dc:creator>Sai PrathyusH Kolli</dc:creator>
  <cp:lastModifiedBy>Sai PrathyusH Kolli</cp:lastModifiedBy>
  <cp:revision>11</cp:revision>
  <dcterms:created xsi:type="dcterms:W3CDTF">2024-05-13T12:38:58Z</dcterms:created>
  <dcterms:modified xsi:type="dcterms:W3CDTF">2024-05-18T03:41:09Z</dcterms:modified>
</cp:coreProperties>
</file>