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7"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7" d="100"/>
          <a:sy n="87" d="100"/>
        </p:scale>
        <p:origin x="45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FBF9D-7C82-3A97-35A3-B15B2FA1C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65A8A9-B7AF-FA8E-FBE8-0B3A29078C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501FB8-9305-86EF-9C54-5AE8665FCF48}"/>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47CC62FA-856A-0F9A-F90E-BC9B672048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64BFF-F20A-5220-BB88-F6337B5BB90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17395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7B97B-B5B4-06A6-0C32-D808BCAF00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ECB9BE-F705-A461-B6AA-EAC03ED75D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456CD-5C75-DC63-EC1C-6762EC34D52A}"/>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CF15DAA2-B2EF-77C0-2F09-6328FF0510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CDEF0-411B-BB09-2428-6F3E5D539DA0}"/>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60649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09CD66-75F8-E3B0-22B3-B03A497126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B0E93-EB50-ECDD-78AA-29CE677AB5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D480C3-7830-AE37-FF26-CB854C30691D}"/>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8E44BF8D-5168-4565-BFF7-A93E710C9E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60AF6A-511F-4B1B-EB28-BBCB68077C44}"/>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742633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EA5AC-2F44-25E9-2D87-6771994F15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075B9D-670D-442A-FDE3-4A0CF0695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C97FC1-4860-C625-7AB6-3FFD0BA80131}"/>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A06707B1-F79A-21CC-4437-431D1B142B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11E98B-9B4C-C8C9-583D-CB44931BD76C}"/>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91523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A48F9-1775-D207-967A-1CFDF9271B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97664E7-8D6F-1B1B-5D58-A1C7C17EAC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1E7E8A-D7E3-EE10-B7B8-B7A88A9C0F08}"/>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57A03102-88B9-618D-4D93-479C4A2872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36A2ED-414F-CC51-ACE3-AFCAE1648AB9}"/>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6126574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61A64-1B50-6CD5-9602-FC95854C2A8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3142A-BEB6-A66C-49BC-A30C249818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D8F4BE9-B1FD-BCD0-E688-E81E727DAD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460DBA-7CDE-B79D-9412-05AD6C39500E}"/>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6" name="Footer Placeholder 5">
            <a:extLst>
              <a:ext uri="{FF2B5EF4-FFF2-40B4-BE49-F238E27FC236}">
                <a16:creationId xmlns:a16="http://schemas.microsoft.com/office/drawing/2014/main" id="{539CED8B-811A-E2DD-B842-5BCC2DB64D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3DD1C7-82DF-B68D-DC77-EFB3F8F7D50B}"/>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07083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70B7A-F57F-FE28-E811-ADB69613AE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405767-EAB3-25C6-818F-CB1B9E7676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7A646E-6868-2613-99E8-ED1A08C668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64D855-A91F-0864-0877-223213B5F9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4E259-1D8F-80E9-E5A1-E7F8CE9E94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E8FB5C-DA4D-EE5F-AE76-875B77D6D4E9}"/>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8" name="Footer Placeholder 7">
            <a:extLst>
              <a:ext uri="{FF2B5EF4-FFF2-40B4-BE49-F238E27FC236}">
                <a16:creationId xmlns:a16="http://schemas.microsoft.com/office/drawing/2014/main" id="{01F0A09A-0078-C671-A5BD-A0B8BE6720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35CA4C-6D7E-D7AD-CEFF-8C828A8C797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3787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854A-E2D8-2995-85C3-D2D750ECCD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2D3FC6-7B04-4AC5-49A4-2EAF002E622E}"/>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4" name="Footer Placeholder 3">
            <a:extLst>
              <a:ext uri="{FF2B5EF4-FFF2-40B4-BE49-F238E27FC236}">
                <a16:creationId xmlns:a16="http://schemas.microsoft.com/office/drawing/2014/main" id="{25F1A487-CCA3-046F-0FD4-BD792289E5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F8FC247-D6EA-B11F-8DD2-2C0CE952DC6A}"/>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2646276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892D11-1D3C-E11B-1A73-B8BB57EDD1F6}"/>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3" name="Footer Placeholder 2">
            <a:extLst>
              <a:ext uri="{FF2B5EF4-FFF2-40B4-BE49-F238E27FC236}">
                <a16:creationId xmlns:a16="http://schemas.microsoft.com/office/drawing/2014/main" id="{9A6EA6FC-07AD-D09F-968C-92775863AA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0B6268-FA54-C5B0-038B-9683C8C362A5}"/>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812879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4A8C5-76EF-9732-C944-327AD0B0CB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2B6C14-A0E2-FDED-579E-BF59210E7C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17CE91-6937-0CDD-87DB-18ECD6F2F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40F22B-DBA0-C50D-AC45-530E714E1A56}"/>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6" name="Footer Placeholder 5">
            <a:extLst>
              <a:ext uri="{FF2B5EF4-FFF2-40B4-BE49-F238E27FC236}">
                <a16:creationId xmlns:a16="http://schemas.microsoft.com/office/drawing/2014/main" id="{8311C41A-7109-1657-8B42-3C449CCA84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88906D-5236-694D-601B-AAE6DFF7CE9A}"/>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315735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E780-5A44-61E3-500F-AE166319A6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0646B1-CE35-AEDF-43CD-865B84AF3A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E10C07E-E820-6970-B334-D381B3A06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033A3B-25D2-A569-42E3-943D3D05EA5F}"/>
              </a:ext>
            </a:extLst>
          </p:cNvPr>
          <p:cNvSpPr>
            <a:spLocks noGrp="1"/>
          </p:cNvSpPr>
          <p:nvPr>
            <p:ph type="dt" sz="half" idx="10"/>
          </p:nvPr>
        </p:nvSpPr>
        <p:spPr/>
        <p:txBody>
          <a:bodyPr/>
          <a:lstStyle/>
          <a:p>
            <a:fld id="{08818CF6-0C30-4649-9429-25FC42EC1580}" type="datetimeFigureOut">
              <a:rPr lang="en-IN" smtClean="0"/>
              <a:t>30-05-2025</a:t>
            </a:fld>
            <a:endParaRPr lang="en-IN"/>
          </a:p>
        </p:txBody>
      </p:sp>
      <p:sp>
        <p:nvSpPr>
          <p:cNvPr id="6" name="Footer Placeholder 5">
            <a:extLst>
              <a:ext uri="{FF2B5EF4-FFF2-40B4-BE49-F238E27FC236}">
                <a16:creationId xmlns:a16="http://schemas.microsoft.com/office/drawing/2014/main" id="{D5F01A07-77D6-FFC2-6E60-1EEF54B346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3FE47-CA89-E15B-C13C-E5137F02CC74}"/>
              </a:ext>
            </a:extLst>
          </p:cNvPr>
          <p:cNvSpPr>
            <a:spLocks noGrp="1"/>
          </p:cNvSpPr>
          <p:nvPr>
            <p:ph type="sldNum" sz="quarter" idx="12"/>
          </p:nvPr>
        </p:nvSpPr>
        <p:spPr/>
        <p:txBody>
          <a:bodyPr/>
          <a:lstStyle/>
          <a:p>
            <a:fld id="{B76EB5B2-DEEA-45B4-BCA8-C7EC2222A9B3}" type="slidenum">
              <a:rPr lang="en-IN" smtClean="0"/>
              <a:t>‹#›</a:t>
            </a:fld>
            <a:endParaRPr lang="en-IN"/>
          </a:p>
        </p:txBody>
      </p:sp>
    </p:spTree>
    <p:extLst>
      <p:ext uri="{BB962C8B-B14F-4D97-AF65-F5344CB8AC3E}">
        <p14:creationId xmlns:p14="http://schemas.microsoft.com/office/powerpoint/2010/main" val="72340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B25EB8-A9B9-A21C-48DC-C76D973693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833E52-E549-C6D6-A3B7-48A1CEA94A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9DACD3-6E42-493F-FB39-98275F426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818CF6-0C30-4649-9429-25FC42EC1580}" type="datetimeFigureOut">
              <a:rPr lang="en-IN" smtClean="0"/>
              <a:t>30-05-2025</a:t>
            </a:fld>
            <a:endParaRPr lang="en-IN"/>
          </a:p>
        </p:txBody>
      </p:sp>
      <p:sp>
        <p:nvSpPr>
          <p:cNvPr id="5" name="Footer Placeholder 4">
            <a:extLst>
              <a:ext uri="{FF2B5EF4-FFF2-40B4-BE49-F238E27FC236}">
                <a16:creationId xmlns:a16="http://schemas.microsoft.com/office/drawing/2014/main" id="{49F9B756-3AA8-8C3A-8883-7529AE6C28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27E228-8B96-8D33-9CAB-1EB6B4C66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6EB5B2-DEEA-45B4-BCA8-C7EC2222A9B3}" type="slidenum">
              <a:rPr lang="en-IN" smtClean="0"/>
              <a:t>‹#›</a:t>
            </a:fld>
            <a:endParaRPr lang="en-IN"/>
          </a:p>
        </p:txBody>
      </p:sp>
    </p:spTree>
    <p:extLst>
      <p:ext uri="{BB962C8B-B14F-4D97-AF65-F5344CB8AC3E}">
        <p14:creationId xmlns:p14="http://schemas.microsoft.com/office/powerpoint/2010/main" val="335535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38CDD-8BC7-AA81-97FC-255C06B75548}"/>
              </a:ext>
            </a:extLst>
          </p:cNvPr>
          <p:cNvSpPr>
            <a:spLocks noGrp="1"/>
          </p:cNvSpPr>
          <p:nvPr>
            <p:ph type="title"/>
          </p:nvPr>
        </p:nvSpPr>
        <p:spPr>
          <a:xfrm>
            <a:off x="657412" y="3687171"/>
            <a:ext cx="11082006" cy="1954306"/>
          </a:xfrm>
        </p:spPr>
        <p:txBody>
          <a:bodyPr>
            <a:normAutofit fontScale="90000"/>
          </a:bodyPr>
          <a:lstStyle/>
          <a:p>
            <a:pPr algn="ctr"/>
            <a:r>
              <a:rPr sz="2000" dirty="0">
                <a:solidFill>
                  <a:srgbClr val="000000"/>
                </a:solidFill>
                <a:latin typeface="Arial"/>
              </a:rPr>
              <a:t>Prathyush R. (230701240)
Naveed Ahmed Basha (230701204)
Supervisor:
</a:t>
            </a:r>
            <a:r>
              <a:rPr lang="en-US" sz="2000" dirty="0">
                <a:solidFill>
                  <a:srgbClr val="000000"/>
                </a:solidFill>
                <a:latin typeface="Arial"/>
              </a:rPr>
              <a:t>Dr. R.</a:t>
            </a:r>
            <a:r>
              <a:rPr sz="2000" dirty="0">
                <a:solidFill>
                  <a:srgbClr val="000000"/>
                </a:solidFill>
                <a:latin typeface="Arial"/>
              </a:rPr>
              <a:t> Bhuvaneswar</a:t>
            </a:r>
            <a:r>
              <a:rPr lang="en-US" sz="2000" dirty="0">
                <a:solidFill>
                  <a:srgbClr val="000000"/>
                </a:solidFill>
                <a:latin typeface="Arial"/>
              </a:rPr>
              <a:t>i, Associate Professor,</a:t>
            </a:r>
            <a:r>
              <a:rPr sz="2000" dirty="0">
                <a:solidFill>
                  <a:srgbClr val="000000"/>
                </a:solidFill>
                <a:latin typeface="Arial"/>
              </a:rPr>
              <a:t>
Department of Computer Science and Engineering
Rajalakshmi Engineering College</a:t>
            </a:r>
          </a:p>
        </p:txBody>
      </p:sp>
      <p:sp>
        <p:nvSpPr>
          <p:cNvPr id="3" name="Content Placeholder 2">
            <a:extLst>
              <a:ext uri="{FF2B5EF4-FFF2-40B4-BE49-F238E27FC236}">
                <a16:creationId xmlns:a16="http://schemas.microsoft.com/office/drawing/2014/main" id="{081EB42E-B0EA-8010-EB7B-6187E380ED88}"/>
              </a:ext>
            </a:extLst>
          </p:cNvPr>
          <p:cNvSpPr>
            <a:spLocks noGrp="1"/>
          </p:cNvSpPr>
          <p:nvPr>
            <p:ph idx="1"/>
          </p:nvPr>
        </p:nvSpPr>
        <p:spPr>
          <a:xfrm>
            <a:off x="1304365" y="10838143"/>
            <a:ext cx="10515600" cy="588870"/>
          </a:xfrm>
        </p:spPr>
        <p:txBody>
          <a:bodyPr/>
          <a:lstStyle/>
          <a:p>
            <a:r>
              <a:rPr sz="2000">
                <a:solidFill>
                  <a:srgbClr val="000000"/>
                </a:solidFill>
                <a:latin typeface="Arial"/>
              </a:rPr>
              <a:t>Naveed Ahmed Basha (230701204)</a:t>
            </a:r>
            <a:endParaRPr lang="en-IN"/>
          </a:p>
        </p:txBody>
      </p:sp>
      <p:sp>
        <p:nvSpPr>
          <p:cNvPr id="4" name="Title 1">
            <a:extLst>
              <a:ext uri="{FF2B5EF4-FFF2-40B4-BE49-F238E27FC236}">
                <a16:creationId xmlns:a16="http://schemas.microsoft.com/office/drawing/2014/main" id="{B6420D1E-CC24-DCAC-0829-8EF01737167D}"/>
              </a:ext>
            </a:extLst>
          </p:cNvPr>
          <p:cNvSpPr txBox="1">
            <a:spLocks/>
          </p:cNvSpPr>
          <p:nvPr/>
        </p:nvSpPr>
        <p:spPr>
          <a:xfrm>
            <a:off x="1524000" y="1122363"/>
            <a:ext cx="9144000"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0" dirty="0">
                <a:solidFill>
                  <a:srgbClr val="000000"/>
                </a:solidFill>
                <a:latin typeface="Arial"/>
              </a:rPr>
              <a:t>Integrated Mobile Platform for Emergency Response and AI Chat Support</a:t>
            </a:r>
          </a:p>
        </p:txBody>
      </p:sp>
    </p:spTree>
    <p:extLst>
      <p:ext uri="{BB962C8B-B14F-4D97-AF65-F5344CB8AC3E}">
        <p14:creationId xmlns:p14="http://schemas.microsoft.com/office/powerpoint/2010/main" val="3249131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F8896-3B0B-D69A-BE48-AC326F1CE85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2440A6F-3D2D-66E1-D583-3408602627D2}"/>
              </a:ext>
            </a:extLst>
          </p:cNvPr>
          <p:cNvSpPr txBox="1">
            <a:spLocks/>
          </p:cNvSpPr>
          <p:nvPr/>
        </p:nvSpPr>
        <p:spPr>
          <a:xfrm>
            <a:off x="614916" y="3806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Proposed Method (Implementation / Prototype Developed) </a:t>
            </a:r>
            <a:endParaRPr lang="en-IN" dirty="0"/>
          </a:p>
        </p:txBody>
      </p:sp>
      <p:sp>
        <p:nvSpPr>
          <p:cNvPr id="11" name="TextBox 10">
            <a:extLst>
              <a:ext uri="{FF2B5EF4-FFF2-40B4-BE49-F238E27FC236}">
                <a16:creationId xmlns:a16="http://schemas.microsoft.com/office/drawing/2014/main" id="{3CDD4F8D-CBB6-F7FF-A7B4-631DC6D85520}"/>
              </a:ext>
            </a:extLst>
          </p:cNvPr>
          <p:cNvSpPr txBox="1"/>
          <p:nvPr/>
        </p:nvSpPr>
        <p:spPr>
          <a:xfrm>
            <a:off x="357188" y="1706189"/>
            <a:ext cx="11568112" cy="4680000"/>
          </a:xfrm>
          <a:prstGeom prst="rect">
            <a:avLst/>
          </a:prstGeom>
          <a:noFill/>
        </p:spPr>
        <p:txBody>
          <a:bodyPr wrap="square" numCol="2">
            <a:spAutoFit/>
          </a:bodyPr>
          <a:lstStyle/>
          <a:p>
            <a:pPr>
              <a:buNone/>
            </a:pPr>
            <a:r>
              <a:rPr lang="en-US" dirty="0"/>
              <a:t>User Registration &amp; Authentication</a:t>
            </a:r>
          </a:p>
          <a:p>
            <a:pPr marL="285750" indent="-285750">
              <a:buFont typeface="Wingdings" panose="05000000000000000000" pitchFamily="2" charset="2"/>
              <a:buChar char="Ø"/>
            </a:pPr>
            <a:r>
              <a:rPr lang="en-US" dirty="0"/>
              <a:t>Users sign up with name, date of birth, phone number, email, and password.</a:t>
            </a:r>
          </a:p>
          <a:p>
            <a:pPr marL="285750" indent="-285750">
              <a:buFont typeface="Wingdings" panose="05000000000000000000" pitchFamily="2" charset="2"/>
              <a:buChar char="Ø"/>
            </a:pPr>
            <a:r>
              <a:rPr lang="en-US" dirty="0"/>
              <a:t>Supports login via email, phone (OTP).</a:t>
            </a:r>
          </a:p>
          <a:p>
            <a:pPr marL="285750" indent="-285750">
              <a:buFont typeface="Wingdings" panose="05000000000000000000" pitchFamily="2" charset="2"/>
              <a:buChar char="Ø"/>
            </a:pPr>
            <a:r>
              <a:rPr lang="en-US" dirty="0"/>
              <a:t>Authentication is handled securely using Firebase.</a:t>
            </a:r>
          </a:p>
          <a:p>
            <a:pPr>
              <a:buNone/>
            </a:pPr>
            <a:r>
              <a:rPr lang="en-US" dirty="0"/>
              <a:t>Home Screen &amp; Emergency Services</a:t>
            </a:r>
          </a:p>
          <a:p>
            <a:pPr marL="285750" indent="-285750">
              <a:buFont typeface="Wingdings" panose="05000000000000000000" pitchFamily="2" charset="2"/>
              <a:buChar char="Ø"/>
            </a:pPr>
            <a:r>
              <a:rPr lang="en-US" dirty="0"/>
              <a:t>Displays real-time location on an interactive map powered by Google Maps.</a:t>
            </a:r>
          </a:p>
          <a:p>
            <a:pPr marL="285750" indent="-285750">
              <a:buFont typeface="Wingdings" panose="05000000000000000000" pitchFamily="2" charset="2"/>
              <a:buChar char="Ø"/>
            </a:pPr>
            <a:r>
              <a:rPr lang="en-US" dirty="0"/>
              <a:t>Allows one-tap access to emergency services: Police, Ambulance, and Fire.</a:t>
            </a:r>
          </a:p>
          <a:p>
            <a:pPr marL="285750" indent="-285750">
              <a:buFont typeface="Wingdings" panose="05000000000000000000" pitchFamily="2" charset="2"/>
              <a:buChar char="Ø"/>
            </a:pPr>
            <a:r>
              <a:rPr lang="en-US" dirty="0"/>
              <a:t>Includes features like "Notify Nearby Users" and AI-based automatic emergency detection.</a:t>
            </a:r>
          </a:p>
          <a:p>
            <a:pPr>
              <a:buNone/>
            </a:pPr>
            <a:r>
              <a:rPr lang="en-US" dirty="0"/>
              <a:t>AI Chatbot (Gemini AI)</a:t>
            </a:r>
          </a:p>
          <a:p>
            <a:pPr marL="285750" indent="-285750">
              <a:buFont typeface="Wingdings" panose="05000000000000000000" pitchFamily="2" charset="2"/>
              <a:buChar char="Ø"/>
            </a:pPr>
            <a:r>
              <a:rPr lang="en-US" dirty="0"/>
              <a:t>Provides first-aid instructions and emotional support through conversational interaction.</a:t>
            </a:r>
          </a:p>
          <a:p>
            <a:pPr marL="285750" indent="-285750">
              <a:buFont typeface="Wingdings" panose="05000000000000000000" pitchFamily="2" charset="2"/>
              <a:buChar char="Ø"/>
            </a:pPr>
            <a:r>
              <a:rPr lang="en-US" dirty="0"/>
              <a:t>Handles both text-based and context-aware queries.</a:t>
            </a:r>
          </a:p>
          <a:p>
            <a:pPr marL="285750" indent="-285750">
              <a:buFont typeface="Wingdings" panose="05000000000000000000" pitchFamily="2" charset="2"/>
              <a:buChar char="Ø"/>
            </a:pPr>
            <a:r>
              <a:rPr lang="en-US" dirty="0"/>
              <a:t>Chat history is available for consistent guidance and reference.</a:t>
            </a:r>
          </a:p>
          <a:p>
            <a:pPr>
              <a:buNone/>
            </a:pPr>
            <a:r>
              <a:rPr lang="en-US" dirty="0"/>
              <a:t>Emergency Request Flow (Example: Fire Incident)</a:t>
            </a:r>
          </a:p>
          <a:p>
            <a:pPr marL="285750" indent="-285750">
              <a:buFont typeface="Wingdings" panose="05000000000000000000" pitchFamily="2" charset="2"/>
              <a:buChar char="Ø"/>
            </a:pPr>
            <a:r>
              <a:rPr lang="en-US" dirty="0"/>
              <a:t>Users describe the emergency and optionally share multimedia.</a:t>
            </a:r>
          </a:p>
          <a:p>
            <a:pPr marL="285750" indent="-285750">
              <a:buFont typeface="Wingdings" panose="05000000000000000000" pitchFamily="2" charset="2"/>
              <a:buChar char="Ø"/>
            </a:pPr>
            <a:r>
              <a:rPr lang="en-US" dirty="0"/>
              <a:t>System matches requests with nearby responders.</a:t>
            </a:r>
          </a:p>
          <a:p>
            <a:pPr marL="285750" indent="-285750">
              <a:buFont typeface="Wingdings" panose="05000000000000000000" pitchFamily="2" charset="2"/>
              <a:buChar char="Ø"/>
            </a:pPr>
            <a:r>
              <a:rPr lang="en-US" dirty="0"/>
              <a:t>Displays responder details, estimated time of arrival, and enables real-time chat or calls.</a:t>
            </a:r>
          </a:p>
          <a:p>
            <a:pPr>
              <a:buNone/>
            </a:pPr>
            <a:r>
              <a:rPr lang="en-US" dirty="0"/>
              <a:t>User Profile &amp; Account Management</a:t>
            </a:r>
          </a:p>
          <a:p>
            <a:pPr marL="285750" indent="-285750">
              <a:buFont typeface="Wingdings" panose="05000000000000000000" pitchFamily="2" charset="2"/>
              <a:buChar char="Ø"/>
            </a:pPr>
            <a:r>
              <a:rPr lang="en-US" dirty="0"/>
              <a:t>Users can manage personal details, including medical history and blood type.</a:t>
            </a:r>
          </a:p>
          <a:p>
            <a:pPr marL="285750" indent="-285750">
              <a:buFont typeface="Wingdings" panose="05000000000000000000" pitchFamily="2" charset="2"/>
              <a:buChar char="Ø"/>
            </a:pPr>
            <a:r>
              <a:rPr lang="en-US" dirty="0"/>
              <a:t>Options to link emergency contacts, manage security settings, and control location sharing.</a:t>
            </a:r>
          </a:p>
          <a:p>
            <a:pPr marL="285750" indent="-285750">
              <a:buFont typeface="Wingdings" panose="05000000000000000000" pitchFamily="2" charset="2"/>
              <a:buChar char="Ø"/>
            </a:pPr>
            <a:r>
              <a:rPr lang="en-US" dirty="0"/>
              <a:t>Includes two-factor authentication and activity logs for privacy and safety.</a:t>
            </a:r>
          </a:p>
        </p:txBody>
      </p:sp>
    </p:spTree>
    <p:extLst>
      <p:ext uri="{BB962C8B-B14F-4D97-AF65-F5344CB8AC3E}">
        <p14:creationId xmlns:p14="http://schemas.microsoft.com/office/powerpoint/2010/main" val="242862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2A1F0-436F-5909-6F9E-FB446DE8A10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4BFFE4F-2D17-27C9-4D61-94644071FE51}"/>
              </a:ext>
            </a:extLst>
          </p:cNvPr>
          <p:cNvSpPr txBox="1">
            <a:spLocks/>
          </p:cNvSpPr>
          <p:nvPr/>
        </p:nvSpPr>
        <p:spPr>
          <a:xfrm>
            <a:off x="552000" y="2155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Target Audience Benefitted</a:t>
            </a:r>
            <a:endParaRPr lang="en-IN" dirty="0"/>
          </a:p>
        </p:txBody>
      </p:sp>
      <p:sp>
        <p:nvSpPr>
          <p:cNvPr id="6" name="TextBox 5">
            <a:extLst>
              <a:ext uri="{FF2B5EF4-FFF2-40B4-BE49-F238E27FC236}">
                <a16:creationId xmlns:a16="http://schemas.microsoft.com/office/drawing/2014/main" id="{50AB4DB5-B93D-8F4C-1A07-DB7B5AD2C26D}"/>
              </a:ext>
            </a:extLst>
          </p:cNvPr>
          <p:cNvSpPr txBox="1"/>
          <p:nvPr/>
        </p:nvSpPr>
        <p:spPr>
          <a:xfrm>
            <a:off x="552000" y="1541087"/>
            <a:ext cx="11088000" cy="2585323"/>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t>General Public: Individuals in urban and rural areas who may face medical, fire, or security emergencies.</a:t>
            </a:r>
          </a:p>
          <a:p>
            <a:pPr marL="285750" indent="-285750">
              <a:buFont typeface="Wingdings" panose="05000000000000000000" pitchFamily="2" charset="2"/>
              <a:buChar char="q"/>
            </a:pPr>
            <a:r>
              <a:rPr lang="en-US" dirty="0"/>
              <a:t>Elderly and Differently-Abled: Users who need accessible features like voice commands, large buttons, and silent SOS options.</a:t>
            </a:r>
          </a:p>
          <a:p>
            <a:pPr marL="285750" indent="-285750">
              <a:lnSpc>
                <a:spcPct val="150000"/>
              </a:lnSpc>
              <a:buFont typeface="Wingdings" panose="05000000000000000000" pitchFamily="2" charset="2"/>
              <a:buChar char="q"/>
            </a:pPr>
            <a:r>
              <a:rPr lang="en-US" dirty="0"/>
              <a:t>Verified Volunteers: Trained civilians, off-duty professionals, and NGO members who can provide local assistance.</a:t>
            </a:r>
          </a:p>
          <a:p>
            <a:pPr marL="285750" indent="-285750">
              <a:buFont typeface="Wingdings" panose="05000000000000000000" pitchFamily="2" charset="2"/>
              <a:buChar char="q"/>
            </a:pPr>
            <a:r>
              <a:rPr lang="en-US" dirty="0"/>
              <a:t>First Responders and Control Centers: Police, fire, and medical personnel who benefit from accurate location tracking and streamlined communication.</a:t>
            </a:r>
          </a:p>
          <a:p>
            <a:pPr marL="285750" indent="-285750">
              <a:buFont typeface="Wingdings" panose="05000000000000000000" pitchFamily="2" charset="2"/>
              <a:buChar char="q"/>
            </a:pPr>
            <a:r>
              <a:rPr lang="en-US" dirty="0"/>
              <a:t>NGOs and Disaster Response Teams: Organizations that coordinate rescue and aid efforts during large-scale emergencies</a:t>
            </a:r>
            <a:endParaRPr lang="en-IN" dirty="0"/>
          </a:p>
        </p:txBody>
      </p:sp>
    </p:spTree>
    <p:extLst>
      <p:ext uri="{BB962C8B-B14F-4D97-AF65-F5344CB8AC3E}">
        <p14:creationId xmlns:p14="http://schemas.microsoft.com/office/powerpoint/2010/main" val="929674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2868C-8C3C-66EA-B577-86A31ED1130B}"/>
              </a:ext>
            </a:extLst>
          </p:cNvPr>
          <p:cNvSpPr txBox="1">
            <a:spLocks/>
          </p:cNvSpPr>
          <p:nvPr/>
        </p:nvSpPr>
        <p:spPr>
          <a:xfrm>
            <a:off x="552000" y="422107"/>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Conclusion</a:t>
            </a:r>
            <a:endParaRPr lang="en-IN" dirty="0"/>
          </a:p>
        </p:txBody>
      </p:sp>
      <p:sp>
        <p:nvSpPr>
          <p:cNvPr id="4" name="TextBox 3">
            <a:extLst>
              <a:ext uri="{FF2B5EF4-FFF2-40B4-BE49-F238E27FC236}">
                <a16:creationId xmlns:a16="http://schemas.microsoft.com/office/drawing/2014/main" id="{A3555638-F67D-25A3-BC2B-39DDD8ED3F9C}"/>
              </a:ext>
            </a:extLst>
          </p:cNvPr>
          <p:cNvSpPr txBox="1"/>
          <p:nvPr/>
        </p:nvSpPr>
        <p:spPr>
          <a:xfrm>
            <a:off x="552000" y="1084889"/>
            <a:ext cx="11088000" cy="4247317"/>
          </a:xfrm>
          <a:prstGeom prst="rect">
            <a:avLst/>
          </a:prstGeom>
          <a:noFill/>
        </p:spPr>
        <p:txBody>
          <a:bodyPr wrap="square">
            <a:spAutoFit/>
          </a:bodyPr>
          <a:lstStyle/>
          <a:p>
            <a:r>
              <a:rPr lang="en-US" dirty="0"/>
              <a:t>This project presents a smart emergency reporting and response system using mobile technologies, real-time GPS tracking, and cloud-based services to assist users during critical situations. By leveraging smartphone capabilities, the system enables users to request help from police, medical, or fire services with a single tap while automatically sharing their live location with verified responders. The integration of Gemini AI for first-aid guidance and emotional support further strengthens the app's ability to assist users before professional help arrives.</a:t>
            </a:r>
          </a:p>
          <a:p>
            <a:br>
              <a:rPr lang="en-US" dirty="0"/>
            </a:br>
            <a:r>
              <a:rPr lang="en-US" dirty="0"/>
              <a:t>The system addresses the need for rapid, reliable, and accessible emergency communication, especially in situations where traditional methods may fail or be delayed. With the support of Google Maps-based geolocation and real-time data sync via Firebase, command centers and emergency units can easily detect and plot the user’s position on a live map and dispatch the nearest available responders. The aim is not to replace existing emergency protocols, but to complement them by utilizing modern mobile and AI technologies to improve response time and public safety.</a:t>
            </a:r>
          </a:p>
          <a:p>
            <a:br>
              <a:rPr lang="en-US" dirty="0"/>
            </a:br>
            <a:r>
              <a:rPr lang="en-US" dirty="0"/>
              <a:t>In the future, the system can be expanded to include analytics for predicting emergency trends based on historical data, improved responder coordination through AI optimization, and enhanced media sharing using geo-tagged images and videos for better situational awareness.</a:t>
            </a:r>
            <a:endParaRPr lang="en-IN" dirty="0"/>
          </a:p>
        </p:txBody>
      </p:sp>
    </p:spTree>
    <p:extLst>
      <p:ext uri="{BB962C8B-B14F-4D97-AF65-F5344CB8AC3E}">
        <p14:creationId xmlns:p14="http://schemas.microsoft.com/office/powerpoint/2010/main" val="282292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DEF489-3BC8-B0D8-D3FD-18EDABE7D9A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EA7B5E0-74A6-2E13-4C73-3BCE3BAD87F3}"/>
              </a:ext>
            </a:extLst>
          </p:cNvPr>
          <p:cNvSpPr txBox="1"/>
          <p:nvPr/>
        </p:nvSpPr>
        <p:spPr>
          <a:xfrm>
            <a:off x="487393" y="1411662"/>
            <a:ext cx="11045410" cy="5078313"/>
          </a:xfrm>
          <a:prstGeom prst="rect">
            <a:avLst/>
          </a:prstGeom>
          <a:noFill/>
        </p:spPr>
        <p:txBody>
          <a:bodyPr wrap="square" rtlCol="0">
            <a:spAutoFit/>
          </a:bodyPr>
          <a:lstStyle/>
          <a:p>
            <a:r>
              <a:rPr lang="en-US" dirty="0"/>
              <a:t>Rapid response during emergency situations is crucial for saving lives and mitigating damage. Traditional systems often suffer  from  delayed  communication,  inadequate  dispatch units, and inefficient prioritization of requests, resulting in suboptimal  outcomes  during  time-sensitive  events.  These issues   are   especially   prominent   in   rural   areas,   where emergency services face longer response times and limited resources compared to urban counterparts. Furthermore, existing  systems  often  lack  adaptive  decision-making  and struggle with coordination under high demand, especially in chaotic or semi-structured environments. </a:t>
            </a:r>
            <a:br>
              <a:rPr lang="en-US" dirty="0"/>
            </a:br>
            <a:endParaRPr lang="en-US" dirty="0"/>
          </a:p>
          <a:p>
            <a:r>
              <a:rPr lang="en-US" dirty="0"/>
              <a:t>However, with advancements in mobile technology and artificial intelligence, there is vast potential for improving the availability and delivery of emergency services. Emerging research  highlights  that  intelligent  traffic  systems,  mobile apps,  and  algorithmic  coordination  tools  can  significantly reduce delays and improve responder allocation in both urban and   rural   contexts.   Features   such   as   real-time communication, multimedia reporting, and automated alerts have made mobile-based solutions increasingly practical as support systems for emergency management.</a:t>
            </a:r>
          </a:p>
          <a:p>
            <a:br>
              <a:rPr lang="en-US" dirty="0"/>
            </a:br>
            <a:r>
              <a:rPr lang="en-US" dirty="0">
                <a:solidFill>
                  <a:srgbClr val="000000"/>
                </a:solidFill>
              </a:rPr>
              <a:t>Our proposed </a:t>
            </a:r>
            <a:r>
              <a:rPr lang="en-US" sz="1800" dirty="0">
                <a:solidFill>
                  <a:srgbClr val="000000"/>
                </a:solidFill>
                <a:latin typeface="+mn-lt"/>
              </a:rPr>
              <a:t>application aims to modernize emergency response by integrating mobile technologies, AI support, and geolocation tracking. Users can request assistance from police, fire, or medical services with a single tap. Real-time tracking, verified responders, and an AI chatbot enhance trust, speed, and emotional support during crises. The app was developed using Design Thinking methodology, ensuring it meets real user needs in critical scenarios</a:t>
            </a:r>
            <a:r>
              <a:rPr lang="en-US" sz="1800" dirty="0">
                <a:solidFill>
                  <a:srgbClr val="000000"/>
                </a:solidFill>
                <a:latin typeface="Arial"/>
              </a:rPr>
              <a:t>.</a:t>
            </a:r>
            <a:endParaRPr lang="en-US" dirty="0"/>
          </a:p>
        </p:txBody>
      </p:sp>
      <p:sp>
        <p:nvSpPr>
          <p:cNvPr id="8" name="Title 1">
            <a:extLst>
              <a:ext uri="{FF2B5EF4-FFF2-40B4-BE49-F238E27FC236}">
                <a16:creationId xmlns:a16="http://schemas.microsoft.com/office/drawing/2014/main" id="{37302CB4-92F4-137C-D556-7AF491F85625}"/>
              </a:ext>
            </a:extLst>
          </p:cNvPr>
          <p:cNvSpPr>
            <a:spLocks noGrp="1"/>
          </p:cNvSpPr>
          <p:nvPr>
            <p:ph type="title"/>
          </p:nvPr>
        </p:nvSpPr>
        <p:spPr>
          <a:xfrm>
            <a:off x="487393" y="368025"/>
            <a:ext cx="10515600" cy="1325563"/>
          </a:xfrm>
        </p:spPr>
        <p:txBody>
          <a:bodyPr/>
          <a:lstStyle/>
          <a:p>
            <a:r>
              <a:rPr lang="en-IN" dirty="0"/>
              <a:t>Introduction</a:t>
            </a:r>
          </a:p>
        </p:txBody>
      </p:sp>
    </p:spTree>
    <p:extLst>
      <p:ext uri="{BB962C8B-B14F-4D97-AF65-F5344CB8AC3E}">
        <p14:creationId xmlns:p14="http://schemas.microsoft.com/office/powerpoint/2010/main" val="25560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9F3B-68CC-46F4-1279-D840D6F6C45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583785-03E0-4098-A62C-456DE6F45150}"/>
              </a:ext>
            </a:extLst>
          </p:cNvPr>
          <p:cNvSpPr txBox="1"/>
          <p:nvPr/>
        </p:nvSpPr>
        <p:spPr>
          <a:xfrm>
            <a:off x="552000" y="1709656"/>
            <a:ext cx="11088000" cy="3416320"/>
          </a:xfrm>
          <a:prstGeom prst="rect">
            <a:avLst/>
          </a:prstGeom>
          <a:noFill/>
        </p:spPr>
        <p:txBody>
          <a:bodyPr wrap="square">
            <a:spAutoFit/>
          </a:bodyPr>
          <a:lstStyle/>
          <a:p>
            <a:r>
              <a:rPr lang="en-US" dirty="0"/>
              <a:t>In emergency situations such as accidents, natural disasters, or medical crises, victims often experience delays in reaching emergency responders. Existing systems rely heavily on voice calls, which may be impossible during panic,</a:t>
            </a:r>
          </a:p>
          <a:p>
            <a:r>
              <a:rPr lang="en-US" dirty="0"/>
              <a:t>physical injury, or in areas with poor network coverage. </a:t>
            </a:r>
          </a:p>
          <a:p>
            <a:endParaRPr lang="en-US" dirty="0"/>
          </a:p>
          <a:p>
            <a:r>
              <a:rPr lang="en-US" dirty="0"/>
              <a:t>Key Issues Identified:</a:t>
            </a:r>
          </a:p>
          <a:p>
            <a:r>
              <a:rPr lang="en-US" dirty="0"/>
              <a:t>Complex or inaccessible reporting mechanisms</a:t>
            </a:r>
          </a:p>
          <a:p>
            <a:r>
              <a:rPr lang="en-US" dirty="0"/>
              <a:t>Lack of real-time location tracking</a:t>
            </a:r>
          </a:p>
          <a:p>
            <a:r>
              <a:rPr lang="en-US" dirty="0"/>
              <a:t>Delay in routing alerts to appropriate responders</a:t>
            </a:r>
          </a:p>
          <a:p>
            <a:endParaRPr lang="en-US" dirty="0"/>
          </a:p>
          <a:p>
            <a:r>
              <a:rPr lang="en-US" sz="1800" dirty="0">
                <a:solidFill>
                  <a:srgbClr val="000000"/>
                </a:solidFill>
              </a:rPr>
              <a:t>Our project addresses the core challenge:
"How might we enable users to silently and swiftly alert emergency services, ensuring help arrives even when users cannot speak or explain their situation?"</a:t>
            </a:r>
            <a:endParaRPr lang="en-IN" dirty="0"/>
          </a:p>
        </p:txBody>
      </p:sp>
      <p:sp>
        <p:nvSpPr>
          <p:cNvPr id="7" name="Title 1">
            <a:extLst>
              <a:ext uri="{FF2B5EF4-FFF2-40B4-BE49-F238E27FC236}">
                <a16:creationId xmlns:a16="http://schemas.microsoft.com/office/drawing/2014/main" id="{A062BEEA-6E37-4097-9390-8FA17064E390}"/>
              </a:ext>
            </a:extLst>
          </p:cNvPr>
          <p:cNvSpPr txBox="1">
            <a:spLocks/>
          </p:cNvSpPr>
          <p:nvPr/>
        </p:nvSpPr>
        <p:spPr>
          <a:xfrm>
            <a:off x="535172" y="3840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Problem Statement</a:t>
            </a:r>
          </a:p>
        </p:txBody>
      </p:sp>
    </p:spTree>
    <p:extLst>
      <p:ext uri="{BB962C8B-B14F-4D97-AF65-F5344CB8AC3E}">
        <p14:creationId xmlns:p14="http://schemas.microsoft.com/office/powerpoint/2010/main" val="370840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E1EB-5207-32A7-6153-F6B7C82A3D9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F5FF990-EB6A-60D2-7E54-4D807823DDAD}"/>
              </a:ext>
            </a:extLst>
          </p:cNvPr>
          <p:cNvSpPr txBox="1"/>
          <p:nvPr/>
        </p:nvSpPr>
        <p:spPr>
          <a:xfrm>
            <a:off x="552000" y="1615573"/>
            <a:ext cx="11088000" cy="3139321"/>
          </a:xfrm>
          <a:prstGeom prst="rect">
            <a:avLst/>
          </a:prstGeom>
          <a:noFill/>
        </p:spPr>
        <p:txBody>
          <a:bodyPr wrap="square">
            <a:spAutoFit/>
          </a:bodyPr>
          <a:lstStyle/>
          <a:p>
            <a:r>
              <a:rPr lang="en-IN" dirty="0"/>
              <a:t>The Stanford Design Thinking process is a powerful framework that guided the development of the Emergency Services App. Each phase was tailored to address specific needs identified through early research into emergency response gaps.</a:t>
            </a:r>
            <a:br>
              <a:rPr lang="en-IN" dirty="0"/>
            </a:br>
            <a:endParaRPr lang="en-IN" dirty="0"/>
          </a:p>
          <a:p>
            <a:pPr marL="285750" indent="-285750">
              <a:buFont typeface="Wingdings" panose="05000000000000000000" pitchFamily="2" charset="2"/>
              <a:buChar char="q"/>
            </a:pPr>
            <a:r>
              <a:rPr lang="en-US" dirty="0"/>
              <a:t>Empathize: Conducted interviews and research to understand user pain points like panic, confusion, and communication delays during emergencies.</a:t>
            </a:r>
          </a:p>
          <a:p>
            <a:pPr marL="285750" indent="-285750">
              <a:buFont typeface="Wingdings" panose="05000000000000000000" pitchFamily="2" charset="2"/>
              <a:buChar char="q"/>
            </a:pPr>
            <a:r>
              <a:rPr lang="en-US" dirty="0"/>
              <a:t>Define: Synthesized findings into clear problem statements grounded in real user challenges.</a:t>
            </a:r>
          </a:p>
          <a:p>
            <a:pPr marL="285750" indent="-285750">
              <a:buFont typeface="Wingdings" panose="05000000000000000000" pitchFamily="2" charset="2"/>
              <a:buChar char="q"/>
            </a:pPr>
            <a:r>
              <a:rPr lang="en-US" dirty="0"/>
              <a:t>Ideate: Brainstormed solutions such as AI-triage and crowd-sourced help features.</a:t>
            </a:r>
          </a:p>
          <a:p>
            <a:pPr marL="285750" indent="-285750">
              <a:buFont typeface="Wingdings" panose="05000000000000000000" pitchFamily="2" charset="2"/>
              <a:buChar char="q"/>
            </a:pPr>
            <a:r>
              <a:rPr lang="en-US" dirty="0"/>
              <a:t>Prototype: Built low-fidelity mockups focusing on key functions like location sharing and incident reporting.</a:t>
            </a:r>
          </a:p>
          <a:p>
            <a:pPr marL="285750" indent="-285750">
              <a:buFont typeface="Wingdings" panose="05000000000000000000" pitchFamily="2" charset="2"/>
              <a:buChar char="q"/>
            </a:pPr>
            <a:r>
              <a:rPr lang="en-US" dirty="0"/>
              <a:t>Test: Collected feedback from users and responders to refine navigation, simplify features, and improve clarity.</a:t>
            </a:r>
            <a:endParaRPr lang="en-IN" dirty="0"/>
          </a:p>
          <a:p>
            <a:endParaRPr lang="en-IN" dirty="0"/>
          </a:p>
        </p:txBody>
      </p:sp>
      <p:sp>
        <p:nvSpPr>
          <p:cNvPr id="8" name="Title 1">
            <a:extLst>
              <a:ext uri="{FF2B5EF4-FFF2-40B4-BE49-F238E27FC236}">
                <a16:creationId xmlns:a16="http://schemas.microsoft.com/office/drawing/2014/main" id="{BF2C4A1F-B164-9D26-DAD5-4129F6ED32D1}"/>
              </a:ext>
            </a:extLst>
          </p:cNvPr>
          <p:cNvSpPr txBox="1">
            <a:spLocks/>
          </p:cNvSpPr>
          <p:nvPr/>
        </p:nvSpPr>
        <p:spPr>
          <a:xfrm>
            <a:off x="552000" y="2900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STANFORD DESIGN THINKING MODEL</a:t>
            </a:r>
            <a:endParaRPr lang="en-IN" dirty="0"/>
          </a:p>
        </p:txBody>
      </p:sp>
    </p:spTree>
    <p:extLst>
      <p:ext uri="{BB962C8B-B14F-4D97-AF65-F5344CB8AC3E}">
        <p14:creationId xmlns:p14="http://schemas.microsoft.com/office/powerpoint/2010/main" val="502656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D012E-3919-47F3-5534-8BBF9ECC1C3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77330E-548D-6E83-5B98-733AEA87B769}"/>
              </a:ext>
            </a:extLst>
          </p:cNvPr>
          <p:cNvSpPr txBox="1">
            <a:spLocks/>
          </p:cNvSpPr>
          <p:nvPr/>
        </p:nvSpPr>
        <p:spPr>
          <a:xfrm>
            <a:off x="5520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Features of the Project</a:t>
            </a:r>
            <a:endParaRPr lang="en-IN" dirty="0"/>
          </a:p>
        </p:txBody>
      </p:sp>
      <p:sp>
        <p:nvSpPr>
          <p:cNvPr id="6" name="TextBox 5">
            <a:extLst>
              <a:ext uri="{FF2B5EF4-FFF2-40B4-BE49-F238E27FC236}">
                <a16:creationId xmlns:a16="http://schemas.microsoft.com/office/drawing/2014/main" id="{DD4B9049-E9F6-460F-A692-DC09DA09529B}"/>
              </a:ext>
            </a:extLst>
          </p:cNvPr>
          <p:cNvSpPr txBox="1"/>
          <p:nvPr/>
        </p:nvSpPr>
        <p:spPr>
          <a:xfrm>
            <a:off x="552000" y="1690688"/>
            <a:ext cx="11088000" cy="3373359"/>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dirty="0"/>
              <a:t>Service Selection: Simple interface to choose Medical, Fire, or Police services quickly.</a:t>
            </a:r>
          </a:p>
          <a:p>
            <a:pPr marL="285750" indent="-285750">
              <a:lnSpc>
                <a:spcPct val="150000"/>
              </a:lnSpc>
              <a:buFont typeface="Wingdings" panose="05000000000000000000" pitchFamily="2" charset="2"/>
              <a:buChar char="q"/>
            </a:pPr>
            <a:r>
              <a:rPr lang="en-US" dirty="0"/>
              <a:t>Location Sharing: GPS-based real-time location is securely shared with responders and volunteers.</a:t>
            </a:r>
          </a:p>
          <a:p>
            <a:pPr marL="285750" indent="-285750">
              <a:lnSpc>
                <a:spcPct val="150000"/>
              </a:lnSpc>
              <a:buFont typeface="Wingdings" panose="05000000000000000000" pitchFamily="2" charset="2"/>
              <a:buChar char="q"/>
            </a:pPr>
            <a:r>
              <a:rPr lang="en-US" dirty="0"/>
              <a:t>Responder Tracking: Users can track dispatch units live, reducing panic and aiding preparation.</a:t>
            </a:r>
          </a:p>
          <a:p>
            <a:pPr marL="285750" indent="-285750">
              <a:lnSpc>
                <a:spcPct val="150000"/>
              </a:lnSpc>
              <a:buFont typeface="Wingdings" panose="05000000000000000000" pitchFamily="2" charset="2"/>
              <a:buChar char="q"/>
            </a:pPr>
            <a:r>
              <a:rPr lang="en-US" dirty="0"/>
              <a:t>Verified Responders: Displays responder identity, photo, and credentials to ensure safety and trust.</a:t>
            </a:r>
          </a:p>
          <a:p>
            <a:pPr marL="285750" indent="-285750">
              <a:lnSpc>
                <a:spcPct val="150000"/>
              </a:lnSpc>
              <a:buFont typeface="Wingdings" panose="05000000000000000000" pitchFamily="2" charset="2"/>
              <a:buChar char="q"/>
            </a:pPr>
            <a:r>
              <a:rPr lang="en-US" dirty="0"/>
              <a:t>Smart Request Handling: AI models prioritize cases based on urgency, severity, and proximity.</a:t>
            </a:r>
          </a:p>
          <a:p>
            <a:pPr marL="285750" indent="-285750">
              <a:lnSpc>
                <a:spcPct val="150000"/>
              </a:lnSpc>
              <a:buFont typeface="Wingdings" panose="05000000000000000000" pitchFamily="2" charset="2"/>
              <a:buChar char="q"/>
            </a:pPr>
            <a:r>
              <a:rPr lang="en-US" dirty="0"/>
              <a:t>Emergency Contact Alerts: Auto-notifies pre-set contacts with location and emergency details.</a:t>
            </a:r>
          </a:p>
          <a:p>
            <a:pPr marL="285750" indent="-285750">
              <a:lnSpc>
                <a:spcPct val="150000"/>
              </a:lnSpc>
              <a:buFont typeface="Wingdings" panose="05000000000000000000" pitchFamily="2" charset="2"/>
              <a:buChar char="q"/>
            </a:pPr>
            <a:r>
              <a:rPr lang="en-US" dirty="0"/>
              <a:t>AI First-Aid Guidance: Built-in chatbot offers real-time guidance for CPR, wound care, and more.</a:t>
            </a:r>
          </a:p>
          <a:p>
            <a:pPr marL="285750" indent="-285750">
              <a:lnSpc>
                <a:spcPct val="150000"/>
              </a:lnSpc>
              <a:buFont typeface="Wingdings" panose="05000000000000000000" pitchFamily="2" charset="2"/>
              <a:buChar char="q"/>
            </a:pPr>
            <a:r>
              <a:rPr lang="en-US" dirty="0"/>
              <a:t>Nearby User Alerts: Notifies nearby users during major events to assist or stay safe.</a:t>
            </a:r>
            <a:endParaRPr lang="en-IN" dirty="0"/>
          </a:p>
        </p:txBody>
      </p:sp>
    </p:spTree>
    <p:extLst>
      <p:ext uri="{BB962C8B-B14F-4D97-AF65-F5344CB8AC3E}">
        <p14:creationId xmlns:p14="http://schemas.microsoft.com/office/powerpoint/2010/main" val="1362786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5D1DA-2204-2A42-3343-A982BCB11E4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7896F01-4A6F-D431-F75B-437432A52D7B}"/>
              </a:ext>
            </a:extLst>
          </p:cNvPr>
          <p:cNvSpPr txBox="1">
            <a:spLocks/>
          </p:cNvSpPr>
          <p:nvPr/>
        </p:nvSpPr>
        <p:spPr>
          <a:xfrm>
            <a:off x="5520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Pain points Identified</a:t>
            </a:r>
            <a:endParaRPr lang="en-IN" dirty="0"/>
          </a:p>
        </p:txBody>
      </p:sp>
      <p:sp>
        <p:nvSpPr>
          <p:cNvPr id="6" name="TextBox 5">
            <a:extLst>
              <a:ext uri="{FF2B5EF4-FFF2-40B4-BE49-F238E27FC236}">
                <a16:creationId xmlns:a16="http://schemas.microsoft.com/office/drawing/2014/main" id="{4A875FF8-5F3B-009F-C20B-2D7AC337929D}"/>
              </a:ext>
            </a:extLst>
          </p:cNvPr>
          <p:cNvSpPr txBox="1"/>
          <p:nvPr/>
        </p:nvSpPr>
        <p:spPr>
          <a:xfrm>
            <a:off x="552000" y="1690688"/>
            <a:ext cx="11088000" cy="2680862"/>
          </a:xfrm>
          <a:prstGeom prst="rect">
            <a:avLst/>
          </a:prstGeom>
          <a:noFill/>
        </p:spPr>
        <p:txBody>
          <a:bodyPr wrap="square">
            <a:spAutoFit/>
          </a:bodyPr>
          <a:lstStyle/>
          <a:p>
            <a:pPr marL="342900" indent="-342900">
              <a:lnSpc>
                <a:spcPct val="150000"/>
              </a:lnSpc>
              <a:buFont typeface="+mj-lt"/>
              <a:buAutoNum type="arabicPeriod"/>
            </a:pPr>
            <a:r>
              <a:rPr lang="en-US" dirty="0"/>
              <a:t>Delayed Communication: Long wait times contacting emergency services</a:t>
            </a:r>
          </a:p>
          <a:p>
            <a:pPr marL="342900" indent="-342900">
              <a:buFont typeface="+mj-lt"/>
              <a:buAutoNum type="arabicPeriod"/>
            </a:pPr>
            <a:r>
              <a:rPr lang="en-US" dirty="0"/>
              <a:t>Panic-Induced Errors: Users often make mistakes or give unclear information due to stress or panic during emergencies.</a:t>
            </a:r>
          </a:p>
          <a:p>
            <a:pPr marL="342900" indent="-342900">
              <a:lnSpc>
                <a:spcPct val="150000"/>
              </a:lnSpc>
              <a:buFont typeface="+mj-lt"/>
              <a:buAutoNum type="arabicPeriod"/>
            </a:pPr>
            <a:r>
              <a:rPr lang="en-US" dirty="0"/>
              <a:t>Limited First Aid Knowledge: No guidance while waiting for responders</a:t>
            </a:r>
          </a:p>
          <a:p>
            <a:pPr marL="342900" indent="-342900">
              <a:lnSpc>
                <a:spcPct val="150000"/>
              </a:lnSpc>
              <a:buFont typeface="+mj-lt"/>
              <a:buAutoNum type="arabicPeriod"/>
            </a:pPr>
            <a:r>
              <a:rPr lang="en-US" dirty="0"/>
              <a:t>Inefficient Resource Allocation: Emergency services often improperly deployed </a:t>
            </a:r>
          </a:p>
          <a:p>
            <a:pPr marL="342900" indent="-342900">
              <a:lnSpc>
                <a:spcPct val="150000"/>
              </a:lnSpc>
              <a:buFont typeface="+mj-lt"/>
              <a:buAutoNum type="arabicPeriod"/>
            </a:pPr>
            <a:r>
              <a:rPr lang="en-US" dirty="0"/>
              <a:t>Rural Coverage Gaps: Longer response times in remote areas </a:t>
            </a:r>
          </a:p>
          <a:p>
            <a:pPr marL="342900" indent="-342900">
              <a:lnSpc>
                <a:spcPct val="150000"/>
              </a:lnSpc>
              <a:buFont typeface="+mj-lt"/>
              <a:buAutoNum type="arabicPeriod"/>
            </a:pPr>
            <a:r>
              <a:rPr lang="en-US" dirty="0"/>
              <a:t>Lack of Situational Awareness: Difficulty conveying emergency details</a:t>
            </a:r>
            <a:endParaRPr lang="en-IN" dirty="0"/>
          </a:p>
        </p:txBody>
      </p:sp>
    </p:spTree>
    <p:extLst>
      <p:ext uri="{BB962C8B-B14F-4D97-AF65-F5344CB8AC3E}">
        <p14:creationId xmlns:p14="http://schemas.microsoft.com/office/powerpoint/2010/main" val="237039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44266-917D-100D-61A9-3CC953EFA77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404B87A-AF7C-91A5-12D7-DE8E5C1B5C2D}"/>
              </a:ext>
            </a:extLst>
          </p:cNvPr>
          <p:cNvSpPr txBox="1">
            <a:spLocks/>
          </p:cNvSpPr>
          <p:nvPr/>
        </p:nvSpPr>
        <p:spPr>
          <a:xfrm>
            <a:off x="552000" y="30343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Technologies Used</a:t>
            </a:r>
            <a:endParaRPr lang="en-IN" dirty="0"/>
          </a:p>
        </p:txBody>
      </p:sp>
      <p:sp>
        <p:nvSpPr>
          <p:cNvPr id="18" name="TextBox 17">
            <a:extLst>
              <a:ext uri="{FF2B5EF4-FFF2-40B4-BE49-F238E27FC236}">
                <a16:creationId xmlns:a16="http://schemas.microsoft.com/office/drawing/2014/main" id="{A7B101A4-DCB4-F952-BEA8-6A807F03A1A2}"/>
              </a:ext>
            </a:extLst>
          </p:cNvPr>
          <p:cNvSpPr txBox="1"/>
          <p:nvPr/>
        </p:nvSpPr>
        <p:spPr>
          <a:xfrm>
            <a:off x="552000" y="1629000"/>
            <a:ext cx="11088000" cy="4788000"/>
          </a:xfrm>
          <a:prstGeom prst="rect">
            <a:avLst/>
          </a:prstGeom>
          <a:noFill/>
        </p:spPr>
        <p:txBody>
          <a:bodyPr wrap="square" numCol="2">
            <a:spAutoFit/>
          </a:bodyPr>
          <a:lstStyle/>
          <a:p>
            <a:r>
              <a:rPr lang="en-IN" dirty="0"/>
              <a:t>Mobile Development</a:t>
            </a:r>
          </a:p>
          <a:p>
            <a:pPr marL="285750" indent="-285750">
              <a:buFont typeface="Wingdings" panose="05000000000000000000" pitchFamily="2" charset="2"/>
              <a:buChar char="Ø"/>
            </a:pPr>
            <a:r>
              <a:rPr lang="en-IN" dirty="0"/>
              <a:t>Flutter SDK</a:t>
            </a:r>
          </a:p>
          <a:p>
            <a:pPr marL="285750" indent="-285750">
              <a:buFont typeface="Wingdings" panose="05000000000000000000" pitchFamily="2" charset="2"/>
              <a:buChar char="Ø"/>
            </a:pPr>
            <a:r>
              <a:rPr lang="en-IN" dirty="0"/>
              <a:t>Dart programming language</a:t>
            </a:r>
            <a:br>
              <a:rPr lang="en-IN" dirty="0"/>
            </a:br>
            <a:endParaRPr lang="en-IN" dirty="0"/>
          </a:p>
          <a:p>
            <a:r>
              <a:rPr lang="en-IN" dirty="0"/>
              <a:t>Database &amp; Storage</a:t>
            </a:r>
          </a:p>
          <a:p>
            <a:pPr marL="285750" indent="-285750">
              <a:buFont typeface="Wingdings" panose="05000000000000000000" pitchFamily="2" charset="2"/>
              <a:buChar char="Ø"/>
            </a:pPr>
            <a:r>
              <a:rPr lang="en-IN" dirty="0"/>
              <a:t>Cloud </a:t>
            </a:r>
            <a:r>
              <a:rPr lang="en-IN" dirty="0" err="1"/>
              <a:t>Firestore</a:t>
            </a:r>
            <a:r>
              <a:rPr lang="en-IN" dirty="0"/>
              <a:t> (real-time remote storage)</a:t>
            </a:r>
          </a:p>
          <a:p>
            <a:pPr marL="285750" indent="-285750">
              <a:buFont typeface="Wingdings" panose="05000000000000000000" pitchFamily="2" charset="2"/>
              <a:buChar char="Ø"/>
            </a:pPr>
            <a:r>
              <a:rPr lang="en-IN" dirty="0"/>
              <a:t>Hive (local caching)</a:t>
            </a:r>
          </a:p>
          <a:p>
            <a:pPr marL="285750" indent="-285750">
              <a:buFont typeface="Wingdings" panose="05000000000000000000" pitchFamily="2" charset="2"/>
              <a:buChar char="Ø"/>
            </a:pPr>
            <a:r>
              <a:rPr lang="en-IN" dirty="0"/>
              <a:t>Path Provider (device-level file access)</a:t>
            </a:r>
            <a:br>
              <a:rPr lang="en-IN" dirty="0"/>
            </a:br>
            <a:endParaRPr lang="en-IN" dirty="0"/>
          </a:p>
          <a:p>
            <a:r>
              <a:rPr lang="en-IN" dirty="0"/>
              <a:t>Location Services &amp; Mapping</a:t>
            </a:r>
          </a:p>
          <a:p>
            <a:pPr marL="285750" indent="-285750">
              <a:buFont typeface="Wingdings" panose="05000000000000000000" pitchFamily="2" charset="2"/>
              <a:buChar char="Ø"/>
            </a:pPr>
            <a:r>
              <a:rPr lang="en-IN" dirty="0"/>
              <a:t>Google Maps Flutter</a:t>
            </a:r>
          </a:p>
          <a:p>
            <a:pPr marL="285750" indent="-285750">
              <a:buFont typeface="Wingdings" panose="05000000000000000000" pitchFamily="2" charset="2"/>
              <a:buChar char="Ø"/>
            </a:pPr>
            <a:r>
              <a:rPr lang="en-IN" dirty="0"/>
              <a:t>Geolocator package</a:t>
            </a:r>
            <a:br>
              <a:rPr lang="en-IN" dirty="0"/>
            </a:br>
            <a:endParaRPr lang="en-IN" dirty="0"/>
          </a:p>
          <a:p>
            <a:r>
              <a:rPr lang="en-IN" dirty="0"/>
              <a:t>Firebase</a:t>
            </a:r>
          </a:p>
          <a:p>
            <a:pPr marL="285750" indent="-285750">
              <a:buFont typeface="Wingdings" panose="05000000000000000000" pitchFamily="2" charset="2"/>
              <a:buChar char="Ø"/>
            </a:pPr>
            <a:r>
              <a:rPr lang="en-IN" dirty="0"/>
              <a:t>Authentication</a:t>
            </a:r>
          </a:p>
          <a:p>
            <a:pPr marL="285750" indent="-285750">
              <a:buFont typeface="Wingdings" panose="05000000000000000000" pitchFamily="2" charset="2"/>
              <a:buChar char="Ø"/>
            </a:pPr>
            <a:r>
              <a:rPr lang="en-IN" dirty="0" err="1"/>
              <a:t>Firestore</a:t>
            </a:r>
            <a:endParaRPr lang="en-IN" dirty="0"/>
          </a:p>
          <a:p>
            <a:pPr marL="285750" indent="-285750">
              <a:buFont typeface="Wingdings" panose="05000000000000000000" pitchFamily="2" charset="2"/>
              <a:buChar char="Ø"/>
            </a:pPr>
            <a:r>
              <a:rPr lang="en-IN" dirty="0"/>
              <a:t>Firebase Cloud Messaging (FCM)</a:t>
            </a:r>
          </a:p>
          <a:p>
            <a:r>
              <a:rPr lang="en-IN" dirty="0"/>
              <a:t>Artificial Intelligence</a:t>
            </a:r>
          </a:p>
          <a:p>
            <a:pPr marL="285750" indent="-285750">
              <a:buFont typeface="Wingdings" panose="05000000000000000000" pitchFamily="2" charset="2"/>
              <a:buChar char="Ø"/>
            </a:pPr>
            <a:r>
              <a:rPr lang="en-IN" dirty="0"/>
              <a:t>Google Generative AI (Gemini models)</a:t>
            </a:r>
            <a:br>
              <a:rPr lang="en-IN" dirty="0"/>
            </a:br>
            <a:endParaRPr lang="en-IN" dirty="0"/>
          </a:p>
          <a:p>
            <a:r>
              <a:rPr lang="en-IN" dirty="0"/>
              <a:t>Messaging &amp; Notifications</a:t>
            </a:r>
          </a:p>
          <a:p>
            <a:pPr marL="285750" indent="-285750">
              <a:buFont typeface="Wingdings" panose="05000000000000000000" pitchFamily="2" charset="2"/>
              <a:buChar char="Ø"/>
            </a:pPr>
            <a:r>
              <a:rPr lang="en-IN" dirty="0"/>
              <a:t>Firebase Cloud Messaging (FCM)</a:t>
            </a:r>
            <a:br>
              <a:rPr lang="en-IN" dirty="0"/>
            </a:br>
            <a:endParaRPr lang="en-IN" dirty="0"/>
          </a:p>
          <a:p>
            <a:r>
              <a:rPr lang="en-IN" dirty="0"/>
              <a:t>Security</a:t>
            </a:r>
          </a:p>
          <a:p>
            <a:pPr marL="285750" indent="-285750">
              <a:buFont typeface="Wingdings" panose="05000000000000000000" pitchFamily="2" charset="2"/>
              <a:buChar char="Ø"/>
            </a:pPr>
            <a:r>
              <a:rPr lang="en-IN" dirty="0"/>
              <a:t>Firebase Security Rules</a:t>
            </a:r>
          </a:p>
          <a:p>
            <a:pPr marL="285750" indent="-285750">
              <a:buFont typeface="Wingdings" panose="05000000000000000000" pitchFamily="2" charset="2"/>
              <a:buChar char="Ø"/>
            </a:pPr>
            <a:r>
              <a:rPr lang="en-IN" dirty="0"/>
              <a:t>API key management</a:t>
            </a:r>
            <a:br>
              <a:rPr lang="en-IN" dirty="0"/>
            </a:br>
            <a:endParaRPr lang="en-IN" dirty="0"/>
          </a:p>
          <a:p>
            <a:r>
              <a:rPr lang="en-IN" dirty="0"/>
              <a:t>Monitoring &amp; Analytics</a:t>
            </a:r>
          </a:p>
          <a:p>
            <a:pPr marL="285750" indent="-285750">
              <a:buFont typeface="Wingdings" panose="05000000000000000000" pitchFamily="2" charset="2"/>
              <a:buChar char="Ø"/>
            </a:pPr>
            <a:r>
              <a:rPr lang="en-IN" dirty="0"/>
              <a:t>Firebase Analytics</a:t>
            </a:r>
          </a:p>
          <a:p>
            <a:pPr marL="285750" indent="-285750">
              <a:buFont typeface="Wingdings" panose="05000000000000000000" pitchFamily="2" charset="2"/>
              <a:buChar char="Ø"/>
            </a:pPr>
            <a:r>
              <a:rPr lang="en-IN" dirty="0"/>
              <a:t>Logger package</a:t>
            </a:r>
          </a:p>
        </p:txBody>
      </p:sp>
    </p:spTree>
    <p:extLst>
      <p:ext uri="{BB962C8B-B14F-4D97-AF65-F5344CB8AC3E}">
        <p14:creationId xmlns:p14="http://schemas.microsoft.com/office/powerpoint/2010/main" val="3675676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B7F74-27FF-B598-5EBD-0C35455D0BE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BF26FDA-BFC5-007A-7E65-3F79805D83BF}"/>
              </a:ext>
            </a:extLst>
          </p:cNvPr>
          <p:cNvSpPr txBox="1">
            <a:spLocks/>
          </p:cNvSpPr>
          <p:nvPr/>
        </p:nvSpPr>
        <p:spPr>
          <a:xfrm>
            <a:off x="535779" y="18056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Comparative Analysis of Existing system</a:t>
            </a:r>
            <a:endParaRPr lang="en-IN" dirty="0"/>
          </a:p>
        </p:txBody>
      </p:sp>
      <p:graphicFrame>
        <p:nvGraphicFramePr>
          <p:cNvPr id="4" name="Table 3">
            <a:extLst>
              <a:ext uri="{FF2B5EF4-FFF2-40B4-BE49-F238E27FC236}">
                <a16:creationId xmlns:a16="http://schemas.microsoft.com/office/drawing/2014/main" id="{15E78AE1-FC49-72CD-EDE2-868E1E94AF3B}"/>
              </a:ext>
            </a:extLst>
          </p:cNvPr>
          <p:cNvGraphicFramePr>
            <a:graphicFrameLocks noGrp="1"/>
          </p:cNvGraphicFramePr>
          <p:nvPr>
            <p:extLst>
              <p:ext uri="{D42A27DB-BD31-4B8C-83A1-F6EECF244321}">
                <p14:modId xmlns:p14="http://schemas.microsoft.com/office/powerpoint/2010/main" val="3941267723"/>
              </p:ext>
            </p:extLst>
          </p:nvPr>
        </p:nvGraphicFramePr>
        <p:xfrm>
          <a:off x="535779" y="1229395"/>
          <a:ext cx="11120444" cy="4108845"/>
        </p:xfrm>
        <a:graphic>
          <a:graphicData uri="http://schemas.openxmlformats.org/drawingml/2006/table">
            <a:tbl>
              <a:tblPr>
                <a:tableStyleId>{5940675A-B579-460E-94D1-54222C63F5DA}</a:tableStyleId>
              </a:tblPr>
              <a:tblGrid>
                <a:gridCol w="2780111">
                  <a:extLst>
                    <a:ext uri="{9D8B030D-6E8A-4147-A177-3AD203B41FA5}">
                      <a16:colId xmlns:a16="http://schemas.microsoft.com/office/drawing/2014/main" val="3865119518"/>
                    </a:ext>
                  </a:extLst>
                </a:gridCol>
                <a:gridCol w="2780111">
                  <a:extLst>
                    <a:ext uri="{9D8B030D-6E8A-4147-A177-3AD203B41FA5}">
                      <a16:colId xmlns:a16="http://schemas.microsoft.com/office/drawing/2014/main" val="1810839118"/>
                    </a:ext>
                  </a:extLst>
                </a:gridCol>
                <a:gridCol w="2780111">
                  <a:extLst>
                    <a:ext uri="{9D8B030D-6E8A-4147-A177-3AD203B41FA5}">
                      <a16:colId xmlns:a16="http://schemas.microsoft.com/office/drawing/2014/main" val="2522860953"/>
                    </a:ext>
                  </a:extLst>
                </a:gridCol>
                <a:gridCol w="2780111">
                  <a:extLst>
                    <a:ext uri="{9D8B030D-6E8A-4147-A177-3AD203B41FA5}">
                      <a16:colId xmlns:a16="http://schemas.microsoft.com/office/drawing/2014/main" val="992143027"/>
                    </a:ext>
                  </a:extLst>
                </a:gridCol>
              </a:tblGrid>
              <a:tr h="540000">
                <a:tc>
                  <a:txBody>
                    <a:bodyPr/>
                    <a:lstStyle/>
                    <a:p>
                      <a:pPr algn="ctr"/>
                      <a:r>
                        <a:rPr lang="en-IN" sz="1300" b="1" dirty="0"/>
                        <a:t>Feature</a:t>
                      </a:r>
                      <a:endParaRPr lang="en-IN" sz="1300" dirty="0"/>
                    </a:p>
                  </a:txBody>
                  <a:tcPr marL="29401" marR="29401" marT="14700" marB="14700" anchor="ctr"/>
                </a:tc>
                <a:tc>
                  <a:txBody>
                    <a:bodyPr/>
                    <a:lstStyle/>
                    <a:p>
                      <a:pPr algn="ctr"/>
                      <a:r>
                        <a:rPr lang="en-IN" sz="1300" b="1" dirty="0"/>
                        <a:t>Citizen</a:t>
                      </a:r>
                      <a:endParaRPr lang="en-IN" sz="1300" dirty="0"/>
                    </a:p>
                  </a:txBody>
                  <a:tcPr marL="29401" marR="29401" marT="14700" marB="14700" anchor="ctr"/>
                </a:tc>
                <a:tc>
                  <a:txBody>
                    <a:bodyPr/>
                    <a:lstStyle/>
                    <a:p>
                      <a:pPr algn="ctr"/>
                      <a:r>
                        <a:rPr lang="en-IN" sz="1300" b="1" dirty="0"/>
                        <a:t>112 India</a:t>
                      </a:r>
                      <a:endParaRPr lang="en-IN" sz="1300" dirty="0"/>
                    </a:p>
                  </a:txBody>
                  <a:tcPr marL="29401" marR="29401" marT="14700" marB="14700" anchor="ctr"/>
                </a:tc>
                <a:tc>
                  <a:txBody>
                    <a:bodyPr/>
                    <a:lstStyle/>
                    <a:p>
                      <a:pPr algn="ctr"/>
                      <a:r>
                        <a:rPr lang="en-IN" sz="1300" b="1" dirty="0"/>
                        <a:t>Proposed App</a:t>
                      </a:r>
                      <a:endParaRPr lang="en-IN" sz="1300" dirty="0"/>
                    </a:p>
                  </a:txBody>
                  <a:tcPr marL="29401" marR="29401" marT="14700" marB="14700" anchor="ctr"/>
                </a:tc>
                <a:extLst>
                  <a:ext uri="{0D108BD9-81ED-4DB2-BD59-A6C34878D82A}">
                    <a16:rowId xmlns:a16="http://schemas.microsoft.com/office/drawing/2014/main" val="3566310071"/>
                  </a:ext>
                </a:extLst>
              </a:tr>
              <a:tr h="294009">
                <a:tc>
                  <a:txBody>
                    <a:bodyPr/>
                    <a:lstStyle/>
                    <a:p>
                      <a:r>
                        <a:rPr lang="en-IN" sz="1300" b="1" dirty="0"/>
                        <a:t>Emergency Service Requesting</a:t>
                      </a:r>
                      <a:endParaRPr lang="en-IN" sz="1300" dirty="0"/>
                    </a:p>
                  </a:txBody>
                  <a:tcPr marL="29401" marR="29401" marT="14700" marB="14700" anchor="ctr"/>
                </a:tc>
                <a:tc>
                  <a:txBody>
                    <a:bodyPr/>
                    <a:lstStyle/>
                    <a:p>
                      <a:r>
                        <a:rPr lang="en-IN" sz="1300" dirty="0"/>
                        <a:t>No (info only)</a:t>
                      </a:r>
                    </a:p>
                  </a:txBody>
                  <a:tcPr marL="29401" marR="29401" marT="14700" marB="14700" anchor="ctr"/>
                </a:tc>
                <a:tc>
                  <a:txBody>
                    <a:bodyPr/>
                    <a:lstStyle/>
                    <a:p>
                      <a:r>
                        <a:rPr lang="en-IN" sz="1300" dirty="0"/>
                        <a:t>Yes (Medical, Fire, Police)</a:t>
                      </a:r>
                    </a:p>
                  </a:txBody>
                  <a:tcPr marL="29401" marR="29401" marT="14700" marB="14700" anchor="ctr"/>
                </a:tc>
                <a:tc>
                  <a:txBody>
                    <a:bodyPr/>
                    <a:lstStyle/>
                    <a:p>
                      <a:r>
                        <a:rPr lang="en-US" sz="1300" dirty="0"/>
                        <a:t>Yes – simplified UI for quick selection</a:t>
                      </a:r>
                    </a:p>
                  </a:txBody>
                  <a:tcPr marL="29401" marR="29401" marT="14700" marB="14700" anchor="ctr"/>
                </a:tc>
                <a:extLst>
                  <a:ext uri="{0D108BD9-81ED-4DB2-BD59-A6C34878D82A}">
                    <a16:rowId xmlns:a16="http://schemas.microsoft.com/office/drawing/2014/main" val="3466826980"/>
                  </a:ext>
                </a:extLst>
              </a:tr>
              <a:tr h="382212">
                <a:tc>
                  <a:txBody>
                    <a:bodyPr/>
                    <a:lstStyle/>
                    <a:p>
                      <a:r>
                        <a:rPr lang="en-IN" sz="1300" b="1" dirty="0"/>
                        <a:t>Real-Time Responder Tracking</a:t>
                      </a:r>
                      <a:endParaRPr lang="en-IN" sz="1300" dirty="0"/>
                    </a:p>
                  </a:txBody>
                  <a:tcPr marL="29401" marR="29401" marT="14700" marB="14700" anchor="ctr"/>
                </a:tc>
                <a:tc>
                  <a:txBody>
                    <a:bodyPr/>
                    <a:lstStyle/>
                    <a:p>
                      <a:r>
                        <a:rPr lang="en-IN" sz="1300" dirty="0"/>
                        <a:t>No</a:t>
                      </a:r>
                    </a:p>
                  </a:txBody>
                  <a:tcPr marL="29401" marR="29401" marT="14700" marB="14700" anchor="ctr"/>
                </a:tc>
                <a:tc>
                  <a:txBody>
                    <a:bodyPr/>
                    <a:lstStyle/>
                    <a:p>
                      <a:r>
                        <a:rPr lang="en-IN" sz="1300" dirty="0"/>
                        <a:t>Partial (dispatch confirmation only)</a:t>
                      </a:r>
                    </a:p>
                  </a:txBody>
                  <a:tcPr marL="29401" marR="29401" marT="14700" marB="14700" anchor="ctr"/>
                </a:tc>
                <a:tc>
                  <a:txBody>
                    <a:bodyPr/>
                    <a:lstStyle/>
                    <a:p>
                      <a:r>
                        <a:rPr lang="en-US" sz="1300"/>
                        <a:t>Yes – live responder tracking with ETA</a:t>
                      </a:r>
                    </a:p>
                  </a:txBody>
                  <a:tcPr marL="29401" marR="29401" marT="14700" marB="14700" anchor="ctr"/>
                </a:tc>
                <a:extLst>
                  <a:ext uri="{0D108BD9-81ED-4DB2-BD59-A6C34878D82A}">
                    <a16:rowId xmlns:a16="http://schemas.microsoft.com/office/drawing/2014/main" val="1054995587"/>
                  </a:ext>
                </a:extLst>
              </a:tr>
              <a:tr h="382212">
                <a:tc>
                  <a:txBody>
                    <a:bodyPr/>
                    <a:lstStyle/>
                    <a:p>
                      <a:r>
                        <a:rPr lang="en-IN" sz="1300" b="1" dirty="0"/>
                        <a:t>Verified Responder Details</a:t>
                      </a:r>
                      <a:endParaRPr lang="en-IN" sz="1300" dirty="0"/>
                    </a:p>
                  </a:txBody>
                  <a:tcPr marL="29401" marR="29401" marT="14700" marB="14700" anchor="ctr"/>
                </a:tc>
                <a:tc>
                  <a:txBody>
                    <a:bodyPr/>
                    <a:lstStyle/>
                    <a:p>
                      <a:r>
                        <a:rPr lang="en-IN" sz="1300" dirty="0"/>
                        <a:t>No</a:t>
                      </a:r>
                    </a:p>
                  </a:txBody>
                  <a:tcPr marL="29401" marR="29401" marT="14700" marB="14700" anchor="ctr"/>
                </a:tc>
                <a:tc>
                  <a:txBody>
                    <a:bodyPr/>
                    <a:lstStyle/>
                    <a:p>
                      <a:r>
                        <a:rPr lang="en-IN" sz="1300" dirty="0"/>
                        <a:t>No</a:t>
                      </a:r>
                    </a:p>
                  </a:txBody>
                  <a:tcPr marL="29401" marR="29401" marT="14700" marB="14700" anchor="ctr"/>
                </a:tc>
                <a:tc>
                  <a:txBody>
                    <a:bodyPr/>
                    <a:lstStyle/>
                    <a:p>
                      <a:r>
                        <a:rPr lang="en-US" sz="1300"/>
                        <a:t>Yes – responder ID, name, and credentials shown</a:t>
                      </a:r>
                    </a:p>
                  </a:txBody>
                  <a:tcPr marL="29401" marR="29401" marT="14700" marB="14700" anchor="ctr"/>
                </a:tc>
                <a:extLst>
                  <a:ext uri="{0D108BD9-81ED-4DB2-BD59-A6C34878D82A}">
                    <a16:rowId xmlns:a16="http://schemas.microsoft.com/office/drawing/2014/main" val="402758278"/>
                  </a:ext>
                </a:extLst>
              </a:tr>
              <a:tr h="382212">
                <a:tc>
                  <a:txBody>
                    <a:bodyPr/>
                    <a:lstStyle/>
                    <a:p>
                      <a:r>
                        <a:rPr lang="en-IN" sz="1300" b="1" dirty="0"/>
                        <a:t>AI-Based Triage &amp; Chatbot</a:t>
                      </a:r>
                      <a:endParaRPr lang="en-IN" sz="1300" dirty="0"/>
                    </a:p>
                  </a:txBody>
                  <a:tcPr marL="29401" marR="29401" marT="14700" marB="14700" anchor="ctr"/>
                </a:tc>
                <a:tc>
                  <a:txBody>
                    <a:bodyPr/>
                    <a:lstStyle/>
                    <a:p>
                      <a:r>
                        <a:rPr lang="en-IN" sz="1300" dirty="0"/>
                        <a:t>No</a:t>
                      </a:r>
                    </a:p>
                  </a:txBody>
                  <a:tcPr marL="29401" marR="29401" marT="14700" marB="14700" anchor="ctr"/>
                </a:tc>
                <a:tc>
                  <a:txBody>
                    <a:bodyPr/>
                    <a:lstStyle/>
                    <a:p>
                      <a:r>
                        <a:rPr lang="en-IN" sz="1300" dirty="0"/>
                        <a:t>No</a:t>
                      </a:r>
                    </a:p>
                  </a:txBody>
                  <a:tcPr marL="29401" marR="29401" marT="14700" marB="14700" anchor="ctr"/>
                </a:tc>
                <a:tc>
                  <a:txBody>
                    <a:bodyPr/>
                    <a:lstStyle/>
                    <a:p>
                      <a:r>
                        <a:rPr lang="en-US" sz="1300"/>
                        <a:t>Yes – AI triage logic + Gemini chatbot for first aid</a:t>
                      </a:r>
                    </a:p>
                  </a:txBody>
                  <a:tcPr marL="29401" marR="29401" marT="14700" marB="14700" anchor="ctr"/>
                </a:tc>
                <a:extLst>
                  <a:ext uri="{0D108BD9-81ED-4DB2-BD59-A6C34878D82A}">
                    <a16:rowId xmlns:a16="http://schemas.microsoft.com/office/drawing/2014/main" val="1357731385"/>
                  </a:ext>
                </a:extLst>
              </a:tr>
              <a:tr h="294009">
                <a:tc>
                  <a:txBody>
                    <a:bodyPr/>
                    <a:lstStyle/>
                    <a:p>
                      <a:r>
                        <a:rPr lang="en-IN" sz="1300" b="1" dirty="0"/>
                        <a:t>Location Sharing</a:t>
                      </a:r>
                      <a:endParaRPr lang="en-IN" sz="1300" dirty="0"/>
                    </a:p>
                  </a:txBody>
                  <a:tcPr marL="29401" marR="29401" marT="14700" marB="14700" anchor="ctr"/>
                </a:tc>
                <a:tc>
                  <a:txBody>
                    <a:bodyPr/>
                    <a:lstStyle/>
                    <a:p>
                      <a:r>
                        <a:rPr lang="en-IN" sz="1300" dirty="0"/>
                        <a:t>Yes (incident feed only)</a:t>
                      </a:r>
                    </a:p>
                  </a:txBody>
                  <a:tcPr marL="29401" marR="29401" marT="14700" marB="14700" anchor="ctr"/>
                </a:tc>
                <a:tc>
                  <a:txBody>
                    <a:bodyPr/>
                    <a:lstStyle/>
                    <a:p>
                      <a:r>
                        <a:rPr lang="en-IN" sz="1300"/>
                        <a:t>Yes (GPS-based)</a:t>
                      </a:r>
                    </a:p>
                  </a:txBody>
                  <a:tcPr marL="29401" marR="29401" marT="14700" marB="14700" anchor="ctr"/>
                </a:tc>
                <a:tc>
                  <a:txBody>
                    <a:bodyPr/>
                    <a:lstStyle/>
                    <a:p>
                      <a:r>
                        <a:rPr lang="en-US" sz="1300" dirty="0"/>
                        <a:t>Yes – precise real-time location sharing</a:t>
                      </a:r>
                    </a:p>
                  </a:txBody>
                  <a:tcPr marL="29401" marR="29401" marT="14700" marB="14700" anchor="ctr"/>
                </a:tc>
                <a:extLst>
                  <a:ext uri="{0D108BD9-81ED-4DB2-BD59-A6C34878D82A}">
                    <a16:rowId xmlns:a16="http://schemas.microsoft.com/office/drawing/2014/main" val="2557160986"/>
                  </a:ext>
                </a:extLst>
              </a:tr>
              <a:tr h="294009">
                <a:tc>
                  <a:txBody>
                    <a:bodyPr/>
                    <a:lstStyle/>
                    <a:p>
                      <a:r>
                        <a:rPr lang="en-IN" sz="1300" b="1" dirty="0"/>
                        <a:t>Multimedia Reporting</a:t>
                      </a:r>
                      <a:endParaRPr lang="en-IN" sz="1300" dirty="0"/>
                    </a:p>
                  </a:txBody>
                  <a:tcPr marL="29401" marR="29401" marT="14700" marB="14700" anchor="ctr"/>
                </a:tc>
                <a:tc>
                  <a:txBody>
                    <a:bodyPr/>
                    <a:lstStyle/>
                    <a:p>
                      <a:r>
                        <a:rPr lang="en-US" sz="1300"/>
                        <a:t>Yes (videos/photos from users)</a:t>
                      </a:r>
                    </a:p>
                  </a:txBody>
                  <a:tcPr marL="29401" marR="29401" marT="14700" marB="14700" anchor="ctr"/>
                </a:tc>
                <a:tc>
                  <a:txBody>
                    <a:bodyPr/>
                    <a:lstStyle/>
                    <a:p>
                      <a:r>
                        <a:rPr lang="en-IN" sz="1300" dirty="0"/>
                        <a:t>Limited to text &amp; call</a:t>
                      </a:r>
                    </a:p>
                  </a:txBody>
                  <a:tcPr marL="29401" marR="29401" marT="14700" marB="14700" anchor="ctr"/>
                </a:tc>
                <a:tc>
                  <a:txBody>
                    <a:bodyPr/>
                    <a:lstStyle/>
                    <a:p>
                      <a:r>
                        <a:rPr lang="en-IN" sz="1300" dirty="0"/>
                        <a:t>Yes – voice, text, images, chatbot interaction</a:t>
                      </a:r>
                    </a:p>
                  </a:txBody>
                  <a:tcPr marL="29401" marR="29401" marT="14700" marB="14700" anchor="ctr"/>
                </a:tc>
                <a:extLst>
                  <a:ext uri="{0D108BD9-81ED-4DB2-BD59-A6C34878D82A}">
                    <a16:rowId xmlns:a16="http://schemas.microsoft.com/office/drawing/2014/main" val="843812348"/>
                  </a:ext>
                </a:extLst>
              </a:tr>
              <a:tr h="294009">
                <a:tc>
                  <a:txBody>
                    <a:bodyPr/>
                    <a:lstStyle/>
                    <a:p>
                      <a:r>
                        <a:rPr lang="en-IN" sz="1300" b="1" dirty="0"/>
                        <a:t>Voice Command Support</a:t>
                      </a:r>
                      <a:endParaRPr lang="en-IN" sz="1300" dirty="0"/>
                    </a:p>
                  </a:txBody>
                  <a:tcPr marL="29401" marR="29401" marT="14700" marB="14700" anchor="ctr"/>
                </a:tc>
                <a:tc>
                  <a:txBody>
                    <a:bodyPr/>
                    <a:lstStyle/>
                    <a:p>
                      <a:r>
                        <a:rPr lang="en-IN" sz="1300" dirty="0"/>
                        <a:t>No</a:t>
                      </a:r>
                    </a:p>
                  </a:txBody>
                  <a:tcPr marL="29401" marR="29401" marT="14700" marB="14700" anchor="ctr"/>
                </a:tc>
                <a:tc>
                  <a:txBody>
                    <a:bodyPr/>
                    <a:lstStyle/>
                    <a:p>
                      <a:r>
                        <a:rPr lang="en-IN" sz="1300" dirty="0"/>
                        <a:t>No</a:t>
                      </a:r>
                    </a:p>
                  </a:txBody>
                  <a:tcPr marL="29401" marR="29401" marT="14700" marB="14700" anchor="ctr"/>
                </a:tc>
                <a:tc>
                  <a:txBody>
                    <a:bodyPr/>
                    <a:lstStyle/>
                    <a:p>
                      <a:r>
                        <a:rPr lang="en-US" sz="1300" dirty="0"/>
                        <a:t>Yes – hands-free reporting with Speech-to-Text</a:t>
                      </a:r>
                    </a:p>
                  </a:txBody>
                  <a:tcPr marL="29401" marR="29401" marT="14700" marB="14700" anchor="ctr"/>
                </a:tc>
                <a:extLst>
                  <a:ext uri="{0D108BD9-81ED-4DB2-BD59-A6C34878D82A}">
                    <a16:rowId xmlns:a16="http://schemas.microsoft.com/office/drawing/2014/main" val="73544434"/>
                  </a:ext>
                </a:extLst>
              </a:tr>
              <a:tr h="470415">
                <a:tc>
                  <a:txBody>
                    <a:bodyPr/>
                    <a:lstStyle/>
                    <a:p>
                      <a:r>
                        <a:rPr lang="en-IN" sz="1300" b="1" dirty="0"/>
                        <a:t>Emergency Contact Notifications</a:t>
                      </a:r>
                      <a:endParaRPr lang="en-IN" sz="1300" dirty="0"/>
                    </a:p>
                  </a:txBody>
                  <a:tcPr marL="29401" marR="29401" marT="14700" marB="14700" anchor="ctr"/>
                </a:tc>
                <a:tc>
                  <a:txBody>
                    <a:bodyPr/>
                    <a:lstStyle/>
                    <a:p>
                      <a:r>
                        <a:rPr lang="en-IN" sz="1300"/>
                        <a:t>No</a:t>
                      </a:r>
                    </a:p>
                  </a:txBody>
                  <a:tcPr marL="29401" marR="29401" marT="14700" marB="14700" anchor="ctr"/>
                </a:tc>
                <a:tc>
                  <a:txBody>
                    <a:bodyPr/>
                    <a:lstStyle/>
                    <a:p>
                      <a:r>
                        <a:rPr lang="en-IN" sz="1300"/>
                        <a:t>Yes (optional contact setup)</a:t>
                      </a:r>
                    </a:p>
                  </a:txBody>
                  <a:tcPr marL="29401" marR="29401" marT="14700" marB="14700" anchor="ctr"/>
                </a:tc>
                <a:tc>
                  <a:txBody>
                    <a:bodyPr/>
                    <a:lstStyle/>
                    <a:p>
                      <a:r>
                        <a:rPr lang="en-US" sz="1300" dirty="0"/>
                        <a:t>Yes – automated alerts to user’s contacts via SMS/in-app/email</a:t>
                      </a:r>
                    </a:p>
                  </a:txBody>
                  <a:tcPr marL="29401" marR="29401" marT="14700" marB="14700" anchor="ctr"/>
                </a:tc>
                <a:extLst>
                  <a:ext uri="{0D108BD9-81ED-4DB2-BD59-A6C34878D82A}">
                    <a16:rowId xmlns:a16="http://schemas.microsoft.com/office/drawing/2014/main" val="2464449485"/>
                  </a:ext>
                </a:extLst>
              </a:tr>
              <a:tr h="382212">
                <a:tc>
                  <a:txBody>
                    <a:bodyPr/>
                    <a:lstStyle/>
                    <a:p>
                      <a:r>
                        <a:rPr lang="en-IN" sz="1300" b="1" dirty="0"/>
                        <a:t>Community Alerts / Involvement</a:t>
                      </a:r>
                      <a:endParaRPr lang="en-IN" sz="1300" dirty="0"/>
                    </a:p>
                  </a:txBody>
                  <a:tcPr marL="29401" marR="29401" marT="14700" marB="14700" anchor="ctr"/>
                </a:tc>
                <a:tc>
                  <a:txBody>
                    <a:bodyPr/>
                    <a:lstStyle/>
                    <a:p>
                      <a:r>
                        <a:rPr lang="en-IN" sz="1300" dirty="0"/>
                        <a:t>Yes – real-time alerts</a:t>
                      </a:r>
                    </a:p>
                  </a:txBody>
                  <a:tcPr marL="29401" marR="29401" marT="14700" marB="14700" anchor="ctr"/>
                </a:tc>
                <a:tc>
                  <a:txBody>
                    <a:bodyPr/>
                    <a:lstStyle/>
                    <a:p>
                      <a:r>
                        <a:rPr lang="en-IN" sz="1300"/>
                        <a:t>No</a:t>
                      </a:r>
                    </a:p>
                  </a:txBody>
                  <a:tcPr marL="29401" marR="29401" marT="14700" marB="14700" anchor="ctr"/>
                </a:tc>
                <a:tc>
                  <a:txBody>
                    <a:bodyPr/>
                    <a:lstStyle/>
                    <a:p>
                      <a:r>
                        <a:rPr lang="en-US" sz="1300" dirty="0"/>
                        <a:t>Yes – nearby users alerted for help or awareness</a:t>
                      </a:r>
                    </a:p>
                  </a:txBody>
                  <a:tcPr marL="29401" marR="29401" marT="14700" marB="14700" anchor="ctr"/>
                </a:tc>
                <a:extLst>
                  <a:ext uri="{0D108BD9-81ED-4DB2-BD59-A6C34878D82A}">
                    <a16:rowId xmlns:a16="http://schemas.microsoft.com/office/drawing/2014/main" val="2915739741"/>
                  </a:ext>
                </a:extLst>
              </a:tr>
            </a:tbl>
          </a:graphicData>
        </a:graphic>
      </p:graphicFrame>
    </p:spTree>
    <p:extLst>
      <p:ext uri="{BB962C8B-B14F-4D97-AF65-F5344CB8AC3E}">
        <p14:creationId xmlns:p14="http://schemas.microsoft.com/office/powerpoint/2010/main" val="3631008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B3EF-7381-2A69-0CBE-8FA77F75106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AF1061E-1132-4BD1-7067-56E8B05E3310}"/>
              </a:ext>
            </a:extLst>
          </p:cNvPr>
          <p:cNvSpPr txBox="1">
            <a:spLocks/>
          </p:cNvSpPr>
          <p:nvPr/>
        </p:nvSpPr>
        <p:spPr>
          <a:xfrm>
            <a:off x="552000" y="11827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Proposed Method (Design Thinking Approach)</a:t>
            </a:r>
            <a:endParaRPr lang="en-IN" dirty="0"/>
          </a:p>
        </p:txBody>
      </p:sp>
      <p:sp>
        <p:nvSpPr>
          <p:cNvPr id="5" name="TextBox 4">
            <a:extLst>
              <a:ext uri="{FF2B5EF4-FFF2-40B4-BE49-F238E27FC236}">
                <a16:creationId xmlns:a16="http://schemas.microsoft.com/office/drawing/2014/main" id="{FCD721FA-EE86-D328-1187-385AC92C50A6}"/>
              </a:ext>
            </a:extLst>
          </p:cNvPr>
          <p:cNvSpPr txBox="1"/>
          <p:nvPr/>
        </p:nvSpPr>
        <p:spPr>
          <a:xfrm>
            <a:off x="552000" y="1431022"/>
            <a:ext cx="11088000" cy="3970318"/>
          </a:xfrm>
          <a:prstGeom prst="rect">
            <a:avLst/>
          </a:prstGeom>
          <a:noFill/>
        </p:spPr>
        <p:txBody>
          <a:bodyPr wrap="square">
            <a:spAutoFit/>
          </a:bodyPr>
          <a:lstStyle/>
          <a:p>
            <a:r>
              <a:rPr lang="en-US" sz="1800" dirty="0">
                <a:solidFill>
                  <a:srgbClr val="000000"/>
                </a:solidFill>
              </a:rPr>
              <a:t>We followed Stanford's 5-phase model to create a solution that is practical, scalable, and empathetic.</a:t>
            </a:r>
            <a:br>
              <a:rPr lang="en-US" sz="1800" dirty="0">
                <a:solidFill>
                  <a:srgbClr val="000000"/>
                </a:solidFill>
              </a:rPr>
            </a:br>
            <a:endParaRPr lang="en-US" sz="1800" dirty="0">
              <a:solidFill>
                <a:srgbClr val="000000"/>
              </a:solidFill>
            </a:endParaRPr>
          </a:p>
          <a:p>
            <a:r>
              <a:rPr lang="en-US" sz="1800" dirty="0">
                <a:solidFill>
                  <a:srgbClr val="000000"/>
                </a:solidFill>
              </a:rPr>
              <a:t>The proposed mobile-based emergency response system is designed to overcome the limitations of traditional emergency services by providing faster, more accessible, and reliable assistance during critical situations. The system enables users to initiate help requests through a user-friendly home screen that displays a real-time map. Users can choose from emergency services such as Police, Fire, or Medical, and submit relevant details along with optional photos or videos. The app automatically shares the user’s location with emergency responders and nearby volunteers. If the request is accepted, the user receives the responder’s details, estimated time of arrival, and live route tracking. In case of a declined request, the user is prompted to reattempt the service. The Account section allows users to manage personal details, including name, age, contact number, medical history, and blood type, and enables automatic alerts to emergency contacts. Additionally, the app features a built-in AI chatbot that provides real-time first aid guidance and emotional support until help arrives, further strengthening the system’s ability to respond effectively in emergencies.</a:t>
            </a:r>
          </a:p>
          <a:p>
            <a:endParaRPr lang="en-IN" dirty="0"/>
          </a:p>
        </p:txBody>
      </p:sp>
    </p:spTree>
    <p:extLst>
      <p:ext uri="{BB962C8B-B14F-4D97-AF65-F5344CB8AC3E}">
        <p14:creationId xmlns:p14="http://schemas.microsoft.com/office/powerpoint/2010/main" val="301070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 dockstate="right" visibility="0" width="350" row="2">
    <wetp:webextensionref xmlns:r="http://schemas.openxmlformats.org/officeDocument/2006/relationships" r:id="rId2"/>
  </wetp:taskpane>
  <wetp:taskpane dockstate="right" visibility="0" width="350" row="2">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8FB797C8-C193-4A2F-B45D-14381ED73EFA}">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0563E09-6E36-4D2C-892A-E612F7AAB4C6}">
  <we:reference id="wa200006038" version="1.0.0.3" store="en-US" storeType="OMEX"/>
  <we:alternateReferences>
    <we:reference id="WA200006038" version="1.0.0.3"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68175E0F-4F86-4580-B73A-757D1DB784A4}">
  <we:reference id="wa104178141" version="4.3.3.0" store="en-US" storeType="OMEX"/>
  <we:alternateReferences>
    <we:reference id="WA104178141" version="4.3.3.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113</TotalTime>
  <Words>1754</Words>
  <Application>Microsoft Office PowerPoint</Application>
  <PresentationFormat>Widescreen</PresentationFormat>
  <Paragraphs>140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Prathyush R. (230701240)
Naveed Ahmed Basha (230701204)
Supervisor:
Dr. R. Bhuvaneswari, Associate Professor,
Department of Computer Science and Engineering
Rajalakshmi Engineering College</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D.P. Cheran</dc:creator>
  <cp:lastModifiedBy>Akshith Rathnakumar</cp:lastModifiedBy>
  <cp:revision>15</cp:revision>
  <dcterms:created xsi:type="dcterms:W3CDTF">2025-05-28T02:53:18Z</dcterms:created>
  <dcterms:modified xsi:type="dcterms:W3CDTF">2025-05-30T03:19:00Z</dcterms:modified>
</cp:coreProperties>
</file>