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88" r:id="rId1"/>
  </p:sldMasterIdLst>
  <p:notesMasterIdLst>
    <p:notesMasterId r:id="rId14"/>
  </p:notesMasterIdLst>
  <p:sldIdLst>
    <p:sldId id="256" r:id="rId2"/>
    <p:sldId id="269" r:id="rId3"/>
    <p:sldId id="270" r:id="rId4"/>
    <p:sldId id="267" r:id="rId5"/>
    <p:sldId id="259" r:id="rId6"/>
    <p:sldId id="260" r:id="rId7"/>
    <p:sldId id="261" r:id="rId8"/>
    <p:sldId id="262"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7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105" d="100"/>
          <a:sy n="105" d="100"/>
        </p:scale>
        <p:origin x="138"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40745E7-FFFF-406D-BD8A-C6DC4C8D3969}"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782A639-D3A6-43E2-9E2C-C6BE4B2C1208}" type="slidenum">
              <a:rPr lang="en-IN" smtClean="0"/>
              <a:t>‹#›</a:t>
            </a:fld>
            <a:endParaRPr lang="en-IN"/>
          </a:p>
        </p:txBody>
      </p:sp>
    </p:spTree>
    <p:extLst>
      <p:ext uri="{BB962C8B-B14F-4D97-AF65-F5344CB8AC3E}">
        <p14:creationId xmlns:p14="http://schemas.microsoft.com/office/powerpoint/2010/main" val="3764537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82A639-D3A6-43E2-9E2C-C6BE4B2C1208}" type="slidenum">
              <a:rPr lang="en-IN" smtClean="0"/>
              <a:t>11</a:t>
            </a:fld>
            <a:endParaRPr lang="en-IN"/>
          </a:p>
        </p:txBody>
      </p:sp>
    </p:spTree>
    <p:extLst>
      <p:ext uri="{BB962C8B-B14F-4D97-AF65-F5344CB8AC3E}">
        <p14:creationId xmlns:p14="http://schemas.microsoft.com/office/powerpoint/2010/main" val="2162917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069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40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4265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0161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1484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2264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34575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14088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088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24/06/2024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122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1402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24/06/2024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029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24/06/2024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789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24/06/2024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409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295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24/06/2024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02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24/06/2024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9648218"/>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 id="2147484100" r:id="rId12"/>
    <p:sldLayoutId id="2147484101" r:id="rId13"/>
    <p:sldLayoutId id="2147484102" r:id="rId14"/>
    <p:sldLayoutId id="2147484103" r:id="rId15"/>
    <p:sldLayoutId id="214748410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1390196"/>
            <a:ext cx="6786626" cy="1678665"/>
          </a:xfrm>
          <a:prstGeom prst="rect">
            <a:avLst/>
          </a:prstGeom>
        </p:spPr>
        <p:txBody>
          <a:bodyPr vert="horz" wrap="square" lIns="0" tIns="16510" rIns="0" bIns="0" rtlCol="0">
            <a:spAutoFit/>
          </a:bodyPr>
          <a:lstStyle/>
          <a:p>
            <a:pPr marL="3213735">
              <a:lnSpc>
                <a:spcPct val="100000"/>
              </a:lnSpc>
              <a:spcBef>
                <a:spcPts val="130"/>
              </a:spcBef>
            </a:pPr>
            <a:r>
              <a:rPr lang="en-US" spc="15" dirty="0" smtClean="0">
                <a:solidFill>
                  <a:srgbClr val="C00000"/>
                </a:solidFill>
              </a:rPr>
              <a:t>Yarramsetti</a:t>
            </a:r>
            <a:br>
              <a:rPr lang="en-US" spc="15" dirty="0" smtClean="0">
                <a:solidFill>
                  <a:srgbClr val="C00000"/>
                </a:solidFill>
              </a:rPr>
            </a:br>
            <a:r>
              <a:rPr lang="en-US" spc="15" dirty="0">
                <a:solidFill>
                  <a:srgbClr val="C00000"/>
                </a:solidFill>
              </a:rPr>
              <a:t>P</a:t>
            </a:r>
            <a:r>
              <a:rPr lang="en-US" spc="15" dirty="0" smtClean="0">
                <a:solidFill>
                  <a:srgbClr val="C00000"/>
                </a:solidFill>
              </a:rPr>
              <a:t>rathyusha</a:t>
            </a:r>
            <a:endParaRPr spc="15" dirty="0">
              <a:solidFill>
                <a:srgbClr val="C00000"/>
              </a:solidFill>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1146468"/>
          </a:xfrm>
          <a:prstGeom prst="rect">
            <a:avLst/>
          </a:prstGeom>
        </p:spPr>
        <p:txBody>
          <a:bodyPr vert="horz" wrap="square" lIns="0" tIns="12700" rIns="0" bIns="0" rtlCol="0">
            <a:spAutoFit/>
          </a:bodyPr>
          <a:lstStyle/>
          <a:p>
            <a:pPr marL="12700">
              <a:lnSpc>
                <a:spcPct val="100000"/>
              </a:lnSpc>
              <a:spcBef>
                <a:spcPts val="100"/>
              </a:spcBef>
            </a:pPr>
            <a:endParaRPr lang="en-US" sz="2400" b="1" spc="10" dirty="0">
              <a:solidFill>
                <a:srgbClr val="2D936B"/>
              </a:solidFill>
              <a:latin typeface="Trebuchet MS"/>
              <a:cs typeface="Trebuchet MS"/>
            </a:endParaRPr>
          </a:p>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US" sz="2400" b="1" spc="-5"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61621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874078" y="3048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solidFill>
                <a:latin typeface="Trebuchet MS"/>
                <a:cs typeface="Trebuchet MS"/>
              </a:rPr>
              <a:t>M</a:t>
            </a:r>
            <a:r>
              <a:rPr sz="4800" b="1" dirty="0">
                <a:solidFill>
                  <a:schemeClr val="accent1"/>
                </a:solidFill>
                <a:latin typeface="Trebuchet MS"/>
                <a:cs typeface="Trebuchet MS"/>
              </a:rPr>
              <a:t>O</a:t>
            </a:r>
            <a:r>
              <a:rPr sz="4800" b="1" spc="-15" dirty="0">
                <a:solidFill>
                  <a:schemeClr val="accent1"/>
                </a:solidFill>
                <a:latin typeface="Trebuchet MS"/>
                <a:cs typeface="Trebuchet MS"/>
              </a:rPr>
              <a:t>D</a:t>
            </a:r>
            <a:r>
              <a:rPr sz="4800" b="1" spc="-35" dirty="0">
                <a:solidFill>
                  <a:schemeClr val="accent1"/>
                </a:solidFill>
                <a:latin typeface="Trebuchet MS"/>
                <a:cs typeface="Trebuchet MS"/>
              </a:rPr>
              <a:t>E</a:t>
            </a:r>
            <a:r>
              <a:rPr sz="4800" b="1" spc="-30" dirty="0">
                <a:solidFill>
                  <a:schemeClr val="accent1"/>
                </a:solidFill>
                <a:latin typeface="Trebuchet MS"/>
                <a:cs typeface="Trebuchet MS"/>
              </a:rPr>
              <a:t>LL</a:t>
            </a:r>
            <a:r>
              <a:rPr sz="4800" b="1" spc="-5" dirty="0">
                <a:solidFill>
                  <a:schemeClr val="accent1"/>
                </a:solidFill>
                <a:latin typeface="Trebuchet MS"/>
                <a:cs typeface="Trebuchet MS"/>
              </a:rPr>
              <a:t>I</a:t>
            </a:r>
            <a:r>
              <a:rPr sz="4800" b="1" spc="30" dirty="0">
                <a:solidFill>
                  <a:schemeClr val="accent1"/>
                </a:solidFill>
                <a:latin typeface="Trebuchet MS"/>
                <a:cs typeface="Trebuchet MS"/>
              </a:rPr>
              <a:t>N</a:t>
            </a:r>
            <a:r>
              <a:rPr sz="4800" b="1"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10" name="TextBox 9">
            <a:extLst>
              <a:ext uri="{FF2B5EF4-FFF2-40B4-BE49-F238E27FC236}">
                <a16:creationId xmlns:a16="http://schemas.microsoft.com/office/drawing/2014/main" id="{F3EB7CF0-79E5-98EF-3637-BE8017700844}"/>
              </a:ext>
            </a:extLst>
          </p:cNvPr>
          <p:cNvSpPr txBox="1"/>
          <p:nvPr/>
        </p:nvSpPr>
        <p:spPr>
          <a:xfrm>
            <a:off x="752475" y="1219200"/>
            <a:ext cx="860107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Keystroke capture:</a:t>
            </a:r>
          </a:p>
          <a:p>
            <a:r>
              <a:rPr lang="en-IN" dirty="0"/>
              <a:t>	It utilizes the pynput library to record every keystroke in real-time.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Data logging</a:t>
            </a:r>
          </a:p>
          <a:p>
            <a:r>
              <a:rPr lang="en-IN" dirty="0"/>
              <a:t>	Saves the captured keystrokes into a secure text file.</a:t>
            </a:r>
          </a:p>
          <a:p>
            <a:endParaRPr lang="en-IN" dirty="0"/>
          </a:p>
          <a:p>
            <a:pPr marL="285750" indent="-285750">
              <a:buFont typeface="Arial" panose="020B0604020202020204" pitchFamily="34" charset="0"/>
              <a:buChar char="•"/>
            </a:pPr>
            <a:r>
              <a:rPr lang="en-IN" dirty="0"/>
              <a:t>Background operation</a:t>
            </a:r>
          </a:p>
          <a:p>
            <a:r>
              <a:rPr lang="en-IN" dirty="0"/>
              <a:t>	Keylogger runs discreetly without altering the user or affecting system 	performance.</a:t>
            </a:r>
          </a:p>
          <a:p>
            <a:endParaRPr lang="en-IN" dirty="0"/>
          </a:p>
          <a:p>
            <a:pPr marL="285750" indent="-285750">
              <a:buFont typeface="Arial" panose="020B0604020202020204" pitchFamily="34" charset="0"/>
              <a:buChar char="•"/>
            </a:pPr>
            <a:r>
              <a:rPr lang="en-IN" dirty="0"/>
              <a:t>File storage</a:t>
            </a:r>
          </a:p>
          <a:p>
            <a:r>
              <a:rPr lang="en-IN" dirty="0"/>
              <a:t>	We can manage the storage of log file ensuring data is accessible.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61750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497C439-23A1-2CB7-2786-D5687D7BE8AB}"/>
              </a:ext>
            </a:extLst>
          </p:cNvPr>
          <p:cNvSpPr txBox="1"/>
          <p:nvPr/>
        </p:nvSpPr>
        <p:spPr>
          <a:xfrm>
            <a:off x="752475" y="1143634"/>
            <a:ext cx="3362325" cy="369332"/>
          </a:xfrm>
          <a:prstGeom prst="rect">
            <a:avLst/>
          </a:prstGeom>
          <a:noFill/>
        </p:spPr>
        <p:txBody>
          <a:bodyPr wrap="square" rtlCol="0">
            <a:spAutoFit/>
          </a:bodyPr>
          <a:lstStyle/>
          <a:p>
            <a:r>
              <a:rPr lang="en-IN" b="1" dirty="0"/>
              <a:t>Output:</a:t>
            </a:r>
          </a:p>
        </p:txBody>
      </p:sp>
      <p:sp>
        <p:nvSpPr>
          <p:cNvPr id="13" name="TextBox 12">
            <a:extLst>
              <a:ext uri="{FF2B5EF4-FFF2-40B4-BE49-F238E27FC236}">
                <a16:creationId xmlns:a16="http://schemas.microsoft.com/office/drawing/2014/main" id="{ED002D5F-D71C-7E01-987F-6491DCC5A0D1}"/>
              </a:ext>
            </a:extLst>
          </p:cNvPr>
          <p:cNvSpPr txBox="1"/>
          <p:nvPr/>
        </p:nvSpPr>
        <p:spPr>
          <a:xfrm>
            <a:off x="752475" y="1469539"/>
            <a:ext cx="6943725" cy="646331"/>
          </a:xfrm>
          <a:prstGeom prst="rect">
            <a:avLst/>
          </a:prstGeom>
          <a:noFill/>
        </p:spPr>
        <p:txBody>
          <a:bodyPr wrap="square" rtlCol="0">
            <a:spAutoFit/>
          </a:bodyPr>
          <a:lstStyle/>
          <a:p>
            <a:r>
              <a:rPr lang="en-IN" dirty="0"/>
              <a:t>Successfully implemented Keylogger which not only captures keystrokes and also records the in both LOG file and JSON file</a:t>
            </a:r>
          </a:p>
        </p:txBody>
      </p:sp>
      <p:pic>
        <p:nvPicPr>
          <p:cNvPr id="10" name="Picture 9">
            <a:extLst>
              <a:ext uri="{FF2B5EF4-FFF2-40B4-BE49-F238E27FC236}">
                <a16:creationId xmlns:a16="http://schemas.microsoft.com/office/drawing/2014/main" id="{39A6914B-25BB-9FC8-14F0-FAEF9B863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124" y="949241"/>
            <a:ext cx="3791587" cy="1695687"/>
          </a:xfrm>
          <a:prstGeom prst="rect">
            <a:avLst/>
          </a:prstGeom>
        </p:spPr>
      </p:pic>
      <p:pic>
        <p:nvPicPr>
          <p:cNvPr id="15" name="Picture 14">
            <a:extLst>
              <a:ext uri="{FF2B5EF4-FFF2-40B4-BE49-F238E27FC236}">
                <a16:creationId xmlns:a16="http://schemas.microsoft.com/office/drawing/2014/main" id="{473537E6-422C-10D2-456E-BD82CB5D2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5" y="3554407"/>
            <a:ext cx="7925906" cy="223868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itle 9">
            <a:extLst>
              <a:ext uri="{FF2B5EF4-FFF2-40B4-BE49-F238E27FC236}">
                <a16:creationId xmlns:a16="http://schemas.microsoft.com/office/drawing/2014/main" id="{BAE8D44E-E3E3-FD58-EEA6-276ECF8211CA}"/>
              </a:ext>
            </a:extLst>
          </p:cNvPr>
          <p:cNvSpPr>
            <a:spLocks noGrp="1"/>
          </p:cNvSpPr>
          <p:nvPr>
            <p:ph type="title"/>
          </p:nvPr>
        </p:nvSpPr>
        <p:spPr/>
        <p:txBody>
          <a:bodyPr/>
          <a:lstStyle/>
          <a:p>
            <a:r>
              <a:rPr lang="en-IN" dirty="0"/>
              <a:t>PROJECT LINK</a:t>
            </a:r>
          </a:p>
        </p:txBody>
      </p:sp>
    </p:spTree>
    <p:extLst>
      <p:ext uri="{BB962C8B-B14F-4D97-AF65-F5344CB8AC3E}">
        <p14:creationId xmlns:p14="http://schemas.microsoft.com/office/powerpoint/2010/main" val="192501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066800"/>
            <a:ext cx="6096000" cy="2769989"/>
          </a:xfrm>
          <a:prstGeom prst="rect">
            <a:avLst/>
          </a:prstGeom>
        </p:spPr>
        <p:txBody>
          <a:bodyPr>
            <a:spAutoFit/>
          </a:bodyPr>
          <a:lstStyle/>
          <a:p>
            <a:r>
              <a:rPr lang="en-IN" sz="3600" spc="5" dirty="0">
                <a:solidFill>
                  <a:schemeClr val="accent1"/>
                </a:solidFill>
              </a:rPr>
              <a:t>Project Title :</a:t>
            </a:r>
            <a:r>
              <a:rPr lang="en-IN" spc="5" dirty="0"/>
              <a:t/>
            </a:r>
            <a:br>
              <a:rPr lang="en-IN" spc="5" dirty="0"/>
            </a:br>
            <a:r>
              <a:rPr lang="en-IN" spc="5" dirty="0"/>
              <a:t>			</a:t>
            </a:r>
            <a:endParaRPr lang="en-IN" spc="5" dirty="0" smtClean="0"/>
          </a:p>
          <a:p>
            <a:r>
              <a:rPr lang="en-IN" spc="5" dirty="0">
                <a:solidFill>
                  <a:srgbClr val="DF7909"/>
                </a:solidFill>
              </a:rPr>
              <a:t>	</a:t>
            </a:r>
            <a:r>
              <a:rPr lang="en-IN" spc="5" dirty="0" smtClean="0">
                <a:solidFill>
                  <a:srgbClr val="DF7909"/>
                </a:solidFill>
              </a:rPr>
              <a:t>		</a:t>
            </a:r>
            <a:r>
              <a:rPr lang="en-IN" sz="4000" spc="5" dirty="0" smtClean="0">
                <a:solidFill>
                  <a:srgbClr val="DF7909"/>
                </a:solidFill>
              </a:rPr>
              <a:t>Key Logger</a:t>
            </a:r>
            <a:r>
              <a:rPr lang="en-IN" sz="4000" spc="5" dirty="0">
                <a:solidFill>
                  <a:srgbClr val="DF7909"/>
                </a:solidFill>
              </a:rPr>
              <a:t>				</a:t>
            </a:r>
            <a:r>
              <a:rPr lang="en-IN" sz="4000" spc="5" dirty="0" smtClean="0">
                <a:solidFill>
                  <a:srgbClr val="DF7909"/>
                </a:solidFill>
              </a:rPr>
              <a:t>and </a:t>
            </a:r>
          </a:p>
          <a:p>
            <a:r>
              <a:rPr lang="en-IN" sz="4000" spc="5" dirty="0">
                <a:solidFill>
                  <a:srgbClr val="DF7909"/>
                </a:solidFill>
              </a:rPr>
              <a:t>	</a:t>
            </a:r>
            <a:r>
              <a:rPr lang="en-IN" sz="4000" spc="5" dirty="0" smtClean="0">
                <a:solidFill>
                  <a:srgbClr val="DF7909"/>
                </a:solidFill>
              </a:rPr>
              <a:t>		Security</a:t>
            </a:r>
            <a:endParaRPr lang="en-US" sz="4000" dirty="0"/>
          </a:p>
        </p:txBody>
      </p:sp>
    </p:spTree>
    <p:extLst>
      <p:ext uri="{BB962C8B-B14F-4D97-AF65-F5344CB8AC3E}">
        <p14:creationId xmlns:p14="http://schemas.microsoft.com/office/powerpoint/2010/main" val="183177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E3F015-2902-0EDF-813E-8600A2C065C4}"/>
              </a:ext>
            </a:extLst>
          </p:cNvPr>
          <p:cNvSpPr txBox="1"/>
          <p:nvPr/>
        </p:nvSpPr>
        <p:spPr>
          <a:xfrm>
            <a:off x="1933513" y="1397551"/>
            <a:ext cx="8605266" cy="43858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t>Introduction</a:t>
            </a:r>
          </a:p>
          <a:p>
            <a:pPr marL="285750" indent="-285750">
              <a:lnSpc>
                <a:spcPct val="150000"/>
              </a:lnSpc>
              <a:buFont typeface="Arial" panose="020B0604020202020204" pitchFamily="34" charset="0"/>
              <a:buChar char="•"/>
            </a:pPr>
            <a:r>
              <a:rPr lang="en-IN" b="1" dirty="0"/>
              <a:t>Problem Statement</a:t>
            </a:r>
          </a:p>
          <a:p>
            <a:pPr marL="285750" indent="-285750">
              <a:lnSpc>
                <a:spcPct val="150000"/>
              </a:lnSpc>
              <a:buFont typeface="Arial" panose="020B0604020202020204" pitchFamily="34" charset="0"/>
              <a:buChar char="•"/>
            </a:pPr>
            <a:r>
              <a:rPr lang="en-IN" b="1" dirty="0"/>
              <a:t>Project Overview</a:t>
            </a:r>
          </a:p>
          <a:p>
            <a:pPr marL="285750" indent="-285750">
              <a:lnSpc>
                <a:spcPct val="150000"/>
              </a:lnSpc>
              <a:buFont typeface="Arial" panose="020B0604020202020204" pitchFamily="34" charset="0"/>
              <a:buChar char="•"/>
            </a:pPr>
            <a:r>
              <a:rPr lang="en-IN" b="1" dirty="0"/>
              <a:t>Who are the end users?</a:t>
            </a:r>
          </a:p>
          <a:p>
            <a:pPr marL="285750" indent="-285750">
              <a:lnSpc>
                <a:spcPct val="150000"/>
              </a:lnSpc>
              <a:buFont typeface="Arial" panose="020B0604020202020204" pitchFamily="34" charset="0"/>
              <a:buChar char="•"/>
            </a:pPr>
            <a:r>
              <a:rPr lang="en-IN" b="1" dirty="0"/>
              <a:t>Your solution and its value proposition</a:t>
            </a:r>
          </a:p>
          <a:p>
            <a:pPr marL="285750" indent="-285750">
              <a:lnSpc>
                <a:spcPct val="150000"/>
              </a:lnSpc>
              <a:buFont typeface="Arial" panose="020B0604020202020204" pitchFamily="34" charset="0"/>
              <a:buChar char="•"/>
            </a:pPr>
            <a:r>
              <a:rPr lang="en-IN" b="1" dirty="0"/>
              <a:t>The WOW in our solution </a:t>
            </a:r>
          </a:p>
          <a:p>
            <a:pPr marL="285750" indent="-285750">
              <a:lnSpc>
                <a:spcPct val="150000"/>
              </a:lnSpc>
              <a:buFont typeface="Arial" panose="020B0604020202020204" pitchFamily="34" charset="0"/>
              <a:buChar char="•"/>
            </a:pPr>
            <a:r>
              <a:rPr lang="en-IN" b="1" dirty="0"/>
              <a:t>Modelling</a:t>
            </a:r>
          </a:p>
          <a:p>
            <a:pPr marL="285750" indent="-285750">
              <a:lnSpc>
                <a:spcPct val="150000"/>
              </a:lnSpc>
              <a:buFont typeface="Arial" panose="020B0604020202020204" pitchFamily="34" charset="0"/>
              <a:buChar char="•"/>
            </a:pPr>
            <a:r>
              <a:rPr lang="en-IN" b="1" dirty="0"/>
              <a:t>Results </a:t>
            </a:r>
          </a:p>
          <a:p>
            <a:pPr marL="285750" indent="-285750">
              <a:lnSpc>
                <a:spcPct val="150000"/>
              </a:lnSpc>
              <a:buFont typeface="Arial" panose="020B0604020202020204" pitchFamily="34" charset="0"/>
              <a:buChar char="•"/>
            </a:pPr>
            <a:r>
              <a:rPr lang="en-IN" b="1" dirty="0"/>
              <a:t>Project link</a:t>
            </a:r>
          </a:p>
          <a:p>
            <a:endParaRPr lang="en-IN" dirty="0"/>
          </a:p>
          <a:p>
            <a:pPr marL="285750" indent="-285750">
              <a:buFont typeface="Arial" panose="020B0604020202020204" pitchFamily="34" charset="0"/>
              <a:buChar char="•"/>
            </a:pPr>
            <a:endParaRPr lang="en-IN" dirty="0"/>
          </a:p>
        </p:txBody>
      </p:sp>
      <p:sp>
        <p:nvSpPr>
          <p:cNvPr id="3" name="object 21"/>
          <p:cNvSpPr txBox="1">
            <a:spLocks/>
          </p:cNvSpPr>
          <p:nvPr/>
        </p:nvSpPr>
        <p:spPr>
          <a:xfrm>
            <a:off x="739775" y="445388"/>
            <a:ext cx="2357120" cy="567463"/>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US" smtClean="0"/>
              <a:t>Contents</a:t>
            </a:r>
            <a:endParaRPr lang="en-US" dirty="0"/>
          </a:p>
        </p:txBody>
      </p:sp>
    </p:spTree>
    <p:extLst>
      <p:ext uri="{BB962C8B-B14F-4D97-AF65-F5344CB8AC3E}">
        <p14:creationId xmlns:p14="http://schemas.microsoft.com/office/powerpoint/2010/main" val="244576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0036" y="464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338684"/>
            <a:ext cx="7337425" cy="4457631"/>
          </a:xfrm>
          <a:prstGeom prst="rect">
            <a:avLst/>
          </a:prstGeom>
        </p:spPr>
        <p:txBody>
          <a:bodyPr vert="horz" wrap="square" lIns="0" tIns="12700" rIns="0" bIns="0" rtlCol="0">
            <a:spAutoFit/>
          </a:bodyPr>
          <a:lstStyle/>
          <a:p>
            <a:pPr algn="just"/>
            <a:r>
              <a:rPr lang="en-IN" b="1" dirty="0"/>
              <a:t>Key Logger:</a:t>
            </a:r>
          </a:p>
          <a:p>
            <a:pPr marL="285750" indent="-285750" algn="just">
              <a:buFont typeface="Arial" panose="020B0604020202020204" pitchFamily="34" charset="0"/>
              <a:buChar char="•"/>
            </a:pPr>
            <a:r>
              <a:rPr lang="en-IN" dirty="0"/>
              <a:t>Key Logger is the action of recording the keys stroke on a keyboard.</a:t>
            </a:r>
          </a:p>
          <a:p>
            <a:pPr marL="285750" indent="-285750" algn="just">
              <a:buFont typeface="Arial" panose="020B0604020202020204" pitchFamily="34" charset="0"/>
              <a:buChar char="•"/>
            </a:pPr>
            <a:r>
              <a:rPr lang="en-IN" dirty="0"/>
              <a:t>It </a:t>
            </a:r>
            <a:r>
              <a:rPr lang="en-IN" dirty="0" smtClean="0"/>
              <a:t>takes the information and sends it to a hacker using a command </a:t>
            </a:r>
            <a:r>
              <a:rPr lang="en-IN" dirty="0"/>
              <a:t>-</a:t>
            </a:r>
            <a:r>
              <a:rPr lang="en-IN" dirty="0" smtClean="0"/>
              <a:t>and-control {</a:t>
            </a:r>
            <a:r>
              <a:rPr lang="en-IN" dirty="0" err="1" smtClean="0"/>
              <a:t>c&amp;c</a:t>
            </a:r>
            <a:r>
              <a:rPr lang="en-IN" dirty="0" smtClean="0"/>
              <a:t>} server.</a:t>
            </a:r>
            <a:endParaRPr lang="en-IN" dirty="0"/>
          </a:p>
          <a:p>
            <a:pPr algn="just"/>
            <a:endParaRPr lang="en-IN" dirty="0"/>
          </a:p>
          <a:p>
            <a:pPr algn="just"/>
            <a:r>
              <a:rPr lang="en-IN" b="1" dirty="0"/>
              <a:t>Common Uses:</a:t>
            </a:r>
          </a:p>
          <a:p>
            <a:pPr algn="just"/>
            <a:r>
              <a:rPr lang="en-IN" dirty="0"/>
              <a:t>Employee Monitoring, security surveillance, self-monitoring, etc.</a:t>
            </a:r>
          </a:p>
          <a:p>
            <a:pPr algn="just"/>
            <a:endParaRPr lang="en-IN" dirty="0"/>
          </a:p>
          <a:p>
            <a:pPr algn="just"/>
            <a:r>
              <a:rPr lang="en-IN" b="1" dirty="0"/>
              <a:t>Types of Key Logger:</a:t>
            </a:r>
          </a:p>
          <a:p>
            <a:pPr marL="285750" indent="-285750" algn="just">
              <a:buFont typeface="Arial" panose="020B0604020202020204" pitchFamily="34" charset="0"/>
              <a:buChar char="•"/>
            </a:pPr>
            <a:r>
              <a:rPr lang="en-IN" dirty="0"/>
              <a:t>Software Key Logger</a:t>
            </a:r>
          </a:p>
          <a:p>
            <a:pPr marL="285750" indent="-285750" algn="just">
              <a:buFont typeface="Arial" panose="020B0604020202020204" pitchFamily="34" charset="0"/>
              <a:buChar char="•"/>
            </a:pPr>
            <a:r>
              <a:rPr lang="en-IN" dirty="0"/>
              <a:t>Hardware Key Logger</a:t>
            </a:r>
          </a:p>
          <a:p>
            <a:pPr algn="just"/>
            <a:endParaRPr lang="en-IN" dirty="0"/>
          </a:p>
          <a:p>
            <a:pPr algn="just"/>
            <a:r>
              <a:rPr lang="en-IN" b="1" dirty="0"/>
              <a:t>Requirements for Software Key Logger:</a:t>
            </a:r>
          </a:p>
          <a:p>
            <a:pPr algn="just"/>
            <a:r>
              <a:rPr lang="en-IN" b="1" dirty="0"/>
              <a:t>Tools: </a:t>
            </a:r>
            <a:r>
              <a:rPr lang="en-IN" dirty="0"/>
              <a:t>Python version 3.8.0 or more</a:t>
            </a:r>
            <a:endParaRPr lang="en-IN" b="1" dirty="0"/>
          </a:p>
          <a:p>
            <a:pPr algn="just"/>
            <a:r>
              <a:rPr lang="en-IN" b="1" dirty="0"/>
              <a:t>Libraries: </a:t>
            </a:r>
            <a:r>
              <a:rPr lang="en-IN" dirty="0"/>
              <a:t>Pynput &amp; </a:t>
            </a:r>
            <a:r>
              <a:rPr lang="en-IN" dirty="0" err="1"/>
              <a:t>json</a:t>
            </a:r>
            <a:endParaRPr lang="en-IN" b="1" dirty="0"/>
          </a:p>
          <a:p>
            <a:pPr marL="12700">
              <a:lnSpc>
                <a:spcPct val="100000"/>
              </a:lnSpc>
              <a:spcBef>
                <a:spcPts val="100"/>
              </a:spcBef>
            </a:pP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4</a:t>
            </a:fld>
            <a:endParaRPr sz="1100">
              <a:latin typeface="Trebuchet MS"/>
              <a:cs typeface="Trebuchet MS"/>
            </a:endParaRPr>
          </a:p>
        </p:txBody>
      </p:sp>
      <p:sp>
        <p:nvSpPr>
          <p:cNvPr id="8" name="object 8"/>
          <p:cNvSpPr txBox="1"/>
          <p:nvPr/>
        </p:nvSpPr>
        <p:spPr>
          <a:xfrm>
            <a:off x="739774" y="291147"/>
            <a:ext cx="3908425"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accent1"/>
                </a:solidFill>
                <a:latin typeface="Trebuchet MS"/>
                <a:cs typeface="Trebuchet MS"/>
              </a:rPr>
              <a:t>Introduction</a:t>
            </a:r>
            <a:endParaRPr sz="4800" dirty="0">
              <a:solidFill>
                <a:schemeClr val="accent1"/>
              </a:solidFill>
              <a:latin typeface="Trebuchet MS"/>
              <a:cs typeface="Trebuchet MS"/>
            </a:endParaRPr>
          </a:p>
        </p:txBody>
      </p:sp>
    </p:spTree>
    <p:extLst>
      <p:ext uri="{BB962C8B-B14F-4D97-AF65-F5344CB8AC3E}">
        <p14:creationId xmlns:p14="http://schemas.microsoft.com/office/powerpoint/2010/main" val="144307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5794F941-077A-9A9E-97B4-D1DA67FEF5CF}"/>
              </a:ext>
            </a:extLst>
          </p:cNvPr>
          <p:cNvSpPr txBox="1"/>
          <p:nvPr/>
        </p:nvSpPr>
        <p:spPr>
          <a:xfrm>
            <a:off x="834072" y="1371600"/>
            <a:ext cx="6938328" cy="2862322"/>
          </a:xfrm>
          <a:prstGeom prst="rect">
            <a:avLst/>
          </a:prstGeom>
          <a:noFill/>
        </p:spPr>
        <p:txBody>
          <a:bodyPr wrap="square" rtlCol="0">
            <a:spAutoFit/>
          </a:bodyPr>
          <a:lstStyle/>
          <a:p>
            <a:pPr marL="285750" indent="-285750" algn="just">
              <a:buFont typeface="Arial" panose="020B0604020202020204" pitchFamily="34" charset="0"/>
              <a:buChar char="•"/>
            </a:pPr>
            <a:r>
              <a:rPr lang="en-IN" dirty="0"/>
              <a:t>Keylogging techniques is helpful to emphasize the responsible use of these techniques in real life.</a:t>
            </a:r>
          </a:p>
          <a:p>
            <a:pPr marL="285750" indent="-285750" algn="just">
              <a:buFont typeface="Arial" panose="020B0604020202020204" pitchFamily="34" charset="0"/>
              <a:buChar char="•"/>
            </a:pPr>
            <a:r>
              <a:rPr lang="en-IN" dirty="0"/>
              <a:t>It is about developing an educational keylogger using Python. The purpose of this project is to explore how one can understand keylogging technology and its implementation on our daily basis.</a:t>
            </a:r>
          </a:p>
          <a:p>
            <a:pPr marL="285750" indent="-285750" algn="just">
              <a:buFont typeface="Arial" panose="020B0604020202020204" pitchFamily="34" charset="0"/>
              <a:buChar char="•"/>
            </a:pPr>
            <a:r>
              <a:rPr lang="en-IN" dirty="0"/>
              <a:t>We shall use pynput library to create a keylogger that captures keystrokes in real time and keeps them locally. </a:t>
            </a:r>
          </a:p>
          <a:p>
            <a:pPr algn="just"/>
            <a:endParaRPr lang="en-IN"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598872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B5A02477-D024-63BF-BA0A-38E1F71741AE}"/>
              </a:ext>
            </a:extLst>
          </p:cNvPr>
          <p:cNvSpPr txBox="1"/>
          <p:nvPr/>
        </p:nvSpPr>
        <p:spPr>
          <a:xfrm>
            <a:off x="703314" y="1720840"/>
            <a:ext cx="7918450" cy="3416320"/>
          </a:xfrm>
          <a:prstGeom prst="rect">
            <a:avLst/>
          </a:prstGeom>
          <a:noFill/>
        </p:spPr>
        <p:txBody>
          <a:bodyPr wrap="square" rtlCol="0">
            <a:spAutoFit/>
          </a:bodyPr>
          <a:lstStyle/>
          <a:p>
            <a:pPr algn="just"/>
            <a:r>
              <a:rPr lang="en-IN" dirty="0"/>
              <a:t>Our main objective in this project, is to bring out the importance of explicit consent and legality as key elements, ensuring that keylogging technology works constructively as an ethical instrument for real life applications. For example, this will enhance understanding of the techniques used by hackers including insider threat attacks such as phishing attack.</a:t>
            </a:r>
          </a:p>
          <a:p>
            <a:pPr algn="just"/>
            <a:r>
              <a:rPr lang="en-IN" dirty="0"/>
              <a:t>The most significant part focuses on making a tool that does not just capture and record typed keys as they are pressed, but also highlights responsibility and legality.</a:t>
            </a:r>
          </a:p>
          <a:p>
            <a:pPr algn="just"/>
            <a:r>
              <a:rPr lang="en-IN" dirty="0"/>
              <a:t>Our project hopes to include the basic functions such as keystroke recording as well as advanced features like time stamp logging for detailed activity monitoring, email notification for remote supervision and hidden operation mode for secret recording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543800" y="419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a16="http://schemas.microsoft.com/office/drawing/2014/main" id="{4F48552D-D3BC-FA9E-87AC-FFF16DC80217}"/>
              </a:ext>
            </a:extLst>
          </p:cNvPr>
          <p:cNvSpPr txBox="1"/>
          <p:nvPr/>
        </p:nvSpPr>
        <p:spPr>
          <a:xfrm>
            <a:off x="699452" y="1600200"/>
            <a:ext cx="7987348" cy="3416320"/>
          </a:xfrm>
          <a:prstGeom prst="rect">
            <a:avLst/>
          </a:prstGeom>
          <a:noFill/>
        </p:spPr>
        <p:txBody>
          <a:bodyPr wrap="square" rtlCol="0">
            <a:spAutoFit/>
          </a:bodyPr>
          <a:lstStyle/>
          <a:p>
            <a:pPr algn="just"/>
            <a:r>
              <a:rPr lang="en-US" dirty="0"/>
              <a:t>A wide range of customers and organizations with different objectives and aims are the end users of this Python-based keylogger. Cybersecurity experts, IT departments or any other security professional can use the keylogger for security monitoring purposes.</a:t>
            </a:r>
          </a:p>
          <a:p>
            <a:pPr algn="just"/>
            <a:endParaRPr lang="en-US" dirty="0"/>
          </a:p>
          <a:p>
            <a:pPr algn="just"/>
            <a:r>
              <a:rPr lang="en-US" b="1" dirty="0"/>
              <a:t>Categories of End Users:</a:t>
            </a:r>
          </a:p>
          <a:p>
            <a:pPr marL="285750" indent="-285750" algn="just">
              <a:buFont typeface="Arial" panose="020B0604020202020204" pitchFamily="34" charset="0"/>
              <a:buChar char="•"/>
            </a:pPr>
            <a:r>
              <a:rPr lang="en-IN" dirty="0"/>
              <a:t>Employee Monitoring</a:t>
            </a:r>
          </a:p>
          <a:p>
            <a:pPr marL="285750" indent="-285750" algn="just">
              <a:buFont typeface="Arial" panose="020B0604020202020204" pitchFamily="34" charset="0"/>
              <a:buChar char="•"/>
            </a:pPr>
            <a:r>
              <a:rPr lang="en-IN" dirty="0"/>
              <a:t>Security surveillance</a:t>
            </a:r>
          </a:p>
          <a:p>
            <a:pPr marL="285750" indent="-285750" algn="just">
              <a:buFont typeface="Arial" panose="020B0604020202020204" pitchFamily="34" charset="0"/>
              <a:buChar char="•"/>
            </a:pPr>
            <a:r>
              <a:rPr lang="en-IN" dirty="0"/>
              <a:t>Self-monitoring</a:t>
            </a:r>
          </a:p>
          <a:p>
            <a:pPr marL="285750" indent="-285750" algn="just">
              <a:buFont typeface="Arial" panose="020B0604020202020204" pitchFamily="34" charset="0"/>
              <a:buChar char="•"/>
            </a:pPr>
            <a:r>
              <a:rPr lang="en-IN" dirty="0"/>
              <a:t>Parental Monitoring</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TextBox 9">
            <a:extLst>
              <a:ext uri="{FF2B5EF4-FFF2-40B4-BE49-F238E27FC236}">
                <a16:creationId xmlns:a16="http://schemas.microsoft.com/office/drawing/2014/main" id="{0857FAD7-ED4F-5200-E121-00BD97FF0EA2}"/>
              </a:ext>
            </a:extLst>
          </p:cNvPr>
          <p:cNvSpPr txBox="1"/>
          <p:nvPr/>
        </p:nvSpPr>
        <p:spPr>
          <a:xfrm>
            <a:off x="2821858" y="1676400"/>
            <a:ext cx="7315200"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project provides a Python-based keylogger intended to help understand keylogging technology completely while prioritizing moral use and accountable usage. </a:t>
            </a:r>
          </a:p>
          <a:p>
            <a:pPr marL="285750" indent="-285750" algn="just">
              <a:buFont typeface="Arial" panose="020B0604020202020204" pitchFamily="34" charset="0"/>
              <a:buChar char="•"/>
            </a:pPr>
            <a:r>
              <a:rPr lang="en-US" dirty="0"/>
              <a:t>Using the pynput library, our keylogger precisely tracks and records keystrokes currently made, which provide the basic functionality as well as advanced features. </a:t>
            </a:r>
          </a:p>
          <a:p>
            <a:pPr marL="285750" indent="-285750" algn="just">
              <a:buFont typeface="Arial" panose="020B0604020202020204" pitchFamily="34" charset="0"/>
              <a:buChar char="•"/>
            </a:pPr>
            <a:r>
              <a:rPr lang="en-US" dirty="0"/>
              <a:t>Keylogger may be used as an effective teaching aid for those studying cybersecurity.</a:t>
            </a:r>
          </a:p>
          <a:p>
            <a:pPr algn="just"/>
            <a:endParaRPr lang="en-US" dirty="0"/>
          </a:p>
          <a:p>
            <a:pPr algn="just"/>
            <a:r>
              <a:rPr lang="en-US" b="1" dirty="0"/>
              <a:t>Protection against Keylogger attacks:</a:t>
            </a:r>
          </a:p>
          <a:p>
            <a:pPr marL="285750" indent="-285750" algn="just">
              <a:buFont typeface="Arial" panose="020B0604020202020204" pitchFamily="34" charset="0"/>
              <a:buChar char="•"/>
            </a:pPr>
            <a:r>
              <a:rPr lang="en-US" dirty="0"/>
              <a:t>Install firewall in your PC/Computer</a:t>
            </a:r>
          </a:p>
          <a:p>
            <a:pPr marL="285750" indent="-285750" algn="just">
              <a:buFont typeface="Arial" panose="020B0604020202020204" pitchFamily="34" charset="0"/>
              <a:buChar char="•"/>
            </a:pPr>
            <a:r>
              <a:rPr lang="en-US" dirty="0"/>
              <a:t>Install anti virus software</a:t>
            </a:r>
          </a:p>
          <a:p>
            <a:pPr marL="285750" indent="-285750" algn="just">
              <a:buFont typeface="Arial" panose="020B0604020202020204" pitchFamily="34" charset="0"/>
              <a:buChar char="•"/>
            </a:pPr>
            <a:r>
              <a:rPr lang="en-US" dirty="0"/>
              <a:t>Turn on Two-step authentication</a:t>
            </a:r>
          </a:p>
          <a:p>
            <a:pPr marL="285750" indent="-285750" algn="just">
              <a:buFont typeface="Arial" panose="020B0604020202020204" pitchFamily="34" charset="0"/>
              <a:buChar char="•"/>
            </a:pPr>
            <a:r>
              <a:rPr lang="en-US" dirty="0"/>
              <a:t>Frequently update your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B5445208-0577-4440-BF24-7E105214AFD8}"/>
              </a:ext>
            </a:extLst>
          </p:cNvPr>
          <p:cNvSpPr txBox="1"/>
          <p:nvPr/>
        </p:nvSpPr>
        <p:spPr>
          <a:xfrm>
            <a:off x="2526030" y="1695449"/>
            <a:ext cx="7284720" cy="3139321"/>
          </a:xfrm>
          <a:prstGeom prst="rect">
            <a:avLst/>
          </a:prstGeom>
          <a:noFill/>
        </p:spPr>
        <p:txBody>
          <a:bodyPr wrap="square" rtlCol="0">
            <a:spAutoFit/>
          </a:bodyPr>
          <a:lstStyle/>
          <a:p>
            <a:r>
              <a:rPr lang="en-IN" b="1" dirty="0"/>
              <a:t>Major wow factors are:</a:t>
            </a:r>
          </a:p>
          <a:p>
            <a:endParaRPr lang="en-IN" b="1" dirty="0"/>
          </a:p>
          <a:p>
            <a:pPr marL="285750" indent="-285750">
              <a:buFont typeface="Arial" panose="020B0604020202020204" pitchFamily="34" charset="0"/>
              <a:buChar char="•"/>
            </a:pPr>
            <a:r>
              <a:rPr lang="en-IN" dirty="0"/>
              <a:t>Ease to use</a:t>
            </a:r>
          </a:p>
          <a:p>
            <a:pPr lvl="1"/>
            <a:r>
              <a:rPr lang="en-IN" dirty="0"/>
              <a:t>Keylogger is easy to use </a:t>
            </a:r>
          </a:p>
          <a:p>
            <a:pPr lvl="1"/>
            <a:endParaRPr lang="en-IN" dirty="0"/>
          </a:p>
          <a:p>
            <a:pPr marL="285750" indent="-285750">
              <a:buFont typeface="Arial" panose="020B0604020202020204" pitchFamily="34" charset="0"/>
              <a:buChar char="•"/>
            </a:pPr>
            <a:r>
              <a:rPr lang="en-IN" dirty="0"/>
              <a:t>Innovative approach</a:t>
            </a:r>
          </a:p>
          <a:p>
            <a:pPr lvl="1"/>
            <a:r>
              <a:rPr lang="en-IN" dirty="0"/>
              <a:t>Design for user comprehensive approach</a:t>
            </a:r>
          </a:p>
          <a:p>
            <a:pPr lvl="1"/>
            <a:endParaRPr lang="en-IN" dirty="0"/>
          </a:p>
          <a:p>
            <a:pPr marL="285750" indent="-285750">
              <a:buFont typeface="Arial" panose="020B0604020202020204" pitchFamily="34" charset="0"/>
              <a:buChar char="•"/>
            </a:pPr>
            <a:r>
              <a:rPr lang="en-IN" dirty="0"/>
              <a:t>Detection accuracy</a:t>
            </a:r>
          </a:p>
          <a:p>
            <a:pPr lvl="1"/>
            <a:r>
              <a:rPr lang="en-IN" dirty="0"/>
              <a:t>Almost 99% accuracy for known keylogger</a:t>
            </a:r>
          </a:p>
          <a:p>
            <a:pPr lvl="1"/>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315</TotalTime>
  <Words>560</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Yarramsetti Prathyusha</vt:lpstr>
      <vt:lpstr>PowerPoint Presentation</vt:lpstr>
      <vt:lpstr>PowerPoint Presentation</vt:lpstr>
      <vt:lpstr>PowerPoint Presentation</vt:lpstr>
      <vt:lpstr>PROBLEM STATEMENT</vt:lpstr>
      <vt:lpstr>PROJECT OVERVIEW</vt:lpstr>
      <vt:lpstr>WHO ARE THE END USERS?</vt:lpstr>
      <vt:lpstr>YOUR SOLUTION AND ITS VALUE PROPOSITION</vt:lpstr>
      <vt:lpstr>THE WOW IN YOUR SOLUTION</vt:lpstr>
      <vt:lpstr>PowerPoint Presentation</vt:lpstr>
      <vt:lpstr>RESULT</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Yarramsetti prathyusha</dc:title>
  <cp:lastModifiedBy>Sai Krishna N</cp:lastModifiedBy>
  <cp:revision>21</cp:revision>
  <dcterms:created xsi:type="dcterms:W3CDTF">2024-06-03T05:48:59Z</dcterms:created>
  <dcterms:modified xsi:type="dcterms:W3CDTF">2024-06-24T04:01:29Z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