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7" r:id="rId10"/>
    <p:sldId id="269" r:id="rId11"/>
    <p:sldId id="263" r:id="rId12"/>
    <p:sldId id="264" r:id="rId13"/>
    <p:sldId id="265"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87B459-5DDC-4B4B-9DCD-CD522CB63EE5}" type="datetimeFigureOut">
              <a:rPr lang="en-IN" smtClean="0"/>
              <a:t>20-05-2019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87B459-5DDC-4B4B-9DCD-CD522CB63EE5}" type="datetimeFigureOut">
              <a:rPr lang="en-IN" smtClean="0"/>
              <a:t>20-05-2019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87B459-5DDC-4B4B-9DCD-CD522CB63EE5}" type="datetimeFigureOut">
              <a:rPr lang="en-IN" smtClean="0"/>
              <a:t>20-05-2019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7B459-5DDC-4B4B-9DCD-CD522CB63EE5}" type="datetimeFigureOut">
              <a:rPr lang="en-IN" smtClean="0"/>
              <a:t>20-05-2019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7B459-5DDC-4B4B-9DCD-CD522CB63EE5}" type="datetimeFigureOut">
              <a:rPr lang="en-IN" smtClean="0"/>
              <a:t>20-05-2019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1D560-CCEC-436B-B5CA-D964DA9887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7B459-5DDC-4B4B-9DCD-CD522CB63EE5}" type="datetimeFigureOut">
              <a:rPr lang="en-IN" smtClean="0"/>
              <a:t>20-05-2019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1D560-CCEC-436B-B5CA-D964DA9887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420888"/>
            <a:ext cx="7772400" cy="2475707"/>
          </a:xfrm>
        </p:spPr>
        <p:txBody>
          <a:bodyPr>
            <a:normAutofit fontScale="90000"/>
          </a:bodyPr>
          <a:lstStyle/>
          <a:p>
            <a:r>
              <a:rPr lang="en-IN" b="1" u="sng" dirty="0"/>
              <a:t>CMS </a:t>
            </a:r>
            <a:r>
              <a:rPr lang="en-IN" b="1" u="sng" dirty="0" smtClean="0"/>
              <a:t>STAR-RATING</a:t>
            </a:r>
            <a:br>
              <a:rPr lang="en-IN" b="1" u="sng" dirty="0" smtClean="0"/>
            </a:br>
            <a:r>
              <a:rPr lang="en-IN" b="1" dirty="0" smtClean="0"/>
              <a:t> </a:t>
            </a:r>
            <a:r>
              <a:rPr lang="en-IN" b="1" dirty="0"/>
              <a:t>&amp; </a:t>
            </a:r>
            <a:r>
              <a:rPr lang="en-IN" b="1" u="sng" dirty="0" smtClean="0"/>
              <a:t/>
            </a:r>
            <a:br>
              <a:rPr lang="en-IN" b="1" u="sng" dirty="0" smtClean="0"/>
            </a:br>
            <a:r>
              <a:rPr lang="en-IN" b="1" u="sng" dirty="0" smtClean="0"/>
              <a:t>PROVIDER </a:t>
            </a:r>
            <a:r>
              <a:rPr lang="en-IN" b="1" u="sng" dirty="0"/>
              <a:t>ANALYSIS</a:t>
            </a:r>
            <a:r>
              <a:rPr lang="en-IN" b="1" dirty="0"/>
              <a:t/>
            </a:r>
            <a:br>
              <a:rPr lang="en-IN" b="1"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696"/>
            <a:ext cx="8229600" cy="648072"/>
          </a:xfrm>
        </p:spPr>
        <p:txBody>
          <a:bodyPr>
            <a:normAutofit/>
          </a:bodyPr>
          <a:lstStyle/>
          <a:p>
            <a:r>
              <a:rPr lang="en-IN" sz="2800" dirty="0" smtClean="0"/>
              <a:t>Group performance Category</a:t>
            </a:r>
            <a:endParaRPr lang="en-IN" sz="2800" dirty="0"/>
          </a:p>
        </p:txBody>
      </p:sp>
      <p:sp>
        <p:nvSpPr>
          <p:cNvPr id="3" name="Content Placeholder 2"/>
          <p:cNvSpPr>
            <a:spLocks noGrp="1"/>
          </p:cNvSpPr>
          <p:nvPr>
            <p:ph idx="1"/>
          </p:nvPr>
        </p:nvSpPr>
        <p:spPr/>
        <p:txBody>
          <a:bodyPr>
            <a:normAutofit fontScale="62500" lnSpcReduction="20000"/>
          </a:bodyPr>
          <a:lstStyle/>
          <a:p>
            <a:pPr>
              <a:buNone/>
            </a:pPr>
            <a:r>
              <a:rPr lang="en-IN" dirty="0" smtClean="0"/>
              <a:t>      In </a:t>
            </a:r>
            <a:r>
              <a:rPr lang="en-IN" dirty="0"/>
              <a:t>addition to a hospital’s Star Rating, CMS reports a group performance category for each of a hospital’s available (i.e., meeting the minimum threshold) measure groups. To calculate a performance category, a hospital’s group score is compared to the national average group score. The LVM for each group produces a point estimate and standard error that can be used to construct a 95% confidence interval for each hospital’s group score for comparison to the national mean group score. The group performance categories are: </a:t>
            </a:r>
            <a:endParaRPr lang="en-IN" dirty="0" smtClean="0"/>
          </a:p>
          <a:p>
            <a:pPr>
              <a:buNone/>
            </a:pPr>
            <a:endParaRPr lang="en-IN" dirty="0"/>
          </a:p>
          <a:p>
            <a:r>
              <a:rPr lang="en-IN" dirty="0"/>
              <a:t>“Above the national average,” defined as a group score with a confidence interval that falls entirely </a:t>
            </a:r>
            <a:r>
              <a:rPr lang="en-IN" i="1" dirty="0"/>
              <a:t>above the national average; </a:t>
            </a:r>
            <a:endParaRPr lang="en-IN" dirty="0"/>
          </a:p>
          <a:p>
            <a:r>
              <a:rPr lang="en-IN" dirty="0"/>
              <a:t>“Same as the national average,” defined as a group score with a confidence interval that includes the national average; and </a:t>
            </a:r>
          </a:p>
          <a:p>
            <a:r>
              <a:rPr lang="en-IN" dirty="0"/>
              <a:t>“Below the national average,” defined as a group score with a confidence interval that falls entirely </a:t>
            </a:r>
            <a:r>
              <a:rPr lang="en-IN" i="1" dirty="0"/>
              <a:t>below the national average.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DISTRIBUTION OF AVG RATINGS ON GROUPS</a:t>
            </a:r>
            <a:endParaRPr lang="en-IN" sz="2800" dirty="0"/>
          </a:p>
        </p:txBody>
      </p:sp>
      <p:pic>
        <p:nvPicPr>
          <p:cNvPr id="12" name="Content Placeholder 11" descr="effecriveness.png"/>
          <p:cNvPicPr>
            <a:picLocks noGrp="1" noChangeAspect="1"/>
          </p:cNvPicPr>
          <p:nvPr>
            <p:ph idx="1"/>
          </p:nvPr>
        </p:nvPicPr>
        <p:blipFill>
          <a:blip r:embed="rId2" cstate="print"/>
          <a:stretch>
            <a:fillRect/>
          </a:stretch>
        </p:blipFill>
        <p:spPr>
          <a:xfrm>
            <a:off x="539552" y="1844824"/>
            <a:ext cx="3744416" cy="2448272"/>
          </a:xfrm>
        </p:spPr>
      </p:pic>
      <p:pic>
        <p:nvPicPr>
          <p:cNvPr id="13" name="Picture 12" descr="experience.png"/>
          <p:cNvPicPr>
            <a:picLocks noChangeAspect="1"/>
          </p:cNvPicPr>
          <p:nvPr/>
        </p:nvPicPr>
        <p:blipFill>
          <a:blip r:embed="rId3" cstate="print"/>
          <a:stretch>
            <a:fillRect/>
          </a:stretch>
        </p:blipFill>
        <p:spPr>
          <a:xfrm>
            <a:off x="4860032" y="1700808"/>
            <a:ext cx="3816424" cy="2448272"/>
          </a:xfrm>
          <a:prstGeom prst="rect">
            <a:avLst/>
          </a:prstGeom>
        </p:spPr>
      </p:pic>
      <p:pic>
        <p:nvPicPr>
          <p:cNvPr id="16" name="Picture 15" descr="Rplot02.png"/>
          <p:cNvPicPr>
            <a:picLocks noChangeAspect="1"/>
          </p:cNvPicPr>
          <p:nvPr/>
        </p:nvPicPr>
        <p:blipFill>
          <a:blip r:embed="rId4" cstate="print"/>
          <a:stretch>
            <a:fillRect/>
          </a:stretch>
        </p:blipFill>
        <p:spPr>
          <a:xfrm>
            <a:off x="4644008" y="4675291"/>
            <a:ext cx="3816424" cy="2182709"/>
          </a:xfrm>
          <a:prstGeom prst="rect">
            <a:avLst/>
          </a:prstGeom>
        </p:spPr>
      </p:pic>
      <p:pic>
        <p:nvPicPr>
          <p:cNvPr id="18" name="Picture 17" descr="timeliness.png"/>
          <p:cNvPicPr>
            <a:picLocks noChangeAspect="1"/>
          </p:cNvPicPr>
          <p:nvPr/>
        </p:nvPicPr>
        <p:blipFill>
          <a:blip r:embed="rId5" cstate="print"/>
          <a:stretch>
            <a:fillRect/>
          </a:stretch>
        </p:blipFill>
        <p:spPr>
          <a:xfrm>
            <a:off x="611560" y="4725144"/>
            <a:ext cx="3528392" cy="1872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DISTRIBUTION OF AVG RATINGS ON GROUPS</a:t>
            </a:r>
            <a:endParaRPr lang="en-IN" sz="2800" dirty="0"/>
          </a:p>
        </p:txBody>
      </p:sp>
      <p:pic>
        <p:nvPicPr>
          <p:cNvPr id="4" name="Content Placeholder 3" descr="medical.png"/>
          <p:cNvPicPr>
            <a:picLocks noGrp="1" noChangeAspect="1"/>
          </p:cNvPicPr>
          <p:nvPr>
            <p:ph idx="1"/>
          </p:nvPr>
        </p:nvPicPr>
        <p:blipFill>
          <a:blip r:embed="rId2" cstate="print"/>
          <a:stretch>
            <a:fillRect/>
          </a:stretch>
        </p:blipFill>
        <p:spPr>
          <a:xfrm>
            <a:off x="395536" y="1412777"/>
            <a:ext cx="4464496" cy="2736304"/>
          </a:xfrm>
          <a:prstGeom prst="rect">
            <a:avLst/>
          </a:prstGeom>
        </p:spPr>
      </p:pic>
      <p:pic>
        <p:nvPicPr>
          <p:cNvPr id="5" name="Picture 4" descr="readmission.png"/>
          <p:cNvPicPr>
            <a:picLocks noChangeAspect="1"/>
          </p:cNvPicPr>
          <p:nvPr/>
        </p:nvPicPr>
        <p:blipFill>
          <a:blip r:embed="rId3" cstate="print"/>
          <a:stretch>
            <a:fillRect/>
          </a:stretch>
        </p:blipFill>
        <p:spPr>
          <a:xfrm>
            <a:off x="539552" y="4221088"/>
            <a:ext cx="4104456" cy="2304256"/>
          </a:xfrm>
          <a:prstGeom prst="rect">
            <a:avLst/>
          </a:prstGeom>
        </p:spPr>
      </p:pic>
      <p:pic>
        <p:nvPicPr>
          <p:cNvPr id="6" name="Picture 5" descr="safety.png"/>
          <p:cNvPicPr>
            <a:picLocks noChangeAspect="1"/>
          </p:cNvPicPr>
          <p:nvPr/>
        </p:nvPicPr>
        <p:blipFill>
          <a:blip r:embed="rId4" cstate="print"/>
          <a:stretch>
            <a:fillRect/>
          </a:stretch>
        </p:blipFill>
        <p:spPr>
          <a:xfrm>
            <a:off x="5076056" y="1700808"/>
            <a:ext cx="3672408" cy="4320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dirty="0" smtClean="0"/>
              <a:t>Measure Importance</a:t>
            </a:r>
            <a:endParaRPr lang="en-IN" sz="2800" dirty="0"/>
          </a:p>
        </p:txBody>
      </p:sp>
      <p:sp>
        <p:nvSpPr>
          <p:cNvPr id="6" name="Content Placeholder 5"/>
          <p:cNvSpPr>
            <a:spLocks noGrp="1"/>
          </p:cNvSpPr>
          <p:nvPr>
            <p:ph idx="1"/>
          </p:nvPr>
        </p:nvSpPr>
        <p:spPr>
          <a:xfrm>
            <a:off x="457200" y="908721"/>
            <a:ext cx="8229600" cy="432047"/>
          </a:xfrm>
        </p:spPr>
        <p:txBody>
          <a:bodyPr>
            <a:normAutofit/>
          </a:bodyPr>
          <a:lstStyle/>
          <a:p>
            <a:r>
              <a:rPr lang="en-IN" sz="1800" dirty="0"/>
              <a:t>Within each group, </a:t>
            </a:r>
            <a:r>
              <a:rPr lang="en-IN" sz="1800" dirty="0" smtClean="0"/>
              <a:t>the correlation plots which signify the </a:t>
            </a:r>
            <a:r>
              <a:rPr lang="en-IN" sz="1800" dirty="0" err="1" smtClean="0"/>
              <a:t>meaure</a:t>
            </a:r>
            <a:r>
              <a:rPr lang="en-IN" sz="1800" dirty="0" smtClean="0"/>
              <a:t> importance</a:t>
            </a:r>
          </a:p>
          <a:p>
            <a:pPr>
              <a:buNone/>
            </a:pPr>
            <a:endParaRPr lang="en-IN" sz="1800" dirty="0"/>
          </a:p>
        </p:txBody>
      </p:sp>
      <p:pic>
        <p:nvPicPr>
          <p:cNvPr id="7" name="Picture 6" descr="safety_cor_plot.png"/>
          <p:cNvPicPr>
            <a:picLocks noChangeAspect="1"/>
          </p:cNvPicPr>
          <p:nvPr/>
        </p:nvPicPr>
        <p:blipFill>
          <a:blip r:embed="rId2" cstate="print"/>
          <a:stretch>
            <a:fillRect/>
          </a:stretch>
        </p:blipFill>
        <p:spPr>
          <a:xfrm>
            <a:off x="611560" y="1700808"/>
            <a:ext cx="4262874" cy="2664296"/>
          </a:xfrm>
          <a:prstGeom prst="rect">
            <a:avLst/>
          </a:prstGeom>
        </p:spPr>
      </p:pic>
      <p:pic>
        <p:nvPicPr>
          <p:cNvPr id="8" name="Picture 7" descr="mortality_corrplot.png"/>
          <p:cNvPicPr>
            <a:picLocks noChangeAspect="1"/>
          </p:cNvPicPr>
          <p:nvPr/>
        </p:nvPicPr>
        <p:blipFill>
          <a:blip r:embed="rId3" cstate="print"/>
          <a:stretch>
            <a:fillRect/>
          </a:stretch>
        </p:blipFill>
        <p:spPr>
          <a:xfrm>
            <a:off x="4572000" y="1772816"/>
            <a:ext cx="4037577" cy="2664296"/>
          </a:xfrm>
          <a:prstGeom prst="rect">
            <a:avLst/>
          </a:prstGeom>
        </p:spPr>
      </p:pic>
      <p:sp>
        <p:nvSpPr>
          <p:cNvPr id="9" name="TextBox 8"/>
          <p:cNvSpPr txBox="1"/>
          <p:nvPr/>
        </p:nvSpPr>
        <p:spPr>
          <a:xfrm>
            <a:off x="1835696" y="1340768"/>
            <a:ext cx="2088232" cy="369332"/>
          </a:xfrm>
          <a:prstGeom prst="rect">
            <a:avLst/>
          </a:prstGeom>
          <a:noFill/>
        </p:spPr>
        <p:txBody>
          <a:bodyPr wrap="square" rtlCol="0">
            <a:spAutoFit/>
          </a:bodyPr>
          <a:lstStyle/>
          <a:p>
            <a:r>
              <a:rPr lang="en-IN" dirty="0" smtClean="0"/>
              <a:t>SAFETY</a:t>
            </a:r>
            <a:endParaRPr lang="en-IN" dirty="0"/>
          </a:p>
        </p:txBody>
      </p:sp>
      <p:sp>
        <p:nvSpPr>
          <p:cNvPr id="10" name="TextBox 9"/>
          <p:cNvSpPr txBox="1"/>
          <p:nvPr/>
        </p:nvSpPr>
        <p:spPr>
          <a:xfrm>
            <a:off x="5436096" y="1340768"/>
            <a:ext cx="2088232" cy="369332"/>
          </a:xfrm>
          <a:prstGeom prst="rect">
            <a:avLst/>
          </a:prstGeom>
          <a:noFill/>
        </p:spPr>
        <p:txBody>
          <a:bodyPr wrap="square" rtlCol="0">
            <a:spAutoFit/>
          </a:bodyPr>
          <a:lstStyle/>
          <a:p>
            <a:r>
              <a:rPr lang="en-IN" dirty="0" smtClean="0"/>
              <a:t>MORTALITY</a:t>
            </a:r>
            <a:endParaRPr lang="en-IN" dirty="0"/>
          </a:p>
        </p:txBody>
      </p:sp>
      <p:sp>
        <p:nvSpPr>
          <p:cNvPr id="11" name="Rectangle 10"/>
          <p:cNvSpPr/>
          <p:nvPr/>
        </p:nvSpPr>
        <p:spPr>
          <a:xfrm>
            <a:off x="3923928" y="4509120"/>
            <a:ext cx="4752528" cy="2123658"/>
          </a:xfrm>
          <a:prstGeom prst="rect">
            <a:avLst/>
          </a:prstGeom>
        </p:spPr>
        <p:txBody>
          <a:bodyPr wrap="square">
            <a:spAutoFit/>
          </a:bodyPr>
          <a:lstStyle/>
          <a:p>
            <a:r>
              <a:rPr lang="en-IN" sz="1200" b="1" dirty="0"/>
              <a:t>MORT-30-AMI Acute Myocardial Infarction (AMI) 30-Day Mortality Rate 	</a:t>
            </a:r>
          </a:p>
          <a:p>
            <a:r>
              <a:rPr lang="en-IN" sz="1200" b="1" dirty="0"/>
              <a:t>MORT-30-CABG Coronary Artery Bypass Graft (CABG) 30-Day Mortality Rate </a:t>
            </a:r>
            <a:endParaRPr lang="en-IN" sz="1200" b="1" dirty="0" smtClean="0"/>
          </a:p>
          <a:p>
            <a:r>
              <a:rPr lang="en-IN" sz="1200" b="1" dirty="0" smtClean="0"/>
              <a:t>MORT-30-COPD </a:t>
            </a:r>
            <a:r>
              <a:rPr lang="en-IN" sz="1200" b="1" dirty="0"/>
              <a:t>Chronic Obstructive Pulmonary Disease (COPD) 30-Day Mortality </a:t>
            </a:r>
            <a:r>
              <a:rPr lang="en-IN" sz="1200" b="1" dirty="0" smtClean="0"/>
              <a:t>MORT-30-HF </a:t>
            </a:r>
            <a:r>
              <a:rPr lang="en-IN" sz="1200" b="1" dirty="0"/>
              <a:t>Heart Failure (HF) 30-Day Mortality </a:t>
            </a:r>
            <a:r>
              <a:rPr lang="en-IN" sz="1200" b="1" dirty="0" smtClean="0"/>
              <a:t>Rate</a:t>
            </a:r>
            <a:r>
              <a:rPr lang="en-IN" sz="1200" b="1" dirty="0"/>
              <a:t>	</a:t>
            </a:r>
          </a:p>
          <a:p>
            <a:r>
              <a:rPr lang="en-IN" sz="1200" b="1" dirty="0"/>
              <a:t>MORT-30-PN Pneumonia (PN) 30-Day Mortality </a:t>
            </a:r>
            <a:r>
              <a:rPr lang="en-IN" sz="1200" b="1" dirty="0" smtClean="0"/>
              <a:t>Rate</a:t>
            </a:r>
            <a:r>
              <a:rPr lang="en-IN" sz="1200" b="1" dirty="0"/>
              <a:t>	</a:t>
            </a:r>
          </a:p>
          <a:p>
            <a:r>
              <a:rPr lang="en-IN" sz="1200" b="1" dirty="0"/>
              <a:t>MORT-30-STK Acute Ischemic Stroke (STK) 30-Day Mortality </a:t>
            </a:r>
            <a:r>
              <a:rPr lang="en-IN" sz="1200" b="1" dirty="0" smtClean="0"/>
              <a:t>Rate</a:t>
            </a:r>
            <a:endParaRPr lang="en-IN" sz="1200" b="1" dirty="0"/>
          </a:p>
          <a:p>
            <a:r>
              <a:rPr lang="en-IN" sz="1200" b="1" dirty="0"/>
              <a:t>PSI-4-SURG-COMP Death Among Surgical Patients with Serious Treatable Complications 	</a:t>
            </a:r>
          </a:p>
        </p:txBody>
      </p:sp>
      <p:sp>
        <p:nvSpPr>
          <p:cNvPr id="12" name="Rectangle 11"/>
          <p:cNvSpPr/>
          <p:nvPr/>
        </p:nvSpPr>
        <p:spPr>
          <a:xfrm>
            <a:off x="251520" y="4581128"/>
            <a:ext cx="3816424" cy="1938992"/>
          </a:xfrm>
          <a:prstGeom prst="rect">
            <a:avLst/>
          </a:prstGeom>
        </p:spPr>
        <p:txBody>
          <a:bodyPr wrap="square">
            <a:spAutoFit/>
          </a:bodyPr>
          <a:lstStyle/>
          <a:p>
            <a:r>
              <a:rPr lang="en-IN" sz="1200" b="1" dirty="0"/>
              <a:t>HAI-1 Central-Line Associated Bloodstream Infection (CLABSI) 		</a:t>
            </a:r>
          </a:p>
          <a:p>
            <a:r>
              <a:rPr lang="en-IN" sz="1200" b="1" dirty="0"/>
              <a:t>HAI-2 Catheter-Associated Urinary Tract Infection (CAUTI) </a:t>
            </a:r>
            <a:r>
              <a:rPr lang="en-IN" sz="1200" b="1" dirty="0" smtClean="0"/>
              <a:t>HAI-3 </a:t>
            </a:r>
            <a:r>
              <a:rPr lang="en-IN" sz="1200" b="1" dirty="0"/>
              <a:t>Surgical Site Infection from colon surgery (</a:t>
            </a:r>
            <a:r>
              <a:rPr lang="en-IN" sz="1200" b="1" dirty="0" smtClean="0"/>
              <a:t>SSI-colon</a:t>
            </a:r>
            <a:r>
              <a:rPr lang="en-IN" sz="1200" b="1" dirty="0"/>
              <a:t>	</a:t>
            </a:r>
          </a:p>
          <a:p>
            <a:r>
              <a:rPr lang="en-IN" sz="1200" b="1" dirty="0"/>
              <a:t>HAI-4 Surgical Site Infection from abdominal hysterectomy (SSI-abdominal hysterectomy) </a:t>
            </a:r>
            <a:endParaRPr lang="en-IN" sz="1200" b="1" dirty="0" smtClean="0"/>
          </a:p>
          <a:p>
            <a:r>
              <a:rPr lang="en-IN" sz="1200" b="1" dirty="0" smtClean="0"/>
              <a:t>HAI-5 </a:t>
            </a:r>
            <a:r>
              <a:rPr lang="en-IN" sz="1200" b="1" dirty="0"/>
              <a:t>MRSA </a:t>
            </a:r>
            <a:r>
              <a:rPr lang="en-IN" sz="1200" b="1" dirty="0" err="1"/>
              <a:t>Bacteremia</a:t>
            </a:r>
            <a:r>
              <a:rPr lang="en-IN" sz="1200" b="1" dirty="0"/>
              <a:t> 	</a:t>
            </a:r>
            <a:r>
              <a:rPr lang="en-IN" sz="1200" b="1" dirty="0" smtClean="0"/>
              <a:t> </a:t>
            </a:r>
            <a:r>
              <a:rPr lang="en-IN" sz="1200" b="1" dirty="0"/>
              <a:t>	</a:t>
            </a:r>
          </a:p>
          <a:p>
            <a:r>
              <a:rPr lang="it-IT" sz="1200" b="1" dirty="0"/>
              <a:t>HAI-6 Clostridium Difficile (C. difficile) 	</a:t>
            </a:r>
            <a:endParaRPr lang="it-IT" sz="1200" b="1" dirty="0" smtClean="0"/>
          </a:p>
          <a:p>
            <a:r>
              <a:rPr lang="en-IN" sz="1200" b="1" dirty="0" smtClean="0"/>
              <a:t>PSI-90-Safety </a:t>
            </a:r>
            <a:r>
              <a:rPr lang="en-IN" sz="1200" b="1" dirty="0"/>
              <a:t>Complication/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ffectiveness_corr_plot.png"/>
          <p:cNvPicPr>
            <a:picLocks noGrp="1" noChangeAspect="1"/>
          </p:cNvPicPr>
          <p:nvPr>
            <p:ph idx="1"/>
          </p:nvPr>
        </p:nvPicPr>
        <p:blipFill>
          <a:blip r:embed="rId2" cstate="print"/>
          <a:stretch>
            <a:fillRect/>
          </a:stretch>
        </p:blipFill>
        <p:spPr>
          <a:xfrm>
            <a:off x="323528" y="1268760"/>
            <a:ext cx="4536504" cy="4104456"/>
          </a:xfrm>
        </p:spPr>
      </p:pic>
      <p:sp>
        <p:nvSpPr>
          <p:cNvPr id="5" name="Rectangle 4"/>
          <p:cNvSpPr/>
          <p:nvPr/>
        </p:nvSpPr>
        <p:spPr>
          <a:xfrm>
            <a:off x="4283968" y="836712"/>
            <a:ext cx="4320480" cy="5632311"/>
          </a:xfrm>
          <a:prstGeom prst="rect">
            <a:avLst/>
          </a:prstGeom>
        </p:spPr>
        <p:txBody>
          <a:bodyPr wrap="square">
            <a:spAutoFit/>
          </a:bodyPr>
          <a:lstStyle/>
          <a:p>
            <a:r>
              <a:rPr lang="en-IN" sz="1200" b="1" dirty="0"/>
              <a:t>CAC-3 Home Management Plan of Care (HMPC) Document Given to Patient/Caregiver 	</a:t>
            </a:r>
          </a:p>
          <a:p>
            <a:r>
              <a:rPr lang="en-IN" sz="1200" b="1" dirty="0"/>
              <a:t>IMM-2 Influenza Immunization 	</a:t>
            </a:r>
          </a:p>
          <a:p>
            <a:r>
              <a:rPr lang="en-IN" sz="1200" b="1" dirty="0"/>
              <a:t>IMM-3/OP-27 Healthcare Personnel Influenza </a:t>
            </a:r>
            <a:r>
              <a:rPr lang="en-IN" sz="1200" b="1" dirty="0" smtClean="0"/>
              <a:t>Vaccination</a:t>
            </a:r>
            <a:r>
              <a:rPr lang="en-IN" sz="1200" b="1" dirty="0"/>
              <a:t>	</a:t>
            </a:r>
          </a:p>
          <a:p>
            <a:r>
              <a:rPr lang="en-IN" sz="1200" b="1" dirty="0"/>
              <a:t>OP-4 Aspirin at </a:t>
            </a:r>
            <a:r>
              <a:rPr lang="en-IN" sz="1200" b="1" dirty="0" smtClean="0"/>
              <a:t>Arrival</a:t>
            </a:r>
            <a:endParaRPr lang="en-IN" sz="1200" b="1" dirty="0"/>
          </a:p>
          <a:p>
            <a:r>
              <a:rPr lang="en-IN" sz="1200" b="1" dirty="0"/>
              <a:t>OP-22 ED-Patient Left Without Being Seen </a:t>
            </a:r>
          </a:p>
          <a:p>
            <a:r>
              <a:rPr lang="en-IN" sz="1200" b="1" dirty="0"/>
              <a:t>OP-23 ED-Head CT or MRI Scan Results for Acute Ischemic Stroke or Hemorrhagic Stroke who Received Head CT or MRI Scan Interpretation Within 45 Minutes of Arrival </a:t>
            </a:r>
          </a:p>
          <a:p>
            <a:r>
              <a:rPr lang="en-IN" sz="1200" b="1" dirty="0"/>
              <a:t>OP-29 Endoscopy/Poly Surveillance-Appropriate Follow-up Interval for Normal Colonoscopy in Average Risk Patients 	</a:t>
            </a:r>
            <a:endParaRPr lang="en-IN" sz="1200" b="1" dirty="0" smtClean="0"/>
          </a:p>
          <a:p>
            <a:r>
              <a:rPr lang="en-IN" sz="1200" b="1" dirty="0"/>
              <a:t>OP-30 Endoscopy/Poly Surveillance-OP-30: Endoscopy/Poly Surveillance – Colonoscopy Interval for Patients with a History of </a:t>
            </a:r>
            <a:r>
              <a:rPr lang="en-IN" sz="1200" b="1" dirty="0" err="1"/>
              <a:t>Adenomatous</a:t>
            </a:r>
            <a:r>
              <a:rPr lang="en-IN" sz="1200" b="1" dirty="0"/>
              <a:t> Polyps – Avoidance of Inappropriate </a:t>
            </a:r>
            <a:r>
              <a:rPr lang="en-IN" sz="1200" b="1" dirty="0" smtClean="0"/>
              <a:t>Use</a:t>
            </a:r>
            <a:r>
              <a:rPr lang="en-IN" sz="1200" b="1" dirty="0"/>
              <a:t>	</a:t>
            </a:r>
          </a:p>
          <a:p>
            <a:r>
              <a:rPr lang="en-IN" sz="1200" b="1" dirty="0"/>
              <a:t>PC-01 Elective Delivery Prior to 39 Completed Weeks Gestation: Percentage of Babies Electively Delivered Prior to 39 Completed Weeks Gestation 	</a:t>
            </a:r>
          </a:p>
          <a:p>
            <a:r>
              <a:rPr lang="en-IN" sz="1200" b="1" dirty="0"/>
              <a:t>STK-1 Venous </a:t>
            </a:r>
            <a:r>
              <a:rPr lang="en-IN" sz="1200" b="1" dirty="0" err="1"/>
              <a:t>Thromboembolism</a:t>
            </a:r>
            <a:r>
              <a:rPr lang="en-IN" sz="1200" b="1" dirty="0"/>
              <a:t> (VTE) Prophylaxis 	</a:t>
            </a:r>
          </a:p>
          <a:p>
            <a:r>
              <a:rPr lang="en-IN" sz="1200" b="1" dirty="0"/>
              <a:t>STK-4 Thrombolytic Therapy 		</a:t>
            </a:r>
          </a:p>
          <a:p>
            <a:r>
              <a:rPr lang="en-IN" sz="1200" b="1" dirty="0"/>
              <a:t>STK-6 Discharged on </a:t>
            </a:r>
            <a:r>
              <a:rPr lang="en-IN" sz="1200" b="1" dirty="0" err="1"/>
              <a:t>Statin</a:t>
            </a:r>
            <a:r>
              <a:rPr lang="en-IN" sz="1200" b="1" dirty="0"/>
              <a:t> Medication 		</a:t>
            </a:r>
          </a:p>
          <a:p>
            <a:r>
              <a:rPr lang="en-IN" sz="1200" b="1" dirty="0"/>
              <a:t>STK-8 Stroke Education 		</a:t>
            </a:r>
          </a:p>
          <a:p>
            <a:r>
              <a:rPr lang="en-IN" sz="1200" b="1" dirty="0"/>
              <a:t>VTE-1 Venous </a:t>
            </a:r>
            <a:r>
              <a:rPr lang="en-IN" sz="1200" b="1" dirty="0" err="1"/>
              <a:t>Thromboembolism</a:t>
            </a:r>
            <a:r>
              <a:rPr lang="en-IN" sz="1200" b="1" dirty="0"/>
              <a:t> Prophylaxis 	</a:t>
            </a:r>
          </a:p>
          <a:p>
            <a:r>
              <a:rPr lang="en-IN" sz="1200" b="1" dirty="0"/>
              <a:t>VTE-2 Intensive Care Unit Venous </a:t>
            </a:r>
            <a:r>
              <a:rPr lang="en-IN" sz="1200" b="1" dirty="0" err="1"/>
              <a:t>Thromboembolism</a:t>
            </a:r>
            <a:r>
              <a:rPr lang="en-IN" sz="1200" b="1" dirty="0"/>
              <a:t> </a:t>
            </a:r>
            <a:r>
              <a:rPr lang="en-IN" sz="1200" b="1" dirty="0" smtClean="0"/>
              <a:t>Prophylaxis</a:t>
            </a:r>
          </a:p>
          <a:p>
            <a:r>
              <a:rPr lang="en-IN" sz="1200" b="1" dirty="0" smtClean="0"/>
              <a:t>VTE-3 </a:t>
            </a:r>
            <a:r>
              <a:rPr lang="en-IN" sz="1200" b="1" dirty="0"/>
              <a:t>Venous </a:t>
            </a:r>
            <a:r>
              <a:rPr lang="en-IN" sz="1200" b="1" dirty="0" err="1"/>
              <a:t>Thromboembolism</a:t>
            </a:r>
            <a:r>
              <a:rPr lang="en-IN" sz="1200" b="1" dirty="0"/>
              <a:t> Patients with Anticoagulation Overlap </a:t>
            </a:r>
            <a:r>
              <a:rPr lang="en-IN" sz="1200" b="1" dirty="0" smtClean="0"/>
              <a:t>Therapy</a:t>
            </a:r>
            <a:endParaRPr lang="en-IN" sz="1200" b="1" dirty="0"/>
          </a:p>
          <a:p>
            <a:r>
              <a:rPr lang="en-IN" sz="1200" b="1" dirty="0"/>
              <a:t>VTE-5 Venous </a:t>
            </a:r>
            <a:r>
              <a:rPr lang="en-IN" sz="1200" b="1" dirty="0" err="1"/>
              <a:t>Thromboembolism</a:t>
            </a:r>
            <a:r>
              <a:rPr lang="en-IN" sz="1200" b="1" dirty="0"/>
              <a:t> </a:t>
            </a:r>
            <a:r>
              <a:rPr lang="en-IN" sz="1200" b="1" dirty="0" err="1"/>
              <a:t>Warfarin</a:t>
            </a:r>
            <a:r>
              <a:rPr lang="en-IN" sz="1200" b="1" dirty="0"/>
              <a:t> Therapy Discharge Instructions 		</a:t>
            </a:r>
          </a:p>
          <a:p>
            <a:r>
              <a:rPr lang="en-IN" sz="1200" b="1" dirty="0"/>
              <a:t>VTE-6 Hospital Acquired Potentially-Preventable Venous </a:t>
            </a:r>
            <a:r>
              <a:rPr lang="en-IN" sz="1200" b="1" dirty="0" err="1"/>
              <a:t>Thromboembolism</a:t>
            </a:r>
            <a:r>
              <a:rPr lang="en-IN" sz="1200" b="1" dirty="0"/>
              <a:t> 	</a:t>
            </a:r>
          </a:p>
          <a:p>
            <a:endParaRPr lang="en-IN" sz="1200" b="1" dirty="0"/>
          </a:p>
        </p:txBody>
      </p:sp>
      <p:sp>
        <p:nvSpPr>
          <p:cNvPr id="6" name="TextBox 5"/>
          <p:cNvSpPr txBox="1"/>
          <p:nvPr/>
        </p:nvSpPr>
        <p:spPr>
          <a:xfrm>
            <a:off x="539552" y="548680"/>
            <a:ext cx="2520280" cy="369332"/>
          </a:xfrm>
          <a:prstGeom prst="rect">
            <a:avLst/>
          </a:prstGeom>
          <a:noFill/>
        </p:spPr>
        <p:txBody>
          <a:bodyPr wrap="square" rtlCol="0">
            <a:spAutoFit/>
          </a:bodyPr>
          <a:lstStyle/>
          <a:p>
            <a:r>
              <a:rPr lang="en-IN" dirty="0" smtClean="0"/>
              <a:t>EFFECTIVENESS </a:t>
            </a:r>
            <a:r>
              <a:rPr lang="en-IN" dirty="0" err="1" smtClean="0"/>
              <a:t>cor</a:t>
            </a:r>
            <a:r>
              <a:rPr lang="en-IN" dirty="0" smtClean="0"/>
              <a:t> PLOT</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20190520-WA0002.jpg"/>
          <p:cNvPicPr>
            <a:picLocks noGrp="1" noChangeAspect="1"/>
          </p:cNvPicPr>
          <p:nvPr>
            <p:ph idx="1"/>
          </p:nvPr>
        </p:nvPicPr>
        <p:blipFill>
          <a:blip r:embed="rId2" cstate="print"/>
          <a:stretch>
            <a:fillRect/>
          </a:stretch>
        </p:blipFill>
        <p:spPr>
          <a:xfrm>
            <a:off x="0" y="692696"/>
            <a:ext cx="4610014" cy="3168352"/>
          </a:xfrm>
        </p:spPr>
      </p:pic>
      <p:pic>
        <p:nvPicPr>
          <p:cNvPr id="5" name="Picture 4" descr="imaging.png"/>
          <p:cNvPicPr>
            <a:picLocks noChangeAspect="1"/>
          </p:cNvPicPr>
          <p:nvPr/>
        </p:nvPicPr>
        <p:blipFill>
          <a:blip r:embed="rId3" cstate="print"/>
          <a:stretch>
            <a:fillRect/>
          </a:stretch>
        </p:blipFill>
        <p:spPr>
          <a:xfrm>
            <a:off x="5004048" y="836712"/>
            <a:ext cx="3649728" cy="3240360"/>
          </a:xfrm>
          <a:prstGeom prst="rect">
            <a:avLst/>
          </a:prstGeom>
        </p:spPr>
      </p:pic>
      <p:sp>
        <p:nvSpPr>
          <p:cNvPr id="6" name="Rectangle 5"/>
          <p:cNvSpPr/>
          <p:nvPr/>
        </p:nvSpPr>
        <p:spPr>
          <a:xfrm>
            <a:off x="5868144" y="4149080"/>
            <a:ext cx="2808312" cy="2400657"/>
          </a:xfrm>
          <a:prstGeom prst="rect">
            <a:avLst/>
          </a:prstGeom>
        </p:spPr>
        <p:txBody>
          <a:bodyPr wrap="square">
            <a:spAutoFit/>
          </a:bodyPr>
          <a:lstStyle/>
          <a:p>
            <a:r>
              <a:rPr lang="en-IN" sz="1200" b="1" dirty="0"/>
              <a:t>OP-8 MRI Lumbar Spine for Low Back Pain 	</a:t>
            </a:r>
          </a:p>
          <a:p>
            <a:r>
              <a:rPr lang="en-IN" sz="1200" b="1" dirty="0"/>
              <a:t>OP-10 Abdomen CT Use of Contrast Material 	</a:t>
            </a:r>
          </a:p>
          <a:p>
            <a:r>
              <a:rPr lang="en-IN" sz="1200" b="1" dirty="0"/>
              <a:t>OP-11 Thorax CT Use of Contrast Material 	</a:t>
            </a:r>
          </a:p>
          <a:p>
            <a:r>
              <a:rPr lang="en-IN" sz="1200" b="1" dirty="0"/>
              <a:t>OP-13 Cardiac Imaging for Preoperative Risk Assessment for Non-Cardiac Low-Risk Surgery 	</a:t>
            </a:r>
            <a:r>
              <a:rPr lang="en-IN" sz="1200" b="1" dirty="0" smtClean="0"/>
              <a:t>-</a:t>
            </a:r>
            <a:endParaRPr lang="en-IN" sz="1200" b="1" dirty="0"/>
          </a:p>
          <a:p>
            <a:r>
              <a:rPr lang="en-IN" sz="1200" b="1" dirty="0"/>
              <a:t>OP-14 Simultaneous Use of Brain Computed Tomography (CT) and Sinus CT </a:t>
            </a:r>
            <a:r>
              <a:rPr lang="en-IN" b="1" dirty="0"/>
              <a:t>	</a:t>
            </a:r>
          </a:p>
        </p:txBody>
      </p:sp>
      <p:sp>
        <p:nvSpPr>
          <p:cNvPr id="7" name="Rectangle 6"/>
          <p:cNvSpPr/>
          <p:nvPr/>
        </p:nvSpPr>
        <p:spPr>
          <a:xfrm>
            <a:off x="323528" y="4077072"/>
            <a:ext cx="5670376" cy="2492990"/>
          </a:xfrm>
          <a:prstGeom prst="rect">
            <a:avLst/>
          </a:prstGeom>
        </p:spPr>
        <p:txBody>
          <a:bodyPr wrap="square">
            <a:spAutoFit/>
          </a:bodyPr>
          <a:lstStyle/>
          <a:p>
            <a:r>
              <a:rPr lang="en-IN" sz="1200" b="1" dirty="0"/>
              <a:t>READM-30-AMI Acute Myocardial Infarction (AMI) 30-Day Readmission Rate 	</a:t>
            </a:r>
          </a:p>
          <a:p>
            <a:r>
              <a:rPr lang="en-IN" sz="1200" b="1" dirty="0"/>
              <a:t>READM-30-CABG Coronary Artery Bypass Graft (CABG) 30-Day Readmission Rate 		</a:t>
            </a:r>
          </a:p>
          <a:p>
            <a:r>
              <a:rPr lang="en-IN" sz="1200" b="1" dirty="0"/>
              <a:t>READM-30-COPD Chronic Obstructive Pulmonary Disease (COPD) 30-Day Readmission Rate 		</a:t>
            </a:r>
          </a:p>
          <a:p>
            <a:r>
              <a:rPr lang="en-IN" sz="1200" b="1" dirty="0"/>
              <a:t>READM-30-HF Heart Failure (HF) 30-Day Readmission </a:t>
            </a:r>
            <a:r>
              <a:rPr lang="en-IN" sz="1200" b="1" dirty="0" smtClean="0"/>
              <a:t>Rate</a:t>
            </a:r>
          </a:p>
          <a:p>
            <a:r>
              <a:rPr lang="en-IN" sz="1200" b="1" dirty="0"/>
              <a:t>READM-30-Hip-Knee Hospital-Level 30-Day All-Cause Risk-Standardized Readmission Rate (RSRR) Following Elective Total Hip </a:t>
            </a:r>
            <a:r>
              <a:rPr lang="en-IN" sz="1200" b="1" dirty="0" err="1"/>
              <a:t>Arthroplasty</a:t>
            </a:r>
            <a:r>
              <a:rPr lang="en-IN" sz="1200" b="1" dirty="0"/>
              <a:t> (THA)/Total Knee </a:t>
            </a:r>
            <a:r>
              <a:rPr lang="en-IN" sz="1200" b="1" dirty="0" err="1"/>
              <a:t>Arthroplasty</a:t>
            </a:r>
            <a:r>
              <a:rPr lang="en-IN" sz="1200" b="1" dirty="0"/>
              <a:t> (TKA) 	</a:t>
            </a:r>
          </a:p>
          <a:p>
            <a:r>
              <a:rPr lang="en-IN" sz="1200" b="1" dirty="0"/>
              <a:t>READM-30-HOSP-WIDE HWR Hospital-Wide All-Cause Unplanned Readmission </a:t>
            </a:r>
          </a:p>
          <a:p>
            <a:r>
              <a:rPr lang="en-IN" sz="1200" b="1" dirty="0"/>
              <a:t>READM-30-PN Pneumonia (PN) 30-Day Readmission Rate 		</a:t>
            </a:r>
          </a:p>
          <a:p>
            <a:r>
              <a:rPr lang="en-IN" sz="1200" b="1" dirty="0"/>
              <a:t>READM-30-STK Stroke (STK) 30-Day Readmission Rate 	</a:t>
            </a:r>
          </a:p>
          <a:p>
            <a:r>
              <a:rPr lang="en-IN" sz="1200" b="1" dirty="0" smtClean="0"/>
              <a:t> </a:t>
            </a:r>
            <a:r>
              <a:rPr lang="en-IN" sz="1200" b="1" dirty="0"/>
              <a:t>	</a:t>
            </a:r>
          </a:p>
        </p:txBody>
      </p:sp>
      <p:sp>
        <p:nvSpPr>
          <p:cNvPr id="8" name="TextBox 7"/>
          <p:cNvSpPr txBox="1"/>
          <p:nvPr/>
        </p:nvSpPr>
        <p:spPr>
          <a:xfrm>
            <a:off x="1475656" y="332656"/>
            <a:ext cx="2808312" cy="369332"/>
          </a:xfrm>
          <a:prstGeom prst="rect">
            <a:avLst/>
          </a:prstGeom>
          <a:noFill/>
        </p:spPr>
        <p:txBody>
          <a:bodyPr wrap="square" rtlCol="0">
            <a:spAutoFit/>
          </a:bodyPr>
          <a:lstStyle/>
          <a:p>
            <a:r>
              <a:rPr lang="en-IN" dirty="0" smtClean="0"/>
              <a:t>READMISSION</a:t>
            </a:r>
            <a:endParaRPr lang="en-IN" dirty="0"/>
          </a:p>
        </p:txBody>
      </p:sp>
      <p:sp>
        <p:nvSpPr>
          <p:cNvPr id="10" name="TextBox 9"/>
          <p:cNvSpPr txBox="1"/>
          <p:nvPr/>
        </p:nvSpPr>
        <p:spPr>
          <a:xfrm>
            <a:off x="5004048" y="332656"/>
            <a:ext cx="3888432" cy="369332"/>
          </a:xfrm>
          <a:prstGeom prst="rect">
            <a:avLst/>
          </a:prstGeom>
          <a:noFill/>
        </p:spPr>
        <p:txBody>
          <a:bodyPr wrap="square" rtlCol="0">
            <a:spAutoFit/>
          </a:bodyPr>
          <a:lstStyle/>
          <a:p>
            <a:r>
              <a:rPr lang="en-IN" dirty="0" smtClean="0"/>
              <a:t>EFFECTIVE USE OF MEDICAL IMAGING</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sz="2400" dirty="0" smtClean="0"/>
              <a:t>Data Modelling </a:t>
            </a:r>
            <a:endParaRPr lang="en-IN" sz="2400" dirty="0"/>
          </a:p>
        </p:txBody>
      </p:sp>
      <p:sp>
        <p:nvSpPr>
          <p:cNvPr id="3" name="Content Placeholder 2"/>
          <p:cNvSpPr>
            <a:spLocks noGrp="1"/>
          </p:cNvSpPr>
          <p:nvPr>
            <p:ph idx="1"/>
          </p:nvPr>
        </p:nvSpPr>
        <p:spPr>
          <a:xfrm>
            <a:off x="467544" y="764704"/>
            <a:ext cx="8229600" cy="5217443"/>
          </a:xfrm>
        </p:spPr>
        <p:txBody>
          <a:bodyPr>
            <a:noAutofit/>
          </a:bodyPr>
          <a:lstStyle/>
          <a:p>
            <a:r>
              <a:rPr lang="en-IN" sz="1100" b="1" dirty="0"/>
              <a:t>Supervised Learning methods</a:t>
            </a:r>
            <a:r>
              <a:rPr lang="en-IN" sz="1100" b="1" dirty="0" smtClean="0"/>
              <a:t>:</a:t>
            </a:r>
            <a:r>
              <a:rPr lang="en-IN" sz="1100" b="1" dirty="0"/>
              <a:t> </a:t>
            </a:r>
          </a:p>
          <a:p>
            <a:r>
              <a:rPr lang="en-IN" sz="1100" b="1" dirty="0"/>
              <a:t>Naïve </a:t>
            </a:r>
            <a:r>
              <a:rPr lang="en-IN" sz="1100" b="1" dirty="0" err="1"/>
              <a:t>Bayes</a:t>
            </a:r>
            <a:endParaRPr lang="en-IN" sz="1100" dirty="0"/>
          </a:p>
          <a:p>
            <a:r>
              <a:rPr lang="en-IN" sz="1100" dirty="0"/>
              <a:t>It is a classification technique based on </a:t>
            </a:r>
            <a:r>
              <a:rPr lang="en-IN" sz="1100" dirty="0" err="1"/>
              <a:t>Bayes</a:t>
            </a:r>
            <a:r>
              <a:rPr lang="en-IN" sz="1100" dirty="0"/>
              <a:t>’ Theorem with an assumption of independence among predictors. In simple terms, a Naive </a:t>
            </a:r>
            <a:r>
              <a:rPr lang="en-IN" sz="1100" dirty="0" err="1"/>
              <a:t>Bayes</a:t>
            </a:r>
            <a:r>
              <a:rPr lang="en-IN" sz="1100" dirty="0"/>
              <a:t> classifier assumes that the presence of a particular feature in a class is unrelated to the presence of any other feature. </a:t>
            </a:r>
          </a:p>
          <a:p>
            <a:r>
              <a:rPr lang="en-IN" sz="1100" dirty="0"/>
              <a:t>The reason that Naive </a:t>
            </a:r>
            <a:r>
              <a:rPr lang="en-IN" sz="1100" dirty="0" err="1"/>
              <a:t>Bayes</a:t>
            </a:r>
            <a:r>
              <a:rPr lang="en-IN" sz="1100" dirty="0"/>
              <a:t> algorithm is called Naive is not because it is simple. It is because the algorithm makes a very strong assumption about the data having features independent of each other while in reality, they may be dependent in some way.</a:t>
            </a:r>
          </a:p>
          <a:p>
            <a:r>
              <a:rPr lang="en-IN" sz="1100" dirty="0"/>
              <a:t>If this assumption of independence holds, Naive </a:t>
            </a:r>
            <a:r>
              <a:rPr lang="en-IN" sz="1100" dirty="0" err="1"/>
              <a:t>Bayes</a:t>
            </a:r>
            <a:r>
              <a:rPr lang="en-IN" sz="1100" dirty="0"/>
              <a:t> performs extremely well and often better than other models. Naive </a:t>
            </a:r>
            <a:r>
              <a:rPr lang="en-IN" sz="1100" dirty="0" err="1"/>
              <a:t>Bayes</a:t>
            </a:r>
            <a:r>
              <a:rPr lang="en-IN" sz="1100" dirty="0"/>
              <a:t> can also be used with continuous features but is more suited to categorical variables. If all the input features are categorical, Naive </a:t>
            </a:r>
            <a:r>
              <a:rPr lang="en-IN" sz="1100" dirty="0" err="1"/>
              <a:t>Bayes</a:t>
            </a:r>
            <a:r>
              <a:rPr lang="en-IN" sz="1100" dirty="0"/>
              <a:t> is recommended. However, in case of numeric features, it makes another strong assumption which is that the numerical variable is normally distributed.</a:t>
            </a:r>
          </a:p>
          <a:p>
            <a:r>
              <a:rPr lang="en-IN" sz="1100" dirty="0"/>
              <a:t>Here are some </a:t>
            </a:r>
            <a:r>
              <a:rPr lang="en-IN" sz="1100" dirty="0" err="1"/>
              <a:t>tehniques</a:t>
            </a:r>
            <a:r>
              <a:rPr lang="en-IN" sz="1100" dirty="0"/>
              <a:t> for improving power of Naive </a:t>
            </a:r>
            <a:r>
              <a:rPr lang="en-IN" sz="1100" dirty="0" err="1"/>
              <a:t>Bayes</a:t>
            </a:r>
            <a:r>
              <a:rPr lang="en-IN" sz="1100" dirty="0"/>
              <a:t> Model:</a:t>
            </a:r>
          </a:p>
          <a:p>
            <a:pPr lvl="0"/>
            <a:r>
              <a:rPr lang="en-IN" sz="1100" dirty="0"/>
              <a:t>If continuous features do not have normal distribution, we should use transformation or different methods to convert it in normal distribution.</a:t>
            </a:r>
          </a:p>
          <a:p>
            <a:pPr lvl="0"/>
            <a:r>
              <a:rPr lang="en-IN" sz="1100" dirty="0"/>
              <a:t>If test data set has zero frequency issue, apply smoothing techniques “Laplace Correction” to predict the class of test data </a:t>
            </a:r>
            <a:r>
              <a:rPr lang="en-IN" sz="1100" dirty="0" err="1" smtClean="0"/>
              <a:t>set.Remove</a:t>
            </a:r>
            <a:r>
              <a:rPr lang="en-IN" sz="1100" dirty="0" smtClean="0"/>
              <a:t> </a:t>
            </a:r>
            <a:r>
              <a:rPr lang="en-IN" sz="1100" dirty="0"/>
              <a:t>correlated features, as the highly correlated features are voted twice in the model and it can lead to over inflating importance</a:t>
            </a:r>
            <a:r>
              <a:rPr lang="en-IN" sz="1100" dirty="0" smtClean="0"/>
              <a:t>.</a:t>
            </a:r>
            <a:r>
              <a:rPr lang="en-IN" sz="1100" dirty="0"/>
              <a:t> </a:t>
            </a:r>
          </a:p>
          <a:p>
            <a:r>
              <a:rPr lang="en-IN" sz="1100" b="1" dirty="0"/>
              <a:t>Pros:</a:t>
            </a:r>
            <a:endParaRPr lang="en-IN" sz="1100" dirty="0"/>
          </a:p>
          <a:p>
            <a:pPr lvl="0"/>
            <a:r>
              <a:rPr lang="en-IN" sz="1100" dirty="0"/>
              <a:t>It is easy and fast to predict class of test data set. It also performs well in multi class prediction</a:t>
            </a:r>
          </a:p>
          <a:p>
            <a:pPr lvl="0"/>
            <a:r>
              <a:rPr lang="en-IN" sz="1100" dirty="0"/>
              <a:t>When assumption of independence holds, a Naive </a:t>
            </a:r>
            <a:r>
              <a:rPr lang="en-IN" sz="1100" dirty="0" err="1"/>
              <a:t>Bayes</a:t>
            </a:r>
            <a:r>
              <a:rPr lang="en-IN" sz="1100" dirty="0"/>
              <a:t> classifier performs better compare to other models like logistic regression and you need less training data.</a:t>
            </a:r>
          </a:p>
          <a:p>
            <a:pPr lvl="0"/>
            <a:r>
              <a:rPr lang="en-IN" sz="1100" dirty="0"/>
              <a:t>It performs well in case of categorical input variables compared to numerical variable(s). For numerical variable, normal distribution is assumed (bell curve, which is a strong assumption).</a:t>
            </a:r>
          </a:p>
          <a:p>
            <a:r>
              <a:rPr lang="en-IN" sz="1100" b="1" dirty="0"/>
              <a:t>Cons</a:t>
            </a:r>
            <a:r>
              <a:rPr lang="en-IN" sz="1100" dirty="0"/>
              <a:t>:</a:t>
            </a:r>
          </a:p>
          <a:p>
            <a:pPr lvl="0"/>
            <a:r>
              <a:rPr lang="en-IN" sz="1100" dirty="0"/>
              <a:t>If categorical variable has a category (in test data set), which was not observed in training data set, then model will assign a 0 (zero) probability and will be unable to make a prediction. This is often known as “Zero Frequency”. To solve this, we can use the smoothing technique.</a:t>
            </a:r>
          </a:p>
          <a:p>
            <a:pPr lvl="0"/>
            <a:r>
              <a:rPr lang="en-IN" sz="1100" dirty="0"/>
              <a:t>Another limitation of Naive </a:t>
            </a:r>
            <a:r>
              <a:rPr lang="en-IN" sz="1100" dirty="0" err="1"/>
              <a:t>Bayes</a:t>
            </a:r>
            <a:r>
              <a:rPr lang="en-IN" sz="1100" dirty="0"/>
              <a:t> is the assumption of independent predictors. In real life, it is almost impossible that we get a set of predictors which are completely independent.</a:t>
            </a:r>
          </a:p>
          <a:p>
            <a:r>
              <a:rPr lang="en-IN" sz="1100" b="1" dirty="0"/>
              <a:t> </a:t>
            </a:r>
          </a:p>
          <a:p>
            <a:endParaRPr lang="en-IN" sz="1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Autofit/>
          </a:bodyPr>
          <a:lstStyle/>
          <a:p>
            <a:r>
              <a:rPr lang="en-IN" sz="1200" b="1" dirty="0"/>
              <a:t>Decision Trees</a:t>
            </a:r>
            <a:endParaRPr lang="en-IN" sz="1200" dirty="0"/>
          </a:p>
          <a:p>
            <a:r>
              <a:rPr lang="en-IN" sz="1200" dirty="0"/>
              <a:t> </a:t>
            </a:r>
          </a:p>
          <a:p>
            <a:r>
              <a:rPr lang="en-IN" sz="1200" dirty="0"/>
              <a:t>The major advantage of using decision trees is that they are intuitively very easy to explain. They closely mirror human decision-making compared to other regression and classification approaches. They can be displayed graphically, and they can easily handle qualitative predictors without the need to create dummy variables</a:t>
            </a:r>
            <a:r>
              <a:rPr lang="en-IN" sz="1200" dirty="0" smtClean="0"/>
              <a:t>.</a:t>
            </a:r>
            <a:r>
              <a:rPr lang="en-IN" sz="1200" dirty="0"/>
              <a:t> </a:t>
            </a:r>
          </a:p>
          <a:p>
            <a:r>
              <a:rPr lang="en-IN" sz="1200" dirty="0"/>
              <a:t>However, decision trees generally do not have the same level of predictive accuracy as other approaches, since they aren't quite robust. A small change in the data can cause a large change in the final estimated tree</a:t>
            </a:r>
            <a:r>
              <a:rPr lang="en-IN" sz="1200" dirty="0" smtClean="0"/>
              <a:t>.</a:t>
            </a:r>
            <a:r>
              <a:rPr lang="en-IN" sz="1200" dirty="0"/>
              <a:t> </a:t>
            </a:r>
          </a:p>
          <a:p>
            <a:r>
              <a:rPr lang="en-IN" sz="1200" dirty="0"/>
              <a:t>By aggregating many decision trees, using methods like bagging, random forests, and boosting, the predictive performance of decision trees can be substantially improved.</a:t>
            </a:r>
          </a:p>
          <a:p>
            <a:pPr>
              <a:buNone/>
            </a:pPr>
            <a:r>
              <a:rPr lang="en-IN" sz="1200" b="1" dirty="0"/>
              <a:t> </a:t>
            </a:r>
            <a:endParaRPr lang="en-IN" sz="1200" dirty="0"/>
          </a:p>
          <a:p>
            <a:r>
              <a:rPr lang="en-IN" sz="1200" b="1" dirty="0"/>
              <a:t>Bagging</a:t>
            </a:r>
            <a:endParaRPr lang="en-IN" sz="1200" dirty="0"/>
          </a:p>
          <a:p>
            <a:r>
              <a:rPr lang="en-IN" sz="1200" dirty="0"/>
              <a:t>The decision trees suffer from high variance, meaning if you split the training data into 2 parts at random, and fit a decision tree to both halves, the results that you get could be quite different. In contrast, a procedure with low variance will yield similar results if applied repeatedly to distinct dataset.</a:t>
            </a:r>
          </a:p>
          <a:p>
            <a:r>
              <a:rPr lang="en-IN" sz="1200" dirty="0"/>
              <a:t>Bagging, or bootstrap aggregation, is a technique used to reduce the variance of your predictions by combining the result of multiple classifiers </a:t>
            </a:r>
            <a:r>
              <a:rPr lang="en-IN" sz="1200" dirty="0" err="1"/>
              <a:t>modeled</a:t>
            </a:r>
            <a:r>
              <a:rPr lang="en-IN" sz="1200" dirty="0"/>
              <a:t> on different sub-samples of the same dataset.</a:t>
            </a:r>
          </a:p>
          <a:p>
            <a:r>
              <a:rPr lang="en-IN" sz="1200" dirty="0"/>
              <a:t>in which you generate B different bootstrapped training datasets. You then train your method on the </a:t>
            </a:r>
            <a:r>
              <a:rPr lang="en-IN" sz="1200" dirty="0" err="1"/>
              <a:t>bth</a:t>
            </a:r>
            <a:r>
              <a:rPr lang="en-IN" sz="1200" dirty="0"/>
              <a:t> bootstrapped training set in order to get </a:t>
            </a:r>
            <a:r>
              <a:rPr lang="en-IN" sz="1200" dirty="0" err="1"/>
              <a:t>f^b</a:t>
            </a:r>
            <a:r>
              <a:rPr lang="en-IN" sz="1200" dirty="0"/>
              <a:t>(x), and finally average the predictions.</a:t>
            </a:r>
          </a:p>
          <a:p>
            <a:r>
              <a:rPr lang="en-IN" sz="1200" b="1" dirty="0"/>
              <a:t>Pros</a:t>
            </a:r>
            <a:endParaRPr lang="en-IN" sz="1200" dirty="0"/>
          </a:p>
          <a:p>
            <a:pPr lvl="0"/>
            <a:r>
              <a:rPr lang="en-IN" sz="1200" dirty="0"/>
              <a:t>Reduces variance in comparison to regular decision trees</a:t>
            </a:r>
          </a:p>
          <a:p>
            <a:pPr lvl="0"/>
            <a:r>
              <a:rPr lang="en-IN" sz="1200" dirty="0"/>
              <a:t>Can provide variable importance measures</a:t>
            </a:r>
          </a:p>
          <a:p>
            <a:pPr lvl="0"/>
            <a:r>
              <a:rPr lang="en-IN" sz="1200" dirty="0"/>
              <a:t>Can easily handle qualitative (categorical) features</a:t>
            </a:r>
          </a:p>
          <a:p>
            <a:pPr lvl="0"/>
            <a:r>
              <a:rPr lang="en-IN" sz="1200" dirty="0"/>
              <a:t>Out of bag (OOB) estimates can be used for model validation</a:t>
            </a:r>
          </a:p>
          <a:p>
            <a:r>
              <a:rPr lang="en-IN" sz="1200" b="1" dirty="0"/>
              <a:t>Cons</a:t>
            </a:r>
            <a:endParaRPr lang="en-IN" sz="1200" dirty="0"/>
          </a:p>
          <a:p>
            <a:pPr lvl="0"/>
            <a:r>
              <a:rPr lang="en-IN" sz="1200" dirty="0"/>
              <a:t>Not as easy to visually interpret</a:t>
            </a:r>
          </a:p>
          <a:p>
            <a:pPr lvl="0"/>
            <a:r>
              <a:rPr lang="en-IN" sz="1200" dirty="0"/>
              <a:t>Does not reduce variance if the features are correlated</a:t>
            </a:r>
          </a:p>
          <a:p>
            <a:pPr>
              <a:buNone/>
            </a:pPr>
            <a:r>
              <a:rPr lang="en-IN" sz="1200" dirty="0"/>
              <a:t> </a:t>
            </a:r>
          </a:p>
          <a:p>
            <a:pPr>
              <a:buNone/>
            </a:pPr>
            <a:endParaRPr lang="en-IN"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IN" sz="1800" b="1" dirty="0"/>
              <a:t>Random Forests</a:t>
            </a:r>
            <a:endParaRPr lang="en-IN" sz="1800" dirty="0"/>
          </a:p>
          <a:p>
            <a:r>
              <a:rPr lang="en-IN" sz="1800" dirty="0"/>
              <a:t>Random Forests is a versatile machine learning method capable of performing both regression and classification tasks. It also undertakes dimensional reduction methods, treats missing values, outlier values and other essential steps of data exploration, and does a fairly good job.</a:t>
            </a:r>
          </a:p>
          <a:p>
            <a:r>
              <a:rPr lang="en-IN" sz="1800" dirty="0"/>
              <a:t>Random Forests provides an improvement over bagged trees by a small tweak that </a:t>
            </a:r>
            <a:r>
              <a:rPr lang="en-IN" sz="1800" dirty="0" err="1"/>
              <a:t>decorrelates</a:t>
            </a:r>
            <a:r>
              <a:rPr lang="en-IN" sz="1800" dirty="0"/>
              <a:t> the trees. As in bagging, you build a number of decision trees on bootstrapped training samples. But when building these decision trees, each time a split in a tree is considered, a random sample of m predictors is chosen as split candidates from the full set of p predictors. The split is allowed to use only one of those m predictors. This is the main difference between random forests and bagging; because as in bagging, the choice of predictor m=p.</a:t>
            </a:r>
          </a:p>
          <a:p>
            <a:r>
              <a:rPr lang="en-IN" sz="1800" dirty="0"/>
              <a:t>Random Forests is very effective at estimating missing data and maintaining accuracy when a large proportion of the data is missing. It can also balance errors in datasets where the classes are imbalanced. Most importantly, it can handle massive datasets with large dimensionality. However, one disadvantage of using Random Forests is that you might easily </a:t>
            </a:r>
            <a:r>
              <a:rPr lang="en-IN" sz="1800" dirty="0" err="1"/>
              <a:t>overfit</a:t>
            </a:r>
            <a:r>
              <a:rPr lang="en-IN" sz="1800" dirty="0"/>
              <a:t> noisy datasets, especially in the case of doing regression</a:t>
            </a:r>
          </a:p>
          <a:p>
            <a:pPr>
              <a:buNone/>
            </a:pPr>
            <a:endParaRPr lang="en-IN"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Autofit/>
          </a:bodyPr>
          <a:lstStyle/>
          <a:p>
            <a:r>
              <a:rPr lang="en-IN" sz="1200" b="1" dirty="0"/>
              <a:t>SVM:</a:t>
            </a:r>
            <a:endParaRPr lang="en-IN" sz="1200" dirty="0"/>
          </a:p>
          <a:p>
            <a:r>
              <a:rPr lang="en-IN" sz="1200" dirty="0"/>
              <a:t>“Support Vector Machine” (SVM) is a supervised machine learning algorithm which can be used for both classification or regression challenges. However, it is mostly used in classification problems. In this algorithm, we plot each data item as a point in n-dimensional space (where n is number of features you have) with the value of each feature being the value of a particular coordinate. Then, we perform classification by finding the hyper-plane that differentiate the two classes very well</a:t>
            </a:r>
          </a:p>
          <a:p>
            <a:r>
              <a:rPr lang="en-IN" sz="1200" b="1" dirty="0"/>
              <a:t>Advantages</a:t>
            </a:r>
            <a:endParaRPr lang="en-IN" sz="1200" dirty="0"/>
          </a:p>
          <a:p>
            <a:pPr lvl="0"/>
            <a:r>
              <a:rPr lang="en-IN" sz="1200" u="sng" dirty="0"/>
              <a:t>High Dimensionality</a:t>
            </a:r>
            <a:r>
              <a:rPr lang="en-IN" sz="1200" dirty="0"/>
              <a:t>: SVM is an effective tool in high-dimensional spaces, which is particularly applicable to document classification and sentiment analysis where the dimensionality can be extremely large.</a:t>
            </a:r>
          </a:p>
          <a:p>
            <a:r>
              <a:rPr lang="en-IN" sz="1200" dirty="0"/>
              <a:t> </a:t>
            </a:r>
            <a:r>
              <a:rPr lang="en-IN" sz="1200" u="sng" dirty="0" smtClean="0"/>
              <a:t>Memory </a:t>
            </a:r>
            <a:r>
              <a:rPr lang="en-IN" sz="1200" u="sng" dirty="0"/>
              <a:t>Efficiency</a:t>
            </a:r>
            <a:r>
              <a:rPr lang="en-IN" sz="1200" dirty="0"/>
              <a:t>: Since only a subset of the training points are used in the actual decision process of assigning new members, just these points need to be stored in memory (and calculated upon) when making decisions.</a:t>
            </a:r>
          </a:p>
          <a:p>
            <a:r>
              <a:rPr lang="en-IN" sz="1200" dirty="0"/>
              <a:t> </a:t>
            </a:r>
            <a:r>
              <a:rPr lang="en-IN" sz="1200" u="sng" dirty="0" smtClean="0"/>
              <a:t>Versatility</a:t>
            </a:r>
            <a:r>
              <a:rPr lang="en-IN" sz="1200" dirty="0"/>
              <a:t>: Class separation is often highly non-linear. The ability to apply new kernels allows substantial flexibility for the decision boundaries, leading to greater classification performance.</a:t>
            </a:r>
          </a:p>
          <a:p>
            <a:pPr>
              <a:buNone/>
            </a:pPr>
            <a:r>
              <a:rPr lang="en-IN" sz="1200" dirty="0"/>
              <a:t> </a:t>
            </a:r>
          </a:p>
          <a:p>
            <a:pPr>
              <a:buNone/>
            </a:pPr>
            <a:r>
              <a:rPr lang="en-IN" sz="1200" b="1" dirty="0" smtClean="0"/>
              <a:t>          Disadvantages</a:t>
            </a:r>
            <a:endParaRPr lang="en-IN" sz="1200" dirty="0"/>
          </a:p>
          <a:p>
            <a:pPr lvl="0"/>
            <a:r>
              <a:rPr lang="en-IN" sz="1200" u="sng" dirty="0"/>
              <a:t>Kernel Parameters Selection:</a:t>
            </a:r>
            <a:r>
              <a:rPr lang="en-IN" sz="1200" dirty="0"/>
              <a:t> SVMs are very sensitive to the choice of the kernel parameters. In situations where the number of features for each object exceeds the number of training data samples, SVMs can perform poorly. This can be seen intuitively as if the high-dimensional feature space is much larger than the samples. Then there are less effective support vectors on which to support the optimal linear </a:t>
            </a:r>
            <a:r>
              <a:rPr lang="en-IN" sz="1200" dirty="0" err="1"/>
              <a:t>hyperplanes</a:t>
            </a:r>
            <a:r>
              <a:rPr lang="en-IN" sz="1200" dirty="0"/>
              <a:t>, leading to poorer classification performance as new unseen samples are added.</a:t>
            </a:r>
          </a:p>
          <a:p>
            <a:pPr>
              <a:buNone/>
            </a:pPr>
            <a:r>
              <a:rPr lang="en-IN" sz="1200" dirty="0"/>
              <a:t> </a:t>
            </a:r>
          </a:p>
          <a:p>
            <a:pPr lvl="0"/>
            <a:r>
              <a:rPr lang="en-IN" sz="1200" u="sng" dirty="0"/>
              <a:t>Non-Probabilistic:</a:t>
            </a:r>
            <a:r>
              <a:rPr lang="en-IN" sz="1200" dirty="0"/>
              <a:t> Since the classifier works by placing objects above and below a classifying </a:t>
            </a:r>
            <a:r>
              <a:rPr lang="en-IN" sz="1200" dirty="0" err="1"/>
              <a:t>hyperplane</a:t>
            </a:r>
            <a:r>
              <a:rPr lang="en-IN" sz="1200" dirty="0"/>
              <a:t>, there is no direct probabilistic interpretation for group membership. However, one potential metric to determine the "effectiveness" of the classification is how far from the decision boundary the new point is</a:t>
            </a:r>
            <a:r>
              <a:rPr lang="en-IN" sz="1200" dirty="0" smtClean="0"/>
              <a:t>.</a:t>
            </a:r>
            <a:r>
              <a:rPr lang="en-IN" sz="1200" dirty="0"/>
              <a:t> </a:t>
            </a:r>
          </a:p>
          <a:p>
            <a:pPr lvl="0"/>
            <a:r>
              <a:rPr lang="en-IN" sz="1200" u="sng" dirty="0"/>
              <a:t>Time Consumed</a:t>
            </a:r>
            <a:r>
              <a:rPr lang="en-IN" sz="1200" dirty="0"/>
              <a:t>: When compared with other machine learning algorithms for the same problem, SVMs consume a lot of time.</a:t>
            </a:r>
          </a:p>
          <a:p>
            <a:pPr>
              <a:buNone/>
            </a:pPr>
            <a:r>
              <a:rPr lang="en-IN" sz="1200" dirty="0"/>
              <a:t> </a:t>
            </a:r>
          </a:p>
          <a:p>
            <a:r>
              <a:rPr lang="en-IN" sz="1200" b="1" dirty="0"/>
              <a:t>For hospital rating problem, we use Random Forests to classify the hospitals into 5 categories each representing one of the ratings (1-5).</a:t>
            </a:r>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OBJECTIVE</a:t>
            </a:r>
            <a:endParaRPr lang="en-IN" sz="2800" b="1" dirty="0"/>
          </a:p>
        </p:txBody>
      </p:sp>
      <p:sp>
        <p:nvSpPr>
          <p:cNvPr id="3" name="Content Placeholder 2"/>
          <p:cNvSpPr>
            <a:spLocks noGrp="1"/>
          </p:cNvSpPr>
          <p:nvPr>
            <p:ph idx="1"/>
          </p:nvPr>
        </p:nvSpPr>
        <p:spPr/>
        <p:txBody>
          <a:bodyPr>
            <a:normAutofit fontScale="25000" lnSpcReduction="20000"/>
          </a:bodyPr>
          <a:lstStyle/>
          <a:p>
            <a:pPr>
              <a:buNone/>
            </a:pPr>
            <a:r>
              <a:rPr lang="en-IN" sz="3600" dirty="0" smtClean="0"/>
              <a:t> </a:t>
            </a:r>
            <a:endParaRPr lang="en-IN" sz="4500" dirty="0"/>
          </a:p>
          <a:p>
            <a:r>
              <a:rPr lang="en-IN" sz="7200" dirty="0"/>
              <a:t>CMS contracted to work in collaboration with other contractors to develop a methodology for the Overall Hospital Quality Star Ratings on </a:t>
            </a:r>
            <a:r>
              <a:rPr lang="en-IN" sz="7200" i="1" dirty="0"/>
              <a:t>Hospital Compare</a:t>
            </a:r>
            <a:r>
              <a:rPr lang="en-IN" sz="7200" dirty="0"/>
              <a:t>. </a:t>
            </a:r>
            <a:r>
              <a:rPr lang="en-IN" sz="7200" i="1" dirty="0"/>
              <a:t>Hospital Compare </a:t>
            </a:r>
            <a:r>
              <a:rPr lang="en-IN" sz="7200" dirty="0"/>
              <a:t>includes information on more than 100 quality measures and more than 4,000 hospitals. The primary objective of the Overall Hospital Quality Star Ratings project is to develop a statistically sound methodology for summarizing information from the existing measures on </a:t>
            </a:r>
            <a:r>
              <a:rPr lang="en-IN" sz="7200" i="1" dirty="0"/>
              <a:t>Hospital Compare </a:t>
            </a:r>
            <a:r>
              <a:rPr lang="en-IN" sz="7200" dirty="0"/>
              <a:t>in a way that is useful and easy to interpret for patients and consumers. Consistent with other CMS Star Rating programs, this methodology assigns each hospital between one and five stars, reflecting the hospital’s overall performance on selected quality measures</a:t>
            </a:r>
            <a:r>
              <a:rPr lang="en-IN" sz="7200" dirty="0" smtClean="0"/>
              <a:t>.</a:t>
            </a:r>
          </a:p>
          <a:p>
            <a:pPr>
              <a:buNone/>
            </a:pPr>
            <a:endParaRPr lang="en-IN" sz="7200" dirty="0" smtClean="0"/>
          </a:p>
          <a:p>
            <a:pPr>
              <a:buNone/>
            </a:pPr>
            <a:endParaRPr lang="en-IN" sz="7200" dirty="0"/>
          </a:p>
          <a:p>
            <a:r>
              <a:rPr lang="en-IN" sz="7200" dirty="0"/>
              <a:t>Our objective is to focus on developing an approach to calculate hospital ratings and using it to identify areas of improvement for certain hospitals which also requires a  thorough understanding of the rating system developed by CMS and provide recommendations for hospital to improve star ratings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62500" lnSpcReduction="20000"/>
          </a:bodyPr>
          <a:lstStyle/>
          <a:p>
            <a:pPr>
              <a:buNone/>
            </a:pPr>
            <a:endParaRPr lang="en-IN" dirty="0"/>
          </a:p>
          <a:p>
            <a:r>
              <a:rPr lang="en-IN" b="1" i="1" dirty="0"/>
              <a:t>Approach for Translating a Summary Score to a Star Rating </a:t>
            </a:r>
          </a:p>
          <a:p>
            <a:pPr>
              <a:buNone/>
            </a:pPr>
            <a:r>
              <a:rPr lang="en-IN" dirty="0" smtClean="0"/>
              <a:t>      To </a:t>
            </a:r>
            <a:r>
              <a:rPr lang="en-IN" dirty="0"/>
              <a:t>translate each hospital’s summary score to a rating between one and five stars, CMS applies </a:t>
            </a:r>
            <a:r>
              <a:rPr lang="en-IN" i="1" dirty="0"/>
              <a:t>k-means clustering. </a:t>
            </a:r>
          </a:p>
          <a:p>
            <a:r>
              <a:rPr lang="en-IN" b="1" i="1" dirty="0"/>
              <a:t>Overview of k-Means Clustering </a:t>
            </a:r>
          </a:p>
          <a:p>
            <a:pPr>
              <a:buNone/>
            </a:pPr>
            <a:r>
              <a:rPr lang="en-IN" dirty="0" smtClean="0"/>
              <a:t>       The </a:t>
            </a:r>
            <a:r>
              <a:rPr lang="en-IN" i="1" dirty="0"/>
              <a:t>k-means clustering analysis is a standard method for creating categories (or clusters) so that observations in each category are closer to their category mean than to any other category mean. The number of categories is pre-specified; CMS specifies five categories, so that k-means clustering analysis generates five categories (clusters) based on hospital summary scores in a way that minimizes the distance between summary scores (observations) and the middle value of their assigned cluster (category mean). It organizes hospitals into one of five categories such that a hospital’s summary score is “more like” that of the other hospitals in the same category and “less like” the summary scores of hospitals in the other categories. The Star Rating categories are structured such that the lowest group is one star and the highest group is five stars. </a:t>
            </a:r>
            <a:endParaRPr lang="en-IN" dirty="0"/>
          </a:p>
        </p:txBody>
      </p:sp>
      <p:sp>
        <p:nvSpPr>
          <p:cNvPr id="7" name="TextBox 6"/>
          <p:cNvSpPr txBox="1"/>
          <p:nvPr/>
        </p:nvSpPr>
        <p:spPr>
          <a:xfrm>
            <a:off x="1979712" y="692696"/>
            <a:ext cx="4176464" cy="369332"/>
          </a:xfrm>
          <a:prstGeom prst="rect">
            <a:avLst/>
          </a:prstGeom>
          <a:noFill/>
        </p:spPr>
        <p:txBody>
          <a:bodyPr wrap="square" rtlCol="0">
            <a:spAutoFit/>
          </a:bodyPr>
          <a:lstStyle/>
          <a:p>
            <a:pPr algn="ctr"/>
            <a:r>
              <a:rPr lang="en-IN" b="1" dirty="0" smtClean="0">
                <a:latin typeface="+mj-lt"/>
              </a:rPr>
              <a:t>UNSUPERVISED  : K-NN</a:t>
            </a:r>
            <a:endParaRPr lang="en-IN" b="1"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png"/>
          <p:cNvPicPr>
            <a:picLocks noGrp="1" noChangeAspect="1"/>
          </p:cNvPicPr>
          <p:nvPr>
            <p:ph idx="1"/>
          </p:nvPr>
        </p:nvPicPr>
        <p:blipFill>
          <a:blip r:embed="rId2" cstate="print"/>
          <a:stretch>
            <a:fillRect/>
          </a:stretch>
        </p:blipFill>
        <p:spPr>
          <a:xfrm>
            <a:off x="614873" y="2060848"/>
            <a:ext cx="7914253" cy="4065315"/>
          </a:xfrm>
        </p:spPr>
      </p:pic>
      <p:sp>
        <p:nvSpPr>
          <p:cNvPr id="5" name="TextBox 4"/>
          <p:cNvSpPr txBox="1"/>
          <p:nvPr/>
        </p:nvSpPr>
        <p:spPr>
          <a:xfrm>
            <a:off x="827584" y="332656"/>
            <a:ext cx="7704856" cy="1569660"/>
          </a:xfrm>
          <a:prstGeom prst="rect">
            <a:avLst/>
          </a:prstGeom>
          <a:noFill/>
        </p:spPr>
        <p:txBody>
          <a:bodyPr wrap="square" rtlCol="0">
            <a:spAutoFit/>
          </a:bodyPr>
          <a:lstStyle/>
          <a:p>
            <a:r>
              <a:rPr lang="en-IN" sz="1600" b="1" dirty="0"/>
              <a:t>Process</a:t>
            </a:r>
          </a:p>
          <a:p>
            <a:r>
              <a:rPr lang="en-IN" sz="1600" dirty="0"/>
              <a:t>• Using the measure weights calculated using factor analysis, each group’s score is calculated</a:t>
            </a:r>
          </a:p>
          <a:p>
            <a:r>
              <a:rPr lang="en-IN" sz="1600" dirty="0"/>
              <a:t>• The group scores are multiplied by the weight of group (22% or 4%) to calculate the final score</a:t>
            </a:r>
          </a:p>
          <a:p>
            <a:r>
              <a:rPr lang="en-IN" sz="1600" dirty="0"/>
              <a:t>• Based on the final score, 5 clusters are created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STAGES </a:t>
            </a:r>
            <a:endParaRPr lang="en-IN" sz="2800" b="1" dirty="0"/>
          </a:p>
        </p:txBody>
      </p:sp>
      <p:sp>
        <p:nvSpPr>
          <p:cNvPr id="3" name="Content Placeholder 2"/>
          <p:cNvSpPr>
            <a:spLocks noGrp="1"/>
          </p:cNvSpPr>
          <p:nvPr>
            <p:ph idx="1"/>
          </p:nvPr>
        </p:nvSpPr>
        <p:spPr/>
        <p:txBody>
          <a:bodyPr>
            <a:normAutofit fontScale="70000" lnSpcReduction="20000"/>
          </a:bodyPr>
          <a:lstStyle/>
          <a:p>
            <a:r>
              <a:rPr lang="en-IN" b="1" dirty="0"/>
              <a:t>Data Understanding</a:t>
            </a:r>
            <a:r>
              <a:rPr lang="en-IN" dirty="0"/>
              <a:t> </a:t>
            </a:r>
          </a:p>
          <a:p>
            <a:pPr>
              <a:buNone/>
            </a:pPr>
            <a:r>
              <a:rPr lang="en-IN" dirty="0" smtClean="0"/>
              <a:t>     </a:t>
            </a:r>
            <a:r>
              <a:rPr lang="en-IN" dirty="0"/>
              <a:t>Which involves understanding and identifying of groups and measures </a:t>
            </a:r>
          </a:p>
          <a:p>
            <a:r>
              <a:rPr lang="en-IN" b="1" dirty="0"/>
              <a:t>Data Preparation </a:t>
            </a:r>
            <a:r>
              <a:rPr lang="en-IN" dirty="0"/>
              <a:t> </a:t>
            </a:r>
          </a:p>
          <a:p>
            <a:pPr>
              <a:buNone/>
            </a:pPr>
            <a:r>
              <a:rPr lang="en-IN" dirty="0" smtClean="0"/>
              <a:t>      Involves </a:t>
            </a:r>
            <a:r>
              <a:rPr lang="en-IN" dirty="0"/>
              <a:t>cleaning of data(Removing duplicates ,Removing unrequited variables ,Treating missing data and null values checking for outliers .Removing crude data.</a:t>
            </a:r>
          </a:p>
          <a:p>
            <a:pPr>
              <a:buNone/>
            </a:pPr>
            <a:r>
              <a:rPr lang="en-IN" dirty="0" smtClean="0"/>
              <a:t>      </a:t>
            </a:r>
            <a:r>
              <a:rPr lang="en-IN" dirty="0"/>
              <a:t>Involves processing of data and analysing .Identify important measures affecting star ratings </a:t>
            </a:r>
          </a:p>
          <a:p>
            <a:r>
              <a:rPr lang="en-IN" b="1" dirty="0"/>
              <a:t>Data Modelling </a:t>
            </a:r>
            <a:endParaRPr lang="en-IN" dirty="0" smtClean="0"/>
          </a:p>
          <a:p>
            <a:pPr>
              <a:buNone/>
            </a:pPr>
            <a:r>
              <a:rPr lang="en-IN" dirty="0"/>
              <a:t> </a:t>
            </a:r>
            <a:r>
              <a:rPr lang="en-IN" dirty="0" smtClean="0"/>
              <a:t>    Using </a:t>
            </a:r>
            <a:r>
              <a:rPr lang="en-IN" dirty="0"/>
              <a:t>best models that adhere the problem statement and analyze the best supervised and unsupervised models</a:t>
            </a:r>
          </a:p>
          <a:p>
            <a:r>
              <a:rPr lang="en-IN" b="1" dirty="0"/>
              <a:t>Provider Analytics </a:t>
            </a:r>
            <a:endParaRPr lang="en-IN" dirty="0"/>
          </a:p>
          <a:p>
            <a:pPr>
              <a:buNone/>
            </a:pPr>
            <a:r>
              <a:rPr lang="en-IN" dirty="0" smtClean="0"/>
              <a:t>     Using </a:t>
            </a:r>
            <a:r>
              <a:rPr lang="en-IN" dirty="0"/>
              <a:t>the best methodologies to improve star ratings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DATA UNDERSTANDING</a:t>
            </a:r>
            <a:endParaRPr lang="en-IN" sz="2800" b="1"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IN" sz="2200" dirty="0"/>
              <a:t>CMS included 64 measures (or variables) classified under 7 groups having a certain </a:t>
            </a:r>
            <a:r>
              <a:rPr lang="en-IN" sz="2200" dirty="0" err="1"/>
              <a:t>weightage</a:t>
            </a:r>
            <a:r>
              <a:rPr lang="en-IN" sz="2200" dirty="0"/>
              <a:t> as</a:t>
            </a:r>
            <a:r>
              <a:rPr lang="en-IN" sz="2200" b="1" dirty="0"/>
              <a:t> </a:t>
            </a:r>
            <a:r>
              <a:rPr lang="en-IN" sz="2200" dirty="0"/>
              <a:t>follows:</a:t>
            </a:r>
          </a:p>
          <a:p>
            <a:pPr>
              <a:buFont typeface="Wingdings" pitchFamily="2" charset="2"/>
              <a:buChar char="Ø"/>
            </a:pPr>
            <a:endParaRPr lang="en-IN" sz="2200" b="1" dirty="0" smtClean="0"/>
          </a:p>
          <a:p>
            <a:pPr>
              <a:buFont typeface="Wingdings" pitchFamily="2" charset="2"/>
              <a:buChar char="Ø"/>
            </a:pPr>
            <a:r>
              <a:rPr lang="en-IN" sz="2200" b="1" dirty="0" smtClean="0"/>
              <a:t>Groups</a:t>
            </a:r>
            <a:endParaRPr lang="en-IN" sz="2200" dirty="0"/>
          </a:p>
          <a:p>
            <a:pPr>
              <a:buNone/>
            </a:pPr>
            <a:r>
              <a:rPr lang="en-IN" sz="2200" dirty="0"/>
              <a:t> </a:t>
            </a:r>
            <a:r>
              <a:rPr lang="en-IN" sz="2200" dirty="0" smtClean="0"/>
              <a:t>    • </a:t>
            </a:r>
            <a:r>
              <a:rPr lang="en-IN" sz="2200" dirty="0"/>
              <a:t>Mortality, Readmission, Safety of Care, Patient Experience (22% </a:t>
            </a:r>
            <a:r>
              <a:rPr lang="en-IN" sz="2200" dirty="0" err="1"/>
              <a:t>weightage</a:t>
            </a:r>
            <a:r>
              <a:rPr lang="en-IN" sz="2200" dirty="0"/>
              <a:t> groups)</a:t>
            </a:r>
          </a:p>
          <a:p>
            <a:pPr>
              <a:buNone/>
            </a:pPr>
            <a:r>
              <a:rPr lang="en-IN" sz="2200" dirty="0"/>
              <a:t> </a:t>
            </a:r>
            <a:r>
              <a:rPr lang="en-IN" sz="2200" dirty="0" smtClean="0"/>
              <a:t>    • </a:t>
            </a:r>
            <a:r>
              <a:rPr lang="en-IN" sz="2200" dirty="0"/>
              <a:t>Timeliness of care, Effectiveness of care, Medical Imaging Efficiency (4% </a:t>
            </a:r>
            <a:r>
              <a:rPr lang="en-IN" sz="2200" dirty="0" err="1"/>
              <a:t>weightage</a:t>
            </a:r>
            <a:r>
              <a:rPr lang="en-IN" sz="2200" dirty="0"/>
              <a:t> </a:t>
            </a:r>
            <a:r>
              <a:rPr lang="en-IN" sz="2200" dirty="0" smtClean="0"/>
              <a:t>groups).</a:t>
            </a:r>
          </a:p>
          <a:p>
            <a:pPr>
              <a:buNone/>
            </a:pPr>
            <a:endParaRPr lang="en-IN" sz="2200" dirty="0" smtClean="0"/>
          </a:p>
          <a:p>
            <a:pPr>
              <a:buFont typeface="Wingdings" pitchFamily="2" charset="2"/>
              <a:buChar char="Ø"/>
            </a:pPr>
            <a:r>
              <a:rPr lang="en-IN" sz="2200" b="1" dirty="0" smtClean="0"/>
              <a:t>Measures</a:t>
            </a:r>
            <a:r>
              <a:rPr lang="en-IN" sz="2200" dirty="0" smtClean="0"/>
              <a:t> :</a:t>
            </a:r>
          </a:p>
          <a:p>
            <a:pPr>
              <a:buNone/>
            </a:pPr>
            <a:r>
              <a:rPr lang="en-IN" sz="2200" dirty="0" smtClean="0"/>
              <a:t>      Star Ratings are intended for acute care hospitals, CMS first omitted all measures on </a:t>
            </a:r>
            <a:r>
              <a:rPr lang="en-IN" sz="2200" i="1" dirty="0" smtClean="0"/>
              <a:t>Hospital Compare </a:t>
            </a:r>
            <a:r>
              <a:rPr lang="en-IN" sz="2200" dirty="0" smtClean="0"/>
              <a:t>that were specific to specialty hospitals (such as a cancer hospital or inpatient psychiatric facility), or ambulatory surgical </a:t>
            </a:r>
            <a:r>
              <a:rPr lang="en-IN" sz="2200" dirty="0" err="1" smtClean="0"/>
              <a:t>centers</a:t>
            </a:r>
            <a:r>
              <a:rPr lang="en-IN" sz="2200" dirty="0" smtClean="0"/>
              <a:t> prior to applying any measure selection criteria. With these measures omitted, the total number of measures eligible for inclusion in the Star Rating for October 2016 is 115 measures.</a:t>
            </a:r>
          </a:p>
          <a:p>
            <a:pPr>
              <a:buNone/>
            </a:pPr>
            <a:endParaRPr lang="en-IN" sz="220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504056"/>
          </a:xfrm>
        </p:spPr>
        <p:txBody>
          <a:bodyPr>
            <a:noAutofit/>
          </a:bodyPr>
          <a:lstStyle/>
          <a:p>
            <a:r>
              <a:rPr lang="en-IN" sz="2800" b="1" dirty="0" smtClean="0"/>
              <a:t>DATA UNDERSTANDING</a:t>
            </a:r>
            <a:endParaRPr lang="en-IN" sz="2800" b="1" dirty="0"/>
          </a:p>
        </p:txBody>
      </p:sp>
      <p:sp>
        <p:nvSpPr>
          <p:cNvPr id="3" name="Content Placeholder 2"/>
          <p:cNvSpPr>
            <a:spLocks noGrp="1"/>
          </p:cNvSpPr>
          <p:nvPr>
            <p:ph idx="1"/>
          </p:nvPr>
        </p:nvSpPr>
        <p:spPr>
          <a:xfrm>
            <a:off x="457200" y="980728"/>
            <a:ext cx="8229600" cy="5472608"/>
          </a:xfrm>
        </p:spPr>
        <p:txBody>
          <a:bodyPr>
            <a:normAutofit fontScale="47500" lnSpcReduction="20000"/>
          </a:bodyPr>
          <a:lstStyle/>
          <a:p>
            <a:pPr>
              <a:buNone/>
            </a:pPr>
            <a:r>
              <a:rPr lang="en-IN" b="1" dirty="0"/>
              <a:t> </a:t>
            </a:r>
            <a:endParaRPr lang="en-IN" dirty="0"/>
          </a:p>
          <a:p>
            <a:pPr>
              <a:buNone/>
            </a:pPr>
            <a:r>
              <a:rPr lang="en-IN" sz="3400" b="1" i="1" dirty="0"/>
              <a:t> </a:t>
            </a:r>
            <a:endParaRPr lang="en-IN" sz="3400" dirty="0"/>
          </a:p>
          <a:p>
            <a:pPr>
              <a:buNone/>
            </a:pPr>
            <a:r>
              <a:rPr lang="en-IN" sz="3800" b="1" i="1" dirty="0" smtClean="0"/>
              <a:t>       Measure </a:t>
            </a:r>
            <a:r>
              <a:rPr lang="en-IN" sz="3800" b="1" i="1" dirty="0"/>
              <a:t>Selection Criteria </a:t>
            </a:r>
            <a:endParaRPr lang="en-IN" sz="3800" dirty="0"/>
          </a:p>
          <a:p>
            <a:r>
              <a:rPr lang="en-IN" sz="3800" dirty="0"/>
              <a:t>CMS uses the following criteria to exclude measures from the Star Rating calculation: </a:t>
            </a:r>
          </a:p>
          <a:p>
            <a:pPr lvl="0"/>
            <a:r>
              <a:rPr lang="en-IN" sz="3800" dirty="0"/>
              <a:t>Measures suspended, retired, or delayed from public reporting on </a:t>
            </a:r>
            <a:r>
              <a:rPr lang="en-IN" sz="3800" i="1" dirty="0"/>
              <a:t>Hospital Compare</a:t>
            </a:r>
            <a:r>
              <a:rPr lang="en-IN" sz="3800" dirty="0"/>
              <a:t>; </a:t>
            </a:r>
          </a:p>
          <a:p>
            <a:pPr lvl="0"/>
            <a:r>
              <a:rPr lang="en-IN" sz="3800" dirty="0"/>
              <a:t>Measures with no more than 100 hospitals reporting performance publicly; </a:t>
            </a:r>
          </a:p>
          <a:p>
            <a:pPr lvl="0"/>
            <a:r>
              <a:rPr lang="en-IN" sz="3800" dirty="0"/>
              <a:t>Structural measures; </a:t>
            </a:r>
          </a:p>
          <a:p>
            <a:pPr lvl="0"/>
            <a:r>
              <a:rPr lang="en-IN" sz="3800" dirty="0"/>
              <a:t>Measures for which it is unclear whether a higher or lower score is better (non-directional); </a:t>
            </a:r>
          </a:p>
          <a:p>
            <a:pPr lvl="0"/>
            <a:r>
              <a:rPr lang="en-IN" sz="3800" dirty="0"/>
              <a:t>Measures no longer required for Inpatient Quality Reporting (IQR) Program or Outpatient Quality Reporting (OQR) Program; and </a:t>
            </a:r>
          </a:p>
          <a:p>
            <a:pPr lvl="0"/>
            <a:r>
              <a:rPr lang="en-IN" sz="3800" dirty="0"/>
              <a:t>Duplicative measures (e.g., individual measures that make up a composite measure that is also reported; or measures that are identical to another measure). </a:t>
            </a:r>
          </a:p>
          <a:p>
            <a:pPr>
              <a:buNone/>
            </a:pPr>
            <a:r>
              <a:rPr lang="en-IN" sz="3800" dirty="0"/>
              <a:t> </a:t>
            </a:r>
          </a:p>
          <a:p>
            <a:pPr>
              <a:buNone/>
            </a:pPr>
            <a:r>
              <a:rPr lang="en-IN" sz="3800" dirty="0" smtClean="0"/>
              <a:t>         •  </a:t>
            </a:r>
            <a:r>
              <a:rPr lang="en-IN" sz="3800" b="1" dirty="0"/>
              <a:t>Positive measures</a:t>
            </a:r>
            <a:r>
              <a:rPr lang="en-IN" sz="3800" dirty="0"/>
              <a:t>: </a:t>
            </a:r>
          </a:p>
          <a:p>
            <a:pPr>
              <a:buNone/>
            </a:pPr>
            <a:r>
              <a:rPr lang="en-IN" sz="3800" dirty="0" smtClean="0"/>
              <a:t>          Patients </a:t>
            </a:r>
            <a:r>
              <a:rPr lang="en-IN" sz="3800" dirty="0"/>
              <a:t>given appropriate vaccines, Patients given timely treatment etc.</a:t>
            </a:r>
          </a:p>
          <a:p>
            <a:pPr>
              <a:buNone/>
            </a:pPr>
            <a:r>
              <a:rPr lang="en-IN" sz="3800" dirty="0" smtClean="0"/>
              <a:t>          • </a:t>
            </a:r>
            <a:r>
              <a:rPr lang="en-IN" sz="3800" b="1" dirty="0"/>
              <a:t>Negative measures</a:t>
            </a:r>
            <a:r>
              <a:rPr lang="en-IN" sz="3800" dirty="0"/>
              <a:t>: </a:t>
            </a:r>
          </a:p>
          <a:p>
            <a:pPr>
              <a:buNone/>
            </a:pPr>
            <a:r>
              <a:rPr lang="en-IN" sz="3800" dirty="0" smtClean="0"/>
              <a:t>            All </a:t>
            </a:r>
            <a:r>
              <a:rPr lang="en-IN" sz="3800" dirty="0"/>
              <a:t>mortality measures, readmission measures.(</a:t>
            </a:r>
            <a:r>
              <a:rPr lang="en-IN" sz="3800" dirty="0" err="1"/>
              <a:t>ex:time</a:t>
            </a:r>
            <a:r>
              <a:rPr lang="en-IN" sz="3800" dirty="0"/>
              <a:t> taken for emergency care)</a:t>
            </a:r>
          </a:p>
          <a:p>
            <a:endParaRPr lang="en-IN"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8229600" cy="288032"/>
          </a:xfrm>
        </p:spPr>
        <p:txBody>
          <a:bodyPr>
            <a:normAutofit fontScale="90000"/>
          </a:bodyPr>
          <a:lstStyle/>
          <a:p>
            <a:r>
              <a:rPr lang="en-IN" sz="2700" b="1" dirty="0"/>
              <a:t>DATA UNDERSTANDING – DATA HANDLING</a:t>
            </a:r>
            <a:r>
              <a:rPr lang="en-IN" b="1" dirty="0"/>
              <a:t/>
            </a:r>
            <a:br>
              <a:rPr lang="en-IN" b="1" dirty="0"/>
            </a:br>
            <a:endParaRPr lang="en-IN" dirty="0"/>
          </a:p>
        </p:txBody>
      </p:sp>
      <p:sp>
        <p:nvSpPr>
          <p:cNvPr id="3" name="Content Placeholder 2"/>
          <p:cNvSpPr>
            <a:spLocks noGrp="1"/>
          </p:cNvSpPr>
          <p:nvPr>
            <p:ph idx="1"/>
          </p:nvPr>
        </p:nvSpPr>
        <p:spPr>
          <a:xfrm>
            <a:off x="457200" y="1196752"/>
            <a:ext cx="8229600" cy="4929411"/>
          </a:xfrm>
        </p:spPr>
        <p:txBody>
          <a:bodyPr>
            <a:normAutofit fontScale="25000" lnSpcReduction="20000"/>
          </a:bodyPr>
          <a:lstStyle/>
          <a:p>
            <a:r>
              <a:rPr lang="en-IN" sz="6400" b="1" dirty="0"/>
              <a:t>Data Formatting:</a:t>
            </a:r>
            <a:endParaRPr lang="en-IN" sz="6400" dirty="0"/>
          </a:p>
          <a:p>
            <a:pPr lvl="0"/>
            <a:r>
              <a:rPr lang="en-IN" sz="6400" dirty="0"/>
              <a:t>The original data is in ‘wide-format’ which was converted into one ‘</a:t>
            </a:r>
            <a:r>
              <a:rPr lang="en-IN" sz="6400" dirty="0" err="1"/>
              <a:t>long’master</a:t>
            </a:r>
            <a:r>
              <a:rPr lang="en-IN" sz="6400" dirty="0"/>
              <a:t> file such that each row represents a provider and each column a measure</a:t>
            </a:r>
          </a:p>
          <a:p>
            <a:pPr>
              <a:buNone/>
            </a:pPr>
            <a:r>
              <a:rPr lang="en-IN" sz="6400" dirty="0"/>
              <a:t> </a:t>
            </a:r>
            <a:r>
              <a:rPr lang="en-IN" sz="6400" dirty="0" smtClean="0"/>
              <a:t>         Each </a:t>
            </a:r>
            <a:r>
              <a:rPr lang="en-IN" sz="6400" dirty="0"/>
              <a:t>cell is a numeric score of a measure</a:t>
            </a:r>
          </a:p>
          <a:p>
            <a:pPr>
              <a:buNone/>
            </a:pPr>
            <a:r>
              <a:rPr lang="en-IN" sz="6400" dirty="0"/>
              <a:t> </a:t>
            </a:r>
          </a:p>
          <a:p>
            <a:r>
              <a:rPr lang="en-IN" sz="6400" b="1" dirty="0"/>
              <a:t>Standardization of Measure Scores :</a:t>
            </a:r>
            <a:endParaRPr lang="en-IN" sz="6400" dirty="0"/>
          </a:p>
          <a:p>
            <a:r>
              <a:rPr lang="en-IN" sz="6400" dirty="0"/>
              <a:t>For all selected measures, CMS transforms the measures into a single, common scale to account for differences in measure score format, differences in score direction, and the occurrence of extreme outliers. A measure is standardized by subtracting the national mean of measure scores from a hospital’s measure score and dividing it by the standard deviation across hospitals. Measure direction is standardized by reversing the direction of the standardized scores for all measures for which “lower score is better,” and converting them into “higher score is better” measures. Finally, CMS utilizes </a:t>
            </a:r>
            <a:r>
              <a:rPr lang="en-IN" sz="6400" dirty="0" err="1"/>
              <a:t>Winsorization</a:t>
            </a:r>
            <a:r>
              <a:rPr lang="en-IN" sz="6400" dirty="0"/>
              <a:t> to limit the influence of measures with extreme outlier values at the 0.125th percentile (Z=-3) and the 99.875th percentile (Z=3). </a:t>
            </a:r>
          </a:p>
          <a:p>
            <a:r>
              <a:rPr lang="en-IN" sz="6400" dirty="0" err="1"/>
              <a:t>Winsorization</a:t>
            </a:r>
            <a:r>
              <a:rPr lang="en-IN" sz="6400" dirty="0"/>
              <a:t> is a common strategy used to set extreme outliers to a specified percentile of the data. All standardized measure scores above 3 are set to be 3, and all standardized below -3 are set to be -3. Higher score is better performance.</a:t>
            </a:r>
          </a:p>
          <a:p>
            <a:pPr>
              <a:buNone/>
            </a:pPr>
            <a:r>
              <a:rPr lang="en-IN" sz="6400" dirty="0"/>
              <a:t> </a:t>
            </a:r>
            <a:r>
              <a:rPr lang="en-IN" sz="6400" dirty="0" smtClean="0"/>
              <a:t>        </a:t>
            </a:r>
            <a:r>
              <a:rPr lang="en-IN" sz="6400" b="1" dirty="0" smtClean="0"/>
              <a:t>Missing </a:t>
            </a:r>
            <a:r>
              <a:rPr lang="en-IN" sz="6400" b="1" dirty="0"/>
              <a:t>Values :</a:t>
            </a:r>
            <a:endParaRPr lang="en-IN" sz="6400" dirty="0"/>
          </a:p>
          <a:p>
            <a:pPr>
              <a:buNone/>
            </a:pPr>
            <a:r>
              <a:rPr lang="en-IN" sz="6400" b="1" dirty="0"/>
              <a:t> </a:t>
            </a:r>
            <a:endParaRPr lang="en-IN" sz="6400" dirty="0"/>
          </a:p>
          <a:p>
            <a:r>
              <a:rPr lang="en-IN" sz="6400" dirty="0"/>
              <a:t>More than 50% of missing data have been imputed as per the guidelines provided by the CMS</a:t>
            </a:r>
          </a:p>
          <a:p>
            <a:pPr>
              <a:buNone/>
            </a:pPr>
            <a:r>
              <a:rPr lang="en-IN" sz="6400" b="1" dirty="0"/>
              <a:t> </a:t>
            </a:r>
            <a:endParaRPr lang="en-IN" sz="6400" dirty="0"/>
          </a:p>
          <a:p>
            <a:r>
              <a:rPr lang="en-IN" sz="6400" dirty="0"/>
              <a:t>Duplicates and Outliers are handled.</a:t>
            </a:r>
          </a:p>
          <a:p>
            <a:pPr>
              <a:buNone/>
            </a:pPr>
            <a:r>
              <a:rPr lang="en-IN" sz="6400" dirty="0"/>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OVERALL RATINGS</a:t>
            </a:r>
            <a:endParaRPr lang="en-IN" sz="2800" dirty="0"/>
          </a:p>
        </p:txBody>
      </p:sp>
      <p:pic>
        <p:nvPicPr>
          <p:cNvPr id="4" name="Content Placeholder 3" descr="overall ratings.png"/>
          <p:cNvPicPr>
            <a:picLocks noGrp="1" noChangeAspect="1"/>
          </p:cNvPicPr>
          <p:nvPr>
            <p:ph idx="1"/>
          </p:nvPr>
        </p:nvPicPr>
        <p:blipFill>
          <a:blip r:embed="rId2" cstate="print"/>
          <a:stretch>
            <a:fillRect/>
          </a:stretch>
        </p:blipFill>
        <p:spPr>
          <a:xfrm>
            <a:off x="4139952" y="1772816"/>
            <a:ext cx="4282106" cy="3384376"/>
          </a:xfrm>
        </p:spPr>
      </p:pic>
      <p:graphicFrame>
        <p:nvGraphicFramePr>
          <p:cNvPr id="5" name="Table 4"/>
          <p:cNvGraphicFramePr>
            <a:graphicFrameLocks noGrp="1"/>
          </p:cNvGraphicFramePr>
          <p:nvPr/>
        </p:nvGraphicFramePr>
        <p:xfrm>
          <a:off x="971600" y="1988839"/>
          <a:ext cx="2664296" cy="2952329"/>
        </p:xfrm>
        <a:graphic>
          <a:graphicData uri="http://schemas.openxmlformats.org/drawingml/2006/table">
            <a:tbl>
              <a:tblPr/>
              <a:tblGrid>
                <a:gridCol w="1023585"/>
                <a:gridCol w="1640711"/>
              </a:tblGrid>
              <a:tr h="457404">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RATINGS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100">
                        <a:solidFill>
                          <a:srgbClr val="000000"/>
                        </a:solidFill>
                        <a:latin typeface="Calibri"/>
                        <a:ea typeface="Calibri"/>
                        <a:cs typeface="Calibri"/>
                      </a:endParaRPr>
                    </a:p>
                    <a:p>
                      <a:pPr algn="ctr">
                        <a:spcAft>
                          <a:spcPts val="0"/>
                        </a:spcAft>
                      </a:pPr>
                      <a:r>
                        <a:rPr lang="en-IN" sz="1100" b="1">
                          <a:solidFill>
                            <a:srgbClr val="000000"/>
                          </a:solidFill>
                          <a:latin typeface="Calibri"/>
                          <a:ea typeface="Calibri"/>
                          <a:cs typeface="Calibri"/>
                        </a:rPr>
                        <a:t>NO_OF_PROVIDERS</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117 (3.4%)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659 (19.5%)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3</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1426 (42.2%)</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4</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749 (22.1%)</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8985">
                <a:tc>
                  <a:txBody>
                    <a:bodyPr/>
                    <a:lstStyle/>
                    <a:p>
                      <a:pPr algn="ctr">
                        <a:spcAft>
                          <a:spcPts val="0"/>
                        </a:spcAft>
                      </a:pPr>
                      <a:endParaRPr lang="en-IN" sz="1200">
                        <a:solidFill>
                          <a:srgbClr val="000000"/>
                        </a:solidFill>
                        <a:latin typeface="Calibri"/>
                        <a:ea typeface="Calibri"/>
                        <a:cs typeface="Calibri"/>
                      </a:endParaRPr>
                    </a:p>
                    <a:p>
                      <a:pPr algn="ctr">
                        <a:spcAft>
                          <a:spcPts val="0"/>
                        </a:spcAft>
                      </a:pPr>
                      <a:r>
                        <a:rPr lang="en-IN" sz="1200">
                          <a:solidFill>
                            <a:srgbClr val="000000"/>
                          </a:solidFill>
                          <a:latin typeface="Calibri"/>
                          <a:ea typeface="Calibri"/>
                          <a:cs typeface="Calibri"/>
                        </a:rPr>
                        <a:t>5</a:t>
                      </a:r>
                      <a:endParaRPr lang="en-IN" sz="120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200" dirty="0">
                        <a:solidFill>
                          <a:srgbClr val="000000"/>
                        </a:solidFill>
                        <a:latin typeface="Calibri"/>
                        <a:ea typeface="Calibri"/>
                        <a:cs typeface="Calibri"/>
                      </a:endParaRPr>
                    </a:p>
                    <a:p>
                      <a:pPr algn="ctr">
                        <a:spcAft>
                          <a:spcPts val="0"/>
                        </a:spcAft>
                      </a:pPr>
                      <a:r>
                        <a:rPr lang="en-IN" sz="1200" dirty="0">
                          <a:solidFill>
                            <a:srgbClr val="000000"/>
                          </a:solidFill>
                          <a:latin typeface="Calibri"/>
                          <a:ea typeface="Calibri"/>
                          <a:cs typeface="Calibri"/>
                        </a:rPr>
                        <a:t>110 (3.3%)</a:t>
                      </a:r>
                      <a:endParaRPr lang="en-IN" sz="1200" dirty="0">
                        <a:solidFill>
                          <a:srgbClr val="000000"/>
                        </a:solidFill>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971600" y="5301208"/>
            <a:ext cx="4572000" cy="923330"/>
          </a:xfrm>
          <a:prstGeom prst="rect">
            <a:avLst/>
          </a:prstGeom>
        </p:spPr>
        <p:txBody>
          <a:bodyPr>
            <a:spAutoFit/>
          </a:bodyPr>
          <a:lstStyle/>
          <a:p>
            <a:r>
              <a:rPr lang="en-IN" dirty="0"/>
              <a:t>Approx 42% providers have 3 star rating </a:t>
            </a:r>
          </a:p>
          <a:p>
            <a:r>
              <a:rPr lang="en-IN" dirty="0"/>
              <a:t>Approx  20% providers have 2 and 4 star rating </a:t>
            </a:r>
          </a:p>
          <a:p>
            <a:r>
              <a:rPr lang="en-IN" dirty="0"/>
              <a:t>Approx  3.4% providers have 1 and 5 star rating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Overview of Methodology</a:t>
            </a:r>
            <a:endParaRPr lang="en-IN" sz="2800" dirty="0"/>
          </a:p>
        </p:txBody>
      </p:sp>
      <p:sp>
        <p:nvSpPr>
          <p:cNvPr id="3" name="Content Placeholder 2"/>
          <p:cNvSpPr>
            <a:spLocks noGrp="1"/>
          </p:cNvSpPr>
          <p:nvPr>
            <p:ph idx="1"/>
          </p:nvPr>
        </p:nvSpPr>
        <p:spPr/>
        <p:txBody>
          <a:bodyPr>
            <a:normAutofit fontScale="55000" lnSpcReduction="20000"/>
          </a:bodyPr>
          <a:lstStyle/>
          <a:p>
            <a:pPr>
              <a:buNone/>
            </a:pPr>
            <a:r>
              <a:rPr lang="en-IN" dirty="0"/>
              <a:t>The methodology takes a five-step approach to calculating the Star </a:t>
            </a:r>
            <a:r>
              <a:rPr lang="en-IN" dirty="0" smtClean="0"/>
              <a:t>Ratings</a:t>
            </a:r>
          </a:p>
          <a:p>
            <a:pPr>
              <a:buNone/>
            </a:pPr>
            <a:endParaRPr lang="en-IN" dirty="0"/>
          </a:p>
          <a:p>
            <a:r>
              <a:rPr lang="en-IN" dirty="0" smtClean="0"/>
              <a:t>. </a:t>
            </a:r>
            <a:r>
              <a:rPr lang="en-IN" dirty="0"/>
              <a:t>The measures are first selected based on their relevance and importance as determined through stakeholder and expert feedback, and the included measures are standardized to be consistent in terms of direction and magnitude. </a:t>
            </a:r>
            <a:endParaRPr lang="en-IN" dirty="0" smtClean="0"/>
          </a:p>
          <a:p>
            <a:r>
              <a:rPr lang="en-IN" dirty="0" smtClean="0"/>
              <a:t>These </a:t>
            </a:r>
            <a:r>
              <a:rPr lang="en-IN" dirty="0"/>
              <a:t>standardized measures are then organized into seven groups according to measure type</a:t>
            </a:r>
            <a:r>
              <a:rPr lang="en-IN" dirty="0" smtClean="0"/>
              <a:t>.</a:t>
            </a:r>
          </a:p>
          <a:p>
            <a:r>
              <a:rPr lang="en-IN" dirty="0" smtClean="0"/>
              <a:t> </a:t>
            </a:r>
            <a:r>
              <a:rPr lang="en-IN" dirty="0"/>
              <a:t>Third, for each group a latent variable </a:t>
            </a:r>
            <a:r>
              <a:rPr lang="en-IN" dirty="0" smtClean="0"/>
              <a:t>model/Factor Analysis </a:t>
            </a:r>
            <a:r>
              <a:rPr lang="en-IN" dirty="0"/>
              <a:t>is used to estimate a group score for each hospital reporting measures in that group</a:t>
            </a:r>
            <a:r>
              <a:rPr lang="en-IN" dirty="0" smtClean="0"/>
              <a:t>.</a:t>
            </a:r>
          </a:p>
          <a:p>
            <a:r>
              <a:rPr lang="en-IN" dirty="0" smtClean="0"/>
              <a:t> </a:t>
            </a:r>
            <a:r>
              <a:rPr lang="en-IN" dirty="0"/>
              <a:t>In the fourth step, a weight is applied to each group score, and all available groups are averaged to calculate the hospital summary score. </a:t>
            </a:r>
            <a:endParaRPr lang="en-IN" dirty="0" smtClean="0"/>
          </a:p>
          <a:p>
            <a:r>
              <a:rPr lang="en-IN" dirty="0" smtClean="0"/>
              <a:t>Finally</a:t>
            </a:r>
            <a:r>
              <a:rPr lang="en-IN" dirty="0"/>
              <a:t>, to assign a Star Rating, the hospital summary scores are organized into five ordered categories using a clustering algorithm. </a:t>
            </a:r>
          </a:p>
          <a:p>
            <a:r>
              <a:rPr lang="en-IN" dirty="0"/>
              <a:t>In addition to the Star Ratings, CMS also organized hospitals into one of three group performance categories (above, same as, and below the national average) for each of the hospital’s available groups, providing additional detail for patients and consumers.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4176464" cy="648072"/>
          </a:xfrm>
        </p:spPr>
        <p:txBody>
          <a:bodyPr>
            <a:normAutofit/>
          </a:bodyPr>
          <a:lstStyle/>
          <a:p>
            <a:r>
              <a:rPr lang="en-IN" sz="2400" dirty="0" err="1" smtClean="0"/>
              <a:t>Weightage</a:t>
            </a:r>
            <a:r>
              <a:rPr lang="en-IN" sz="2400" dirty="0" smtClean="0"/>
              <a:t> of Groups</a:t>
            </a:r>
            <a:endParaRPr lang="en-IN" sz="2400" dirty="0"/>
          </a:p>
        </p:txBody>
      </p:sp>
      <p:graphicFrame>
        <p:nvGraphicFramePr>
          <p:cNvPr id="4" name="Table 3"/>
          <p:cNvGraphicFramePr>
            <a:graphicFrameLocks noGrp="1"/>
          </p:cNvGraphicFramePr>
          <p:nvPr/>
        </p:nvGraphicFramePr>
        <p:xfrm>
          <a:off x="755576" y="1340767"/>
          <a:ext cx="6552728" cy="3280902"/>
        </p:xfrm>
        <a:graphic>
          <a:graphicData uri="http://schemas.openxmlformats.org/drawingml/2006/table">
            <a:tbl>
              <a:tblPr firstRow="1" bandRow="1">
                <a:tableStyleId>{5C22544A-7EE6-4342-B048-85BDC9FD1C3A}</a:tableStyleId>
              </a:tblPr>
              <a:tblGrid>
                <a:gridCol w="3276364"/>
                <a:gridCol w="3276364"/>
              </a:tblGrid>
              <a:tr h="325219">
                <a:tc>
                  <a:txBody>
                    <a:bodyPr/>
                    <a:lstStyle/>
                    <a:p>
                      <a:r>
                        <a:rPr lang="en-IN" dirty="0" smtClean="0"/>
                        <a:t>Group</a:t>
                      </a:r>
                      <a:endParaRPr lang="en-IN" dirty="0"/>
                    </a:p>
                  </a:txBody>
                  <a:tcPr/>
                </a:tc>
                <a:tc>
                  <a:txBody>
                    <a:bodyPr/>
                    <a:lstStyle/>
                    <a:p>
                      <a:r>
                        <a:rPr lang="en-IN" dirty="0" smtClean="0"/>
                        <a:t>Star Ratings Weight</a:t>
                      </a:r>
                      <a:endParaRPr lang="en-IN" dirty="0"/>
                    </a:p>
                  </a:txBody>
                  <a:tcPr/>
                </a:tc>
              </a:tr>
              <a:tr h="397227">
                <a:tc>
                  <a:txBody>
                    <a:bodyPr/>
                    <a:lstStyle/>
                    <a:p>
                      <a:r>
                        <a:rPr lang="en-IN" dirty="0" smtClean="0"/>
                        <a:t>Mortality</a:t>
                      </a:r>
                    </a:p>
                  </a:txBody>
                  <a:tcPr/>
                </a:tc>
                <a:tc>
                  <a:txBody>
                    <a:bodyPr/>
                    <a:lstStyle/>
                    <a:p>
                      <a:r>
                        <a:rPr lang="en-IN" dirty="0" smtClean="0"/>
                        <a:t>22%</a:t>
                      </a:r>
                      <a:endParaRPr lang="en-IN" dirty="0"/>
                    </a:p>
                  </a:txBody>
                  <a:tcPr/>
                </a:tc>
              </a:tr>
              <a:tr h="397227">
                <a:tc>
                  <a:txBody>
                    <a:bodyPr/>
                    <a:lstStyle/>
                    <a:p>
                      <a:r>
                        <a:rPr lang="en-IN" dirty="0" smtClean="0"/>
                        <a:t>Safety</a:t>
                      </a:r>
                      <a:r>
                        <a:rPr lang="en-IN" baseline="0" dirty="0" smtClean="0"/>
                        <a:t> of Care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Readmission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Patient Experience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22%</a:t>
                      </a:r>
                    </a:p>
                  </a:txBody>
                  <a:tcPr/>
                </a:tc>
              </a:tr>
              <a:tr h="397227">
                <a:tc>
                  <a:txBody>
                    <a:bodyPr/>
                    <a:lstStyle/>
                    <a:p>
                      <a:r>
                        <a:rPr lang="en-IN" dirty="0" smtClean="0"/>
                        <a:t>Effectiveness</a:t>
                      </a:r>
                      <a:endParaRPr lang="en-IN" dirty="0"/>
                    </a:p>
                  </a:txBody>
                  <a:tcPr/>
                </a:tc>
                <a:tc>
                  <a:txBody>
                    <a:bodyPr/>
                    <a:lstStyle/>
                    <a:p>
                      <a:r>
                        <a:rPr lang="en-IN" dirty="0" smtClean="0"/>
                        <a:t>4%</a:t>
                      </a:r>
                      <a:endParaRPr lang="en-IN" dirty="0"/>
                    </a:p>
                  </a:txBody>
                  <a:tcPr/>
                </a:tc>
              </a:tr>
              <a:tr h="397227">
                <a:tc>
                  <a:txBody>
                    <a:bodyPr/>
                    <a:lstStyle/>
                    <a:p>
                      <a:r>
                        <a:rPr lang="en-IN" dirty="0" smtClean="0"/>
                        <a:t>Timeliness</a:t>
                      </a:r>
                      <a:endParaRPr lang="en-IN" dirty="0"/>
                    </a:p>
                  </a:txBody>
                  <a:tcPr/>
                </a:tc>
                <a:tc>
                  <a:txBody>
                    <a:bodyPr/>
                    <a:lstStyle/>
                    <a:p>
                      <a:r>
                        <a:rPr lang="en-IN" dirty="0" smtClean="0"/>
                        <a:t>4%</a:t>
                      </a:r>
                      <a:endParaRPr lang="en-IN" dirty="0"/>
                    </a:p>
                  </a:txBody>
                  <a:tcPr/>
                </a:tc>
              </a:tr>
              <a:tr h="531780">
                <a:tc>
                  <a:txBody>
                    <a:bodyPr/>
                    <a:lstStyle/>
                    <a:p>
                      <a:r>
                        <a:rPr lang="en-IN" dirty="0" err="1" smtClean="0"/>
                        <a:t>Effecient</a:t>
                      </a:r>
                      <a:r>
                        <a:rPr lang="en-IN" dirty="0" smtClean="0"/>
                        <a:t> use of Medical Imaging</a:t>
                      </a:r>
                      <a:endParaRPr lang="en-IN" dirty="0"/>
                    </a:p>
                  </a:txBody>
                  <a:tcPr/>
                </a:tc>
                <a:tc>
                  <a:txBody>
                    <a:bodyPr/>
                    <a:lstStyle/>
                    <a:p>
                      <a:r>
                        <a:rPr lang="en-IN" dirty="0" smtClean="0"/>
                        <a:t>4%</a:t>
                      </a:r>
                      <a:endParaRPr lang="en-IN" dirty="0"/>
                    </a:p>
                  </a:txBody>
                  <a:tcPr/>
                </a:tc>
              </a:tr>
            </a:tbl>
          </a:graphicData>
        </a:graphic>
      </p:graphicFrame>
      <p:sp>
        <p:nvSpPr>
          <p:cNvPr id="5" name="Rectangle 4"/>
          <p:cNvSpPr/>
          <p:nvPr/>
        </p:nvSpPr>
        <p:spPr>
          <a:xfrm>
            <a:off x="611560" y="5085184"/>
            <a:ext cx="7920880" cy="923330"/>
          </a:xfrm>
          <a:prstGeom prst="rect">
            <a:avLst/>
          </a:prstGeom>
        </p:spPr>
        <p:txBody>
          <a:bodyPr wrap="square">
            <a:spAutoFit/>
          </a:bodyPr>
          <a:lstStyle/>
          <a:p>
            <a:r>
              <a:rPr lang="en-IN" dirty="0"/>
              <a:t>CMS reports hospital performance at the group level, separately categorizing each of a hospital’s available group scores into one of three group performance categories (above, same as, and below the national average </a:t>
            </a:r>
            <a:r>
              <a:rPr lang="en-IN"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1578</Words>
  <Application>Microsoft Office PowerPoint</Application>
  <PresentationFormat>On-screen Show (4:3)</PresentationFormat>
  <Paragraphs>234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CMS STAR-RATING  &amp;  PROVIDER ANALYSIS </vt:lpstr>
      <vt:lpstr>OBJECTIVE</vt:lpstr>
      <vt:lpstr>STAGES </vt:lpstr>
      <vt:lpstr>DATA UNDERSTANDING</vt:lpstr>
      <vt:lpstr>DATA UNDERSTANDING</vt:lpstr>
      <vt:lpstr>DATA UNDERSTANDING – DATA HANDLING </vt:lpstr>
      <vt:lpstr>OVERALL RATINGS</vt:lpstr>
      <vt:lpstr>Overview of Methodology</vt:lpstr>
      <vt:lpstr>Weightage of Groups</vt:lpstr>
      <vt:lpstr>Group performance Category</vt:lpstr>
      <vt:lpstr>DISTRIBUTION OF AVG RATINGS ON GROUPS</vt:lpstr>
      <vt:lpstr>DISTRIBUTION OF AVG RATINGS ON GROUPS</vt:lpstr>
      <vt:lpstr>Measure Importance</vt:lpstr>
      <vt:lpstr>Slide 14</vt:lpstr>
      <vt:lpstr>Slide 15</vt:lpstr>
      <vt:lpstr>Data Modelling </vt:lpstr>
      <vt:lpstr>Slide 17</vt:lpstr>
      <vt:lpstr>Slide 18</vt:lpstr>
      <vt:lpstr>Slide 19</vt:lpstr>
      <vt:lpstr>Slide 20</vt:lpstr>
      <vt:lpstr>Slide 21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 STAR-RATING  &amp;  PROVIDER ANALYSIS</dc:title>
  <dc:creator>K Sai Kalyan</dc:creator>
  <cp:lastModifiedBy>K Sai Kalyan</cp:lastModifiedBy>
  <cp:revision>5</cp:revision>
  <dcterms:created xsi:type="dcterms:W3CDTF">2019-05-20T12:07:54Z</dcterms:created>
  <dcterms:modified xsi:type="dcterms:W3CDTF">2019-05-20T17:00:10Z</dcterms:modified>
</cp:coreProperties>
</file>