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7" r:id="rId10"/>
    <p:sldId id="269" r:id="rId11"/>
    <p:sldId id="263" r:id="rId12"/>
    <p:sldId id="264" r:id="rId13"/>
    <p:sldId id="266"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87B459-5DDC-4B4B-9DCD-CD522CB63EE5}"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87B459-5DDC-4B4B-9DCD-CD522CB63EE5}" type="datetimeFigureOut">
              <a:rPr lang="en-IN" smtClean="0"/>
              <a:t>20-05-2019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87B459-5DDC-4B4B-9DCD-CD522CB63EE5}" type="datetimeFigureOut">
              <a:rPr lang="en-IN" smtClean="0"/>
              <a:t>20-05-2019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7B459-5DDC-4B4B-9DCD-CD522CB63EE5}" type="datetimeFigureOut">
              <a:rPr lang="en-IN" smtClean="0"/>
              <a:t>20-05-2019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7B459-5DDC-4B4B-9DCD-CD522CB63EE5}"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7B459-5DDC-4B4B-9DCD-CD522CB63EE5}"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7B459-5DDC-4B4B-9DCD-CD522CB63EE5}" type="datetimeFigureOut">
              <a:rPr lang="en-IN" smtClean="0"/>
              <a:t>20-05-2019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1D560-CCEC-436B-B5CA-D964DA9887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420888"/>
            <a:ext cx="7772400" cy="2475707"/>
          </a:xfrm>
        </p:spPr>
        <p:txBody>
          <a:bodyPr>
            <a:normAutofit fontScale="90000"/>
          </a:bodyPr>
          <a:lstStyle/>
          <a:p>
            <a:r>
              <a:rPr lang="en-IN" b="1" u="sng" dirty="0"/>
              <a:t>CMS </a:t>
            </a:r>
            <a:r>
              <a:rPr lang="en-IN" b="1" u="sng" dirty="0" smtClean="0"/>
              <a:t>STAR-RATING</a:t>
            </a:r>
            <a:br>
              <a:rPr lang="en-IN" b="1" u="sng" dirty="0" smtClean="0"/>
            </a:br>
            <a:r>
              <a:rPr lang="en-IN" b="1" dirty="0" smtClean="0"/>
              <a:t> </a:t>
            </a:r>
            <a:r>
              <a:rPr lang="en-IN" b="1" dirty="0"/>
              <a:t>&amp; </a:t>
            </a:r>
            <a:r>
              <a:rPr lang="en-IN" b="1" u="sng" dirty="0" smtClean="0"/>
              <a:t/>
            </a:r>
            <a:br>
              <a:rPr lang="en-IN" b="1" u="sng" dirty="0" smtClean="0"/>
            </a:br>
            <a:r>
              <a:rPr lang="en-IN" b="1" u="sng" dirty="0" smtClean="0"/>
              <a:t>PROVIDER </a:t>
            </a:r>
            <a:r>
              <a:rPr lang="en-IN" b="1" u="sng" dirty="0"/>
              <a:t>ANALYSIS</a:t>
            </a:r>
            <a:r>
              <a:rPr lang="en-IN" b="1" dirty="0"/>
              <a:t/>
            </a:r>
            <a:br>
              <a:rPr lang="en-IN" b="1"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648072"/>
          </a:xfrm>
        </p:spPr>
        <p:txBody>
          <a:bodyPr>
            <a:normAutofit/>
          </a:bodyPr>
          <a:lstStyle/>
          <a:p>
            <a:r>
              <a:rPr lang="en-IN" sz="2800" dirty="0" smtClean="0"/>
              <a:t>Group performance Category</a:t>
            </a:r>
            <a:endParaRPr lang="en-IN" sz="2800" dirty="0"/>
          </a:p>
        </p:txBody>
      </p:sp>
      <p:sp>
        <p:nvSpPr>
          <p:cNvPr id="3" name="Content Placeholder 2"/>
          <p:cNvSpPr>
            <a:spLocks noGrp="1"/>
          </p:cNvSpPr>
          <p:nvPr>
            <p:ph idx="1"/>
          </p:nvPr>
        </p:nvSpPr>
        <p:spPr/>
        <p:txBody>
          <a:bodyPr>
            <a:normAutofit fontScale="62500" lnSpcReduction="20000"/>
          </a:bodyPr>
          <a:lstStyle/>
          <a:p>
            <a:pPr>
              <a:buNone/>
            </a:pPr>
            <a:r>
              <a:rPr lang="en-IN" dirty="0" smtClean="0"/>
              <a:t>      In </a:t>
            </a:r>
            <a:r>
              <a:rPr lang="en-IN" dirty="0"/>
              <a:t>addition to a hospital’s Star Rating, CMS reports a group performance category for each of a hospital’s available (i.e., meeting the minimum threshold) measure groups. To calculate a performance category, a hospital’s group score is compared to the national average group score. The LVM for each group produces a point estimate and standard error that can be used to construct a 95% confidence interval for each hospital’s group score for comparison to the national mean group score. The group performance categories are: </a:t>
            </a:r>
            <a:endParaRPr lang="en-IN" dirty="0" smtClean="0"/>
          </a:p>
          <a:p>
            <a:pPr>
              <a:buNone/>
            </a:pPr>
            <a:endParaRPr lang="en-IN" dirty="0"/>
          </a:p>
          <a:p>
            <a:r>
              <a:rPr lang="en-IN" dirty="0"/>
              <a:t>“Above the national average,” defined as a group score with a confidence interval that falls entirely </a:t>
            </a:r>
            <a:r>
              <a:rPr lang="en-IN" i="1" dirty="0"/>
              <a:t>above the national average; </a:t>
            </a:r>
            <a:endParaRPr lang="en-IN" dirty="0"/>
          </a:p>
          <a:p>
            <a:r>
              <a:rPr lang="en-IN" dirty="0"/>
              <a:t>“Same as the national average,” defined as a group score with a confidence interval that includes the national average; and </a:t>
            </a:r>
          </a:p>
          <a:p>
            <a:r>
              <a:rPr lang="en-IN" dirty="0"/>
              <a:t>“Below the national average,” defined as a group score with a confidence interval that falls entirely </a:t>
            </a:r>
            <a:r>
              <a:rPr lang="en-IN" i="1" dirty="0"/>
              <a:t>below the national average.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DISTRIBUTION OF AVG RATINGS ON GROUPS</a:t>
            </a:r>
            <a:endParaRPr lang="en-IN" sz="2800" dirty="0"/>
          </a:p>
        </p:txBody>
      </p:sp>
      <p:pic>
        <p:nvPicPr>
          <p:cNvPr id="12" name="Content Placeholder 11" descr="effecriveness.png"/>
          <p:cNvPicPr>
            <a:picLocks noGrp="1" noChangeAspect="1"/>
          </p:cNvPicPr>
          <p:nvPr>
            <p:ph idx="1"/>
          </p:nvPr>
        </p:nvPicPr>
        <p:blipFill>
          <a:blip r:embed="rId2" cstate="print"/>
          <a:stretch>
            <a:fillRect/>
          </a:stretch>
        </p:blipFill>
        <p:spPr>
          <a:xfrm>
            <a:off x="539552" y="1844824"/>
            <a:ext cx="3744416" cy="2448272"/>
          </a:xfrm>
        </p:spPr>
      </p:pic>
      <p:pic>
        <p:nvPicPr>
          <p:cNvPr id="13" name="Picture 12" descr="experience.png"/>
          <p:cNvPicPr>
            <a:picLocks noChangeAspect="1"/>
          </p:cNvPicPr>
          <p:nvPr/>
        </p:nvPicPr>
        <p:blipFill>
          <a:blip r:embed="rId3" cstate="print"/>
          <a:stretch>
            <a:fillRect/>
          </a:stretch>
        </p:blipFill>
        <p:spPr>
          <a:xfrm>
            <a:off x="4860032" y="1700808"/>
            <a:ext cx="3816424" cy="2448272"/>
          </a:xfrm>
          <a:prstGeom prst="rect">
            <a:avLst/>
          </a:prstGeom>
        </p:spPr>
      </p:pic>
      <p:pic>
        <p:nvPicPr>
          <p:cNvPr id="16" name="Picture 15" descr="Rplot02.png"/>
          <p:cNvPicPr>
            <a:picLocks noChangeAspect="1"/>
          </p:cNvPicPr>
          <p:nvPr/>
        </p:nvPicPr>
        <p:blipFill>
          <a:blip r:embed="rId4" cstate="print"/>
          <a:stretch>
            <a:fillRect/>
          </a:stretch>
        </p:blipFill>
        <p:spPr>
          <a:xfrm>
            <a:off x="4644008" y="4675291"/>
            <a:ext cx="3816424" cy="2182709"/>
          </a:xfrm>
          <a:prstGeom prst="rect">
            <a:avLst/>
          </a:prstGeom>
        </p:spPr>
      </p:pic>
      <p:pic>
        <p:nvPicPr>
          <p:cNvPr id="18" name="Picture 17" descr="timeliness.png"/>
          <p:cNvPicPr>
            <a:picLocks noChangeAspect="1"/>
          </p:cNvPicPr>
          <p:nvPr/>
        </p:nvPicPr>
        <p:blipFill>
          <a:blip r:embed="rId5" cstate="print"/>
          <a:stretch>
            <a:fillRect/>
          </a:stretch>
        </p:blipFill>
        <p:spPr>
          <a:xfrm>
            <a:off x="611560" y="4725144"/>
            <a:ext cx="3528392" cy="1872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DISTRIBUTION OF AVG RATINGS ON GROUPS</a:t>
            </a:r>
            <a:endParaRPr lang="en-IN" sz="2800" dirty="0"/>
          </a:p>
        </p:txBody>
      </p:sp>
      <p:pic>
        <p:nvPicPr>
          <p:cNvPr id="4" name="Content Placeholder 3" descr="medical.png"/>
          <p:cNvPicPr>
            <a:picLocks noGrp="1" noChangeAspect="1"/>
          </p:cNvPicPr>
          <p:nvPr>
            <p:ph idx="1"/>
          </p:nvPr>
        </p:nvPicPr>
        <p:blipFill>
          <a:blip r:embed="rId2" cstate="print"/>
          <a:stretch>
            <a:fillRect/>
          </a:stretch>
        </p:blipFill>
        <p:spPr>
          <a:xfrm>
            <a:off x="395536" y="1412777"/>
            <a:ext cx="4464496" cy="2736304"/>
          </a:xfrm>
          <a:prstGeom prst="rect">
            <a:avLst/>
          </a:prstGeom>
        </p:spPr>
      </p:pic>
      <p:pic>
        <p:nvPicPr>
          <p:cNvPr id="5" name="Picture 4" descr="readmission.png"/>
          <p:cNvPicPr>
            <a:picLocks noChangeAspect="1"/>
          </p:cNvPicPr>
          <p:nvPr/>
        </p:nvPicPr>
        <p:blipFill>
          <a:blip r:embed="rId3" cstate="print"/>
          <a:stretch>
            <a:fillRect/>
          </a:stretch>
        </p:blipFill>
        <p:spPr>
          <a:xfrm>
            <a:off x="539552" y="4221088"/>
            <a:ext cx="4104456" cy="2304256"/>
          </a:xfrm>
          <a:prstGeom prst="rect">
            <a:avLst/>
          </a:prstGeom>
        </p:spPr>
      </p:pic>
      <p:pic>
        <p:nvPicPr>
          <p:cNvPr id="6" name="Picture 5" descr="safety.png"/>
          <p:cNvPicPr>
            <a:picLocks noChangeAspect="1"/>
          </p:cNvPicPr>
          <p:nvPr/>
        </p:nvPicPr>
        <p:blipFill>
          <a:blip r:embed="rId4" cstate="print"/>
          <a:stretch>
            <a:fillRect/>
          </a:stretch>
        </p:blipFill>
        <p:spPr>
          <a:xfrm>
            <a:off x="5076056" y="1700808"/>
            <a:ext cx="3672408" cy="4320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 Importance</a:t>
            </a:r>
            <a:endParaRPr lang="en-IN" dirty="0"/>
          </a:p>
        </p:txBody>
      </p:sp>
      <p:sp>
        <p:nvSpPr>
          <p:cNvPr id="6" name="Content Placeholder 5"/>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OBJECTIVE</a:t>
            </a:r>
            <a:endParaRPr lang="en-IN" sz="2800" b="1" dirty="0"/>
          </a:p>
        </p:txBody>
      </p:sp>
      <p:sp>
        <p:nvSpPr>
          <p:cNvPr id="3" name="Content Placeholder 2"/>
          <p:cNvSpPr>
            <a:spLocks noGrp="1"/>
          </p:cNvSpPr>
          <p:nvPr>
            <p:ph idx="1"/>
          </p:nvPr>
        </p:nvSpPr>
        <p:spPr/>
        <p:txBody>
          <a:bodyPr>
            <a:normAutofit fontScale="25000" lnSpcReduction="20000"/>
          </a:bodyPr>
          <a:lstStyle/>
          <a:p>
            <a:pPr>
              <a:buNone/>
            </a:pPr>
            <a:r>
              <a:rPr lang="en-IN" sz="3600" dirty="0" smtClean="0"/>
              <a:t> </a:t>
            </a:r>
            <a:endParaRPr lang="en-IN" sz="4500" dirty="0"/>
          </a:p>
          <a:p>
            <a:r>
              <a:rPr lang="en-IN" sz="7200" dirty="0"/>
              <a:t>CMS contracted to work in collaboration with other contractors to develop a methodology for the Overall Hospital Quality Star Ratings on </a:t>
            </a:r>
            <a:r>
              <a:rPr lang="en-IN" sz="7200" i="1" dirty="0"/>
              <a:t>Hospital Compare</a:t>
            </a:r>
            <a:r>
              <a:rPr lang="en-IN" sz="7200" dirty="0"/>
              <a:t>. </a:t>
            </a:r>
            <a:r>
              <a:rPr lang="en-IN" sz="7200" i="1" dirty="0"/>
              <a:t>Hospital Compare </a:t>
            </a:r>
            <a:r>
              <a:rPr lang="en-IN" sz="7200" dirty="0"/>
              <a:t>includes information on more than 100 quality measures and more than 4,000 hospitals. The primary objective of the Overall Hospital Quality Star Ratings project is to develop a statistically sound methodology for summarizing information from the existing measures on </a:t>
            </a:r>
            <a:r>
              <a:rPr lang="en-IN" sz="7200" i="1" dirty="0"/>
              <a:t>Hospital Compare </a:t>
            </a:r>
            <a:r>
              <a:rPr lang="en-IN" sz="7200" dirty="0"/>
              <a:t>in a way that is useful and easy to interpret for patients and consumers. Consistent with other CMS Star Rating programs, this methodology assigns each hospital between one and five stars, reflecting the hospital’s overall performance on selected quality measures</a:t>
            </a:r>
            <a:r>
              <a:rPr lang="en-IN" sz="7200" dirty="0" smtClean="0"/>
              <a:t>.</a:t>
            </a:r>
          </a:p>
          <a:p>
            <a:pPr>
              <a:buNone/>
            </a:pPr>
            <a:endParaRPr lang="en-IN" sz="7200" dirty="0" smtClean="0"/>
          </a:p>
          <a:p>
            <a:pPr>
              <a:buNone/>
            </a:pPr>
            <a:endParaRPr lang="en-IN" sz="7200" dirty="0"/>
          </a:p>
          <a:p>
            <a:r>
              <a:rPr lang="en-IN" sz="7200" dirty="0"/>
              <a:t>Our objective is to focus on developing an approach to calculate hospital ratings and using it to identify areas of improvement for certain hospitals which also requires a  thorough understanding of the rating system developed by CMS and provide recommendations for hospital to improve star ratings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STAGES </a:t>
            </a:r>
            <a:endParaRPr lang="en-IN" sz="2800" b="1" dirty="0"/>
          </a:p>
        </p:txBody>
      </p:sp>
      <p:sp>
        <p:nvSpPr>
          <p:cNvPr id="3" name="Content Placeholder 2"/>
          <p:cNvSpPr>
            <a:spLocks noGrp="1"/>
          </p:cNvSpPr>
          <p:nvPr>
            <p:ph idx="1"/>
          </p:nvPr>
        </p:nvSpPr>
        <p:spPr/>
        <p:txBody>
          <a:bodyPr>
            <a:normAutofit fontScale="70000" lnSpcReduction="20000"/>
          </a:bodyPr>
          <a:lstStyle/>
          <a:p>
            <a:r>
              <a:rPr lang="en-IN" b="1" dirty="0"/>
              <a:t>Data Understanding</a:t>
            </a:r>
            <a:r>
              <a:rPr lang="en-IN" dirty="0"/>
              <a:t> </a:t>
            </a:r>
          </a:p>
          <a:p>
            <a:pPr>
              <a:buNone/>
            </a:pPr>
            <a:r>
              <a:rPr lang="en-IN" dirty="0" smtClean="0"/>
              <a:t>     </a:t>
            </a:r>
            <a:r>
              <a:rPr lang="en-IN" dirty="0"/>
              <a:t>Which involves understanding and identifying of groups and measures </a:t>
            </a:r>
          </a:p>
          <a:p>
            <a:r>
              <a:rPr lang="en-IN" b="1" dirty="0"/>
              <a:t>Data Preparation </a:t>
            </a:r>
            <a:r>
              <a:rPr lang="en-IN" dirty="0"/>
              <a:t> </a:t>
            </a:r>
          </a:p>
          <a:p>
            <a:pPr>
              <a:buNone/>
            </a:pPr>
            <a:r>
              <a:rPr lang="en-IN" dirty="0" smtClean="0"/>
              <a:t>      Involves </a:t>
            </a:r>
            <a:r>
              <a:rPr lang="en-IN" dirty="0"/>
              <a:t>cleaning of data(Removing duplicates ,Removing unrequited variables ,Treating missing data and null values checking for outliers .Removing crude data.</a:t>
            </a:r>
          </a:p>
          <a:p>
            <a:pPr>
              <a:buNone/>
            </a:pPr>
            <a:r>
              <a:rPr lang="en-IN" dirty="0" smtClean="0"/>
              <a:t>      </a:t>
            </a:r>
            <a:r>
              <a:rPr lang="en-IN" dirty="0"/>
              <a:t>Involves processing of data and analysing .Identify important measures affecting star ratings </a:t>
            </a:r>
          </a:p>
          <a:p>
            <a:r>
              <a:rPr lang="en-IN" b="1" dirty="0"/>
              <a:t>Data Modelling </a:t>
            </a:r>
            <a:endParaRPr lang="en-IN" dirty="0" smtClean="0"/>
          </a:p>
          <a:p>
            <a:pPr>
              <a:buNone/>
            </a:pPr>
            <a:r>
              <a:rPr lang="en-IN" dirty="0"/>
              <a:t> </a:t>
            </a:r>
            <a:r>
              <a:rPr lang="en-IN" dirty="0" smtClean="0"/>
              <a:t>    Using </a:t>
            </a:r>
            <a:r>
              <a:rPr lang="en-IN" dirty="0"/>
              <a:t>best models that adhere the problem statement and analyze the best supervised and unsupervised models</a:t>
            </a:r>
          </a:p>
          <a:p>
            <a:r>
              <a:rPr lang="en-IN" b="1" dirty="0"/>
              <a:t>Provider Analytics </a:t>
            </a:r>
            <a:endParaRPr lang="en-IN" dirty="0"/>
          </a:p>
          <a:p>
            <a:pPr>
              <a:buNone/>
            </a:pPr>
            <a:r>
              <a:rPr lang="en-IN" dirty="0" smtClean="0"/>
              <a:t>     Using </a:t>
            </a:r>
            <a:r>
              <a:rPr lang="en-IN" dirty="0"/>
              <a:t>the best methodologies to improve star ratings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DATA UNDERSTANDING</a:t>
            </a:r>
            <a:endParaRPr lang="en-IN" sz="2800" b="1"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IN" sz="2200" dirty="0"/>
              <a:t>CMS included 64 measures (or variables) classified under 7 groups having a certain </a:t>
            </a:r>
            <a:r>
              <a:rPr lang="en-IN" sz="2200" dirty="0" err="1"/>
              <a:t>weightage</a:t>
            </a:r>
            <a:r>
              <a:rPr lang="en-IN" sz="2200" dirty="0"/>
              <a:t> as</a:t>
            </a:r>
            <a:r>
              <a:rPr lang="en-IN" sz="2200" b="1" dirty="0"/>
              <a:t> </a:t>
            </a:r>
            <a:r>
              <a:rPr lang="en-IN" sz="2200" dirty="0"/>
              <a:t>follows:</a:t>
            </a:r>
          </a:p>
          <a:p>
            <a:pPr>
              <a:buFont typeface="Wingdings" pitchFamily="2" charset="2"/>
              <a:buChar char="Ø"/>
            </a:pPr>
            <a:endParaRPr lang="en-IN" sz="2200" b="1" dirty="0" smtClean="0"/>
          </a:p>
          <a:p>
            <a:pPr>
              <a:buFont typeface="Wingdings" pitchFamily="2" charset="2"/>
              <a:buChar char="Ø"/>
            </a:pPr>
            <a:r>
              <a:rPr lang="en-IN" sz="2200" b="1" dirty="0" smtClean="0"/>
              <a:t>Groups</a:t>
            </a:r>
            <a:endParaRPr lang="en-IN" sz="2200" dirty="0"/>
          </a:p>
          <a:p>
            <a:pPr>
              <a:buNone/>
            </a:pPr>
            <a:r>
              <a:rPr lang="en-IN" sz="2200" dirty="0"/>
              <a:t> </a:t>
            </a:r>
            <a:r>
              <a:rPr lang="en-IN" sz="2200" dirty="0" smtClean="0"/>
              <a:t>    • </a:t>
            </a:r>
            <a:r>
              <a:rPr lang="en-IN" sz="2200" dirty="0"/>
              <a:t>Mortality, Readmission, Safety of Care, Patient Experience (22% </a:t>
            </a:r>
            <a:r>
              <a:rPr lang="en-IN" sz="2200" dirty="0" err="1"/>
              <a:t>weightage</a:t>
            </a:r>
            <a:r>
              <a:rPr lang="en-IN" sz="2200" dirty="0"/>
              <a:t> groups)</a:t>
            </a:r>
          </a:p>
          <a:p>
            <a:pPr>
              <a:buNone/>
            </a:pPr>
            <a:r>
              <a:rPr lang="en-IN" sz="2200" dirty="0"/>
              <a:t> </a:t>
            </a:r>
            <a:r>
              <a:rPr lang="en-IN" sz="2200" dirty="0" smtClean="0"/>
              <a:t>    • </a:t>
            </a:r>
            <a:r>
              <a:rPr lang="en-IN" sz="2200" dirty="0"/>
              <a:t>Timeliness of care, Effectiveness of care, Medical Imaging Efficiency (4% </a:t>
            </a:r>
            <a:r>
              <a:rPr lang="en-IN" sz="2200" dirty="0" err="1"/>
              <a:t>weightage</a:t>
            </a:r>
            <a:r>
              <a:rPr lang="en-IN" sz="2200" dirty="0"/>
              <a:t> </a:t>
            </a:r>
            <a:r>
              <a:rPr lang="en-IN" sz="2200" dirty="0" smtClean="0"/>
              <a:t>groups).</a:t>
            </a:r>
          </a:p>
          <a:p>
            <a:pPr>
              <a:buNone/>
            </a:pPr>
            <a:endParaRPr lang="en-IN" sz="2200" dirty="0" smtClean="0"/>
          </a:p>
          <a:p>
            <a:pPr>
              <a:buFont typeface="Wingdings" pitchFamily="2" charset="2"/>
              <a:buChar char="Ø"/>
            </a:pPr>
            <a:r>
              <a:rPr lang="en-IN" sz="2200" b="1" dirty="0" smtClean="0"/>
              <a:t>Measures</a:t>
            </a:r>
            <a:r>
              <a:rPr lang="en-IN" sz="2200" dirty="0" smtClean="0"/>
              <a:t> :</a:t>
            </a:r>
          </a:p>
          <a:p>
            <a:pPr>
              <a:buNone/>
            </a:pPr>
            <a:r>
              <a:rPr lang="en-IN" sz="2200" dirty="0" smtClean="0"/>
              <a:t>      Star Ratings are intended for acute care hospitals, CMS first omitted all measures on </a:t>
            </a:r>
            <a:r>
              <a:rPr lang="en-IN" sz="2200" i="1" dirty="0" smtClean="0"/>
              <a:t>Hospital Compare </a:t>
            </a:r>
            <a:r>
              <a:rPr lang="en-IN" sz="2200" dirty="0" smtClean="0"/>
              <a:t>that were specific to specialty hospitals (such as a cancer hospital or inpatient psychiatric facility), or ambulatory surgical </a:t>
            </a:r>
            <a:r>
              <a:rPr lang="en-IN" sz="2200" dirty="0" err="1" smtClean="0"/>
              <a:t>centers</a:t>
            </a:r>
            <a:r>
              <a:rPr lang="en-IN" sz="2200" dirty="0" smtClean="0"/>
              <a:t> prior to applying any measure selection criteria. With these measures omitted, the total number of measures eligible for inclusion in the Star Rating for October 2016 is 115 measures.</a:t>
            </a:r>
          </a:p>
          <a:p>
            <a:pPr>
              <a:buNone/>
            </a:pPr>
            <a:endParaRPr lang="en-IN" sz="22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504056"/>
          </a:xfrm>
        </p:spPr>
        <p:txBody>
          <a:bodyPr>
            <a:noAutofit/>
          </a:bodyPr>
          <a:lstStyle/>
          <a:p>
            <a:r>
              <a:rPr lang="en-IN" sz="2800" b="1" dirty="0" smtClean="0"/>
              <a:t>DATA UNDERSTANDING</a:t>
            </a:r>
            <a:endParaRPr lang="en-IN" sz="2800" b="1" dirty="0"/>
          </a:p>
        </p:txBody>
      </p:sp>
      <p:sp>
        <p:nvSpPr>
          <p:cNvPr id="3" name="Content Placeholder 2"/>
          <p:cNvSpPr>
            <a:spLocks noGrp="1"/>
          </p:cNvSpPr>
          <p:nvPr>
            <p:ph idx="1"/>
          </p:nvPr>
        </p:nvSpPr>
        <p:spPr>
          <a:xfrm>
            <a:off x="457200" y="980728"/>
            <a:ext cx="8229600" cy="5472608"/>
          </a:xfrm>
        </p:spPr>
        <p:txBody>
          <a:bodyPr>
            <a:normAutofit fontScale="47500" lnSpcReduction="20000"/>
          </a:bodyPr>
          <a:lstStyle/>
          <a:p>
            <a:pPr>
              <a:buNone/>
            </a:pPr>
            <a:r>
              <a:rPr lang="en-IN" b="1" dirty="0"/>
              <a:t> </a:t>
            </a:r>
            <a:endParaRPr lang="en-IN" dirty="0"/>
          </a:p>
          <a:p>
            <a:pPr>
              <a:buNone/>
            </a:pPr>
            <a:r>
              <a:rPr lang="en-IN" sz="3400" b="1" i="1" dirty="0"/>
              <a:t> </a:t>
            </a:r>
            <a:endParaRPr lang="en-IN" sz="3400" dirty="0"/>
          </a:p>
          <a:p>
            <a:pPr>
              <a:buNone/>
            </a:pPr>
            <a:r>
              <a:rPr lang="en-IN" sz="3800" b="1" i="1" dirty="0" smtClean="0"/>
              <a:t>       Measure </a:t>
            </a:r>
            <a:r>
              <a:rPr lang="en-IN" sz="3800" b="1" i="1" dirty="0"/>
              <a:t>Selection Criteria </a:t>
            </a:r>
            <a:endParaRPr lang="en-IN" sz="3800" dirty="0"/>
          </a:p>
          <a:p>
            <a:r>
              <a:rPr lang="en-IN" sz="3800" dirty="0"/>
              <a:t>CMS uses the following criteria to exclude measures from the Star Rating calculation: </a:t>
            </a:r>
          </a:p>
          <a:p>
            <a:pPr lvl="0"/>
            <a:r>
              <a:rPr lang="en-IN" sz="3800" dirty="0"/>
              <a:t>Measures suspended, retired, or delayed from public reporting on </a:t>
            </a:r>
            <a:r>
              <a:rPr lang="en-IN" sz="3800" i="1" dirty="0"/>
              <a:t>Hospital Compare</a:t>
            </a:r>
            <a:r>
              <a:rPr lang="en-IN" sz="3800" dirty="0"/>
              <a:t>; </a:t>
            </a:r>
          </a:p>
          <a:p>
            <a:pPr lvl="0"/>
            <a:r>
              <a:rPr lang="en-IN" sz="3800" dirty="0"/>
              <a:t>Measures with no more than 100 hospitals reporting performance publicly; </a:t>
            </a:r>
          </a:p>
          <a:p>
            <a:pPr lvl="0"/>
            <a:r>
              <a:rPr lang="en-IN" sz="3800" dirty="0"/>
              <a:t>Structural measures; </a:t>
            </a:r>
          </a:p>
          <a:p>
            <a:pPr lvl="0"/>
            <a:r>
              <a:rPr lang="en-IN" sz="3800" dirty="0"/>
              <a:t>Measures for which it is unclear whether a higher or lower score is better (non-directional); </a:t>
            </a:r>
          </a:p>
          <a:p>
            <a:pPr lvl="0"/>
            <a:r>
              <a:rPr lang="en-IN" sz="3800" dirty="0"/>
              <a:t>Measures no longer required for Inpatient Quality Reporting (IQR) Program or Outpatient Quality Reporting (OQR) Program; and </a:t>
            </a:r>
          </a:p>
          <a:p>
            <a:pPr lvl="0"/>
            <a:r>
              <a:rPr lang="en-IN" sz="3800" dirty="0"/>
              <a:t>Duplicative measures (e.g., individual measures that make up a composite measure that is also reported; or measures that are identical to another measure). </a:t>
            </a:r>
          </a:p>
          <a:p>
            <a:pPr>
              <a:buNone/>
            </a:pPr>
            <a:r>
              <a:rPr lang="en-IN" sz="3800" dirty="0"/>
              <a:t> </a:t>
            </a:r>
          </a:p>
          <a:p>
            <a:pPr>
              <a:buNone/>
            </a:pPr>
            <a:r>
              <a:rPr lang="en-IN" sz="3800" dirty="0" smtClean="0"/>
              <a:t>         •  </a:t>
            </a:r>
            <a:r>
              <a:rPr lang="en-IN" sz="3800" b="1" dirty="0"/>
              <a:t>Positive measures</a:t>
            </a:r>
            <a:r>
              <a:rPr lang="en-IN" sz="3800" dirty="0"/>
              <a:t>: </a:t>
            </a:r>
          </a:p>
          <a:p>
            <a:pPr>
              <a:buNone/>
            </a:pPr>
            <a:r>
              <a:rPr lang="en-IN" sz="3800" dirty="0" smtClean="0"/>
              <a:t>          Patients </a:t>
            </a:r>
            <a:r>
              <a:rPr lang="en-IN" sz="3800" dirty="0"/>
              <a:t>given appropriate vaccines, Patients given timely treatment etc.</a:t>
            </a:r>
          </a:p>
          <a:p>
            <a:pPr>
              <a:buNone/>
            </a:pPr>
            <a:r>
              <a:rPr lang="en-IN" sz="3800" dirty="0" smtClean="0"/>
              <a:t>          • </a:t>
            </a:r>
            <a:r>
              <a:rPr lang="en-IN" sz="3800" b="1" dirty="0"/>
              <a:t>Negative measures</a:t>
            </a:r>
            <a:r>
              <a:rPr lang="en-IN" sz="3800" dirty="0"/>
              <a:t>: </a:t>
            </a:r>
          </a:p>
          <a:p>
            <a:pPr>
              <a:buNone/>
            </a:pPr>
            <a:r>
              <a:rPr lang="en-IN" sz="3800" dirty="0" smtClean="0"/>
              <a:t>            All </a:t>
            </a:r>
            <a:r>
              <a:rPr lang="en-IN" sz="3800" dirty="0"/>
              <a:t>mortality measures, readmission measures.(</a:t>
            </a:r>
            <a:r>
              <a:rPr lang="en-IN" sz="3800" dirty="0" err="1"/>
              <a:t>ex:time</a:t>
            </a:r>
            <a:r>
              <a:rPr lang="en-IN" sz="3800" dirty="0"/>
              <a:t> taken for emergency care)</a:t>
            </a:r>
          </a:p>
          <a:p>
            <a:endParaRPr lang="en-IN" sz="3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288032"/>
          </a:xfrm>
        </p:spPr>
        <p:txBody>
          <a:bodyPr>
            <a:normAutofit fontScale="90000"/>
          </a:bodyPr>
          <a:lstStyle/>
          <a:p>
            <a:r>
              <a:rPr lang="en-IN" sz="2700" b="1" dirty="0"/>
              <a:t>DATA UNDERSTANDING – DATA HANDLING</a:t>
            </a:r>
            <a:r>
              <a:rPr lang="en-IN" b="1" dirty="0"/>
              <a:t/>
            </a:r>
            <a:br>
              <a:rPr lang="en-IN" b="1" dirty="0"/>
            </a:br>
            <a:endParaRPr lang="en-IN" dirty="0"/>
          </a:p>
        </p:txBody>
      </p:sp>
      <p:sp>
        <p:nvSpPr>
          <p:cNvPr id="3" name="Content Placeholder 2"/>
          <p:cNvSpPr>
            <a:spLocks noGrp="1"/>
          </p:cNvSpPr>
          <p:nvPr>
            <p:ph idx="1"/>
          </p:nvPr>
        </p:nvSpPr>
        <p:spPr>
          <a:xfrm>
            <a:off x="457200" y="1196752"/>
            <a:ext cx="8229600" cy="4929411"/>
          </a:xfrm>
        </p:spPr>
        <p:txBody>
          <a:bodyPr>
            <a:normAutofit fontScale="25000" lnSpcReduction="20000"/>
          </a:bodyPr>
          <a:lstStyle/>
          <a:p>
            <a:r>
              <a:rPr lang="en-IN" sz="6400" b="1" dirty="0"/>
              <a:t>Data Formatting:</a:t>
            </a:r>
            <a:endParaRPr lang="en-IN" sz="6400" dirty="0"/>
          </a:p>
          <a:p>
            <a:pPr lvl="0"/>
            <a:r>
              <a:rPr lang="en-IN" sz="6400" dirty="0"/>
              <a:t>The original data is in ‘wide-format’ which was converted into one ‘</a:t>
            </a:r>
            <a:r>
              <a:rPr lang="en-IN" sz="6400" dirty="0" err="1"/>
              <a:t>long’master</a:t>
            </a:r>
            <a:r>
              <a:rPr lang="en-IN" sz="6400" dirty="0"/>
              <a:t> file such that each row represents a provider and each column a measure</a:t>
            </a:r>
          </a:p>
          <a:p>
            <a:pPr>
              <a:buNone/>
            </a:pPr>
            <a:r>
              <a:rPr lang="en-IN" sz="6400" dirty="0"/>
              <a:t> </a:t>
            </a:r>
            <a:r>
              <a:rPr lang="en-IN" sz="6400" dirty="0" smtClean="0"/>
              <a:t>         Each </a:t>
            </a:r>
            <a:r>
              <a:rPr lang="en-IN" sz="6400" dirty="0"/>
              <a:t>cell is a numeric score of a measure</a:t>
            </a:r>
          </a:p>
          <a:p>
            <a:pPr>
              <a:buNone/>
            </a:pPr>
            <a:r>
              <a:rPr lang="en-IN" sz="6400" dirty="0"/>
              <a:t> </a:t>
            </a:r>
          </a:p>
          <a:p>
            <a:r>
              <a:rPr lang="en-IN" sz="6400" b="1" dirty="0"/>
              <a:t>Standardization of Measure Scores :</a:t>
            </a:r>
            <a:endParaRPr lang="en-IN" sz="6400" dirty="0"/>
          </a:p>
          <a:p>
            <a:r>
              <a:rPr lang="en-IN" sz="6400" dirty="0"/>
              <a:t>For all selected measures, CMS transforms the measures into a single, common scale to account for differences in measure score format, differences in score direction, and the occurrence of extreme outliers. A measure is standardized by subtracting the national mean of measure scores from a hospital’s measure score and dividing it by the standard deviation across hospitals. Measure direction is standardized by reversing the direction of the standardized scores for all measures for which “lower score is better,” and converting them into “higher score is better” measures. Finally, CMS utilizes </a:t>
            </a:r>
            <a:r>
              <a:rPr lang="en-IN" sz="6400" dirty="0" err="1"/>
              <a:t>Winsorization</a:t>
            </a:r>
            <a:r>
              <a:rPr lang="en-IN" sz="6400" dirty="0"/>
              <a:t> to limit the influence of measures with extreme outlier values at the 0.125th percentile (Z=-3) and the 99.875th percentile (Z=3). </a:t>
            </a:r>
          </a:p>
          <a:p>
            <a:r>
              <a:rPr lang="en-IN" sz="6400" dirty="0" err="1"/>
              <a:t>Winsorization</a:t>
            </a:r>
            <a:r>
              <a:rPr lang="en-IN" sz="6400" dirty="0"/>
              <a:t> is a common strategy used to set extreme outliers to a specified percentile of the data. All standardized measure scores above 3 are set to be 3, and all standardized below -3 are set to be -3. Higher score is better performance.</a:t>
            </a:r>
          </a:p>
          <a:p>
            <a:pPr>
              <a:buNone/>
            </a:pPr>
            <a:r>
              <a:rPr lang="en-IN" sz="6400" dirty="0"/>
              <a:t> </a:t>
            </a:r>
            <a:r>
              <a:rPr lang="en-IN" sz="6400" dirty="0" smtClean="0"/>
              <a:t>        </a:t>
            </a:r>
            <a:r>
              <a:rPr lang="en-IN" sz="6400" b="1" dirty="0" smtClean="0"/>
              <a:t>Missing </a:t>
            </a:r>
            <a:r>
              <a:rPr lang="en-IN" sz="6400" b="1" dirty="0"/>
              <a:t>Values :</a:t>
            </a:r>
            <a:endParaRPr lang="en-IN" sz="6400" dirty="0"/>
          </a:p>
          <a:p>
            <a:pPr>
              <a:buNone/>
            </a:pPr>
            <a:r>
              <a:rPr lang="en-IN" sz="6400" b="1" dirty="0"/>
              <a:t> </a:t>
            </a:r>
            <a:endParaRPr lang="en-IN" sz="6400" dirty="0"/>
          </a:p>
          <a:p>
            <a:r>
              <a:rPr lang="en-IN" sz="6400" dirty="0"/>
              <a:t>More than 50% of missing data have been imputed as per the guidelines provided by the CMS</a:t>
            </a:r>
          </a:p>
          <a:p>
            <a:pPr>
              <a:buNone/>
            </a:pPr>
            <a:r>
              <a:rPr lang="en-IN" sz="6400" b="1" dirty="0"/>
              <a:t> </a:t>
            </a:r>
            <a:endParaRPr lang="en-IN" sz="6400" dirty="0"/>
          </a:p>
          <a:p>
            <a:r>
              <a:rPr lang="en-IN" sz="6400" dirty="0"/>
              <a:t>Duplicates and Outliers are handled.</a:t>
            </a:r>
          </a:p>
          <a:p>
            <a:pPr>
              <a:buNone/>
            </a:pPr>
            <a:r>
              <a:rPr lang="en-IN" sz="6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OVERALL RATINGS</a:t>
            </a:r>
            <a:endParaRPr lang="en-IN" sz="2800" dirty="0"/>
          </a:p>
        </p:txBody>
      </p:sp>
      <p:pic>
        <p:nvPicPr>
          <p:cNvPr id="4" name="Content Placeholder 3" descr="overall ratings.png"/>
          <p:cNvPicPr>
            <a:picLocks noGrp="1" noChangeAspect="1"/>
          </p:cNvPicPr>
          <p:nvPr>
            <p:ph idx="1"/>
          </p:nvPr>
        </p:nvPicPr>
        <p:blipFill>
          <a:blip r:embed="rId2" cstate="print"/>
          <a:stretch>
            <a:fillRect/>
          </a:stretch>
        </p:blipFill>
        <p:spPr>
          <a:xfrm>
            <a:off x="4139952" y="1772816"/>
            <a:ext cx="4282106" cy="3384376"/>
          </a:xfrm>
        </p:spPr>
      </p:pic>
      <p:graphicFrame>
        <p:nvGraphicFramePr>
          <p:cNvPr id="5" name="Table 4"/>
          <p:cNvGraphicFramePr>
            <a:graphicFrameLocks noGrp="1"/>
          </p:cNvGraphicFramePr>
          <p:nvPr/>
        </p:nvGraphicFramePr>
        <p:xfrm>
          <a:off x="971600" y="1988839"/>
          <a:ext cx="2664296" cy="2952329"/>
        </p:xfrm>
        <a:graphic>
          <a:graphicData uri="http://schemas.openxmlformats.org/drawingml/2006/table">
            <a:tbl>
              <a:tblPr/>
              <a:tblGrid>
                <a:gridCol w="1023585"/>
                <a:gridCol w="1640711"/>
              </a:tblGrid>
              <a:tr h="457404">
                <a:tc>
                  <a:txBody>
                    <a:bodyPr/>
                    <a:lstStyle/>
                    <a:p>
                      <a:pPr algn="ctr">
                        <a:spcAft>
                          <a:spcPts val="0"/>
                        </a:spcAft>
                      </a:pPr>
                      <a:endParaRPr lang="en-IN" sz="1100">
                        <a:solidFill>
                          <a:srgbClr val="000000"/>
                        </a:solidFill>
                        <a:latin typeface="Calibri"/>
                        <a:ea typeface="Calibri"/>
                        <a:cs typeface="Calibri"/>
                      </a:endParaRPr>
                    </a:p>
                    <a:p>
                      <a:pPr algn="ctr">
                        <a:spcAft>
                          <a:spcPts val="0"/>
                        </a:spcAft>
                      </a:pPr>
                      <a:r>
                        <a:rPr lang="en-IN" sz="1100" b="1">
                          <a:solidFill>
                            <a:srgbClr val="000000"/>
                          </a:solidFill>
                          <a:latin typeface="Calibri"/>
                          <a:ea typeface="Calibri"/>
                          <a:cs typeface="Calibri"/>
                        </a:rPr>
                        <a:t>RATINGS</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100">
                        <a:solidFill>
                          <a:srgbClr val="000000"/>
                        </a:solidFill>
                        <a:latin typeface="Calibri"/>
                        <a:ea typeface="Calibri"/>
                        <a:cs typeface="Calibri"/>
                      </a:endParaRPr>
                    </a:p>
                    <a:p>
                      <a:pPr algn="ctr">
                        <a:spcAft>
                          <a:spcPts val="0"/>
                        </a:spcAft>
                      </a:pPr>
                      <a:r>
                        <a:rPr lang="en-IN" sz="1100" b="1">
                          <a:solidFill>
                            <a:srgbClr val="000000"/>
                          </a:solidFill>
                          <a:latin typeface="Calibri"/>
                          <a:ea typeface="Calibri"/>
                          <a:cs typeface="Calibri"/>
                        </a:rPr>
                        <a:t>NO_OF_PROVIDERS</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1</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117 (3.4%)</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2</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659 (19.5%)</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3</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1426 (42.2%)</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4</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749 (22.1%)</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5</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dirty="0">
                        <a:solidFill>
                          <a:srgbClr val="000000"/>
                        </a:solidFill>
                        <a:latin typeface="Calibri"/>
                        <a:ea typeface="Calibri"/>
                        <a:cs typeface="Calibri"/>
                      </a:endParaRPr>
                    </a:p>
                    <a:p>
                      <a:pPr algn="ctr">
                        <a:spcAft>
                          <a:spcPts val="0"/>
                        </a:spcAft>
                      </a:pPr>
                      <a:r>
                        <a:rPr lang="en-IN" sz="1200" dirty="0">
                          <a:solidFill>
                            <a:srgbClr val="000000"/>
                          </a:solidFill>
                          <a:latin typeface="Calibri"/>
                          <a:ea typeface="Calibri"/>
                          <a:cs typeface="Calibri"/>
                        </a:rPr>
                        <a:t>110 (3.3%)</a:t>
                      </a:r>
                      <a:endParaRPr lang="en-IN" sz="1200" dirty="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971600" y="5301208"/>
            <a:ext cx="4572000" cy="923330"/>
          </a:xfrm>
          <a:prstGeom prst="rect">
            <a:avLst/>
          </a:prstGeom>
        </p:spPr>
        <p:txBody>
          <a:bodyPr>
            <a:spAutoFit/>
          </a:bodyPr>
          <a:lstStyle/>
          <a:p>
            <a:r>
              <a:rPr lang="en-IN" dirty="0"/>
              <a:t>Approx 42% providers have 3 star rating </a:t>
            </a:r>
          </a:p>
          <a:p>
            <a:r>
              <a:rPr lang="en-IN" dirty="0"/>
              <a:t>Approx  20% providers have 2 and 4 star rating </a:t>
            </a:r>
          </a:p>
          <a:p>
            <a:r>
              <a:rPr lang="en-IN" dirty="0"/>
              <a:t>Approx  3.4% providers have 1 and 5 star rating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Overview of Methodology</a:t>
            </a:r>
            <a:endParaRPr lang="en-IN" sz="2800" dirty="0"/>
          </a:p>
        </p:txBody>
      </p:sp>
      <p:sp>
        <p:nvSpPr>
          <p:cNvPr id="3" name="Content Placeholder 2"/>
          <p:cNvSpPr>
            <a:spLocks noGrp="1"/>
          </p:cNvSpPr>
          <p:nvPr>
            <p:ph idx="1"/>
          </p:nvPr>
        </p:nvSpPr>
        <p:spPr/>
        <p:txBody>
          <a:bodyPr>
            <a:normAutofit fontScale="55000" lnSpcReduction="20000"/>
          </a:bodyPr>
          <a:lstStyle/>
          <a:p>
            <a:pPr>
              <a:buNone/>
            </a:pPr>
            <a:r>
              <a:rPr lang="en-IN" dirty="0"/>
              <a:t>The methodology takes a five-step approach to calculating the Star </a:t>
            </a:r>
            <a:r>
              <a:rPr lang="en-IN" dirty="0" smtClean="0"/>
              <a:t>Ratings</a:t>
            </a:r>
          </a:p>
          <a:p>
            <a:pPr>
              <a:buNone/>
            </a:pPr>
            <a:endParaRPr lang="en-IN" dirty="0"/>
          </a:p>
          <a:p>
            <a:r>
              <a:rPr lang="en-IN" dirty="0" smtClean="0"/>
              <a:t>. </a:t>
            </a:r>
            <a:r>
              <a:rPr lang="en-IN" dirty="0"/>
              <a:t>The measures are first selected based on their relevance and importance as determined through stakeholder and expert feedback, and the included measures are standardized to be consistent in terms of direction and magnitude. </a:t>
            </a:r>
            <a:endParaRPr lang="en-IN" dirty="0" smtClean="0"/>
          </a:p>
          <a:p>
            <a:r>
              <a:rPr lang="en-IN" dirty="0" smtClean="0"/>
              <a:t>These </a:t>
            </a:r>
            <a:r>
              <a:rPr lang="en-IN" dirty="0"/>
              <a:t>standardized measures are then organized into seven groups according to measure type</a:t>
            </a:r>
            <a:r>
              <a:rPr lang="en-IN" dirty="0" smtClean="0"/>
              <a:t>.</a:t>
            </a:r>
          </a:p>
          <a:p>
            <a:r>
              <a:rPr lang="en-IN" dirty="0" smtClean="0"/>
              <a:t> </a:t>
            </a:r>
            <a:r>
              <a:rPr lang="en-IN" dirty="0"/>
              <a:t>Third, for each group a latent variable </a:t>
            </a:r>
            <a:r>
              <a:rPr lang="en-IN" dirty="0" smtClean="0"/>
              <a:t>model/Factor Analysis </a:t>
            </a:r>
            <a:r>
              <a:rPr lang="en-IN" dirty="0"/>
              <a:t>is used to estimate a group score for each hospital reporting measures in that group</a:t>
            </a:r>
            <a:r>
              <a:rPr lang="en-IN" dirty="0" smtClean="0"/>
              <a:t>.</a:t>
            </a:r>
          </a:p>
          <a:p>
            <a:r>
              <a:rPr lang="en-IN" dirty="0" smtClean="0"/>
              <a:t> </a:t>
            </a:r>
            <a:r>
              <a:rPr lang="en-IN" dirty="0"/>
              <a:t>In the fourth step, a weight is applied to each group score, and all available groups are averaged to calculate the hospital summary score. </a:t>
            </a:r>
            <a:endParaRPr lang="en-IN" dirty="0" smtClean="0"/>
          </a:p>
          <a:p>
            <a:r>
              <a:rPr lang="en-IN" dirty="0" smtClean="0"/>
              <a:t>Finally</a:t>
            </a:r>
            <a:r>
              <a:rPr lang="en-IN" dirty="0"/>
              <a:t>, to assign a Star Rating, the hospital summary scores are organized into five ordered categories using a clustering algorithm. </a:t>
            </a:r>
          </a:p>
          <a:p>
            <a:r>
              <a:rPr lang="en-IN" dirty="0"/>
              <a:t>In addition to the Star Ratings, CMS also organized hospitals into one of three group performance categories (above, same as, and below the national average) for each of the hospital’s available groups, providing additional detail for patients and consumers.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4176464" cy="648072"/>
          </a:xfrm>
        </p:spPr>
        <p:txBody>
          <a:bodyPr>
            <a:normAutofit/>
          </a:bodyPr>
          <a:lstStyle/>
          <a:p>
            <a:r>
              <a:rPr lang="en-IN" sz="2400" dirty="0" err="1" smtClean="0"/>
              <a:t>Weightage</a:t>
            </a:r>
            <a:r>
              <a:rPr lang="en-IN" sz="2400" dirty="0" smtClean="0"/>
              <a:t> of Groups</a:t>
            </a:r>
            <a:endParaRPr lang="en-IN" sz="2400" dirty="0"/>
          </a:p>
        </p:txBody>
      </p:sp>
      <p:graphicFrame>
        <p:nvGraphicFramePr>
          <p:cNvPr id="4" name="Table 3"/>
          <p:cNvGraphicFramePr>
            <a:graphicFrameLocks noGrp="1"/>
          </p:cNvGraphicFramePr>
          <p:nvPr/>
        </p:nvGraphicFramePr>
        <p:xfrm>
          <a:off x="755576" y="1340767"/>
          <a:ext cx="6552728" cy="3280902"/>
        </p:xfrm>
        <a:graphic>
          <a:graphicData uri="http://schemas.openxmlformats.org/drawingml/2006/table">
            <a:tbl>
              <a:tblPr firstRow="1" bandRow="1">
                <a:tableStyleId>{5C22544A-7EE6-4342-B048-85BDC9FD1C3A}</a:tableStyleId>
              </a:tblPr>
              <a:tblGrid>
                <a:gridCol w="3276364"/>
                <a:gridCol w="3276364"/>
              </a:tblGrid>
              <a:tr h="325219">
                <a:tc>
                  <a:txBody>
                    <a:bodyPr/>
                    <a:lstStyle/>
                    <a:p>
                      <a:r>
                        <a:rPr lang="en-IN" dirty="0" smtClean="0"/>
                        <a:t>Group</a:t>
                      </a:r>
                      <a:endParaRPr lang="en-IN" dirty="0"/>
                    </a:p>
                  </a:txBody>
                  <a:tcPr/>
                </a:tc>
                <a:tc>
                  <a:txBody>
                    <a:bodyPr/>
                    <a:lstStyle/>
                    <a:p>
                      <a:r>
                        <a:rPr lang="en-IN" dirty="0" smtClean="0"/>
                        <a:t>Star Ratings Weight</a:t>
                      </a:r>
                      <a:endParaRPr lang="en-IN" dirty="0"/>
                    </a:p>
                  </a:txBody>
                  <a:tcPr/>
                </a:tc>
              </a:tr>
              <a:tr h="397227">
                <a:tc>
                  <a:txBody>
                    <a:bodyPr/>
                    <a:lstStyle/>
                    <a:p>
                      <a:r>
                        <a:rPr lang="en-IN" dirty="0" smtClean="0"/>
                        <a:t>Mortality</a:t>
                      </a:r>
                    </a:p>
                  </a:txBody>
                  <a:tcPr/>
                </a:tc>
                <a:tc>
                  <a:txBody>
                    <a:bodyPr/>
                    <a:lstStyle/>
                    <a:p>
                      <a:r>
                        <a:rPr lang="en-IN" dirty="0" smtClean="0"/>
                        <a:t>22%</a:t>
                      </a:r>
                      <a:endParaRPr lang="en-IN" dirty="0"/>
                    </a:p>
                  </a:txBody>
                  <a:tcPr/>
                </a:tc>
              </a:tr>
              <a:tr h="397227">
                <a:tc>
                  <a:txBody>
                    <a:bodyPr/>
                    <a:lstStyle/>
                    <a:p>
                      <a:r>
                        <a:rPr lang="en-IN" dirty="0" smtClean="0"/>
                        <a:t>Safety</a:t>
                      </a:r>
                      <a:r>
                        <a:rPr lang="en-IN" baseline="0" dirty="0" smtClean="0"/>
                        <a:t> of Care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22%</a:t>
                      </a:r>
                    </a:p>
                  </a:txBody>
                  <a:tcPr/>
                </a:tc>
              </a:tr>
              <a:tr h="397227">
                <a:tc>
                  <a:txBody>
                    <a:bodyPr/>
                    <a:lstStyle/>
                    <a:p>
                      <a:r>
                        <a:rPr lang="en-IN" dirty="0" smtClean="0"/>
                        <a:t>Readmission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22%</a:t>
                      </a:r>
                    </a:p>
                  </a:txBody>
                  <a:tcPr/>
                </a:tc>
              </a:tr>
              <a:tr h="397227">
                <a:tc>
                  <a:txBody>
                    <a:bodyPr/>
                    <a:lstStyle/>
                    <a:p>
                      <a:r>
                        <a:rPr lang="en-IN" dirty="0" smtClean="0"/>
                        <a:t>Patient Experience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22%</a:t>
                      </a:r>
                    </a:p>
                  </a:txBody>
                  <a:tcPr/>
                </a:tc>
              </a:tr>
              <a:tr h="397227">
                <a:tc>
                  <a:txBody>
                    <a:bodyPr/>
                    <a:lstStyle/>
                    <a:p>
                      <a:r>
                        <a:rPr lang="en-IN" dirty="0" smtClean="0"/>
                        <a:t>Effectiveness</a:t>
                      </a:r>
                      <a:endParaRPr lang="en-IN" dirty="0"/>
                    </a:p>
                  </a:txBody>
                  <a:tcPr/>
                </a:tc>
                <a:tc>
                  <a:txBody>
                    <a:bodyPr/>
                    <a:lstStyle/>
                    <a:p>
                      <a:r>
                        <a:rPr lang="en-IN" dirty="0" smtClean="0"/>
                        <a:t>4%</a:t>
                      </a:r>
                      <a:endParaRPr lang="en-IN" dirty="0"/>
                    </a:p>
                  </a:txBody>
                  <a:tcPr/>
                </a:tc>
              </a:tr>
              <a:tr h="397227">
                <a:tc>
                  <a:txBody>
                    <a:bodyPr/>
                    <a:lstStyle/>
                    <a:p>
                      <a:r>
                        <a:rPr lang="en-IN" dirty="0" smtClean="0"/>
                        <a:t>Timeliness</a:t>
                      </a:r>
                      <a:endParaRPr lang="en-IN" dirty="0"/>
                    </a:p>
                  </a:txBody>
                  <a:tcPr/>
                </a:tc>
                <a:tc>
                  <a:txBody>
                    <a:bodyPr/>
                    <a:lstStyle/>
                    <a:p>
                      <a:r>
                        <a:rPr lang="en-IN" dirty="0" smtClean="0"/>
                        <a:t>4%</a:t>
                      </a:r>
                      <a:endParaRPr lang="en-IN" dirty="0"/>
                    </a:p>
                  </a:txBody>
                  <a:tcPr/>
                </a:tc>
              </a:tr>
              <a:tr h="531780">
                <a:tc>
                  <a:txBody>
                    <a:bodyPr/>
                    <a:lstStyle/>
                    <a:p>
                      <a:r>
                        <a:rPr lang="en-IN" dirty="0" err="1" smtClean="0"/>
                        <a:t>Effecient</a:t>
                      </a:r>
                      <a:r>
                        <a:rPr lang="en-IN" dirty="0" smtClean="0"/>
                        <a:t> use of Medical Imaging</a:t>
                      </a:r>
                      <a:endParaRPr lang="en-IN" dirty="0"/>
                    </a:p>
                  </a:txBody>
                  <a:tcPr/>
                </a:tc>
                <a:tc>
                  <a:txBody>
                    <a:bodyPr/>
                    <a:lstStyle/>
                    <a:p>
                      <a:r>
                        <a:rPr lang="en-IN" dirty="0" smtClean="0"/>
                        <a:t>4%</a:t>
                      </a:r>
                      <a:endParaRPr lang="en-IN" dirty="0"/>
                    </a:p>
                  </a:txBody>
                  <a:tcPr/>
                </a:tc>
              </a:tr>
            </a:tbl>
          </a:graphicData>
        </a:graphic>
      </p:graphicFrame>
      <p:sp>
        <p:nvSpPr>
          <p:cNvPr id="5" name="Rectangle 4"/>
          <p:cNvSpPr/>
          <p:nvPr/>
        </p:nvSpPr>
        <p:spPr>
          <a:xfrm>
            <a:off x="611560" y="5085184"/>
            <a:ext cx="7920880" cy="923330"/>
          </a:xfrm>
          <a:prstGeom prst="rect">
            <a:avLst/>
          </a:prstGeom>
        </p:spPr>
        <p:txBody>
          <a:bodyPr wrap="square">
            <a:spAutoFit/>
          </a:bodyPr>
          <a:lstStyle/>
          <a:p>
            <a:r>
              <a:rPr lang="en-IN" dirty="0"/>
              <a:t>CMS reports hospital performance at the group level, separately categorizing each of a hospital’s available group scores into one of three group performance categories (above, same as, and below the national average </a:t>
            </a:r>
            <a:r>
              <a:rPr lang="en-IN"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913</Words>
  <Application>Microsoft Office PowerPoint</Application>
  <PresentationFormat>On-screen Show (4:3)</PresentationFormat>
  <Paragraphs>120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CMS STAR-RATING  &amp;  PROVIDER ANALYSIS </vt:lpstr>
      <vt:lpstr>OBJECTIVE</vt:lpstr>
      <vt:lpstr>STAGES </vt:lpstr>
      <vt:lpstr>DATA UNDERSTANDING</vt:lpstr>
      <vt:lpstr>DATA UNDERSTANDING</vt:lpstr>
      <vt:lpstr>DATA UNDERSTANDING – DATA HANDLING </vt:lpstr>
      <vt:lpstr>OVERALL RATINGS</vt:lpstr>
      <vt:lpstr>Overview of Methodology</vt:lpstr>
      <vt:lpstr>Weightage of Groups</vt:lpstr>
      <vt:lpstr>Group performance Category</vt:lpstr>
      <vt:lpstr>DISTRIBUTION OF AVG RATINGS ON GROUPS</vt:lpstr>
      <vt:lpstr>DISTRIBUTION OF AVG RATINGS ON GROUPS</vt:lpstr>
      <vt:lpstr>Slide 13</vt:lpstr>
      <vt:lpstr>Measure Importance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 STAR-RATING  &amp;  PROVIDER ANALYSIS </dc:title>
  <dc:creator>K Sai Kalyan</dc:creator>
  <cp:lastModifiedBy>K Sai Kalyan</cp:lastModifiedBy>
  <cp:revision>2</cp:revision>
  <dcterms:created xsi:type="dcterms:W3CDTF">2019-05-20T12:07:54Z</dcterms:created>
  <dcterms:modified xsi:type="dcterms:W3CDTF">2019-05-20T14:00:00Z</dcterms:modified>
</cp:coreProperties>
</file>