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90" r:id="rId4"/>
    <p:sldId id="305" r:id="rId5"/>
    <p:sldId id="297" r:id="rId6"/>
    <p:sldId id="322" r:id="rId7"/>
    <p:sldId id="283" r:id="rId8"/>
    <p:sldId id="285" r:id="rId9"/>
    <p:sldId id="286" r:id="rId10"/>
    <p:sldId id="306" r:id="rId11"/>
    <p:sldId id="291" r:id="rId12"/>
    <p:sldId id="299" r:id="rId13"/>
    <p:sldId id="304" r:id="rId14"/>
    <p:sldId id="311" r:id="rId15"/>
    <p:sldId id="303" r:id="rId16"/>
    <p:sldId id="318" r:id="rId17"/>
    <p:sldId id="307" r:id="rId18"/>
    <p:sldId id="298" r:id="rId19"/>
    <p:sldId id="302" r:id="rId20"/>
    <p:sldId id="312" r:id="rId21"/>
    <p:sldId id="315" r:id="rId22"/>
    <p:sldId id="319" r:id="rId23"/>
    <p:sldId id="313" r:id="rId24"/>
    <p:sldId id="316" r:id="rId25"/>
    <p:sldId id="320" r:id="rId26"/>
    <p:sldId id="321" r:id="rId27"/>
    <p:sldId id="309" r:id="rId28"/>
    <p:sldId id="295" r:id="rId29"/>
    <p:sldId id="323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251A0540:GADDAM PRATHYUSHA" initials="2P" lastIdx="1" clrIdx="0">
    <p:extLst>
      <p:ext uri="{19B8F6BF-5375-455C-9EA6-DF929625EA0E}">
        <p15:presenceInfo xmlns:p15="http://schemas.microsoft.com/office/powerpoint/2012/main" userId="S::20251A0540@gnits.in::f82b9d83-7e0f-4bf1-b87e-7962e36d76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09D79"/>
    <a:srgbClr val="FBCA71"/>
    <a:srgbClr val="D1D8B7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56" y="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BDED-7D3A-4714-B75D-FC0A9BCBF98F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ECD5-ED4C-432E-8026-B85C6BED0C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521140-4044-605D-50A7-3A6A09A442D6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4FDC7E-2730-A690-A9C8-3C78B27396C9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BC09ED-3792-7A70-2383-2224FAC2B018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FDAE87-FC32-EE9A-9023-7AA6F447500C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7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782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94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41327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7999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070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133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5279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4948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166442-A8A6-D522-4DE5-1CB3F4F7EF27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80A73A-DD01-AFCF-E219-9C238308CA76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48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17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2487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134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8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BDED-7D3A-4714-B75D-FC0A9BCBF98F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ECD5-ED4C-432E-8026-B85C6BED0C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D72B911-1DCD-8A3B-A7F3-3B8DBED3739A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E7372E-C683-F809-281F-84AFD0E3CB9C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93EC9A-19E2-B55E-753F-5203A74D2928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8B4219-B82E-F5FB-D4B3-C82A6B8F6B17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BF13F4-3C58-AA92-9652-71974E482F53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00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0159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1550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763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4333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7398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A94E733F-F1C8-62A1-21BF-59DE3AEED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7ECAF9-9B7A-8E87-E131-DDCDFEC0A880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D6319E-B156-8590-1002-F964EEBB2367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6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808" r:id="rId20"/>
    <p:sldLayoutId id="2147483809" r:id="rId21"/>
    <p:sldLayoutId id="2147483657" r:id="rId22"/>
    <p:sldLayoutId id="2147483661" r:id="rId23"/>
    <p:sldLayoutId id="2147483662" r:id="rId24"/>
    <p:sldLayoutId id="2147483663" r:id="rId25"/>
    <p:sldLayoutId id="2147483654" r:id="rId26"/>
    <p:sldLayoutId id="2147483653" r:id="rId27"/>
    <p:sldLayoutId id="2147483667" r:id="rId28"/>
    <p:sldLayoutId id="2147483665" r:id="rId29"/>
    <p:sldLayoutId id="2147483652" r:id="rId3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652" y="679351"/>
            <a:ext cx="8869311" cy="150154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 OF DYSGRAPHIA IN PREADOLOSCENT CHILDREN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7815" y="2281604"/>
            <a:ext cx="6131292" cy="84384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310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6BAC6B-3CDB-C21E-FE06-925EBA5B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96" y="96873"/>
            <a:ext cx="1836738" cy="18002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1B6B68-7712-DE37-E08A-3E953FB6ECAA}"/>
              </a:ext>
            </a:extLst>
          </p:cNvPr>
          <p:cNvSpPr txBox="1"/>
          <p:nvPr/>
        </p:nvSpPr>
        <p:spPr>
          <a:xfrm>
            <a:off x="689811" y="3996608"/>
            <a:ext cx="4408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-Authors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Ch. Mandakini - Assistant Professor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M. Seetha - Professor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G. Prathyusha - B.Tech Student </a:t>
            </a:r>
          </a:p>
          <a:p>
            <a:r>
              <a:rPr lang="en-US" dirty="0">
                <a:latin typeface="Times New Roman" panose="02020603050405020304" pitchFamily="18" charset="0"/>
              </a:rPr>
              <a:t>G.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Charishma - B.Tech Student </a:t>
            </a:r>
            <a:endParaRPr lang="en-US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G. TharunyaVarma - B.Tech Student </a:t>
            </a:r>
            <a:endParaRPr lang="en-US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 Rakshitha - B.Tech Student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7F143-C9E6-EE55-5FAF-A26BABCCF7BA}"/>
              </a:ext>
            </a:extLst>
          </p:cNvPr>
          <p:cNvSpPr txBox="1"/>
          <p:nvPr/>
        </p:nvSpPr>
        <p:spPr>
          <a:xfrm>
            <a:off x="7632834" y="4919937"/>
            <a:ext cx="347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-Presenting Author</a:t>
            </a:r>
          </a:p>
          <a:p>
            <a:r>
              <a:rPr lang="en-IN" sz="2400" dirty="0"/>
              <a:t>G. Prathyusha </a:t>
            </a:r>
          </a:p>
          <a:p>
            <a:r>
              <a:rPr lang="en-IN" sz="2400" dirty="0"/>
              <a:t>         - B.Tech Student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D5F7-EBAE-A7F0-43E9-746B8B93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008" y="1029903"/>
            <a:ext cx="5934969" cy="486420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AA95-62FF-C427-5E30-BC14E1DE5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947670"/>
            <a:ext cx="10993495" cy="405849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the handwriting samples from abnormal  and normal preadolescents using graphical tablet.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and analyze significant features from movalyzer software.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model that can detect dysgraphia in children through handwriting analysis using machine learning techniques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the model using suitable metrics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dysgraphic and non dysgraphic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5950-7E8B-FF46-9A6A-4F491B4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177DE-CCA4-A9FA-6167-D8211CB5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62908-BCD6-1418-02E3-51577A1F5FDD}"/>
              </a:ext>
            </a:extLst>
          </p:cNvPr>
          <p:cNvSpPr txBox="1"/>
          <p:nvPr/>
        </p:nvSpPr>
        <p:spPr>
          <a:xfrm>
            <a:off x="3878981" y="393916"/>
            <a:ext cx="4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latin typeface="Castellar" panose="020A0402060406010301" pitchFamily="18" charset="0"/>
                <a:cs typeface="Arial" panose="020B0604020202020204" pitchFamily="34" charset="0"/>
              </a:rPr>
              <a:t>Methodology</a:t>
            </a:r>
            <a:endParaRPr lang="en-IN" sz="3600" u="sng" dirty="0">
              <a:latin typeface="Castellar" panose="020A0402060406010301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8BBBAA-1D5E-765B-6038-43B49A912A85}"/>
              </a:ext>
            </a:extLst>
          </p:cNvPr>
          <p:cNvSpPr/>
          <p:nvPr/>
        </p:nvSpPr>
        <p:spPr>
          <a:xfrm>
            <a:off x="410036" y="1376413"/>
            <a:ext cx="1886551" cy="1135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1A98F-3A5C-3A71-59C4-516A5151DBFD}"/>
              </a:ext>
            </a:extLst>
          </p:cNvPr>
          <p:cNvCxnSpPr>
            <a:cxnSpLocks/>
          </p:cNvCxnSpPr>
          <p:nvPr/>
        </p:nvCxnSpPr>
        <p:spPr>
          <a:xfrm>
            <a:off x="2444816" y="1953928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84431B-0AB6-CE73-2A89-DA5A5F5A7926}"/>
              </a:ext>
            </a:extLst>
          </p:cNvPr>
          <p:cNvSpPr/>
          <p:nvPr/>
        </p:nvSpPr>
        <p:spPr>
          <a:xfrm>
            <a:off x="3436700" y="1386037"/>
            <a:ext cx="1886551" cy="1135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5F93E8-8ECC-C0F6-580F-881F2FE2BC8A}"/>
              </a:ext>
            </a:extLst>
          </p:cNvPr>
          <p:cNvCxnSpPr>
            <a:cxnSpLocks/>
          </p:cNvCxnSpPr>
          <p:nvPr/>
        </p:nvCxnSpPr>
        <p:spPr>
          <a:xfrm>
            <a:off x="5417419" y="1942698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F9C35C-5C2B-AFF8-3700-449E1C37177D}"/>
              </a:ext>
            </a:extLst>
          </p:cNvPr>
          <p:cNvSpPr/>
          <p:nvPr/>
        </p:nvSpPr>
        <p:spPr>
          <a:xfrm>
            <a:off x="6353419" y="1386037"/>
            <a:ext cx="1886551" cy="1135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6A3FD7-9244-6E5E-1CCA-D5D612AA244C}"/>
              </a:ext>
            </a:extLst>
          </p:cNvPr>
          <p:cNvSpPr/>
          <p:nvPr/>
        </p:nvSpPr>
        <p:spPr>
          <a:xfrm>
            <a:off x="9135119" y="2861109"/>
            <a:ext cx="1886551" cy="1135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1B05FC-4DD3-AF32-EF48-7F75EDB19A3B}"/>
              </a:ext>
            </a:extLst>
          </p:cNvPr>
          <p:cNvCxnSpPr>
            <a:cxnSpLocks/>
          </p:cNvCxnSpPr>
          <p:nvPr/>
        </p:nvCxnSpPr>
        <p:spPr>
          <a:xfrm>
            <a:off x="8239970" y="1913823"/>
            <a:ext cx="1838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FF1284-B2DA-D453-7F15-552411171C48}"/>
              </a:ext>
            </a:extLst>
          </p:cNvPr>
          <p:cNvCxnSpPr/>
          <p:nvPr/>
        </p:nvCxnSpPr>
        <p:spPr>
          <a:xfrm>
            <a:off x="10078395" y="1913823"/>
            <a:ext cx="0" cy="90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F6A5B9-E4B0-CC73-41D7-E1422B41FF03}"/>
              </a:ext>
            </a:extLst>
          </p:cNvPr>
          <p:cNvCxnSpPr>
            <a:cxnSpLocks/>
          </p:cNvCxnSpPr>
          <p:nvPr/>
        </p:nvCxnSpPr>
        <p:spPr>
          <a:xfrm flipH="1">
            <a:off x="9135119" y="3996890"/>
            <a:ext cx="577516" cy="56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BA83CE-91CB-A8B2-A51D-B3DDD80069AE}"/>
              </a:ext>
            </a:extLst>
          </p:cNvPr>
          <p:cNvCxnSpPr>
            <a:cxnSpLocks/>
          </p:cNvCxnSpPr>
          <p:nvPr/>
        </p:nvCxnSpPr>
        <p:spPr>
          <a:xfrm>
            <a:off x="10078394" y="4006971"/>
            <a:ext cx="817404" cy="55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0B32DC-B5DB-60A2-2660-26825372087B}"/>
              </a:ext>
            </a:extLst>
          </p:cNvPr>
          <p:cNvCxnSpPr>
            <a:cxnSpLocks/>
          </p:cNvCxnSpPr>
          <p:nvPr/>
        </p:nvCxnSpPr>
        <p:spPr>
          <a:xfrm>
            <a:off x="6651057" y="3551722"/>
            <a:ext cx="2342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CC2F55-C167-0A65-CB4A-581ED0B263DE}"/>
              </a:ext>
            </a:extLst>
          </p:cNvPr>
          <p:cNvCxnSpPr/>
          <p:nvPr/>
        </p:nvCxnSpPr>
        <p:spPr>
          <a:xfrm>
            <a:off x="1520792" y="37442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0640CC-88A7-48DB-D0B5-26D094E78C98}"/>
              </a:ext>
            </a:extLst>
          </p:cNvPr>
          <p:cNvCxnSpPr>
            <a:cxnSpLocks/>
          </p:cNvCxnSpPr>
          <p:nvPr/>
        </p:nvCxnSpPr>
        <p:spPr>
          <a:xfrm>
            <a:off x="2912816" y="3686476"/>
            <a:ext cx="1668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FB6939-A397-DDA5-9E98-49C034A10448}"/>
              </a:ext>
            </a:extLst>
          </p:cNvPr>
          <p:cNvSpPr/>
          <p:nvPr/>
        </p:nvSpPr>
        <p:spPr>
          <a:xfrm>
            <a:off x="4693921" y="3078479"/>
            <a:ext cx="1886551" cy="1135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3872CD-2CAC-70DB-12D4-68CFE586BEE7}"/>
              </a:ext>
            </a:extLst>
          </p:cNvPr>
          <p:cNvSpPr/>
          <p:nvPr/>
        </p:nvSpPr>
        <p:spPr>
          <a:xfrm>
            <a:off x="1070441" y="3364029"/>
            <a:ext cx="1815965" cy="644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Sample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C56E358-9774-D0E9-6042-E6959343002F}"/>
              </a:ext>
            </a:extLst>
          </p:cNvPr>
          <p:cNvSpPr/>
          <p:nvPr/>
        </p:nvSpPr>
        <p:spPr>
          <a:xfrm>
            <a:off x="7826084" y="4736186"/>
            <a:ext cx="2020560" cy="56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Disability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97CD3C7-F783-8420-D054-C80675E41FDB}"/>
              </a:ext>
            </a:extLst>
          </p:cNvPr>
          <p:cNvSpPr/>
          <p:nvPr/>
        </p:nvSpPr>
        <p:spPr>
          <a:xfrm>
            <a:off x="10122079" y="4736186"/>
            <a:ext cx="1799181" cy="5572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411006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065E-5D74-1E3B-C1DA-59D2F869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76" y="329184"/>
            <a:ext cx="6257865" cy="1057335"/>
          </a:xfrm>
        </p:spPr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4FAC-5F30-CB29-0A2B-31D4D1F9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901952"/>
            <a:ext cx="3642361" cy="3363067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collected from children of 2 different schools Jamilapet and Kondamadugu government schools from different age groups 7 to 8 , 9 to 10 and 10 to 12 by using graphical tablet.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857C-4446-38F6-1E92-C3856F33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021A15-3B4C-4C85-1A32-7913EAA97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42199"/>
              </p:ext>
            </p:extLst>
          </p:nvPr>
        </p:nvGraphicFramePr>
        <p:xfrm>
          <a:off x="5062888" y="1528973"/>
          <a:ext cx="6628600" cy="31966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25720">
                  <a:extLst>
                    <a:ext uri="{9D8B030D-6E8A-4147-A177-3AD203B41FA5}">
                      <a16:colId xmlns:a16="http://schemas.microsoft.com/office/drawing/2014/main" val="3345328435"/>
                    </a:ext>
                  </a:extLst>
                </a:gridCol>
                <a:gridCol w="1325720">
                  <a:extLst>
                    <a:ext uri="{9D8B030D-6E8A-4147-A177-3AD203B41FA5}">
                      <a16:colId xmlns:a16="http://schemas.microsoft.com/office/drawing/2014/main" val="2193822761"/>
                    </a:ext>
                  </a:extLst>
                </a:gridCol>
                <a:gridCol w="1325720">
                  <a:extLst>
                    <a:ext uri="{9D8B030D-6E8A-4147-A177-3AD203B41FA5}">
                      <a16:colId xmlns:a16="http://schemas.microsoft.com/office/drawing/2014/main" val="2836716610"/>
                    </a:ext>
                  </a:extLst>
                </a:gridCol>
                <a:gridCol w="1325720">
                  <a:extLst>
                    <a:ext uri="{9D8B030D-6E8A-4147-A177-3AD203B41FA5}">
                      <a16:colId xmlns:a16="http://schemas.microsoft.com/office/drawing/2014/main" val="3107689435"/>
                    </a:ext>
                  </a:extLst>
                </a:gridCol>
                <a:gridCol w="1325720">
                  <a:extLst>
                    <a:ext uri="{9D8B030D-6E8A-4147-A177-3AD203B41FA5}">
                      <a16:colId xmlns:a16="http://schemas.microsoft.com/office/drawing/2014/main" val="556619866"/>
                    </a:ext>
                  </a:extLst>
                </a:gridCol>
              </a:tblGrid>
              <a:tr h="878339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 err="1"/>
                        <a:t>No.of</a:t>
                      </a:r>
                      <a:r>
                        <a:rPr lang="en-IN" dirty="0"/>
                        <a:t>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DYSGRAPHIC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NON-DYSGRAPHIC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72457"/>
                  </a:ext>
                </a:extLst>
              </a:tr>
              <a:tr h="57253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04258"/>
                  </a:ext>
                </a:extLst>
              </a:tr>
              <a:tr h="56468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37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19725"/>
                  </a:ext>
                </a:extLst>
              </a:tr>
              <a:tr h="57253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57356"/>
                  </a:ext>
                </a:extLst>
              </a:tr>
              <a:tr h="57253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2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5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2EA5-9B1B-753B-807E-53850AA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D2A33-6B1F-7BEF-3CC1-2D8ABE6E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58" y="2270944"/>
            <a:ext cx="4612125" cy="3160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9B7CB6-E50A-5A7E-C1CE-EFF58FA128F4}"/>
              </a:ext>
            </a:extLst>
          </p:cNvPr>
          <p:cNvSpPr txBox="1"/>
          <p:nvPr/>
        </p:nvSpPr>
        <p:spPr>
          <a:xfrm>
            <a:off x="1260909" y="529389"/>
            <a:ext cx="7113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 Data Collection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5E59F-5265-6FEF-95AD-D7BE415B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51" y="1848051"/>
            <a:ext cx="5595165" cy="40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EE27-F498-89C1-4522-73DD961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C1C4E-6F1E-1C08-14F0-BE6AAB05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83F0F-4526-D4F2-0BF8-65D68C6B1C79}"/>
              </a:ext>
            </a:extLst>
          </p:cNvPr>
          <p:cNvSpPr txBox="1"/>
          <p:nvPr/>
        </p:nvSpPr>
        <p:spPr>
          <a:xfrm>
            <a:off x="1086050" y="1617045"/>
            <a:ext cx="10019899" cy="3011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Preprocessing includes equal frequency discretization technique for converting time series data to discrete data.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Equal frequency discretization divides the data into intervals with an equal number of observations, which can be useful when the data is skewed or has outliers. </a:t>
            </a:r>
          </a:p>
          <a:p>
            <a:pPr algn="just"/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technique ensures that each bin contains approximately the same number of observations, which can help to minimize the impact of outliers or unusual data points.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354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F3E0-BEBC-1751-E02C-E3983DBA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766E-E8D9-E0C1-622B-A37C3E91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E65C-1304-3E59-0BF4-EF9B6528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35E86-6F4B-2518-7D00-01713210D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" y="533720"/>
            <a:ext cx="12098956" cy="6241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FB64EE-919D-CB6F-9102-5EC5AE1E9E37}"/>
              </a:ext>
            </a:extLst>
          </p:cNvPr>
          <p:cNvSpPr txBox="1"/>
          <p:nvPr/>
        </p:nvSpPr>
        <p:spPr>
          <a:xfrm>
            <a:off x="913774" y="82296"/>
            <a:ext cx="830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Data – Before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35917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9CBBA-2A01-CE16-3D43-36FC3669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24089-B52E-1C74-9BE5-A960B201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28E7-F369-AD62-F7E5-129988F8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70B83-D159-9882-5D4B-BDFE88DD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85"/>
            <a:ext cx="12108638" cy="5871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79346-81F8-96CA-3E54-E5DCA5D6ACF6}"/>
              </a:ext>
            </a:extLst>
          </p:cNvPr>
          <p:cNvSpPr txBox="1"/>
          <p:nvPr/>
        </p:nvSpPr>
        <p:spPr>
          <a:xfrm>
            <a:off x="4263991" y="-50736"/>
            <a:ext cx="414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44310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A69C-C82F-D19C-A834-8EE75F1F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2048"/>
            <a:ext cx="10364451" cy="1192306"/>
          </a:xfrm>
        </p:spPr>
        <p:txBody>
          <a:bodyPr/>
          <a:lstStyle/>
          <a:p>
            <a:r>
              <a:rPr lang="en-IN" dirty="0"/>
              <a:t>Features extracted by Movalyzer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AB8A-0707-154A-66FA-934C7676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272988"/>
            <a:ext cx="10839490" cy="5495365"/>
          </a:xfrm>
        </p:spPr>
        <p:txBody>
          <a:bodyPr numCol="2">
            <a:normAutofit fontScale="25000" lnSpcReduction="20000"/>
          </a:bodyPr>
          <a:lstStyle/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Time                                                                                                                                                           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Vertical Position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Size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Vertical Velocity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Vertical Acceleration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Horizontal Position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Size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Straightness Error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Slant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Surface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Initial Slant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Time To Peak Vertical Velocity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Pen Down Duration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Duration of Primary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Size of Primary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Secondary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Size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Absolute Velocity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length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y Jerk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y Jerk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Normalized y Jerk Per Trial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Jerk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Jerk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Normalized Jerk Per Trial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Peak Acceleration Points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Pen Pressure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Strokes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2AD0-6955-348E-6757-7713642D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2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BAC3-0414-B808-C436-F7C9FE13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694463"/>
            <a:ext cx="10515600" cy="676656"/>
          </a:xfrm>
        </p:spPr>
        <p:txBody>
          <a:bodyPr>
            <a:normAutofit/>
          </a:bodyPr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BA39-5E6A-B689-BC36-70714229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91983"/>
            <a:ext cx="10358227" cy="4251960"/>
          </a:xfrm>
        </p:spPr>
        <p:txBody>
          <a:bodyPr>
            <a:normAutofit fontScale="92500" lnSpcReduction="20000"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are extracted with the help of graphical tablet using </a:t>
            </a:r>
            <a:r>
              <a:rPr lang="en-US" sz="2400" cap="none" dirty="0">
                <a:latin typeface="Arial Black" panose="020B0A04020102020204" pitchFamily="34" charset="0"/>
                <a:cs typeface="Times New Roman" panose="02020603050405020304" pitchFamily="18" charset="0"/>
              </a:rPr>
              <a:t>movalyzer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handwriting task will generate several raw data values (x position, 𝑦 position, time, pen position indicator) for each participant.</a:t>
            </a:r>
            <a:r>
              <a:rPr lang="en-US" sz="1600" cap="none" dirty="0"/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are extracted from the combined handwritten content for each individual.</a:t>
            </a:r>
          </a:p>
          <a:p>
            <a:pPr marL="0" indent="0">
              <a:buNone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features extracted by the movalyzer software,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are considered as important features.11 significant features are extracted.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7307-3329-0BEA-7E1E-B8D63F6A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8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2E63-FC70-6546-1DFB-C2B98449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002" y="269135"/>
            <a:ext cx="4708358" cy="676656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50E1-2488-52C0-3F1A-21634578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97" y="413888"/>
            <a:ext cx="9572770" cy="1016980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1600" dirty="0"/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1690-F590-7F6C-574D-DFB70CEC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A257A-844F-2C6C-1FE9-E335A39A4261}"/>
              </a:ext>
            </a:extLst>
          </p:cNvPr>
          <p:cNvSpPr txBox="1"/>
          <p:nvPr/>
        </p:nvSpPr>
        <p:spPr>
          <a:xfrm>
            <a:off x="1234440" y="269135"/>
            <a:ext cx="99822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features: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EE4D0-FDAD-7F3E-9828-A8CA57C3A57D}"/>
              </a:ext>
            </a:extLst>
          </p:cNvPr>
          <p:cNvSpPr txBox="1"/>
          <p:nvPr/>
        </p:nvSpPr>
        <p:spPr>
          <a:xfrm>
            <a:off x="2063015" y="1687836"/>
            <a:ext cx="7610375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Time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Vertical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Size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Vertical Velocity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Vertical Acceleration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Straightness Error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Surface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pen Pressure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Absolute Velocity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4" y="2477460"/>
            <a:ext cx="5391616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68234-12A8-BD06-E33B-6B8BACA41A38}"/>
              </a:ext>
            </a:extLst>
          </p:cNvPr>
          <p:cNvSpPr txBox="1"/>
          <p:nvPr/>
        </p:nvSpPr>
        <p:spPr>
          <a:xfrm>
            <a:off x="6849978" y="1886551"/>
            <a:ext cx="51976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DCF90-8153-0089-E73D-1A858047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767042-75EF-9235-A667-AF8F2BFC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E4102-26D6-04CE-0371-29FF1A4C9F66}"/>
              </a:ext>
            </a:extLst>
          </p:cNvPr>
          <p:cNvSpPr txBox="1"/>
          <p:nvPr/>
        </p:nvSpPr>
        <p:spPr>
          <a:xfrm>
            <a:off x="859536" y="1751799"/>
            <a:ext cx="1049153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Different train-test split ratios 60-40,70-30,80-20 are considered for training the model.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Training is done using discriminative properties associated with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dysgraphia.Common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classifiers such as Decision tree, Logistic regression, LDA, QDA, KNN, Random forests and Adaptive boosting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Evaluation metrics such as accuracy, precision, recall, and F1-score are used to assess the classifier's performance, ensuring its effectiveness in accurately classification.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5465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187B-7693-4319-14C8-67526AC6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27EE1-73CB-2783-970B-D4BB919A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F5F841-B739-45B5-8FBD-0C3012E21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10774"/>
              </p:ext>
            </p:extLst>
          </p:nvPr>
        </p:nvGraphicFramePr>
        <p:xfrm>
          <a:off x="240631" y="267100"/>
          <a:ext cx="9769643" cy="632379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41494">
                  <a:extLst>
                    <a:ext uri="{9D8B030D-6E8A-4147-A177-3AD203B41FA5}">
                      <a16:colId xmlns:a16="http://schemas.microsoft.com/office/drawing/2014/main" val="2327234082"/>
                    </a:ext>
                  </a:extLst>
                </a:gridCol>
                <a:gridCol w="1439542">
                  <a:extLst>
                    <a:ext uri="{9D8B030D-6E8A-4147-A177-3AD203B41FA5}">
                      <a16:colId xmlns:a16="http://schemas.microsoft.com/office/drawing/2014/main" val="2994649007"/>
                    </a:ext>
                  </a:extLst>
                </a:gridCol>
                <a:gridCol w="1062520">
                  <a:extLst>
                    <a:ext uri="{9D8B030D-6E8A-4147-A177-3AD203B41FA5}">
                      <a16:colId xmlns:a16="http://schemas.microsoft.com/office/drawing/2014/main" val="1441099137"/>
                    </a:ext>
                  </a:extLst>
                </a:gridCol>
                <a:gridCol w="1062520">
                  <a:extLst>
                    <a:ext uri="{9D8B030D-6E8A-4147-A177-3AD203B41FA5}">
                      <a16:colId xmlns:a16="http://schemas.microsoft.com/office/drawing/2014/main" val="3084576293"/>
                    </a:ext>
                  </a:extLst>
                </a:gridCol>
                <a:gridCol w="962907">
                  <a:extLst>
                    <a:ext uri="{9D8B030D-6E8A-4147-A177-3AD203B41FA5}">
                      <a16:colId xmlns:a16="http://schemas.microsoft.com/office/drawing/2014/main" val="399219911"/>
                    </a:ext>
                  </a:extLst>
                </a:gridCol>
                <a:gridCol w="986471">
                  <a:extLst>
                    <a:ext uri="{9D8B030D-6E8A-4147-A177-3AD203B41FA5}">
                      <a16:colId xmlns:a16="http://schemas.microsoft.com/office/drawing/2014/main" val="2004977310"/>
                    </a:ext>
                  </a:extLst>
                </a:gridCol>
                <a:gridCol w="997183">
                  <a:extLst>
                    <a:ext uri="{9D8B030D-6E8A-4147-A177-3AD203B41FA5}">
                      <a16:colId xmlns:a16="http://schemas.microsoft.com/office/drawing/2014/main" val="1496178081"/>
                    </a:ext>
                  </a:extLst>
                </a:gridCol>
                <a:gridCol w="997183">
                  <a:extLst>
                    <a:ext uri="{9D8B030D-6E8A-4147-A177-3AD203B41FA5}">
                      <a16:colId xmlns:a16="http://schemas.microsoft.com/office/drawing/2014/main" val="3278535444"/>
                    </a:ext>
                  </a:extLst>
                </a:gridCol>
                <a:gridCol w="719823">
                  <a:extLst>
                    <a:ext uri="{9D8B030D-6E8A-4147-A177-3AD203B41FA5}">
                      <a16:colId xmlns:a16="http://schemas.microsoft.com/office/drawing/2014/main" val="2443009455"/>
                    </a:ext>
                  </a:extLst>
                </a:gridCol>
              </a:tblGrid>
              <a:tr h="6959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Data Sample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Algorithm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Train-Test split ratio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F1Score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ROC curve Area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52192"/>
                  </a:ext>
                </a:extLst>
              </a:tr>
              <a:tr h="206274">
                <a:tc rowSpan="2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bg1"/>
                          </a:solidFill>
                          <a:effectLst/>
                        </a:rPr>
                        <a:t>69-NonDysgraphic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bg1"/>
                          </a:solidFill>
                          <a:effectLst/>
                        </a:rPr>
                        <a:t>13-Dysgraphic</a:t>
                      </a: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</a:rPr>
                        <a:t>Decision Tree Classifier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60-40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75.76%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046980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70-30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76%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0.76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0.55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014"/>
                  </a:ext>
                </a:extLst>
              </a:tr>
              <a:tr h="2223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80-20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64.71%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0.50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456973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</a:rPr>
                        <a:t>Random Forest Classifier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60-40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75.76%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180682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70-30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80%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0.80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98181"/>
                  </a:ext>
                </a:extLst>
              </a:tr>
              <a:tr h="2223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80-20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76.47%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0.58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0.87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573414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</a:rPr>
                        <a:t>Naive bayes Classifier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60-40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72.72%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0949990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70-30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76%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7101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80-20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70.59%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0.50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0.58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283735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</a:rPr>
                        <a:t>Linear Discriminant Analysis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60-40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69.70%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070211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70-30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72%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78884"/>
                  </a:ext>
                </a:extLst>
              </a:tr>
              <a:tr h="2223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80-20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64.70%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268210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</a:rPr>
                        <a:t>Quadratic</a:t>
                      </a:r>
                      <a:r>
                        <a:rPr lang="en-IN" sz="1100" b="1" kern="1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</a:rPr>
                        <a:t>Discriminant Analysis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60-40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78.79%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543243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70-30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80%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0.80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0.50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716854"/>
                  </a:ext>
                </a:extLst>
              </a:tr>
              <a:tr h="2223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80-20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76.47%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0.50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454582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</a:rPr>
                        <a:t>Logistic</a:t>
                      </a:r>
                      <a:r>
                        <a:rPr lang="en-IN" sz="1100" b="1" kern="1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</a:rPr>
                        <a:t>Regression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60-40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72.73</a:t>
                      </a:r>
                      <a:r>
                        <a:rPr lang="en-IN" sz="1100" kern="100" spc="-15">
                          <a:effectLst/>
                        </a:rPr>
                        <a:t> </a:t>
                      </a:r>
                      <a:r>
                        <a:rPr lang="en-IN" sz="1100" kern="100">
                          <a:effectLst/>
                        </a:rPr>
                        <a:t>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0.73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0.69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684809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70-30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76%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0.69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0.74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936751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80-20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58.82%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0.40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0.59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0.48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0.82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528236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60-40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66.67%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982453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70-30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613588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80-20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70.59%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073423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 Boost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60-40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78.79%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74052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70-30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450580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80-20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70.59%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631587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AdaBoost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60-40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69.70%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616643"/>
                  </a:ext>
                </a:extLst>
              </a:tr>
              <a:tr h="206274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70-30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90650"/>
                  </a:ext>
                </a:extLst>
              </a:tr>
              <a:tr h="20036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70.59%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09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068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AD1BA4-8AF6-80AE-AB20-13ED06773E5B}"/>
              </a:ext>
            </a:extLst>
          </p:cNvPr>
          <p:cNvSpPr txBox="1"/>
          <p:nvPr/>
        </p:nvSpPr>
        <p:spPr>
          <a:xfrm>
            <a:off x="10010274" y="1694046"/>
            <a:ext cx="2004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70-30 split was identified as the optimal reference ratio for subsequent processing due to its better performance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most of the algorithms.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5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6B6C4-F3D8-D7AA-2273-1A9AC0F5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8AAFB-51A1-6735-107B-4D4AF9F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96A2B-0411-1AFD-15A5-499B42F63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"/>
          <a:stretch/>
        </p:blipFill>
        <p:spPr>
          <a:xfrm>
            <a:off x="4198222" y="405865"/>
            <a:ext cx="7575081" cy="584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30600-8910-7B0D-221A-E5EFF7865D74}"/>
              </a:ext>
            </a:extLst>
          </p:cNvPr>
          <p:cNvSpPr txBox="1"/>
          <p:nvPr/>
        </p:nvSpPr>
        <p:spPr>
          <a:xfrm>
            <a:off x="924024" y="2839452"/>
            <a:ext cx="328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QDA has shown better accuracy 80% with ROC curve area as 0.5.</a:t>
            </a:r>
          </a:p>
        </p:txBody>
      </p:sp>
    </p:spTree>
    <p:extLst>
      <p:ext uri="{BB962C8B-B14F-4D97-AF65-F5344CB8AC3E}">
        <p14:creationId xmlns:p14="http://schemas.microsoft.com/office/powerpoint/2010/main" val="168697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CD724-7101-8BAA-735D-1D633784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67207-FC8A-C577-0D08-632F1359AA64}"/>
              </a:ext>
            </a:extLst>
          </p:cNvPr>
          <p:cNvSpPr txBox="1"/>
          <p:nvPr/>
        </p:nvSpPr>
        <p:spPr>
          <a:xfrm>
            <a:off x="1232034" y="587141"/>
            <a:ext cx="8152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5D6D-55C3-A921-480C-760CC4824315}"/>
              </a:ext>
            </a:extLst>
          </p:cNvPr>
          <p:cNvSpPr txBox="1"/>
          <p:nvPr/>
        </p:nvSpPr>
        <p:spPr>
          <a:xfrm>
            <a:off x="173255" y="1797651"/>
            <a:ext cx="11348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alance the dataset in-terms of positive and negative samples, data augmentation techniques are applied which leverages by generating additional synthetic data, the model can learn from a larger and more diverse dataset, improving its ability to accurately classify dysgraphic and normal.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53A5-16C7-CEFF-15F3-0CEE9A1234D2}"/>
              </a:ext>
            </a:extLst>
          </p:cNvPr>
          <p:cNvSpPr txBox="1"/>
          <p:nvPr/>
        </p:nvSpPr>
        <p:spPr>
          <a:xfrm>
            <a:off x="2358190" y="3055633"/>
            <a:ext cx="7161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Borderline SMOTE -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Borderline SMOTE first identifies the borderline samples and then applies the SMOTE technique to these samples only.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Random over sample 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a random subset of the minority class samples is used for synthetic sample generation.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4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A4463-4E27-DBD6-2DE2-ED3C7070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2D9385-526E-E21E-4D1E-7D8CB7061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7838"/>
              </p:ext>
            </p:extLst>
          </p:nvPr>
        </p:nvGraphicFramePr>
        <p:xfrm>
          <a:off x="2425566" y="288757"/>
          <a:ext cx="6202640" cy="4773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837">
                  <a:extLst>
                    <a:ext uri="{9D8B030D-6E8A-4147-A177-3AD203B41FA5}">
                      <a16:colId xmlns:a16="http://schemas.microsoft.com/office/drawing/2014/main" val="1602248820"/>
                    </a:ext>
                  </a:extLst>
                </a:gridCol>
                <a:gridCol w="1689837">
                  <a:extLst>
                    <a:ext uri="{9D8B030D-6E8A-4147-A177-3AD203B41FA5}">
                      <a16:colId xmlns:a16="http://schemas.microsoft.com/office/drawing/2014/main" val="2988721982"/>
                    </a:ext>
                  </a:extLst>
                </a:gridCol>
                <a:gridCol w="1411483">
                  <a:extLst>
                    <a:ext uri="{9D8B030D-6E8A-4147-A177-3AD203B41FA5}">
                      <a16:colId xmlns:a16="http://schemas.microsoft.com/office/drawing/2014/main" val="1865366464"/>
                    </a:ext>
                  </a:extLst>
                </a:gridCol>
                <a:gridCol w="1411483">
                  <a:extLst>
                    <a:ext uri="{9D8B030D-6E8A-4147-A177-3AD203B41FA5}">
                      <a16:colId xmlns:a16="http://schemas.microsoft.com/office/drawing/2014/main" val="3436713822"/>
                    </a:ext>
                  </a:extLst>
                </a:gridCol>
              </a:tblGrid>
              <a:tr h="5019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Data Sample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Algorithm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BorderLine Smote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Random Smote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2070428687"/>
                  </a:ext>
                </a:extLst>
              </a:tr>
              <a:tr h="438119">
                <a:tc rowSpan="10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69-NonDysgraphic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69-Dysgraphic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Decision Tree Classifier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76.19%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90.48%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482390"/>
                  </a:ext>
                </a:extLst>
              </a:tr>
              <a:tr h="4490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Random Forest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83.33%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90.48%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383214"/>
                  </a:ext>
                </a:extLst>
              </a:tr>
              <a:tr h="297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Naive bayes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80.95%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78.57%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606478"/>
                  </a:ext>
                </a:extLst>
              </a:tr>
              <a:tr h="4490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Linear Discriminant Analysis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83.33%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73.80%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824566"/>
                  </a:ext>
                </a:extLst>
              </a:tr>
              <a:tr h="4490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Quadratic</a:t>
                      </a:r>
                      <a:r>
                        <a:rPr lang="en-IN" sz="1400" kern="100" spc="-15">
                          <a:effectLst/>
                        </a:rPr>
                        <a:t> </a:t>
                      </a:r>
                      <a:r>
                        <a:rPr lang="en-IN" sz="1400" kern="100">
                          <a:effectLst/>
                        </a:rPr>
                        <a:t>Discriminant Analysis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90.47%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83.33%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687090"/>
                  </a:ext>
                </a:extLst>
              </a:tr>
              <a:tr h="297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Logistic Regression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83.33%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78.57%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237594"/>
                  </a:ext>
                </a:extLst>
              </a:tr>
              <a:tr h="6869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K-Nearest Neighbor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(Manhattan distance)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73.81%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76.19%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537031326"/>
                  </a:ext>
                </a:extLst>
              </a:tr>
              <a:tr h="4490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Gradient Boosting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88.09%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90.47%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448649"/>
                  </a:ext>
                </a:extLst>
              </a:tr>
              <a:tr h="297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XG Boost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88.09%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92.85%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310213"/>
                  </a:ext>
                </a:extLst>
              </a:tr>
              <a:tr h="297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AdaBoost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83.33%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95.23%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11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5500F9-BC26-4272-FBD6-867A11754539}"/>
              </a:ext>
            </a:extLst>
          </p:cNvPr>
          <p:cNvSpPr txBox="1"/>
          <p:nvPr/>
        </p:nvSpPr>
        <p:spPr>
          <a:xfrm>
            <a:off x="1180219" y="5325070"/>
            <a:ext cx="983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the power of supervised machine learning algorithms, data augmentation techniques, and optimized training-testing splits, the developed system achieves highest accuracy 95.23% for AdaBoost Classifier to detect dysgraphia in children's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3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783FB-B664-28A6-3DC6-408A4578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F6AF54-13D2-7DA5-132B-A9DAED96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2" y="707939"/>
            <a:ext cx="9920438" cy="118294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after applying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Accuracy-Hyperparameter Tuning using Grid Search with cross-validation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37619-AA97-1C4C-9931-5CC11D6C8D3F}"/>
              </a:ext>
            </a:extLst>
          </p:cNvPr>
          <p:cNvSpPr txBox="1"/>
          <p:nvPr/>
        </p:nvSpPr>
        <p:spPr>
          <a:xfrm>
            <a:off x="1286577" y="2512193"/>
            <a:ext cx="1039528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combined with Accuracy-Hyperparameter Tuning using Grid Search with cross-validation, the model's performance can be thoroughly evaluated across different hyperparameter combinations.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iterative process allows for the discovery of the best hyperparameter configuration, leading to a model that is optimized for the specific task and dataset, ultimately increasing accuracy.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60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C0D5F-C1D8-4B4D-9CA1-0D3A2B21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CBF94D-0E2B-8816-7E2A-1DA4D8B0D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94247"/>
              </p:ext>
            </p:extLst>
          </p:nvPr>
        </p:nvGraphicFramePr>
        <p:xfrm>
          <a:off x="2306213" y="308006"/>
          <a:ext cx="6202640" cy="4773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89837">
                  <a:extLst>
                    <a:ext uri="{9D8B030D-6E8A-4147-A177-3AD203B41FA5}">
                      <a16:colId xmlns:a16="http://schemas.microsoft.com/office/drawing/2014/main" val="1602248820"/>
                    </a:ext>
                  </a:extLst>
                </a:gridCol>
                <a:gridCol w="1689837">
                  <a:extLst>
                    <a:ext uri="{9D8B030D-6E8A-4147-A177-3AD203B41FA5}">
                      <a16:colId xmlns:a16="http://schemas.microsoft.com/office/drawing/2014/main" val="2988721982"/>
                    </a:ext>
                  </a:extLst>
                </a:gridCol>
                <a:gridCol w="1411483">
                  <a:extLst>
                    <a:ext uri="{9D8B030D-6E8A-4147-A177-3AD203B41FA5}">
                      <a16:colId xmlns:a16="http://schemas.microsoft.com/office/drawing/2014/main" val="1865366464"/>
                    </a:ext>
                  </a:extLst>
                </a:gridCol>
                <a:gridCol w="1411483">
                  <a:extLst>
                    <a:ext uri="{9D8B030D-6E8A-4147-A177-3AD203B41FA5}">
                      <a16:colId xmlns:a16="http://schemas.microsoft.com/office/drawing/2014/main" val="3436713822"/>
                    </a:ext>
                  </a:extLst>
                </a:gridCol>
              </a:tblGrid>
              <a:tr h="5019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Data Sample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Algorithm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BorderLine Smote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Random Smote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2070428687"/>
                  </a:ext>
                </a:extLst>
              </a:tr>
              <a:tr h="438119">
                <a:tc rowSpan="10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69-NonDysgraphic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69-Dysgraphic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Decision Tree Classifier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78.57%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95.24%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2662482390"/>
                  </a:ext>
                </a:extLst>
              </a:tr>
              <a:tr h="4490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Random Forest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90.48%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92.86%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1173383214"/>
                  </a:ext>
                </a:extLst>
              </a:tr>
              <a:tr h="297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Naive bayes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83.33%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78.57%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955606478"/>
                  </a:ext>
                </a:extLst>
              </a:tr>
              <a:tr h="4490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Linear Discriminant Analysis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88.09%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83.33%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1957824566"/>
                  </a:ext>
                </a:extLst>
              </a:tr>
              <a:tr h="4490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Quadratic</a:t>
                      </a:r>
                      <a:r>
                        <a:rPr lang="en-IN" sz="1400" kern="100" spc="-15">
                          <a:effectLst/>
                        </a:rPr>
                        <a:t> </a:t>
                      </a:r>
                      <a:r>
                        <a:rPr lang="en-IN" sz="1400" kern="100">
                          <a:effectLst/>
                        </a:rPr>
                        <a:t>Discriminant Analysis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95.24%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88.09%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4033687090"/>
                  </a:ext>
                </a:extLst>
              </a:tr>
              <a:tr h="297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Logistic Regression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85.71%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80.95%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1821237594"/>
                  </a:ext>
                </a:extLst>
              </a:tr>
              <a:tr h="6869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K-Nearest Neighbor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(Manhattan distance)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76.19%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80.95%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537031326"/>
                  </a:ext>
                </a:extLst>
              </a:tr>
              <a:tr h="4490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Gradient Boosting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92.86%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95.23%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1853448649"/>
                  </a:ext>
                </a:extLst>
              </a:tr>
              <a:tr h="297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XG Boost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90.47%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95.23%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extLst>
                  <a:ext uri="{0D108BD9-81ED-4DB2-BD59-A6C34878D82A}">
                    <a16:rowId xmlns:a16="http://schemas.microsoft.com/office/drawing/2014/main" val="3126310213"/>
                  </a:ext>
                </a:extLst>
              </a:tr>
              <a:tr h="2971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AdaBoost Classifier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90.48%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97.61%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43" marR="59243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11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C49116-F1BB-B4D6-050D-47BAE1E00DB7}"/>
              </a:ext>
            </a:extLst>
          </p:cNvPr>
          <p:cNvSpPr txBox="1"/>
          <p:nvPr/>
        </p:nvSpPr>
        <p:spPr>
          <a:xfrm>
            <a:off x="1424539" y="5196923"/>
            <a:ext cx="8826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grid-search with cross validation, the developed system achieves highest accuracy 97.61% for AdaBoost Classifier to detect dysgraphia in children's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30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3EBE-EA83-8053-0E0C-27637203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EF65-34B7-C9CC-08D1-A21741D0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samples are collected using graphical tablets that can provide insight into a person’s writing abilities.</a:t>
            </a:r>
          </a:p>
          <a:p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is processed and features are extracted using movalyzer software.</a:t>
            </a:r>
          </a:p>
          <a:p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reduced by analyzing and understanding the significance of each of them in detecting dysgraphia</a:t>
            </a:r>
            <a:r>
              <a:rPr lang="en-IN" sz="2200" cap="none" dirty="0"/>
              <a:t>.</a:t>
            </a:r>
          </a:p>
          <a:p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are applied to extract and analyze handwriting features, classify normal and abnormal handwriting.</a:t>
            </a:r>
            <a:endParaRPr lang="en-IN" sz="2200" cap="none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8FCC-AB7A-9A65-2AEE-9FD0D2DD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1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5FE2-B322-8291-345B-1DEBEA57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878E-B195-EB3D-0B55-EEE9324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2" y="1490472"/>
            <a:ext cx="10565892" cy="3877056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2400" dirty="0"/>
              <a:t>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1274-BED8-84A4-25AD-76865A89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1E1D-F202-B2FB-B459-5F232BAA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9A20-FCEB-DDD0-2902-EC10EEF9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657C0-E335-EC45-CE5F-1D8F0BF2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16" y="-28875"/>
            <a:ext cx="12243816" cy="6944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C1C8C4-C62F-2108-CEB1-35A075B1752A}"/>
              </a:ext>
            </a:extLst>
          </p:cNvPr>
          <p:cNvSpPr txBox="1"/>
          <p:nvPr/>
        </p:nvSpPr>
        <p:spPr>
          <a:xfrm>
            <a:off x="253785" y="2776847"/>
            <a:ext cx="746567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supervised machine learning algorithms, data augmentation techniques, and optimized training-testing splits, the developed system achieves highest accuracy 97.61% for AdaBoost Classifier to detect dysgraphia in children's data.</a:t>
            </a:r>
          </a:p>
          <a:p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development of a dysgraphia detection system is a significant step towards early diagnosis and intervention for individuals with writing difficulties.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755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3D5F2-0675-B162-DC5E-E295C1A3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84108B-AFEB-97ED-25E3-84C35B5B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162" y="338329"/>
            <a:ext cx="4207684" cy="67665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D2B2A-5116-3146-F230-EB355C69402B}"/>
              </a:ext>
            </a:extLst>
          </p:cNvPr>
          <p:cNvSpPr txBox="1"/>
          <p:nvPr/>
        </p:nvSpPr>
        <p:spPr>
          <a:xfrm>
            <a:off x="1029904" y="1424540"/>
            <a:ext cx="104722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Abhishek 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Kacher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Abhinav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Manikanta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Adith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Shivakumar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Chandan R, “Early Detection of Dysgraphia using Convolutional Neural Networks”, May 2022.</a:t>
            </a: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Devillaine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 Lambert, 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Boutet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S, Brault,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V,Jolly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Labyt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 “ Analysis of Graphomotor Tests with Machine Learning Algorithms for an Early and Universal Pre-Diagnosis of Dysgraphia”, Sensors 2021.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23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6A9E-9582-F285-3856-690BC142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16" y="1020232"/>
            <a:ext cx="8000814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dirty="0"/>
              <a:t>     </a:t>
            </a:r>
            <a:r>
              <a:rPr lang="en-US" sz="2800" b="1" u="sng" dirty="0"/>
              <a:t>Introduction --What is DYSGRAPHIA</a:t>
            </a:r>
            <a:r>
              <a:rPr lang="en-US" sz="2800" dirty="0"/>
              <a:t>??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6FDB-9D58-ECBC-5260-4F66E46F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55E986-EA75-3139-489C-6273A3C8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32" y="424687"/>
            <a:ext cx="2334768" cy="2299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F293F0-8B1B-D8DA-4B21-37E7D66587A5}"/>
              </a:ext>
            </a:extLst>
          </p:cNvPr>
          <p:cNvSpPr txBox="1"/>
          <p:nvPr/>
        </p:nvSpPr>
        <p:spPr>
          <a:xfrm rot="10800000" flipH="1" flipV="1">
            <a:off x="928213" y="1728205"/>
            <a:ext cx="9592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Dysgraphia is a learning difficulty that affects a person's ability to write.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neurological condition that can impact a person's handwriting, spelling, and ability to put their thoughts on paper and may struggle with organizing their thoughts.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can be identified at an early stage, parents and teachers will be able to identify the problem with the child.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automation can help in recognizing writing by parents and teachers without the help of clinical psychologists.</a:t>
            </a:r>
          </a:p>
        </p:txBody>
      </p:sp>
    </p:spTree>
    <p:extLst>
      <p:ext uri="{BB962C8B-B14F-4D97-AF65-F5344CB8AC3E}">
        <p14:creationId xmlns:p14="http://schemas.microsoft.com/office/powerpoint/2010/main" val="3688707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Free Google Slides Thank You Slide">
            <a:extLst>
              <a:ext uri="{FF2B5EF4-FFF2-40B4-BE49-F238E27FC236}">
                <a16:creationId xmlns:a16="http://schemas.microsoft.com/office/drawing/2014/main" id="{06525944-0C4F-483C-FF78-89136CC4B0A3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409834" y="1772919"/>
            <a:ext cx="9144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  <a:br>
              <a:rPr lang="en-IN" sz="8000" dirty="0">
                <a:latin typeface="Algerian" panose="04020705040A02060702" pitchFamily="82" charset="0"/>
              </a:rPr>
            </a:br>
            <a:br>
              <a:rPr lang="en-IN" sz="8000" dirty="0">
                <a:latin typeface="Algerian" panose="04020705040A02060702" pitchFamily="82" charset="0"/>
              </a:rPr>
            </a:br>
            <a:r>
              <a:rPr lang="en-IN" sz="8000" dirty="0">
                <a:latin typeface="Algerian" panose="04020705040A02060702" pitchFamily="82" charset="0"/>
              </a:rPr>
              <a:t>                        </a:t>
            </a:r>
            <a:r>
              <a:rPr lang="en-I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G.Prathyusha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4B76-EF21-D60E-CD9F-F521E5E0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C312C-9EF8-CEF1-5832-BDAD9161747A}"/>
              </a:ext>
            </a:extLst>
          </p:cNvPr>
          <p:cNvSpPr txBox="1"/>
          <p:nvPr/>
        </p:nvSpPr>
        <p:spPr>
          <a:xfrm>
            <a:off x="1076332" y="609600"/>
            <a:ext cx="10520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abnormal handwriting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0C5B9-083A-0FA5-C4EF-0842478DD3A9}"/>
              </a:ext>
            </a:extLst>
          </p:cNvPr>
          <p:cNvSpPr txBox="1"/>
          <p:nvPr/>
        </p:nvSpPr>
        <p:spPr>
          <a:xfrm>
            <a:off x="2011679" y="1896177"/>
            <a:ext cx="5072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Handwriting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writing speed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Poor motor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with spelling and Trouble with grammar.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Spacing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with organizing thoughts</a:t>
            </a:r>
          </a:p>
        </p:txBody>
      </p:sp>
    </p:spTree>
    <p:extLst>
      <p:ext uri="{BB962C8B-B14F-4D97-AF65-F5344CB8AC3E}">
        <p14:creationId xmlns:p14="http://schemas.microsoft.com/office/powerpoint/2010/main" val="61360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C989E-D6D1-BCD1-DCB1-63CB5602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48722F-9F3A-B2A9-7CCA-F1C3EE01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5" t="4959" r="9379" b="12840"/>
          <a:stretch/>
        </p:blipFill>
        <p:spPr>
          <a:xfrm>
            <a:off x="6851583" y="475937"/>
            <a:ext cx="3880585" cy="3257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212D56-547A-7CE9-8123-31EE410FC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62" y="453650"/>
            <a:ext cx="5560795" cy="26739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AEEBA38-1F30-6EBD-C25C-34A7A2153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0" y="3067110"/>
            <a:ext cx="4314184" cy="3337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>
            <a:extLst>
              <a:ext uri="{FF2B5EF4-FFF2-40B4-BE49-F238E27FC236}">
                <a16:creationId xmlns:a16="http://schemas.microsoft.com/office/drawing/2014/main" id="{46003EDE-C739-E91A-536E-8051208EE9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10">
            <a:extLst>
              <a:ext uri="{FF2B5EF4-FFF2-40B4-BE49-F238E27FC236}">
                <a16:creationId xmlns:a16="http://schemas.microsoft.com/office/drawing/2014/main" id="{1EF623CE-26F9-743C-6C09-F38A5C6D11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B45B1-7925-0E46-8232-E01A18B6A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357" y="4051434"/>
            <a:ext cx="6051404" cy="22802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94AFDB-2583-33CC-6BD2-8B34EEA2B8C1}"/>
              </a:ext>
            </a:extLst>
          </p:cNvPr>
          <p:cNvSpPr txBox="1"/>
          <p:nvPr/>
        </p:nvSpPr>
        <p:spPr>
          <a:xfrm>
            <a:off x="1730944" y="77807"/>
            <a:ext cx="804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Samples to show signs of Dysgraphia</a:t>
            </a:r>
          </a:p>
        </p:txBody>
      </p:sp>
    </p:spTree>
    <p:extLst>
      <p:ext uri="{BB962C8B-B14F-4D97-AF65-F5344CB8AC3E}">
        <p14:creationId xmlns:p14="http://schemas.microsoft.com/office/powerpoint/2010/main" val="1459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FDAD-4172-14B9-3AB2-594A0F9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D7F799-0DE6-76EA-6BAC-1F9631872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74932"/>
              </p:ext>
            </p:extLst>
          </p:nvPr>
        </p:nvGraphicFramePr>
        <p:xfrm>
          <a:off x="91440" y="609600"/>
          <a:ext cx="1200912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109">
                  <a:extLst>
                    <a:ext uri="{9D8B030D-6E8A-4147-A177-3AD203B41FA5}">
                      <a16:colId xmlns:a16="http://schemas.microsoft.com/office/drawing/2014/main" val="1549177490"/>
                    </a:ext>
                  </a:extLst>
                </a:gridCol>
                <a:gridCol w="2043482">
                  <a:extLst>
                    <a:ext uri="{9D8B030D-6E8A-4147-A177-3AD203B41FA5}">
                      <a16:colId xmlns:a16="http://schemas.microsoft.com/office/drawing/2014/main" val="232436668"/>
                    </a:ext>
                  </a:extLst>
                </a:gridCol>
                <a:gridCol w="2932780">
                  <a:extLst>
                    <a:ext uri="{9D8B030D-6E8A-4147-A177-3AD203B41FA5}">
                      <a16:colId xmlns:a16="http://schemas.microsoft.com/office/drawing/2014/main" val="1511096417"/>
                    </a:ext>
                  </a:extLst>
                </a:gridCol>
                <a:gridCol w="3028749">
                  <a:extLst>
                    <a:ext uri="{9D8B030D-6E8A-4147-A177-3AD203B41FA5}">
                      <a16:colId xmlns:a16="http://schemas.microsoft.com/office/drawing/2014/main" val="1636551875"/>
                    </a:ext>
                  </a:extLst>
                </a:gridCol>
              </a:tblGrid>
              <a:tr h="46659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597081"/>
                  </a:ext>
                </a:extLst>
              </a:tr>
              <a:tr h="88876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Identification and characterization of learning weakness from drawing analysis at the pre-literacy stage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By Linda Greta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Dui,Eugenio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Lomurno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,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Cristiano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Termine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(2022)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Deep learning Models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Comparing several ML algorithms discovered that the best results were achieved by the adaptive boosting algorithm with 80% accuracy.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Focused solely on analyzing children’s drawings,which may not provide a comprehensive picture of their learning weakness.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193261"/>
                  </a:ext>
                </a:extLst>
              </a:tr>
              <a:tr h="1199827"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Acquisition of handwriting in children with and without dysgraphia: A Computational approach 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by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Gargot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T,Asselborn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T, Pellerin</a:t>
                      </a:r>
                    </a:p>
                    <a:p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(2020)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Clinical gold standard methods ,Statistical models  ,K-means clustering algorithm,elbow method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the best Features ,to diagnose the  children with Dysgraphia using BHK,BHK for teenagers, DASH and many other tests.</a:t>
                      </a:r>
                    </a:p>
                    <a:p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 balance between positive and negative samples.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531882"/>
                  </a:ext>
                </a:extLst>
              </a:tr>
              <a:tr h="1088731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Automated human level diagnosis of dysgraphia using a consumer tablet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by Thibault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Asselborn,Thomas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Gargot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,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Wafa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Johal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(2018)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Ajuriaguerra,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BHK tests.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Random Forest Algorithm 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Digitalized tablets are used to collect handwriting samples and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the help of Gini importance, 8 most important features seemed to be most important</a:t>
                      </a:r>
                    </a:p>
                    <a:p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Used very Limited sample size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710676"/>
                  </a:ext>
                </a:extLst>
              </a:tr>
              <a:tr h="799884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Dysgraphia detection through Machine Learning by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Peter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Drotar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and Marek </a:t>
                      </a: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Dobes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(2020)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Convolutional Neural Networks (CNN), SVM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Speed, accuracy, quality of their writing features drawn, play write draw app is used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Could not pin point differences between children of different ages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265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D8D3E3-4C09-915B-2EFF-62EEA07FFA9D}"/>
              </a:ext>
            </a:extLst>
          </p:cNvPr>
          <p:cNvSpPr txBox="1"/>
          <p:nvPr/>
        </p:nvSpPr>
        <p:spPr>
          <a:xfrm>
            <a:off x="3306278" y="-140905"/>
            <a:ext cx="552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8535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A49E-71FD-8874-CA60-B077A83A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6" y="376517"/>
            <a:ext cx="6222994" cy="676656"/>
          </a:xfrm>
        </p:spPr>
        <p:txBody>
          <a:bodyPr/>
          <a:lstStyle/>
          <a:p>
            <a:pPr algn="ctr"/>
            <a:r>
              <a:rPr lang="en-GB" sz="3200" dirty="0"/>
              <a:t>             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CF809-AE8A-9DC5-4041-EC0AE12C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943" y="985516"/>
            <a:ext cx="9719395" cy="2363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3859-1953-B886-F174-B9E7FC8A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FCF07-B92F-DFCF-4DA4-429103EFA3D5}"/>
              </a:ext>
            </a:extLst>
          </p:cNvPr>
          <p:cNvSpPr txBox="1"/>
          <p:nvPr/>
        </p:nvSpPr>
        <p:spPr>
          <a:xfrm>
            <a:off x="1247434" y="985516"/>
            <a:ext cx="9937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and teacher questionnaires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and teacher questionnaires are often used to identify signs of dysgraphia in children. These questionnaires may ask about a child's writing abilities, fine motor skills.</a:t>
            </a:r>
          </a:p>
          <a:p>
            <a:pPr marL="342900" indent="-342900"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Consulting Clinical Psychologists: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Psychologists with the help of clinical tests identify whether the child is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dysgraphic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non-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dysgraphic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Machine learning models to detect dysgraphia but those ML models considered the age groups of  7 to 15.  During this period there will be drastic change in the development of handwriting, which may not give accurate results.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severity of dysgraphia is not concentrated.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61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2BD4-78C9-A10E-E67F-D3911069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PROPOSED SYSTEM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B08B2-2CC7-7138-E429-76406465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7D0F-4ABE-9016-758F-87FF77B86C77}"/>
              </a:ext>
            </a:extLst>
          </p:cNvPr>
          <p:cNvSpPr txBox="1"/>
          <p:nvPr/>
        </p:nvSpPr>
        <p:spPr>
          <a:xfrm>
            <a:off x="421341" y="546773"/>
            <a:ext cx="103827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02424-3319-D12B-6B33-D13B408E2DB1}"/>
              </a:ext>
            </a:extLst>
          </p:cNvPr>
          <p:cNvSpPr txBox="1"/>
          <p:nvPr/>
        </p:nvSpPr>
        <p:spPr>
          <a:xfrm>
            <a:off x="1780673" y="2214694"/>
            <a:ext cx="920175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Handwriting samples from preadolescents using Graphical tablets.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features of Hand writing using Graphical tablets integrating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Movalyzer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algorithms  to analyze large amounts of data by collecting handwriting samples to predict the likelihood of dysgraphia.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9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400E-1388-783F-804D-7FA3B2E9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4847"/>
            <a:ext cx="10515600" cy="676656"/>
          </a:xfrm>
        </p:spPr>
        <p:txBody>
          <a:bodyPr>
            <a:normAutofit/>
          </a:bodyPr>
          <a:lstStyle/>
          <a:p>
            <a:r>
              <a:rPr lang="en-GB" dirty="0"/>
              <a:t>Advantages of 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38F1-8F5A-4331-CF9C-F7D6576A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26" y="1657166"/>
            <a:ext cx="11171428" cy="4406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1.Early detection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dysgraphia is essential to ensure that the individual receives appropriate support and accommodations to succeed in school and beyond the proposed system includes assessments and technology- based tools that can help detect dysgraphia early on.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Individualized support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individualized support can help the person overcome the challenges of dysgraphia and succeed in academic and social contexts.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AD1B-775A-9DBF-1E17-60DEB4E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508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1583</TotalTime>
  <Words>2191</Words>
  <Application>Microsoft Office PowerPoint</Application>
  <PresentationFormat>Widescreen</PresentationFormat>
  <Paragraphs>583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Algerian</vt:lpstr>
      <vt:lpstr>Arial</vt:lpstr>
      <vt:lpstr>Arial Black</vt:lpstr>
      <vt:lpstr>Calibri</vt:lpstr>
      <vt:lpstr>Castellar</vt:lpstr>
      <vt:lpstr>Courier New</vt:lpstr>
      <vt:lpstr>Gill Sans Nova</vt:lpstr>
      <vt:lpstr>Söhne</vt:lpstr>
      <vt:lpstr>Times New Roman</vt:lpstr>
      <vt:lpstr>Tw Cen MT</vt:lpstr>
      <vt:lpstr>Wingdings</vt:lpstr>
      <vt:lpstr>Droplet</vt:lpstr>
      <vt:lpstr>SCREENING OF DYSGRAPHIA IN PREADOLOSCENT CHILDREN USING MACHINE LEARNING</vt:lpstr>
      <vt:lpstr>Agenda</vt:lpstr>
      <vt:lpstr>     Introduction --What is DYSGRAPHIA?? </vt:lpstr>
      <vt:lpstr>PowerPoint Presentation</vt:lpstr>
      <vt:lpstr>PowerPoint Presentation</vt:lpstr>
      <vt:lpstr>PowerPoint Presentation</vt:lpstr>
      <vt:lpstr>              EXISTING SYSTEM</vt:lpstr>
      <vt:lpstr>   PROPOSED SYSTEM </vt:lpstr>
      <vt:lpstr>Advantages of Proposed System</vt:lpstr>
      <vt:lpstr>Objectives</vt:lpstr>
      <vt:lpstr>PowerPoint Presentation</vt:lpstr>
      <vt:lpstr>Data Collection</vt:lpstr>
      <vt:lpstr>PowerPoint Presentation</vt:lpstr>
      <vt:lpstr>Preprocessing</vt:lpstr>
      <vt:lpstr>PowerPoint Presentation</vt:lpstr>
      <vt:lpstr>PowerPoint Presentation</vt:lpstr>
      <vt:lpstr>Features extracted by Movalyzer</vt:lpstr>
      <vt:lpstr>Feature Extraction</vt:lpstr>
      <vt:lpstr>Feature Selection</vt:lpstr>
      <vt:lpstr>Model Training</vt:lpstr>
      <vt:lpstr>PowerPoint Presentation</vt:lpstr>
      <vt:lpstr>PowerPoint Presentation</vt:lpstr>
      <vt:lpstr>PowerPoint Presentation</vt:lpstr>
      <vt:lpstr>PowerPoint Presentation</vt:lpstr>
      <vt:lpstr>Data Augmentation after applying Accuracy-Hyperparameter Tuning using Grid Search with cross-validation</vt:lpstr>
      <vt:lpstr>PowerPoint Presentation</vt:lpstr>
      <vt:lpstr>Results</vt:lpstr>
      <vt:lpstr>PowerPoint Presentation</vt:lpstr>
      <vt:lpstr>References</vt:lpstr>
      <vt:lpstr>THANK YOU                          - G.Prathyusha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DYSGRAPHIA</dc:title>
  <dc:creator>santhosh gande</dc:creator>
  <cp:lastModifiedBy>Prathyusha Gaddam</cp:lastModifiedBy>
  <cp:revision>37</cp:revision>
  <dcterms:created xsi:type="dcterms:W3CDTF">2023-02-18T11:54:35Z</dcterms:created>
  <dcterms:modified xsi:type="dcterms:W3CDTF">2023-12-07T14:12:36Z</dcterms:modified>
</cp:coreProperties>
</file>