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325" r:id="rId5"/>
    <p:sldId id="345" r:id="rId6"/>
    <p:sldId id="340" r:id="rId7"/>
    <p:sldId id="346" r:id="rId8"/>
    <p:sldId id="326" r:id="rId9"/>
    <p:sldId id="341" r:id="rId10"/>
    <p:sldId id="342" r:id="rId11"/>
    <p:sldId id="348" r:id="rId12"/>
    <p:sldId id="349" r:id="rId13"/>
    <p:sldId id="344" r:id="rId14"/>
    <p:sldId id="354" r:id="rId15"/>
    <p:sldId id="352" r:id="rId16"/>
    <p:sldId id="353" r:id="rId17"/>
    <p:sldId id="351" r:id="rId18"/>
    <p:sldId id="357" r:id="rId19"/>
    <p:sldId id="355" r:id="rId20"/>
    <p:sldId id="356" r:id="rId21"/>
    <p:sldId id="347" r:id="rId22"/>
    <p:sldId id="33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205" autoAdjust="0"/>
  </p:normalViewPr>
  <p:slideViewPr>
    <p:cSldViewPr snapToGrid="0">
      <p:cViewPr varScale="1">
        <p:scale>
          <a:sx n="66" d="100"/>
          <a:sy n="66" d="100"/>
        </p:scale>
        <p:origin x="388" y="44"/>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runya varma" userId="eeb2041c92012bb9" providerId="LiveId" clId="{F6CBD476-6C35-4F0C-AA77-5F92339E23BE}"/>
    <pc:docChg chg="undo custSel modSld">
      <pc:chgData name="Tharunya varma" userId="eeb2041c92012bb9" providerId="LiveId" clId="{F6CBD476-6C35-4F0C-AA77-5F92339E23BE}" dt="2023-08-09T07:20:45.950" v="548"/>
      <pc:docMkLst>
        <pc:docMk/>
      </pc:docMkLst>
      <pc:sldChg chg="modSp mod">
        <pc:chgData name="Tharunya varma" userId="eeb2041c92012bb9" providerId="LiveId" clId="{F6CBD476-6C35-4F0C-AA77-5F92339E23BE}" dt="2023-08-09T07:20:45.950" v="548"/>
        <pc:sldMkLst>
          <pc:docMk/>
          <pc:sldMk cId="1268947106" sldId="342"/>
        </pc:sldMkLst>
        <pc:spChg chg="mod">
          <ac:chgData name="Tharunya varma" userId="eeb2041c92012bb9" providerId="LiveId" clId="{F6CBD476-6C35-4F0C-AA77-5F92339E23BE}" dt="2023-08-09T07:20:45.950" v="548"/>
          <ac:spMkLst>
            <pc:docMk/>
            <pc:sldMk cId="1268947106" sldId="342"/>
            <ac:spMk id="7" creationId="{4CC100EC-ED03-60FB-8A95-51D2FD0A316C}"/>
          </ac:spMkLst>
        </pc:spChg>
      </pc:sldChg>
      <pc:sldChg chg="modSp mod">
        <pc:chgData name="Tharunya varma" userId="eeb2041c92012bb9" providerId="LiveId" clId="{F6CBD476-6C35-4F0C-AA77-5F92339E23BE}" dt="2023-08-09T07:08:03.601" v="16" actId="20577"/>
        <pc:sldMkLst>
          <pc:docMk/>
          <pc:sldMk cId="607294735" sldId="347"/>
        </pc:sldMkLst>
        <pc:spChg chg="mod">
          <ac:chgData name="Tharunya varma" userId="eeb2041c92012bb9" providerId="LiveId" clId="{F6CBD476-6C35-4F0C-AA77-5F92339E23BE}" dt="2023-08-09T07:08:03.601" v="16" actId="20577"/>
          <ac:spMkLst>
            <pc:docMk/>
            <pc:sldMk cId="607294735" sldId="347"/>
            <ac:spMk id="4" creationId="{283330B3-B154-8E03-A7DD-AE30AB3C2133}"/>
          </ac:spMkLst>
        </pc:spChg>
      </pc:sldChg>
      <pc:sldChg chg="delSp modSp mod">
        <pc:chgData name="Tharunya varma" userId="eeb2041c92012bb9" providerId="LiveId" clId="{F6CBD476-6C35-4F0C-AA77-5F92339E23BE}" dt="2023-08-09T07:11:25.525" v="86" actId="20577"/>
        <pc:sldMkLst>
          <pc:docMk/>
          <pc:sldMk cId="1862193047" sldId="348"/>
        </pc:sldMkLst>
        <pc:spChg chg="del">
          <ac:chgData name="Tharunya varma" userId="eeb2041c92012bb9" providerId="LiveId" clId="{F6CBD476-6C35-4F0C-AA77-5F92339E23BE}" dt="2023-08-09T07:07:42.672" v="4" actId="21"/>
          <ac:spMkLst>
            <pc:docMk/>
            <pc:sldMk cId="1862193047" sldId="348"/>
            <ac:spMk id="2" creationId="{3F4B8A49-DE52-A586-E5AB-8090D213EF6F}"/>
          </ac:spMkLst>
        </pc:spChg>
        <pc:spChg chg="mod">
          <ac:chgData name="Tharunya varma" userId="eeb2041c92012bb9" providerId="LiveId" clId="{F6CBD476-6C35-4F0C-AA77-5F92339E23BE}" dt="2023-08-09T07:07:34.220" v="3" actId="1076"/>
          <ac:spMkLst>
            <pc:docMk/>
            <pc:sldMk cId="1862193047" sldId="348"/>
            <ac:spMk id="7" creationId="{84E619D4-DD39-BB30-A32C-B489EA213C27}"/>
          </ac:spMkLst>
        </pc:spChg>
        <pc:spChg chg="mod">
          <ac:chgData name="Tharunya varma" userId="eeb2041c92012bb9" providerId="LiveId" clId="{F6CBD476-6C35-4F0C-AA77-5F92339E23BE}" dt="2023-08-09T07:11:25.525" v="86" actId="20577"/>
          <ac:spMkLst>
            <pc:docMk/>
            <pc:sldMk cId="1862193047" sldId="348"/>
            <ac:spMk id="8" creationId="{1B395C3E-2B30-5B8B-3F19-66E405C0363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1/19/2024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1058779" y="457199"/>
            <a:ext cx="8903368" cy="1929866"/>
          </a:xfrm>
        </p:spPr>
        <p:txBody>
          <a:bodyPr/>
          <a:lstStyle/>
          <a:p>
            <a:r>
              <a:rPr lang="en-GB" sz="2000" dirty="0">
                <a:latin typeface="Times New Roman" panose="02020603050405020304" pitchFamily="18" charset="0"/>
                <a:cs typeface="Times New Roman" panose="02020603050405020304" pitchFamily="18" charset="0"/>
              </a:rPr>
              <a:t>“</a:t>
            </a:r>
            <a:r>
              <a:rPr lang="en-GB" sz="2000" b="1" dirty="0" err="1">
                <a:latin typeface="Times New Roman" panose="02020603050405020304" pitchFamily="18" charset="0"/>
                <a:cs typeface="Times New Roman" panose="02020603050405020304" pitchFamily="18" charset="0"/>
              </a:rPr>
              <a:t>DEtection</a:t>
            </a:r>
            <a:r>
              <a:rPr lang="en-GB" sz="2000" b="1" dirty="0">
                <a:latin typeface="Times New Roman" panose="02020603050405020304" pitchFamily="18" charset="0"/>
                <a:cs typeface="Times New Roman" panose="02020603050405020304" pitchFamily="18" charset="0"/>
              </a:rPr>
              <a:t> of Dysgraphia and its Severity Assessment in preadolescents using Machine Learning</a:t>
            </a:r>
            <a:r>
              <a:rPr lang="en-GB"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8" name="Picture 4">
            <a:extLst>
              <a:ext uri="{FF2B5EF4-FFF2-40B4-BE49-F238E27FC236}">
                <a16:creationId xmlns:a16="http://schemas.microsoft.com/office/drawing/2014/main" id="{3AB6DEC8-2D92-FA06-E035-F12A3550B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1720" y="279753"/>
            <a:ext cx="1836738" cy="180022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F919E420-461A-024C-40E0-C17642FCC871}"/>
              </a:ext>
            </a:extLst>
          </p:cNvPr>
          <p:cNvSpPr txBox="1"/>
          <p:nvPr/>
        </p:nvSpPr>
        <p:spPr>
          <a:xfrm>
            <a:off x="4005714" y="2849077"/>
            <a:ext cx="4180572" cy="400110"/>
          </a:xfrm>
          <a:prstGeom prst="rect">
            <a:avLst/>
          </a:prstGeom>
          <a:noFill/>
        </p:spPr>
        <p:txBody>
          <a:bodyPr wrap="square" rtlCol="0">
            <a:spAutoFit/>
          </a:bodyPr>
          <a:lstStyle/>
          <a:p>
            <a:pPr algn="ctr"/>
            <a:r>
              <a:rPr lang="en-GB" sz="2000" b="1" dirty="0">
                <a:latin typeface="Times New Roman" panose="02020603050405020304" pitchFamily="18" charset="0"/>
                <a:cs typeface="Times New Roman" panose="02020603050405020304" pitchFamily="18" charset="0"/>
              </a:rPr>
              <a:t>BATCH :A-6</a:t>
            </a:r>
            <a:endParaRPr lang="en-IN" sz="2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FBE6BB1-82FD-B3A7-8F06-91C731BE1BDF}"/>
              </a:ext>
            </a:extLst>
          </p:cNvPr>
          <p:cNvSpPr txBox="1"/>
          <p:nvPr/>
        </p:nvSpPr>
        <p:spPr>
          <a:xfrm>
            <a:off x="1257700" y="4380737"/>
            <a:ext cx="4045819" cy="1200329"/>
          </a:xfrm>
          <a:prstGeom prst="rect">
            <a:avLst/>
          </a:prstGeom>
          <a:noFill/>
        </p:spPr>
        <p:txBody>
          <a:bodyPr wrap="square" rtlCol="0">
            <a:spAutoFit/>
          </a:bodyPr>
          <a:lstStyle/>
          <a:p>
            <a:r>
              <a:rPr lang="en-GB" sz="1800" b="1" dirty="0">
                <a:latin typeface="Times New Roman" panose="02020603050405020304" pitchFamily="18" charset="0"/>
                <a:cs typeface="Times New Roman" panose="02020603050405020304" pitchFamily="18" charset="0"/>
              </a:rPr>
              <a:t>INTERNAL GUIDE</a:t>
            </a:r>
            <a:r>
              <a:rPr lang="en-GB" b="1" dirty="0">
                <a:latin typeface="Times New Roman" panose="02020603050405020304" pitchFamily="18" charset="0"/>
                <a:cs typeface="Times New Roman" panose="02020603050405020304" pitchFamily="18" charset="0"/>
              </a:rPr>
              <a:t>:</a:t>
            </a:r>
          </a:p>
          <a:p>
            <a:r>
              <a:rPr lang="en-GB" sz="1800" dirty="0">
                <a:latin typeface="Times New Roman" panose="02020603050405020304" pitchFamily="18" charset="0"/>
                <a:cs typeface="Times New Roman" panose="02020603050405020304" pitchFamily="18" charset="0"/>
              </a:rPr>
              <a:t>Dr . M. Seetha</a:t>
            </a:r>
          </a:p>
          <a:p>
            <a:r>
              <a:rPr lang="en-GB" sz="1800" dirty="0">
                <a:latin typeface="Times New Roman" panose="02020603050405020304" pitchFamily="18" charset="0"/>
                <a:cs typeface="Times New Roman" panose="02020603050405020304" pitchFamily="18" charset="0"/>
              </a:rPr>
              <a:t>Professor in CSE and Dean of R&amp;D cell</a:t>
            </a:r>
            <a:endParaRPr lang="en-IN" sz="1800" dirty="0">
              <a:latin typeface="Times New Roman" panose="02020603050405020304" pitchFamily="18" charset="0"/>
              <a:cs typeface="Times New Roman" panose="02020603050405020304" pitchFamily="18" charset="0"/>
            </a:endParaRPr>
          </a:p>
          <a:p>
            <a:endParaRPr lang="en-IN" dirty="0"/>
          </a:p>
        </p:txBody>
      </p:sp>
      <p:sp>
        <p:nvSpPr>
          <p:cNvPr id="11" name="TextBox 10">
            <a:extLst>
              <a:ext uri="{FF2B5EF4-FFF2-40B4-BE49-F238E27FC236}">
                <a16:creationId xmlns:a16="http://schemas.microsoft.com/office/drawing/2014/main" id="{5AE0DFDA-424A-6D69-5D92-951B75F9AF6C}"/>
              </a:ext>
            </a:extLst>
          </p:cNvPr>
          <p:cNvSpPr txBox="1"/>
          <p:nvPr/>
        </p:nvSpPr>
        <p:spPr>
          <a:xfrm>
            <a:off x="8001351" y="5100919"/>
            <a:ext cx="3927107" cy="1477328"/>
          </a:xfrm>
          <a:prstGeom prst="rect">
            <a:avLst/>
          </a:prstGeom>
          <a:noFill/>
        </p:spPr>
        <p:txBody>
          <a:bodyPr wrap="square" rtlCol="0">
            <a:spAutoFit/>
          </a:bodyPr>
          <a:lstStyle/>
          <a:p>
            <a:r>
              <a:rPr lang="en-GB" sz="1800" b="1" dirty="0"/>
              <a:t>V. </a:t>
            </a:r>
            <a:r>
              <a:rPr lang="en-GB" sz="1800" b="1" dirty="0" err="1"/>
              <a:t>Rakshitha</a:t>
            </a:r>
            <a:r>
              <a:rPr lang="en-GB" sz="1800" b="1" dirty="0"/>
              <a:t> Reddy      ---   20251A0527</a:t>
            </a:r>
          </a:p>
          <a:p>
            <a:r>
              <a:rPr lang="en-GB" sz="1800" b="1" dirty="0" err="1"/>
              <a:t>G.Prathyusha</a:t>
            </a:r>
            <a:r>
              <a:rPr lang="en-GB" sz="1800" b="1" dirty="0"/>
              <a:t>               ---   20251A0540</a:t>
            </a:r>
          </a:p>
          <a:p>
            <a:r>
              <a:rPr lang="en-GB" sz="1800" b="1" dirty="0" err="1"/>
              <a:t>G.Charishma</a:t>
            </a:r>
            <a:r>
              <a:rPr lang="en-GB" sz="1800" b="1" dirty="0"/>
              <a:t>               ---   20251A0541</a:t>
            </a:r>
          </a:p>
          <a:p>
            <a:r>
              <a:rPr lang="en-GB" sz="1800" b="1" dirty="0" err="1"/>
              <a:t>G.Tharunya</a:t>
            </a:r>
            <a:r>
              <a:rPr lang="en-GB" sz="1800" b="1" dirty="0"/>
              <a:t> varma        ---  20251A0542</a:t>
            </a:r>
            <a:endParaRPr lang="en-IN" sz="1800" b="1" dirty="0"/>
          </a:p>
          <a:p>
            <a:endParaRPr lang="en-IN"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FC34A8-8444-AB07-7B06-F8A5C10124F2}"/>
              </a:ext>
            </a:extLst>
          </p:cNvPr>
          <p:cNvSpPr txBox="1"/>
          <p:nvPr/>
        </p:nvSpPr>
        <p:spPr>
          <a:xfrm>
            <a:off x="2685449" y="596767"/>
            <a:ext cx="5139890" cy="646331"/>
          </a:xfrm>
          <a:prstGeom prst="rect">
            <a:avLst/>
          </a:prstGeom>
          <a:noFill/>
        </p:spPr>
        <p:txBody>
          <a:bodyPr wrap="square" rtlCol="0">
            <a:spAutoFit/>
          </a:bodyPr>
          <a:lstStyle/>
          <a:p>
            <a:pPr algn="ctr"/>
            <a:r>
              <a:rPr lang="en-GB" sz="3600" dirty="0">
                <a:latin typeface="Times New Roman" panose="02020603050405020304" pitchFamily="18" charset="0"/>
                <a:cs typeface="Times New Roman" panose="02020603050405020304" pitchFamily="18" charset="0"/>
              </a:rPr>
              <a:t>METHODOLOGY</a:t>
            </a:r>
            <a:endParaRPr lang="en-IN" sz="36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A686DD51-8893-21DD-A25D-D7F1BC292B0B}"/>
              </a:ext>
            </a:extLst>
          </p:cNvPr>
          <p:cNvSpPr/>
          <p:nvPr/>
        </p:nvSpPr>
        <p:spPr>
          <a:xfrm>
            <a:off x="1135781" y="1543086"/>
            <a:ext cx="1636289" cy="11263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Times New Roman" panose="02020603050405020304" pitchFamily="18" charset="0"/>
                <a:cs typeface="Times New Roman" panose="02020603050405020304" pitchFamily="18" charset="0"/>
              </a:rPr>
              <a:t>Handwriting dataset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AEE34DC-B939-101A-2997-F691AFCE91C8}"/>
              </a:ext>
            </a:extLst>
          </p:cNvPr>
          <p:cNvSpPr/>
          <p:nvPr/>
        </p:nvSpPr>
        <p:spPr>
          <a:xfrm>
            <a:off x="2772076" y="2541069"/>
            <a:ext cx="45719" cy="457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6030263B-581A-D0B6-9182-3A8BC9080BC8}"/>
              </a:ext>
            </a:extLst>
          </p:cNvPr>
          <p:cNvSpPr/>
          <p:nvPr/>
        </p:nvSpPr>
        <p:spPr>
          <a:xfrm>
            <a:off x="4179368" y="1370634"/>
            <a:ext cx="1713700" cy="11704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solidFill>
                  <a:schemeClr val="tx1"/>
                </a:solidFill>
                <a:latin typeface="Times New Roman" panose="02020603050405020304" pitchFamily="18" charset="0"/>
                <a:cs typeface="Times New Roman" panose="02020603050405020304" pitchFamily="18" charset="0"/>
              </a:rPr>
              <a:t>Data preprocessing</a:t>
            </a:r>
          </a:p>
          <a:p>
            <a:pPr algn="ctr"/>
            <a:endParaRPr lang="en-IN" dirty="0"/>
          </a:p>
        </p:txBody>
      </p:sp>
      <p:sp>
        <p:nvSpPr>
          <p:cNvPr id="12" name="Rectangle: Rounded Corners 11">
            <a:extLst>
              <a:ext uri="{FF2B5EF4-FFF2-40B4-BE49-F238E27FC236}">
                <a16:creationId xmlns:a16="http://schemas.microsoft.com/office/drawing/2014/main" id="{441125E5-E014-5E0B-E439-ED1C00736CC1}"/>
              </a:ext>
            </a:extLst>
          </p:cNvPr>
          <p:cNvSpPr/>
          <p:nvPr/>
        </p:nvSpPr>
        <p:spPr>
          <a:xfrm>
            <a:off x="1308234" y="3377264"/>
            <a:ext cx="1549668" cy="7656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solidFill>
                  <a:schemeClr val="tx1"/>
                </a:solidFill>
                <a:latin typeface="Times New Roman" panose="02020603050405020304" pitchFamily="18" charset="0"/>
                <a:cs typeface="Times New Roman" panose="02020603050405020304" pitchFamily="18" charset="0"/>
              </a:rPr>
              <a:t>Test Sample</a:t>
            </a:r>
          </a:p>
          <a:p>
            <a:pPr algn="ctr"/>
            <a:endParaRPr lang="en-IN" dirty="0"/>
          </a:p>
        </p:txBody>
      </p:sp>
      <p:sp>
        <p:nvSpPr>
          <p:cNvPr id="13" name="Rectangle: Rounded Corners 12">
            <a:extLst>
              <a:ext uri="{FF2B5EF4-FFF2-40B4-BE49-F238E27FC236}">
                <a16:creationId xmlns:a16="http://schemas.microsoft.com/office/drawing/2014/main" id="{B5A64D3D-05E4-DA99-63A8-E31B1640C724}"/>
              </a:ext>
            </a:extLst>
          </p:cNvPr>
          <p:cNvSpPr/>
          <p:nvPr/>
        </p:nvSpPr>
        <p:spPr>
          <a:xfrm>
            <a:off x="4523874" y="3266573"/>
            <a:ext cx="1713700" cy="8763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solidFill>
                  <a:schemeClr val="tx1"/>
                </a:solidFill>
                <a:latin typeface="Times New Roman" panose="02020603050405020304" pitchFamily="18" charset="0"/>
                <a:cs typeface="Times New Roman" panose="02020603050405020304" pitchFamily="18" charset="0"/>
              </a:rPr>
              <a:t>Data preprocessing</a:t>
            </a:r>
          </a:p>
          <a:p>
            <a:pPr algn="ctr"/>
            <a:endParaRPr lang="en-IN" dirty="0"/>
          </a:p>
        </p:txBody>
      </p:sp>
      <p:sp>
        <p:nvSpPr>
          <p:cNvPr id="14" name="Rectangle: Rounded Corners 13">
            <a:extLst>
              <a:ext uri="{FF2B5EF4-FFF2-40B4-BE49-F238E27FC236}">
                <a16:creationId xmlns:a16="http://schemas.microsoft.com/office/drawing/2014/main" id="{9A833FB3-CC68-AB43-5CE3-DD2188003264}"/>
              </a:ext>
            </a:extLst>
          </p:cNvPr>
          <p:cNvSpPr/>
          <p:nvPr/>
        </p:nvSpPr>
        <p:spPr>
          <a:xfrm>
            <a:off x="7386986" y="1284972"/>
            <a:ext cx="1421735" cy="11704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solidFill>
                  <a:schemeClr val="tx1"/>
                </a:solidFill>
                <a:latin typeface="Times New Roman" panose="02020603050405020304" pitchFamily="18" charset="0"/>
                <a:cs typeface="Times New Roman" panose="02020603050405020304" pitchFamily="18" charset="0"/>
              </a:rPr>
              <a:t>Feature Extraction</a:t>
            </a:r>
          </a:p>
        </p:txBody>
      </p:sp>
      <p:sp>
        <p:nvSpPr>
          <p:cNvPr id="15" name="Rectangle: Rounded Corners 14">
            <a:extLst>
              <a:ext uri="{FF2B5EF4-FFF2-40B4-BE49-F238E27FC236}">
                <a16:creationId xmlns:a16="http://schemas.microsoft.com/office/drawing/2014/main" id="{B54A18A5-3F09-D3E0-C981-FD2418EA2943}"/>
              </a:ext>
            </a:extLst>
          </p:cNvPr>
          <p:cNvSpPr/>
          <p:nvPr/>
        </p:nvSpPr>
        <p:spPr>
          <a:xfrm>
            <a:off x="8967536" y="3109162"/>
            <a:ext cx="1636295" cy="8763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solidFill>
                  <a:schemeClr val="tx1"/>
                </a:solidFill>
                <a:latin typeface="Times New Roman" panose="02020603050405020304" pitchFamily="18" charset="0"/>
                <a:cs typeface="Times New Roman" panose="02020603050405020304" pitchFamily="18" charset="0"/>
              </a:rPr>
              <a:t>Prediction Model</a:t>
            </a:r>
          </a:p>
          <a:p>
            <a:pPr algn="ctr"/>
            <a:endParaRPr lang="en-IN" dirty="0"/>
          </a:p>
        </p:txBody>
      </p:sp>
      <p:sp>
        <p:nvSpPr>
          <p:cNvPr id="16" name="Rectangle: Rounded Corners 15">
            <a:extLst>
              <a:ext uri="{FF2B5EF4-FFF2-40B4-BE49-F238E27FC236}">
                <a16:creationId xmlns:a16="http://schemas.microsoft.com/office/drawing/2014/main" id="{2A8F2095-7D34-8415-58BE-519568275A57}"/>
              </a:ext>
            </a:extLst>
          </p:cNvPr>
          <p:cNvSpPr/>
          <p:nvPr/>
        </p:nvSpPr>
        <p:spPr>
          <a:xfrm>
            <a:off x="7199697" y="4880816"/>
            <a:ext cx="1729338" cy="10772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Times New Roman" panose="02020603050405020304" pitchFamily="18" charset="0"/>
                <a:cs typeface="Times New Roman" panose="02020603050405020304" pitchFamily="18" charset="0"/>
              </a:rPr>
              <a:t>Writing Disability</a:t>
            </a:r>
          </a:p>
          <a:p>
            <a:pPr algn="ctr"/>
            <a:r>
              <a:rPr lang="en-IN" sz="1600" dirty="0">
                <a:solidFill>
                  <a:schemeClr val="tx1"/>
                </a:solidFill>
                <a:latin typeface="Times New Roman" panose="02020603050405020304" pitchFamily="18" charset="0"/>
                <a:cs typeface="Times New Roman" panose="02020603050405020304" pitchFamily="18" charset="0"/>
              </a:rPr>
              <a:t>And its severity </a:t>
            </a:r>
            <a:r>
              <a:rPr lang="en-IN" sz="2000" dirty="0">
                <a:solidFill>
                  <a:schemeClr val="tx1"/>
                </a:solidFill>
                <a:latin typeface="Times New Roman" panose="02020603050405020304" pitchFamily="18" charset="0"/>
                <a:cs typeface="Times New Roman" panose="02020603050405020304" pitchFamily="18" charset="0"/>
              </a:rPr>
              <a:t>level</a:t>
            </a:r>
          </a:p>
        </p:txBody>
      </p:sp>
      <p:sp>
        <p:nvSpPr>
          <p:cNvPr id="17" name="Rectangle: Rounded Corners 16">
            <a:extLst>
              <a:ext uri="{FF2B5EF4-FFF2-40B4-BE49-F238E27FC236}">
                <a16:creationId xmlns:a16="http://schemas.microsoft.com/office/drawing/2014/main" id="{AE9727B3-FC78-9B63-6A09-826CDB73526A}"/>
              </a:ext>
            </a:extLst>
          </p:cNvPr>
          <p:cNvSpPr/>
          <p:nvPr/>
        </p:nvSpPr>
        <p:spPr>
          <a:xfrm>
            <a:off x="10068025" y="4880816"/>
            <a:ext cx="1455020" cy="74555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solidFill>
                  <a:schemeClr val="tx1"/>
                </a:solidFill>
                <a:latin typeface="Times New Roman" panose="02020603050405020304" pitchFamily="18" charset="0"/>
                <a:cs typeface="Times New Roman" panose="02020603050405020304" pitchFamily="18" charset="0"/>
              </a:rPr>
              <a:t>Normal</a:t>
            </a:r>
          </a:p>
          <a:p>
            <a:pPr algn="ctr"/>
            <a:endParaRPr lang="en-IN" dirty="0"/>
          </a:p>
        </p:txBody>
      </p:sp>
      <p:cxnSp>
        <p:nvCxnSpPr>
          <p:cNvPr id="20" name="Straight Arrow Connector 19">
            <a:extLst>
              <a:ext uri="{FF2B5EF4-FFF2-40B4-BE49-F238E27FC236}">
                <a16:creationId xmlns:a16="http://schemas.microsoft.com/office/drawing/2014/main" id="{E58374AD-5733-7BF3-FC14-AAAA7C673DA9}"/>
              </a:ext>
            </a:extLst>
          </p:cNvPr>
          <p:cNvCxnSpPr/>
          <p:nvPr/>
        </p:nvCxnSpPr>
        <p:spPr>
          <a:xfrm>
            <a:off x="3099335" y="3704725"/>
            <a:ext cx="12897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21CEF6FF-D0CB-6796-3B02-C259594E6FE8}"/>
              </a:ext>
            </a:extLst>
          </p:cNvPr>
          <p:cNvCxnSpPr/>
          <p:nvPr/>
        </p:nvCxnSpPr>
        <p:spPr>
          <a:xfrm>
            <a:off x="6014186" y="1870190"/>
            <a:ext cx="12897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7B3C963-5B64-22F6-9704-BB28B59F2B50}"/>
              </a:ext>
            </a:extLst>
          </p:cNvPr>
          <p:cNvCxnSpPr>
            <a:cxnSpLocks/>
          </p:cNvCxnSpPr>
          <p:nvPr/>
        </p:nvCxnSpPr>
        <p:spPr>
          <a:xfrm>
            <a:off x="6487427" y="3616493"/>
            <a:ext cx="23212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7B21285C-8E15-B4FD-CE7B-20B5EFFDA9E8}"/>
              </a:ext>
            </a:extLst>
          </p:cNvPr>
          <p:cNvCxnSpPr/>
          <p:nvPr/>
        </p:nvCxnSpPr>
        <p:spPr>
          <a:xfrm>
            <a:off x="2794935" y="1933995"/>
            <a:ext cx="12897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CAE1CD2-7A03-7025-8691-CD68D6EB3BD4}"/>
              </a:ext>
            </a:extLst>
          </p:cNvPr>
          <p:cNvCxnSpPr>
            <a:cxnSpLocks/>
          </p:cNvCxnSpPr>
          <p:nvPr/>
        </p:nvCxnSpPr>
        <p:spPr>
          <a:xfrm flipH="1">
            <a:off x="8929035" y="4042916"/>
            <a:ext cx="436346" cy="760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006363AC-209A-DBD1-2B56-1CF37B392E62}"/>
              </a:ext>
            </a:extLst>
          </p:cNvPr>
          <p:cNvCxnSpPr>
            <a:cxnSpLocks/>
          </p:cNvCxnSpPr>
          <p:nvPr/>
        </p:nvCxnSpPr>
        <p:spPr>
          <a:xfrm>
            <a:off x="10164278" y="4103076"/>
            <a:ext cx="631257" cy="699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511584A9-408A-525B-8CD4-7159EF7C46BC}"/>
              </a:ext>
            </a:extLst>
          </p:cNvPr>
          <p:cNvCxnSpPr/>
          <p:nvPr/>
        </p:nvCxnSpPr>
        <p:spPr>
          <a:xfrm rot="16200000" flipV="1">
            <a:off x="9327724" y="2068588"/>
            <a:ext cx="65690" cy="96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3950814-4803-5011-E4D7-A48335C4ECD6}"/>
              </a:ext>
            </a:extLst>
          </p:cNvPr>
          <p:cNvCxnSpPr>
            <a:cxnSpLocks/>
          </p:cNvCxnSpPr>
          <p:nvPr/>
        </p:nvCxnSpPr>
        <p:spPr>
          <a:xfrm>
            <a:off x="9912416" y="1810752"/>
            <a:ext cx="1" cy="12389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B1BC93C9-0C88-BC4B-1113-F649B0C573DE}"/>
              </a:ext>
            </a:extLst>
          </p:cNvPr>
          <p:cNvCxnSpPr>
            <a:cxnSpLocks/>
          </p:cNvCxnSpPr>
          <p:nvPr/>
        </p:nvCxnSpPr>
        <p:spPr>
          <a:xfrm>
            <a:off x="8891736" y="1810752"/>
            <a:ext cx="10206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99299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3E74EB-9788-19A3-13CC-D94399D586BC}"/>
              </a:ext>
            </a:extLst>
          </p:cNvPr>
          <p:cNvSpPr txBox="1"/>
          <p:nvPr/>
        </p:nvSpPr>
        <p:spPr>
          <a:xfrm>
            <a:off x="847023" y="410256"/>
            <a:ext cx="8094846"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Before Data Preprocessing</a:t>
            </a:r>
          </a:p>
        </p:txBody>
      </p:sp>
      <p:pic>
        <p:nvPicPr>
          <p:cNvPr id="2" name="image12.jpeg">
            <a:extLst>
              <a:ext uri="{FF2B5EF4-FFF2-40B4-BE49-F238E27FC236}">
                <a16:creationId xmlns:a16="http://schemas.microsoft.com/office/drawing/2014/main" id="{BC490E50-AE51-8B64-CCA8-653C5D935B78}"/>
              </a:ext>
            </a:extLst>
          </p:cNvPr>
          <p:cNvPicPr>
            <a:picLocks noChangeAspect="1"/>
          </p:cNvPicPr>
          <p:nvPr/>
        </p:nvPicPr>
        <p:blipFill>
          <a:blip r:embed="rId2" cstate="print"/>
          <a:stretch>
            <a:fillRect/>
          </a:stretch>
        </p:blipFill>
        <p:spPr>
          <a:xfrm>
            <a:off x="201364" y="2935705"/>
            <a:ext cx="3555696" cy="2714324"/>
          </a:xfrm>
          <a:prstGeom prst="rect">
            <a:avLst/>
          </a:prstGeom>
        </p:spPr>
      </p:pic>
      <p:pic>
        <p:nvPicPr>
          <p:cNvPr id="3" name="image13.jpeg">
            <a:extLst>
              <a:ext uri="{FF2B5EF4-FFF2-40B4-BE49-F238E27FC236}">
                <a16:creationId xmlns:a16="http://schemas.microsoft.com/office/drawing/2014/main" id="{344D5B00-70DD-11EA-7286-91FD985C5750}"/>
              </a:ext>
            </a:extLst>
          </p:cNvPr>
          <p:cNvPicPr>
            <a:picLocks noChangeAspect="1"/>
          </p:cNvPicPr>
          <p:nvPr/>
        </p:nvPicPr>
        <p:blipFill>
          <a:blip r:embed="rId3" cstate="print"/>
          <a:srcRect b="11533"/>
          <a:stretch>
            <a:fillRect/>
          </a:stretch>
        </p:blipFill>
        <p:spPr bwMode="auto">
          <a:xfrm>
            <a:off x="3757061" y="1707302"/>
            <a:ext cx="8033886" cy="4740442"/>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489D4595-D785-43F6-FE3C-FCF05AFC7ECB}"/>
              </a:ext>
            </a:extLst>
          </p:cNvPr>
          <p:cNvSpPr txBox="1"/>
          <p:nvPr/>
        </p:nvSpPr>
        <p:spPr>
          <a:xfrm>
            <a:off x="847023" y="966053"/>
            <a:ext cx="10943925" cy="923330"/>
          </a:xfrm>
          <a:prstGeom prst="rect">
            <a:avLst/>
          </a:prstGeom>
          <a:noFill/>
        </p:spPr>
        <p:txBody>
          <a:bodyPr wrap="square">
            <a:spAutoFit/>
          </a:bodyPr>
          <a:lstStyle/>
          <a:p>
            <a:pPr marR="203200" algn="just">
              <a:spcBef>
                <a:spcPts val="695"/>
              </a:spcBef>
              <a:spcAft>
                <a:spcPts val="0"/>
              </a:spcAft>
            </a:pPr>
            <a:r>
              <a:rPr lang="en-US" sz="1800" dirty="0">
                <a:effectLst/>
                <a:latin typeface="Times New Roman" panose="02020603050405020304" pitchFamily="18" charset="0"/>
                <a:ea typeface="Times New Roman" panose="02020603050405020304" pitchFamily="18" charset="0"/>
              </a:rPr>
              <a:t>Data is collected using the graphical tablet and processed it to extract various features from the handwriting data. Extracted data is numerical data in tabular form which has various features extracted by from the handwriting that counts down to 32 features.</a:t>
            </a:r>
          </a:p>
        </p:txBody>
      </p:sp>
    </p:spTree>
    <p:extLst>
      <p:ext uri="{BB962C8B-B14F-4D97-AF65-F5344CB8AC3E}">
        <p14:creationId xmlns:p14="http://schemas.microsoft.com/office/powerpoint/2010/main" val="2895999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3E74EB-9788-19A3-13CC-D94399D586BC}"/>
              </a:ext>
            </a:extLst>
          </p:cNvPr>
          <p:cNvSpPr txBox="1"/>
          <p:nvPr/>
        </p:nvSpPr>
        <p:spPr>
          <a:xfrm>
            <a:off x="1443788" y="904775"/>
            <a:ext cx="8094846"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Data Preprocessing</a:t>
            </a:r>
          </a:p>
        </p:txBody>
      </p:sp>
      <p:sp>
        <p:nvSpPr>
          <p:cNvPr id="6" name="TextBox 5">
            <a:extLst>
              <a:ext uri="{FF2B5EF4-FFF2-40B4-BE49-F238E27FC236}">
                <a16:creationId xmlns:a16="http://schemas.microsoft.com/office/drawing/2014/main" id="{E178EF2C-3EE7-EDDE-619C-ACE5F94AAC7E}"/>
              </a:ext>
            </a:extLst>
          </p:cNvPr>
          <p:cNvSpPr txBox="1"/>
          <p:nvPr/>
        </p:nvSpPr>
        <p:spPr>
          <a:xfrm>
            <a:off x="1443788" y="1992428"/>
            <a:ext cx="9057373" cy="2300630"/>
          </a:xfrm>
          <a:prstGeom prst="rect">
            <a:avLst/>
          </a:prstGeom>
          <a:noFill/>
        </p:spPr>
        <p:txBody>
          <a:bodyPr wrap="square" rtlCol="0">
            <a:spAutoFit/>
          </a:bodyPr>
          <a:lstStyle/>
          <a:p>
            <a:pPr marR="203200" algn="just">
              <a:spcBef>
                <a:spcPts val="695"/>
              </a:spcBef>
              <a:spcAft>
                <a:spcPts val="0"/>
              </a:spcAft>
            </a:pPr>
            <a:endParaRPr lang="en-US" sz="1800" dirty="0">
              <a:effectLst/>
              <a:latin typeface="Times New Roman" panose="02020603050405020304" pitchFamily="18" charset="0"/>
              <a:ea typeface="Times New Roman" panose="02020603050405020304" pitchFamily="18" charset="0"/>
            </a:endParaRPr>
          </a:p>
          <a:p>
            <a:pPr marL="285750" marR="203200" indent="-285750" algn="just">
              <a:spcBef>
                <a:spcPts val="69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Preprocessing of time-series data to discrete data is done through technique called equal frequency distribution to make the data suitable to apply machine learning algorithms.</a:t>
            </a:r>
          </a:p>
          <a:p>
            <a:pPr marL="285750" marR="203200" indent="-285750" algn="just">
              <a:spcBef>
                <a:spcPts val="69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Equal frequency discretization divides the data into intervals with an equal number of observations, which can be useful when the data is skewed or has outliers. </a:t>
            </a:r>
          </a:p>
          <a:p>
            <a:pPr marL="285750" marR="203200" indent="-285750" algn="just">
              <a:spcBef>
                <a:spcPts val="69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This technique ensures that each bin contains approximately the same number of observations, which can help to minimize the impact of outliers or unusual datapoints.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08407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3E74EB-9788-19A3-13CC-D94399D586BC}"/>
              </a:ext>
            </a:extLst>
          </p:cNvPr>
          <p:cNvSpPr txBox="1"/>
          <p:nvPr/>
        </p:nvSpPr>
        <p:spPr>
          <a:xfrm>
            <a:off x="1636295" y="702644"/>
            <a:ext cx="8094846"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After Preprocessing</a:t>
            </a:r>
          </a:p>
        </p:txBody>
      </p:sp>
      <p:pic>
        <p:nvPicPr>
          <p:cNvPr id="9" name="Picture 8">
            <a:extLst>
              <a:ext uri="{FF2B5EF4-FFF2-40B4-BE49-F238E27FC236}">
                <a16:creationId xmlns:a16="http://schemas.microsoft.com/office/drawing/2014/main" id="{52468209-27F2-5348-47BF-CEC76092EFCF}"/>
              </a:ext>
            </a:extLst>
          </p:cNvPr>
          <p:cNvPicPr>
            <a:picLocks noChangeAspect="1"/>
          </p:cNvPicPr>
          <p:nvPr/>
        </p:nvPicPr>
        <p:blipFill>
          <a:blip r:embed="rId2"/>
          <a:stretch>
            <a:fillRect/>
          </a:stretch>
        </p:blipFill>
        <p:spPr>
          <a:xfrm>
            <a:off x="329665" y="1225864"/>
            <a:ext cx="11532670" cy="5357816"/>
          </a:xfrm>
          <a:prstGeom prst="rect">
            <a:avLst/>
          </a:prstGeom>
        </p:spPr>
      </p:pic>
    </p:spTree>
    <p:extLst>
      <p:ext uri="{BB962C8B-B14F-4D97-AF65-F5344CB8AC3E}">
        <p14:creationId xmlns:p14="http://schemas.microsoft.com/office/powerpoint/2010/main" val="1426178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3E74EB-9788-19A3-13CC-D94399D586BC}"/>
              </a:ext>
            </a:extLst>
          </p:cNvPr>
          <p:cNvSpPr txBox="1"/>
          <p:nvPr/>
        </p:nvSpPr>
        <p:spPr>
          <a:xfrm>
            <a:off x="798897" y="702644"/>
            <a:ext cx="8094846"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Feature Extraction Model</a:t>
            </a:r>
          </a:p>
        </p:txBody>
      </p:sp>
      <p:sp>
        <p:nvSpPr>
          <p:cNvPr id="6" name="TextBox 5">
            <a:extLst>
              <a:ext uri="{FF2B5EF4-FFF2-40B4-BE49-F238E27FC236}">
                <a16:creationId xmlns:a16="http://schemas.microsoft.com/office/drawing/2014/main" id="{E178EF2C-3EE7-EDDE-619C-ACE5F94AAC7E}"/>
              </a:ext>
            </a:extLst>
          </p:cNvPr>
          <p:cNvSpPr txBox="1"/>
          <p:nvPr/>
        </p:nvSpPr>
        <p:spPr>
          <a:xfrm>
            <a:off x="1395662" y="1617042"/>
            <a:ext cx="9962148" cy="2862322"/>
          </a:xfrm>
          <a:prstGeom prst="rect">
            <a:avLst/>
          </a:prstGeom>
          <a:noFill/>
        </p:spPr>
        <p:txBody>
          <a:bodyPr wrap="square" rtlCol="0">
            <a:spAutoFit/>
          </a:bodyPr>
          <a:lstStyle/>
          <a:p>
            <a:pPr algn="l" fontAlgn="base"/>
            <a:r>
              <a:rPr lang="en-US" b="1" i="0" dirty="0">
                <a:solidFill>
                  <a:srgbClr val="273239"/>
                </a:solidFill>
                <a:effectLst/>
                <a:latin typeface="Times New Roman" panose="02020603050405020304" pitchFamily="18" charset="0"/>
                <a:cs typeface="Times New Roman" panose="02020603050405020304" pitchFamily="18" charset="0"/>
              </a:rPr>
              <a:t>Information Gain –</a:t>
            </a:r>
            <a:r>
              <a:rPr lang="en-US" b="0" i="0" dirty="0">
                <a:solidFill>
                  <a:srgbClr val="273239"/>
                </a:solidFill>
                <a:effectLst/>
                <a:latin typeface="Times New Roman" panose="02020603050405020304" pitchFamily="18" charset="0"/>
                <a:cs typeface="Times New Roman" panose="02020603050405020304" pitchFamily="18" charset="0"/>
              </a:rPr>
              <a:t> It is the amount of information provided by the feature for identifying the target value and measures reduction in the entropy values. Information gain of each attribute is calculated considering the target values for feature selection.</a:t>
            </a:r>
          </a:p>
          <a:p>
            <a:pPr algn="l" fontAlgn="base"/>
            <a:endParaRPr lang="en-US" dirty="0">
              <a:solidFill>
                <a:srgbClr val="273239"/>
              </a:solidFill>
              <a:latin typeface="Times New Roman" panose="02020603050405020304" pitchFamily="18" charset="0"/>
              <a:cs typeface="Times New Roman" panose="02020603050405020304" pitchFamily="18" charset="0"/>
            </a:endParaRPr>
          </a:p>
          <a:p>
            <a:pPr algn="l" fontAlgn="base"/>
            <a:endParaRPr lang="en-US" dirty="0">
              <a:solidFill>
                <a:srgbClr val="273239"/>
              </a:solidFill>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Features with higher Information Gain are considered more important and are often selected for use in classification tasks.</a:t>
            </a:r>
          </a:p>
          <a:p>
            <a:pPr marL="285750" indent="-285750"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 Information Gain provides a ranking of features based on their relevance to the target variable.</a:t>
            </a:r>
          </a:p>
          <a:p>
            <a:pPr marL="285750" indent="-285750"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 This ranking can be useful for selecting a subset of the most informative features where this method is considered as appropriate and effective in the case of handwriting analysis.</a:t>
            </a:r>
          </a:p>
        </p:txBody>
      </p:sp>
      <p:pic>
        <p:nvPicPr>
          <p:cNvPr id="3" name="Picture 2">
            <a:extLst>
              <a:ext uri="{FF2B5EF4-FFF2-40B4-BE49-F238E27FC236}">
                <a16:creationId xmlns:a16="http://schemas.microsoft.com/office/drawing/2014/main" id="{0324F331-5153-CE10-7DA0-78E7E117FBE3}"/>
              </a:ext>
            </a:extLst>
          </p:cNvPr>
          <p:cNvPicPr>
            <a:picLocks noChangeAspect="1"/>
          </p:cNvPicPr>
          <p:nvPr/>
        </p:nvPicPr>
        <p:blipFill>
          <a:blip r:embed="rId2"/>
          <a:stretch>
            <a:fillRect/>
          </a:stretch>
        </p:blipFill>
        <p:spPr>
          <a:xfrm>
            <a:off x="3446646" y="4585242"/>
            <a:ext cx="5562600" cy="1657350"/>
          </a:xfrm>
          <a:prstGeom prst="rect">
            <a:avLst/>
          </a:prstGeom>
        </p:spPr>
      </p:pic>
    </p:spTree>
    <p:extLst>
      <p:ext uri="{BB962C8B-B14F-4D97-AF65-F5344CB8AC3E}">
        <p14:creationId xmlns:p14="http://schemas.microsoft.com/office/powerpoint/2010/main" val="2284158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E440F8-4834-A406-34C4-A918415A4718}"/>
              </a:ext>
            </a:extLst>
          </p:cNvPr>
          <p:cNvPicPr>
            <a:picLocks noChangeAspect="1"/>
          </p:cNvPicPr>
          <p:nvPr/>
        </p:nvPicPr>
        <p:blipFill rotWithShape="1">
          <a:blip r:embed="rId2"/>
          <a:srcRect l="5031" b="28155"/>
          <a:stretch/>
        </p:blipFill>
        <p:spPr>
          <a:xfrm>
            <a:off x="2425566" y="2484620"/>
            <a:ext cx="7382577" cy="2135505"/>
          </a:xfrm>
          <a:prstGeom prst="rect">
            <a:avLst/>
          </a:prstGeom>
        </p:spPr>
      </p:pic>
      <p:sp>
        <p:nvSpPr>
          <p:cNvPr id="7" name="TextBox 6">
            <a:extLst>
              <a:ext uri="{FF2B5EF4-FFF2-40B4-BE49-F238E27FC236}">
                <a16:creationId xmlns:a16="http://schemas.microsoft.com/office/drawing/2014/main" id="{34AF4D15-0B04-9F47-D1F5-3F9F60EBF0B9}"/>
              </a:ext>
            </a:extLst>
          </p:cNvPr>
          <p:cNvSpPr txBox="1"/>
          <p:nvPr/>
        </p:nvSpPr>
        <p:spPr>
          <a:xfrm>
            <a:off x="2165683" y="1328287"/>
            <a:ext cx="7247824"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Information Gain is calculated by the following formula:</a:t>
            </a:r>
          </a:p>
        </p:txBody>
      </p:sp>
    </p:spTree>
    <p:extLst>
      <p:ext uri="{BB962C8B-B14F-4D97-AF65-F5344CB8AC3E}">
        <p14:creationId xmlns:p14="http://schemas.microsoft.com/office/powerpoint/2010/main" val="1387904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3E74EB-9788-19A3-13CC-D94399D586BC}"/>
              </a:ext>
            </a:extLst>
          </p:cNvPr>
          <p:cNvSpPr txBox="1"/>
          <p:nvPr/>
        </p:nvSpPr>
        <p:spPr>
          <a:xfrm>
            <a:off x="798897" y="702644"/>
            <a:ext cx="8094846"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Significant Features</a:t>
            </a:r>
          </a:p>
        </p:txBody>
      </p:sp>
      <p:sp>
        <p:nvSpPr>
          <p:cNvPr id="2" name="TextBox 1">
            <a:extLst>
              <a:ext uri="{FF2B5EF4-FFF2-40B4-BE49-F238E27FC236}">
                <a16:creationId xmlns:a16="http://schemas.microsoft.com/office/drawing/2014/main" id="{8D4F8AAD-D2A2-C050-7599-CA911452731D}"/>
              </a:ext>
            </a:extLst>
          </p:cNvPr>
          <p:cNvSpPr txBox="1"/>
          <p:nvPr/>
        </p:nvSpPr>
        <p:spPr>
          <a:xfrm>
            <a:off x="3585411" y="1379868"/>
            <a:ext cx="4283241" cy="46130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StartTime</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Duration</a:t>
            </a:r>
          </a:p>
          <a:p>
            <a:pPr marL="285750" indent="-285750">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StartVerticalPosition</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VerticalSize</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PeakVerticalVelocity</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PeakVerticalAcceleration</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StartHorizontalPosition</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HorizontalSize</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StraightnessError</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Slant</a:t>
            </a:r>
          </a:p>
          <a:p>
            <a:pPr marL="285750" indent="-285750">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LoopSurface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198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3E74EB-9788-19A3-13CC-D94399D586BC}"/>
              </a:ext>
            </a:extLst>
          </p:cNvPr>
          <p:cNvSpPr txBox="1"/>
          <p:nvPr/>
        </p:nvSpPr>
        <p:spPr>
          <a:xfrm>
            <a:off x="798897" y="702644"/>
            <a:ext cx="8094846"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Results</a:t>
            </a:r>
          </a:p>
        </p:txBody>
      </p:sp>
      <p:sp>
        <p:nvSpPr>
          <p:cNvPr id="3" name="TextBox 2">
            <a:extLst>
              <a:ext uri="{FF2B5EF4-FFF2-40B4-BE49-F238E27FC236}">
                <a16:creationId xmlns:a16="http://schemas.microsoft.com/office/drawing/2014/main" id="{08F198B9-8172-8EA4-B551-FFB83C156A0F}"/>
              </a:ext>
            </a:extLst>
          </p:cNvPr>
          <p:cNvSpPr txBox="1"/>
          <p:nvPr/>
        </p:nvSpPr>
        <p:spPr>
          <a:xfrm>
            <a:off x="2175309" y="1780674"/>
            <a:ext cx="8470232" cy="277794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Raw data is processed and features are extracted using </a:t>
            </a:r>
            <a:r>
              <a:rPr lang="en-IN" dirty="0" err="1">
                <a:latin typeface="Times New Roman" panose="02020603050405020304" pitchFamily="18" charset="0"/>
                <a:cs typeface="Times New Roman" panose="02020603050405020304" pitchFamily="18" charset="0"/>
              </a:rPr>
              <a:t>movalyzer</a:t>
            </a:r>
            <a:r>
              <a:rPr lang="en-IN" dirty="0">
                <a:latin typeface="Times New Roman" panose="02020603050405020304" pitchFamily="18" charset="0"/>
                <a:cs typeface="Times New Roman" panose="02020603050405020304" pitchFamily="18" charset="0"/>
              </a:rPr>
              <a:t> software.</a:t>
            </a: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is pre-processed so that it is suitable to build the machine learning model.</a:t>
            </a: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Features are reduced by analysing and understanding the significance of each of them in detecting the dysgraphia using information gain technique.</a:t>
            </a: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Machine learning techniques are applied to classify normal and abnormal handwriting.</a:t>
            </a:r>
          </a:p>
        </p:txBody>
      </p:sp>
    </p:spTree>
    <p:extLst>
      <p:ext uri="{BB962C8B-B14F-4D97-AF65-F5344CB8AC3E}">
        <p14:creationId xmlns:p14="http://schemas.microsoft.com/office/powerpoint/2010/main" val="742824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3330B3-B154-8E03-A7DD-AE30AB3C2133}"/>
              </a:ext>
            </a:extLst>
          </p:cNvPr>
          <p:cNvSpPr>
            <a:spLocks noGrp="1"/>
          </p:cNvSpPr>
          <p:nvPr>
            <p:ph type="title"/>
          </p:nvPr>
        </p:nvSpPr>
        <p:spPr>
          <a:xfrm>
            <a:off x="684196" y="664143"/>
            <a:ext cx="10515600" cy="640080"/>
          </a:xfrm>
        </p:spPr>
        <p:txBody>
          <a:bodyPr/>
          <a:lstStyle/>
          <a:p>
            <a:r>
              <a:rPr lang="en-GB"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95D1EB1-3CA1-8C55-CDC4-3D23E12D20F8}"/>
              </a:ext>
            </a:extLst>
          </p:cNvPr>
          <p:cNvSpPr txBox="1"/>
          <p:nvPr/>
        </p:nvSpPr>
        <p:spPr>
          <a:xfrm>
            <a:off x="1870509" y="2184934"/>
            <a:ext cx="8450981" cy="2677656"/>
          </a:xfrm>
          <a:prstGeom prst="rect">
            <a:avLst/>
          </a:prstGeom>
          <a:noFill/>
        </p:spPr>
        <p:txBody>
          <a:bodyPr wrap="square" rtlCol="0">
            <a:spAutoFit/>
          </a:bodyPr>
          <a:lstStyle/>
          <a:p>
            <a:pPr marL="285750" indent="-28575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In conclusion, the development of a dysgraphia detection system is a significant step towards early diagnosis and intervention for individuals with writing difficulties.</a:t>
            </a:r>
          </a:p>
          <a:p>
            <a:pPr marL="285750" indent="-28575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This developed system can aid the  educators and healthcare professionals in identifying dysgraphia, leading to timely support and improved learning outcomes for affected individuals</a:t>
            </a:r>
            <a:r>
              <a:rPr lang="en-GB" dirty="0"/>
              <a:t>.</a:t>
            </a:r>
            <a:endParaRPr lang="en-IN" dirty="0"/>
          </a:p>
        </p:txBody>
      </p:sp>
    </p:spTree>
    <p:extLst>
      <p:ext uri="{BB962C8B-B14F-4D97-AF65-F5344CB8AC3E}">
        <p14:creationId xmlns:p14="http://schemas.microsoft.com/office/powerpoint/2010/main" val="607294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a:xfrm>
            <a:off x="0" y="0"/>
            <a:ext cx="12191999" cy="6858000"/>
          </a:xfrm>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69893F-81ED-D10B-770B-E116EF2241AC}"/>
              </a:ext>
            </a:extLst>
          </p:cNvPr>
          <p:cNvSpPr>
            <a:spLocks noGrp="1"/>
          </p:cNvSpPr>
          <p:nvPr>
            <p:ph type="title"/>
          </p:nvPr>
        </p:nvSpPr>
        <p:spPr>
          <a:xfrm>
            <a:off x="838200" y="991402"/>
            <a:ext cx="10515600" cy="640080"/>
          </a:xfrm>
        </p:spPr>
        <p:txBody>
          <a:bodyPr/>
          <a:lstStyle/>
          <a:p>
            <a:r>
              <a:rPr lang="en-GB" dirty="0"/>
              <a:t>AGENDA</a:t>
            </a:r>
            <a:endParaRPr lang="en-IN" dirty="0"/>
          </a:p>
        </p:txBody>
      </p:sp>
      <p:sp>
        <p:nvSpPr>
          <p:cNvPr id="5" name="TextBox 4">
            <a:extLst>
              <a:ext uri="{FF2B5EF4-FFF2-40B4-BE49-F238E27FC236}">
                <a16:creationId xmlns:a16="http://schemas.microsoft.com/office/drawing/2014/main" id="{D603EFC1-804C-A59E-1F7C-620769036BA1}"/>
              </a:ext>
            </a:extLst>
          </p:cNvPr>
          <p:cNvSpPr txBox="1"/>
          <p:nvPr/>
        </p:nvSpPr>
        <p:spPr>
          <a:xfrm>
            <a:off x="4389120" y="2464067"/>
            <a:ext cx="5034013" cy="3046988"/>
          </a:xfrm>
          <a:prstGeom prst="rect">
            <a:avLst/>
          </a:prstGeom>
          <a:noFill/>
        </p:spPr>
        <p:txBody>
          <a:bodyPr wrap="square" rtlCol="0">
            <a:spAutoFit/>
          </a:bodyPr>
          <a:lstStyle/>
          <a:p>
            <a:pPr marL="285750" indent="-285750" algn="just">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Introduction</a:t>
            </a:r>
          </a:p>
          <a:p>
            <a:pPr marL="285750" indent="-285750" algn="just">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Existing system</a:t>
            </a:r>
          </a:p>
          <a:p>
            <a:pPr marL="285750" indent="-285750" algn="just">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Proposed System</a:t>
            </a:r>
          </a:p>
          <a:p>
            <a:pPr marL="285750" indent="-285750" algn="just">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Objectives</a:t>
            </a:r>
          </a:p>
          <a:p>
            <a:pPr marL="285750" indent="-285750" algn="just">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Methodology</a:t>
            </a:r>
          </a:p>
          <a:p>
            <a:pPr marL="285750" indent="-285750" algn="just">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78190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7C7726-081F-87AA-A250-F93CA7257222}"/>
              </a:ext>
            </a:extLst>
          </p:cNvPr>
          <p:cNvSpPr>
            <a:spLocks noGrp="1"/>
          </p:cNvSpPr>
          <p:nvPr>
            <p:ph type="title"/>
          </p:nvPr>
        </p:nvSpPr>
        <p:spPr>
          <a:xfrm>
            <a:off x="818148" y="567891"/>
            <a:ext cx="10472286" cy="1357162"/>
          </a:xfrm>
        </p:spPr>
        <p:txBody>
          <a:bodyPr/>
          <a:lstStyle/>
          <a:p>
            <a:r>
              <a:rPr lang="en-GB" sz="2000"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Introduction --What is DYSGRAPHIA</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1236383-ECB8-7457-B976-562F87B5D93D}"/>
              </a:ext>
            </a:extLst>
          </p:cNvPr>
          <p:cNvSpPr txBox="1"/>
          <p:nvPr/>
        </p:nvSpPr>
        <p:spPr>
          <a:xfrm>
            <a:off x="1049154" y="2069431"/>
            <a:ext cx="10106526" cy="406265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Dysgraphia is a learning difficulty that affects a person's ability to write.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 neurological condition that can impact a person's handwriting, spelling, and ability to put their thoughts on paper and may struggle with organizing their thoughts.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If it can be identified at an early stage, parents and teachers will be able to identify the problem with the child.</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automation can help in recognizing writing by parents and teachers without the help of clinical psychologists.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44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026EE6-379F-A1F7-8913-30E22EF5177B}"/>
              </a:ext>
            </a:extLst>
          </p:cNvPr>
          <p:cNvSpPr txBox="1"/>
          <p:nvPr/>
        </p:nvSpPr>
        <p:spPr>
          <a:xfrm>
            <a:off x="2569945" y="991402"/>
            <a:ext cx="6718434" cy="800219"/>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Characteristics of abnormal handwriting</a:t>
            </a:r>
          </a:p>
          <a:p>
            <a:pPr algn="ctr"/>
            <a:endParaRPr lang="en-IN" dirty="0"/>
          </a:p>
        </p:txBody>
      </p:sp>
      <p:sp>
        <p:nvSpPr>
          <p:cNvPr id="6" name="TextBox 5">
            <a:extLst>
              <a:ext uri="{FF2B5EF4-FFF2-40B4-BE49-F238E27FC236}">
                <a16:creationId xmlns:a16="http://schemas.microsoft.com/office/drawing/2014/main" id="{18FAD610-7453-582A-8D56-CD22573F8B48}"/>
              </a:ext>
            </a:extLst>
          </p:cNvPr>
          <p:cNvSpPr txBox="1"/>
          <p:nvPr/>
        </p:nvSpPr>
        <p:spPr>
          <a:xfrm>
            <a:off x="3577389" y="1973179"/>
            <a:ext cx="4427622" cy="3785652"/>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Poor Handwriting</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Slow writing speed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Poor motor skills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Difficulty with spelling and Trouble with grammar.</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Inconsistent Spacing</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Difficulty with organizing thoughts</a:t>
            </a:r>
          </a:p>
        </p:txBody>
      </p:sp>
    </p:spTree>
    <p:extLst>
      <p:ext uri="{BB962C8B-B14F-4D97-AF65-F5344CB8AC3E}">
        <p14:creationId xmlns:p14="http://schemas.microsoft.com/office/powerpoint/2010/main" val="1987706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5</a:t>
            </a:fld>
            <a:endParaRPr lang="en-US" dirty="0"/>
          </a:p>
        </p:txBody>
      </p:sp>
      <p:pic>
        <p:nvPicPr>
          <p:cNvPr id="6" name="Picture 5">
            <a:extLst>
              <a:ext uri="{FF2B5EF4-FFF2-40B4-BE49-F238E27FC236}">
                <a16:creationId xmlns:a16="http://schemas.microsoft.com/office/drawing/2014/main" id="{F156E2E2-F345-CDF8-9AEA-E461DD42C5E6}"/>
              </a:ext>
            </a:extLst>
          </p:cNvPr>
          <p:cNvPicPr>
            <a:picLocks noChangeAspect="1"/>
          </p:cNvPicPr>
          <p:nvPr/>
        </p:nvPicPr>
        <p:blipFill rotWithShape="1">
          <a:blip r:embed="rId2"/>
          <a:srcRect l="8145" t="4959" r="9379" b="12840"/>
          <a:stretch/>
        </p:blipFill>
        <p:spPr>
          <a:xfrm>
            <a:off x="6096000" y="1422048"/>
            <a:ext cx="5586262" cy="4689828"/>
          </a:xfrm>
          <a:prstGeom prst="rect">
            <a:avLst/>
          </a:prstGeom>
          <a:ln>
            <a:noFill/>
          </a:ln>
          <a:effectLst>
            <a:softEdge rad="112500"/>
          </a:effectLst>
        </p:spPr>
      </p:pic>
      <p:pic>
        <p:nvPicPr>
          <p:cNvPr id="13" name="Picture 6">
            <a:extLst>
              <a:ext uri="{FF2B5EF4-FFF2-40B4-BE49-F238E27FC236}">
                <a16:creationId xmlns:a16="http://schemas.microsoft.com/office/drawing/2014/main" id="{6BD96FEF-C87C-9E50-4B2B-1BE2C09BE4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116" y="901427"/>
            <a:ext cx="4314184" cy="333724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693F7012-0C28-95AD-DC43-4ADA6728D06C}"/>
              </a:ext>
            </a:extLst>
          </p:cNvPr>
          <p:cNvPicPr>
            <a:picLocks noChangeAspect="1"/>
          </p:cNvPicPr>
          <p:nvPr/>
        </p:nvPicPr>
        <p:blipFill>
          <a:blip r:embed="rId4"/>
          <a:stretch>
            <a:fillRect/>
          </a:stretch>
        </p:blipFill>
        <p:spPr>
          <a:xfrm>
            <a:off x="272072" y="4500907"/>
            <a:ext cx="5823928" cy="2194560"/>
          </a:xfrm>
          <a:prstGeom prst="rect">
            <a:avLst/>
          </a:prstGeom>
          <a:ln>
            <a:noFill/>
          </a:ln>
          <a:effectLst>
            <a:softEdge rad="112500"/>
          </a:effectLst>
        </p:spPr>
      </p:pic>
      <p:sp>
        <p:nvSpPr>
          <p:cNvPr id="15" name="TextBox 14">
            <a:extLst>
              <a:ext uri="{FF2B5EF4-FFF2-40B4-BE49-F238E27FC236}">
                <a16:creationId xmlns:a16="http://schemas.microsoft.com/office/drawing/2014/main" id="{CE290A0F-1F8D-8A30-7700-123C6F2FBFF5}"/>
              </a:ext>
            </a:extLst>
          </p:cNvPr>
          <p:cNvSpPr txBox="1"/>
          <p:nvPr/>
        </p:nvSpPr>
        <p:spPr>
          <a:xfrm>
            <a:off x="2193095" y="376792"/>
            <a:ext cx="6910939"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Handwriting Samples to show signs of Dysgraphia</a:t>
            </a:r>
          </a:p>
        </p:txBody>
      </p:sp>
    </p:spTree>
    <p:extLst>
      <p:ext uri="{BB962C8B-B14F-4D97-AF65-F5344CB8AC3E}">
        <p14:creationId xmlns:p14="http://schemas.microsoft.com/office/powerpoint/2010/main" val="2910866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6A7091-A254-9EE6-BECE-28C4A9BD85C6}"/>
              </a:ext>
            </a:extLst>
          </p:cNvPr>
          <p:cNvSpPr txBox="1"/>
          <p:nvPr/>
        </p:nvSpPr>
        <p:spPr>
          <a:xfrm>
            <a:off x="3301466" y="673767"/>
            <a:ext cx="5890661" cy="646331"/>
          </a:xfrm>
          <a:prstGeom prst="rect">
            <a:avLst/>
          </a:prstGeom>
          <a:noFill/>
        </p:spPr>
        <p:txBody>
          <a:bodyPr wrap="square" rtlCol="0">
            <a:spAutoFit/>
          </a:bodyPr>
          <a:lstStyle/>
          <a:p>
            <a:r>
              <a:rPr lang="en-GB" sz="1800" dirty="0"/>
              <a:t> </a:t>
            </a:r>
            <a:r>
              <a:rPr lang="en-GB" sz="3600" b="1" dirty="0">
                <a:latin typeface="Times New Roman" panose="02020603050405020304" pitchFamily="18" charset="0"/>
                <a:cs typeface="Times New Roman" panose="02020603050405020304" pitchFamily="18" charset="0"/>
              </a:rPr>
              <a:t>EXISTING SYSTEM</a:t>
            </a:r>
            <a:endParaRPr lang="en-IN"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2C0EBDD-C43F-90AF-3C43-709F8A89B72B}"/>
              </a:ext>
            </a:extLst>
          </p:cNvPr>
          <p:cNvSpPr txBox="1"/>
          <p:nvPr/>
        </p:nvSpPr>
        <p:spPr>
          <a:xfrm>
            <a:off x="924024" y="1501541"/>
            <a:ext cx="10684042" cy="5232202"/>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1.Parent and teacher questionnaires: </a:t>
            </a:r>
            <a:r>
              <a:rPr lang="en-GB" sz="2000" dirty="0">
                <a:latin typeface="Times New Roman" panose="02020603050405020304" pitchFamily="18" charset="0"/>
                <a:cs typeface="Times New Roman" panose="02020603050405020304" pitchFamily="18" charset="0"/>
              </a:rPr>
              <a:t>Parent and teacher questionnaires are often used to identify signs of dysgraphia in children. These questionnaires may ask about a child's writing abilities, fine motor skills.</a:t>
            </a:r>
          </a:p>
          <a:p>
            <a:pPr marL="342900" indent="-342900">
              <a:buAutoNum type="arabicPeriod"/>
            </a:pPr>
            <a:endParaRPr lang="en-GB" sz="2000" dirty="0">
              <a:latin typeface="Times New Roman" panose="02020603050405020304" pitchFamily="18" charset="0"/>
              <a:cs typeface="Times New Roman" panose="02020603050405020304" pitchFamily="18" charset="0"/>
            </a:endParaRPr>
          </a:p>
          <a:p>
            <a:r>
              <a:rPr lang="en-GB" sz="2000" b="1" dirty="0">
                <a:latin typeface="Times New Roman" panose="02020603050405020304" pitchFamily="18" charset="0"/>
                <a:cs typeface="Times New Roman" panose="02020603050405020304" pitchFamily="18" charset="0"/>
              </a:rPr>
              <a:t>2.  Consulting Clinical Psychologists: </a:t>
            </a:r>
            <a:r>
              <a:rPr lang="en-GB" sz="2000" dirty="0">
                <a:latin typeface="Times New Roman" panose="02020603050405020304" pitchFamily="18" charset="0"/>
                <a:cs typeface="Times New Roman" panose="02020603050405020304" pitchFamily="18" charset="0"/>
              </a:rPr>
              <a:t>Psychologists with the help of clinical tests identify whether the child is </a:t>
            </a:r>
            <a:r>
              <a:rPr lang="en-GB" sz="2000" dirty="0" err="1">
                <a:latin typeface="Times New Roman" panose="02020603050405020304" pitchFamily="18" charset="0"/>
                <a:cs typeface="Times New Roman" panose="02020603050405020304" pitchFamily="18" charset="0"/>
              </a:rPr>
              <a:t>dysgraphic</a:t>
            </a:r>
            <a:r>
              <a:rPr lang="en-GB" sz="2000" dirty="0">
                <a:latin typeface="Times New Roman" panose="02020603050405020304" pitchFamily="18" charset="0"/>
                <a:cs typeface="Times New Roman" panose="02020603050405020304" pitchFamily="18" charset="0"/>
              </a:rPr>
              <a:t> or non- </a:t>
            </a:r>
            <a:r>
              <a:rPr lang="en-GB" sz="2000" dirty="0" err="1">
                <a:latin typeface="Times New Roman" panose="02020603050405020304" pitchFamily="18" charset="0"/>
                <a:cs typeface="Times New Roman" panose="02020603050405020304" pitchFamily="18" charset="0"/>
              </a:rPr>
              <a:t>dysgraphic</a:t>
            </a:r>
            <a:endParaRPr lang="en-GB" sz="2000" dirty="0">
              <a:latin typeface="Times New Roman" panose="02020603050405020304" pitchFamily="18" charset="0"/>
              <a:cs typeface="Times New Roman" panose="02020603050405020304" pitchFamily="18" charset="0"/>
            </a:endParaRPr>
          </a:p>
          <a:p>
            <a:pPr marL="342900" indent="-342900">
              <a:buAutoNum type="arabicPeriod"/>
            </a:pPr>
            <a:endParaRPr lang="en-GB" sz="2000" dirty="0">
              <a:latin typeface="Times New Roman" panose="02020603050405020304" pitchFamily="18" charset="0"/>
              <a:cs typeface="Times New Roman" panose="02020603050405020304" pitchFamily="18" charset="0"/>
            </a:endParaRPr>
          </a:p>
          <a:p>
            <a:r>
              <a:rPr lang="en-GB" sz="2000" b="1" dirty="0">
                <a:latin typeface="Times New Roman" panose="02020603050405020304" pitchFamily="18" charset="0"/>
                <a:cs typeface="Times New Roman" panose="02020603050405020304" pitchFamily="18" charset="0"/>
              </a:rPr>
              <a:t>3.</a:t>
            </a:r>
            <a:r>
              <a:rPr lang="en-GB" sz="2000" dirty="0">
                <a:latin typeface="Times New Roman" panose="02020603050405020304" pitchFamily="18" charset="0"/>
                <a:cs typeface="Times New Roman" panose="02020603050405020304" pitchFamily="18" charset="0"/>
              </a:rPr>
              <a:t> There are some Machine learning models to detect dysgraphia but those ML models considered the age groups of  7 to 15.  During this period there will be drastic change in the development of handwriting, which may not give accurate results.</a:t>
            </a:r>
          </a:p>
          <a:p>
            <a:endParaRPr lang="en-GB" sz="2000" dirty="0">
              <a:latin typeface="Times New Roman" panose="02020603050405020304" pitchFamily="18" charset="0"/>
              <a:cs typeface="Times New Roman" panose="02020603050405020304" pitchFamily="18" charset="0"/>
            </a:endParaRPr>
          </a:p>
          <a:p>
            <a:r>
              <a:rPr lang="en-GB" sz="2000" b="1" dirty="0">
                <a:latin typeface="Times New Roman" panose="02020603050405020304" pitchFamily="18" charset="0"/>
                <a:cs typeface="Times New Roman" panose="02020603050405020304" pitchFamily="18" charset="0"/>
              </a:rPr>
              <a:t>4. </a:t>
            </a:r>
            <a:r>
              <a:rPr lang="en-GB" sz="2000" dirty="0">
                <a:latin typeface="Times New Roman" panose="02020603050405020304" pitchFamily="18" charset="0"/>
                <a:cs typeface="Times New Roman" panose="02020603050405020304" pitchFamily="18" charset="0"/>
              </a:rPr>
              <a:t>Level of severity of dysgraphia is not concentrated.</a:t>
            </a:r>
          </a:p>
          <a:p>
            <a:r>
              <a:rPr lang="en-GB" sz="2000" dirty="0">
                <a:latin typeface="Times New Roman" panose="02020603050405020304" pitchFamily="18" charset="0"/>
                <a:cs typeface="Times New Roman" panose="02020603050405020304" pitchFamily="18" charset="0"/>
              </a:rPr>
              <a:t> </a:t>
            </a:r>
          </a:p>
          <a:p>
            <a:r>
              <a:rPr lang="en-GB" sz="2000" b="1" dirty="0">
                <a:latin typeface="Times New Roman" panose="02020603050405020304" pitchFamily="18" charset="0"/>
                <a:cs typeface="Times New Roman" panose="02020603050405020304" pitchFamily="18" charset="0"/>
              </a:rPr>
              <a:t>5.  </a:t>
            </a:r>
            <a:r>
              <a:rPr lang="en-GB" sz="2000" dirty="0">
                <a:latin typeface="Times New Roman" panose="02020603050405020304" pitchFamily="18" charset="0"/>
                <a:cs typeface="Times New Roman" panose="02020603050405020304" pitchFamily="18" charset="0"/>
              </a:rPr>
              <a:t>Limited data samples are available where the dataset is not balanced.</a:t>
            </a:r>
            <a:endParaRPr lang="en-GB" sz="2000" b="1"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pPr marL="342900" indent="-342900">
              <a:buAutoNum type="arabicPeriod"/>
            </a:pPr>
            <a:endParaRPr lang="en-GB" dirty="0">
              <a:latin typeface="Times New Roman" panose="02020603050405020304" pitchFamily="18" charset="0"/>
              <a:cs typeface="Times New Roman" panose="02020603050405020304" pitchFamily="18" charset="0"/>
            </a:endParaRPr>
          </a:p>
          <a:p>
            <a:pPr marL="342900" indent="-342900">
              <a:buAutoNum type="arabicPeriod"/>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373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F7567E-DD2B-0C60-2FE2-3C4740872E11}"/>
              </a:ext>
            </a:extLst>
          </p:cNvPr>
          <p:cNvSpPr txBox="1"/>
          <p:nvPr/>
        </p:nvSpPr>
        <p:spPr>
          <a:xfrm>
            <a:off x="3416969" y="731521"/>
            <a:ext cx="4754880" cy="769441"/>
          </a:xfrm>
          <a:prstGeom prst="rect">
            <a:avLst/>
          </a:prstGeom>
          <a:noFill/>
        </p:spPr>
        <p:txBody>
          <a:bodyPr wrap="square" rtlCol="0">
            <a:spAutoFit/>
          </a:bodyPr>
          <a:lstStyle/>
          <a:p>
            <a:pPr algn="ctr"/>
            <a:r>
              <a:rPr lang="en-GB" sz="4400" dirty="0">
                <a:latin typeface="Times New Roman" panose="02020603050405020304" pitchFamily="18" charset="0"/>
                <a:cs typeface="Times New Roman" panose="02020603050405020304" pitchFamily="18" charset="0"/>
              </a:rPr>
              <a:t>Proposed System</a:t>
            </a:r>
            <a:endParaRPr lang="en-IN" sz="4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CC100EC-ED03-60FB-8A95-51D2FD0A316C}"/>
              </a:ext>
            </a:extLst>
          </p:cNvPr>
          <p:cNvSpPr txBox="1"/>
          <p:nvPr/>
        </p:nvSpPr>
        <p:spPr>
          <a:xfrm>
            <a:off x="2085474" y="2213811"/>
            <a:ext cx="8386812"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Expansion of dataset for accurate and diverse analysis.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Building the Feature-extraction model.</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Using Machine Learning algorithms  to analyze large amounts of data by collecting handwriting samples to predict the likelihood of dysgraphia.</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Build a user-friendly model to identify dysgraphia in children and also to assess the severity level of dysgraphia.</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894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4E619D4-DD39-BB30-A32C-B489EA213C27}"/>
              </a:ext>
            </a:extLst>
          </p:cNvPr>
          <p:cNvSpPr txBox="1"/>
          <p:nvPr/>
        </p:nvSpPr>
        <p:spPr>
          <a:xfrm>
            <a:off x="3198796" y="861545"/>
            <a:ext cx="3994484" cy="646331"/>
          </a:xfrm>
          <a:prstGeom prst="rect">
            <a:avLst/>
          </a:prstGeom>
          <a:noFill/>
        </p:spPr>
        <p:txBody>
          <a:bodyPr wrap="square" rtlCol="0">
            <a:spAutoFit/>
          </a:bodyPr>
          <a:lstStyle/>
          <a:p>
            <a:pPr algn="ctr"/>
            <a:r>
              <a:rPr lang="en-GB" sz="3600" b="1" dirty="0">
                <a:latin typeface="Times New Roman" panose="02020603050405020304" pitchFamily="18" charset="0"/>
                <a:cs typeface="Times New Roman" panose="02020603050405020304" pitchFamily="18" charset="0"/>
              </a:rPr>
              <a:t>Objectives</a:t>
            </a:r>
            <a:endParaRPr lang="en-IN" sz="3600" b="1" dirty="0"/>
          </a:p>
        </p:txBody>
      </p:sp>
      <p:sp>
        <p:nvSpPr>
          <p:cNvPr id="8" name="TextBox 7">
            <a:extLst>
              <a:ext uri="{FF2B5EF4-FFF2-40B4-BE49-F238E27FC236}">
                <a16:creationId xmlns:a16="http://schemas.microsoft.com/office/drawing/2014/main" id="{1B395C3E-2B30-5B8B-3F19-66E405C0363B}"/>
              </a:ext>
            </a:extLst>
          </p:cNvPr>
          <p:cNvSpPr txBox="1"/>
          <p:nvPr/>
        </p:nvSpPr>
        <p:spPr>
          <a:xfrm>
            <a:off x="1597795" y="1848051"/>
            <a:ext cx="8733322" cy="2831544"/>
          </a:xfrm>
          <a:prstGeom prst="rect">
            <a:avLst/>
          </a:prstGeom>
          <a:noFill/>
        </p:spPr>
        <p:txBody>
          <a:bodyPr wrap="square" rtlCol="0">
            <a:spAutoFit/>
          </a:bodyPr>
          <a:lstStyle/>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To build standardized dataset to classify abnormal and normal children.</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To build feature extraction model to extract significant features .</a:t>
            </a:r>
          </a:p>
          <a:p>
            <a:r>
              <a:rPr lang="en-IN" sz="2000" dirty="0">
                <a:latin typeface="Times New Roman" panose="02020603050405020304" pitchFamily="18" charset="0"/>
                <a:cs typeface="Times New Roman" panose="02020603050405020304" pitchFamily="18" charset="0"/>
              </a:rPr>
              <a:t>3.  To develop a user friendly interface that can detect dysgraphia and its severity level  in children through handwriting analysis using machine learning techniques .</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4. </a:t>
            </a:r>
            <a:r>
              <a:rPr lang="en-IN" sz="2000" dirty="0">
                <a:latin typeface="Times New Roman" panose="02020603050405020304" pitchFamily="18" charset="0"/>
                <a:cs typeface="Times New Roman" panose="02020603050405020304" pitchFamily="18" charset="0"/>
              </a:rPr>
              <a:t>To evaluate the performance of the model using suitable metrics </a:t>
            </a:r>
            <a:r>
              <a:rPr lang="en-US" sz="2000" dirty="0">
                <a:latin typeface="Times New Roman" panose="02020603050405020304" pitchFamily="18" charset="0"/>
                <a:cs typeface="Times New Roman" panose="02020603050405020304" pitchFamily="18" charset="0"/>
              </a:rPr>
              <a:t>in classifying </a:t>
            </a:r>
            <a:r>
              <a:rPr lang="en-US" sz="2000" dirty="0" err="1">
                <a:latin typeface="Times New Roman" panose="02020603050405020304" pitchFamily="18" charset="0"/>
                <a:cs typeface="Times New Roman" panose="02020603050405020304" pitchFamily="18" charset="0"/>
              </a:rPr>
              <a:t>dysgraphic</a:t>
            </a:r>
            <a:r>
              <a:rPr lang="en-US" sz="2000" dirty="0">
                <a:latin typeface="Times New Roman" panose="02020603050405020304" pitchFamily="18" charset="0"/>
                <a:cs typeface="Times New Roman" panose="02020603050405020304" pitchFamily="18" charset="0"/>
              </a:rPr>
              <a:t> and non </a:t>
            </a:r>
            <a:r>
              <a:rPr lang="en-US" sz="2000" dirty="0" err="1">
                <a:latin typeface="Times New Roman" panose="02020603050405020304" pitchFamily="18" charset="0"/>
                <a:cs typeface="Times New Roman" panose="02020603050405020304" pitchFamily="18" charset="0"/>
              </a:rPr>
              <a:t>dysgraphic</a:t>
            </a:r>
            <a:r>
              <a:rPr lang="en-IN" sz="18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862193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1B2AFB3D-32EB-BD2C-B1BC-ECF85490BB45}"/>
              </a:ext>
            </a:extLst>
          </p:cNvPr>
          <p:cNvGraphicFramePr>
            <a:graphicFrameLocks noGrp="1"/>
          </p:cNvGraphicFramePr>
          <p:nvPr>
            <p:extLst>
              <p:ext uri="{D42A27DB-BD31-4B8C-83A1-F6EECF244321}">
                <p14:modId xmlns:p14="http://schemas.microsoft.com/office/powerpoint/2010/main" val="313438200"/>
              </p:ext>
            </p:extLst>
          </p:nvPr>
        </p:nvGraphicFramePr>
        <p:xfrm>
          <a:off x="0" y="599656"/>
          <a:ext cx="12204834" cy="6258344"/>
        </p:xfrm>
        <a:graphic>
          <a:graphicData uri="http://schemas.openxmlformats.org/drawingml/2006/table">
            <a:tbl>
              <a:tblPr firstRow="1" bandRow="1">
                <a:tableStyleId>{5C22544A-7EE6-4342-B048-85BDC9FD1C3A}</a:tableStyleId>
              </a:tblPr>
              <a:tblGrid>
                <a:gridCol w="4069364">
                  <a:extLst>
                    <a:ext uri="{9D8B030D-6E8A-4147-A177-3AD203B41FA5}">
                      <a16:colId xmlns:a16="http://schemas.microsoft.com/office/drawing/2014/main" val="1549177490"/>
                    </a:ext>
                  </a:extLst>
                </a:gridCol>
                <a:gridCol w="2083594">
                  <a:extLst>
                    <a:ext uri="{9D8B030D-6E8A-4147-A177-3AD203B41FA5}">
                      <a16:colId xmlns:a16="http://schemas.microsoft.com/office/drawing/2014/main" val="232436668"/>
                    </a:ext>
                  </a:extLst>
                </a:gridCol>
                <a:gridCol w="2973766">
                  <a:extLst>
                    <a:ext uri="{9D8B030D-6E8A-4147-A177-3AD203B41FA5}">
                      <a16:colId xmlns:a16="http://schemas.microsoft.com/office/drawing/2014/main" val="1511096417"/>
                    </a:ext>
                  </a:extLst>
                </a:gridCol>
                <a:gridCol w="3078110">
                  <a:extLst>
                    <a:ext uri="{9D8B030D-6E8A-4147-A177-3AD203B41FA5}">
                      <a16:colId xmlns:a16="http://schemas.microsoft.com/office/drawing/2014/main" val="1636551875"/>
                    </a:ext>
                  </a:extLst>
                </a:gridCol>
              </a:tblGrid>
              <a:tr h="645367">
                <a:tc>
                  <a:txBody>
                    <a:bodyPr/>
                    <a:lstStyle/>
                    <a:p>
                      <a:r>
                        <a:rPr lang="en-IN" dirty="0">
                          <a:solidFill>
                            <a:schemeClr val="tx1"/>
                          </a:solidFill>
                          <a:latin typeface="Times New Roman" panose="02020603050405020304" pitchFamily="18" charset="0"/>
                          <a:cs typeface="Times New Roman" panose="02020603050405020304" pitchFamily="18" charset="0"/>
                        </a:rPr>
                        <a:t>Title of the 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latin typeface="Times New Roman" panose="02020603050405020304" pitchFamily="18" charset="0"/>
                          <a:cs typeface="Times New Roman" panose="02020603050405020304" pitchFamily="18" charset="0"/>
                        </a:rPr>
                        <a:t>Technology/</a:t>
                      </a:r>
                    </a:p>
                    <a:p>
                      <a:r>
                        <a:rPr lang="en-IN" dirty="0">
                          <a:solidFill>
                            <a:schemeClr val="tx1"/>
                          </a:solidFill>
                          <a:latin typeface="Times New Roman" panose="02020603050405020304" pitchFamily="18" charset="0"/>
                          <a:cs typeface="Times New Roman" panose="02020603050405020304" pitchFamily="18" charset="0"/>
                        </a:rPr>
                        <a:t>Algorithms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err="1">
                          <a:solidFill>
                            <a:schemeClr val="tx1"/>
                          </a:solidFill>
                          <a:latin typeface="Times New Roman" panose="02020603050405020304" pitchFamily="18" charset="0"/>
                          <a:cs typeface="Times New Roman" panose="02020603050405020304" pitchFamily="18" charset="0"/>
                        </a:rPr>
                        <a:t>WorkDone</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latin typeface="Times New Roman" panose="02020603050405020304" pitchFamily="18" charset="0"/>
                          <a:cs typeface="Times New Roman" panose="02020603050405020304" pitchFamily="18" charset="0"/>
                        </a:rPr>
                        <a:t>Limitations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8597081"/>
                  </a:ext>
                </a:extLst>
              </a:tr>
              <a:tr h="1308561">
                <a:tc>
                  <a:txBody>
                    <a:bodyPr/>
                    <a:lstStyle/>
                    <a:p>
                      <a:r>
                        <a:rPr lang="en-IN" sz="1600" dirty="0">
                          <a:effectLst/>
                          <a:latin typeface="Times New Roman" panose="02020603050405020304" pitchFamily="18" charset="0"/>
                          <a:ea typeface="Calibri" panose="020F0502020204030204" pitchFamily="34" charset="0"/>
                        </a:rPr>
                        <a:t>Identification and characterization of learning weakness from drawing analysis at the pre-literacy stage</a:t>
                      </a:r>
                      <a:endParaRPr lang="en-IN" sz="1600" dirty="0">
                        <a:effectLst/>
                        <a:latin typeface="Times New Roman" panose="02020603050405020304" pitchFamily="18" charset="0"/>
                        <a:ea typeface="Times New Roman" panose="02020603050405020304" pitchFamily="18" charset="0"/>
                      </a:endParaRPr>
                    </a:p>
                    <a:p>
                      <a:r>
                        <a:rPr lang="en-IN" sz="1600" dirty="0">
                          <a:effectLst/>
                          <a:latin typeface="Times New Roman" panose="02020603050405020304" pitchFamily="18" charset="0"/>
                          <a:ea typeface="Calibri" panose="020F0502020204030204" pitchFamily="34" charset="0"/>
                        </a:rPr>
                        <a:t>By Linda Greta </a:t>
                      </a:r>
                      <a:r>
                        <a:rPr lang="en-IN" sz="1600" dirty="0" err="1">
                          <a:effectLst/>
                          <a:latin typeface="Times New Roman" panose="02020603050405020304" pitchFamily="18" charset="0"/>
                          <a:ea typeface="Calibri" panose="020F0502020204030204" pitchFamily="34" charset="0"/>
                        </a:rPr>
                        <a:t>Dui,Eugenio</a:t>
                      </a:r>
                      <a:r>
                        <a:rPr lang="en-IN" sz="1600" dirty="0">
                          <a:effectLst/>
                          <a:latin typeface="Times New Roman" panose="02020603050405020304" pitchFamily="18" charset="0"/>
                          <a:ea typeface="Calibri" panose="020F0502020204030204" pitchFamily="34" charset="0"/>
                        </a:rPr>
                        <a:t> </a:t>
                      </a:r>
                      <a:r>
                        <a:rPr lang="en-IN" sz="1600" dirty="0" err="1">
                          <a:effectLst/>
                          <a:latin typeface="Times New Roman" panose="02020603050405020304" pitchFamily="18" charset="0"/>
                          <a:ea typeface="Calibri" panose="020F0502020204030204" pitchFamily="34" charset="0"/>
                        </a:rPr>
                        <a:t>Lomurno</a:t>
                      </a:r>
                      <a:r>
                        <a:rPr lang="en-IN" sz="1600" dirty="0">
                          <a:effectLst/>
                          <a:latin typeface="Times New Roman" panose="02020603050405020304" pitchFamily="18" charset="0"/>
                          <a:ea typeface="Calibri" panose="020F0502020204030204" pitchFamily="34" charset="0"/>
                        </a:rPr>
                        <a:t> ,</a:t>
                      </a:r>
                      <a:endParaRPr lang="en-IN" sz="1600" dirty="0">
                        <a:effectLst/>
                        <a:latin typeface="Times New Roman" panose="02020603050405020304" pitchFamily="18" charset="0"/>
                        <a:ea typeface="Times New Roman" panose="02020603050405020304" pitchFamily="18" charset="0"/>
                      </a:endParaRPr>
                    </a:p>
                    <a:p>
                      <a:r>
                        <a:rPr lang="en-IN" sz="1600" dirty="0">
                          <a:effectLst/>
                          <a:latin typeface="Times New Roman" panose="02020603050405020304" pitchFamily="18" charset="0"/>
                          <a:ea typeface="Calibri" panose="020F0502020204030204" pitchFamily="34" charset="0"/>
                        </a:rPr>
                        <a:t>Cristiano </a:t>
                      </a:r>
                      <a:r>
                        <a:rPr lang="en-IN" sz="1600" dirty="0" err="1">
                          <a:effectLst/>
                          <a:latin typeface="Times New Roman" panose="02020603050405020304" pitchFamily="18" charset="0"/>
                          <a:ea typeface="Calibri" panose="020F0502020204030204" pitchFamily="34" charset="0"/>
                        </a:rPr>
                        <a:t>Termine</a:t>
                      </a:r>
                      <a:r>
                        <a:rPr lang="en-IN" sz="1600" dirty="0">
                          <a:effectLst/>
                          <a:latin typeface="Times New Roman" panose="02020603050405020304" pitchFamily="18" charset="0"/>
                          <a:ea typeface="Calibri" panose="020F0502020204030204" pitchFamily="34" charset="0"/>
                        </a:rPr>
                        <a:t>(2022)</a:t>
                      </a:r>
                      <a:endParaRPr lang="en-IN"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effectLst/>
                          <a:latin typeface="Times New Roman" panose="02020603050405020304" pitchFamily="18" charset="0"/>
                          <a:ea typeface="Calibri" panose="020F0502020204030204" pitchFamily="34" charset="0"/>
                        </a:rPr>
                        <a:t>Deep learning Models</a:t>
                      </a:r>
                      <a:endParaRPr lang="en-IN" sz="18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Comparing several ML algorithms discovered that the best results were achieved by the adaptive boosting algorithm with 80% accuracy.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a:effectLst/>
                          <a:latin typeface="Times New Roman" panose="02020603050405020304" pitchFamily="18" charset="0"/>
                          <a:ea typeface="Calibri" panose="020F0502020204030204" pitchFamily="34" charset="0"/>
                        </a:rPr>
                        <a:t>Focused solely on analyzing children’s drawings,which may not provide a comprehensive picture of their learning weakness.</a:t>
                      </a:r>
                      <a:endParaRPr lang="en-IN" sz="1600">
                        <a:effectLst/>
                        <a:latin typeface="Times New Roman" panose="02020603050405020304" pitchFamily="18" charset="0"/>
                        <a:ea typeface="Times New Roman" panose="02020603050405020304" pitchFamily="18" charset="0"/>
                      </a:endParaRPr>
                    </a:p>
                    <a:p>
                      <a:r>
                        <a:rPr lang="en-US" sz="1600">
                          <a:effectLst/>
                          <a:latin typeface="Times New Roman" panose="02020603050405020304" pitchFamily="18" charset="0"/>
                          <a:ea typeface="Calibri" panose="020F0502020204030204" pitchFamily="34"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6193261"/>
                  </a:ext>
                </a:extLst>
              </a:tr>
              <a:tr h="1662237">
                <a:tc>
                  <a:txBody>
                    <a:bodyPr/>
                    <a:lstStyle/>
                    <a:p>
                      <a:endParaRPr lang="en-IN" sz="1600" dirty="0">
                        <a:effectLst/>
                        <a:latin typeface="Times New Roman" panose="02020603050405020304" pitchFamily="18" charset="0"/>
                        <a:ea typeface="Calibri" panose="020F0502020204030204" pitchFamily="34" charset="0"/>
                      </a:endParaRPr>
                    </a:p>
                    <a:p>
                      <a:r>
                        <a:rPr lang="en-IN" sz="1600" dirty="0">
                          <a:effectLst/>
                          <a:latin typeface="Times New Roman" panose="02020603050405020304" pitchFamily="18" charset="0"/>
                          <a:ea typeface="Calibri" panose="020F0502020204030204" pitchFamily="34" charset="0"/>
                        </a:rPr>
                        <a:t>  </a:t>
                      </a:r>
                      <a:r>
                        <a:rPr lang="en-US" sz="1600" dirty="0">
                          <a:effectLst/>
                          <a:latin typeface="Times New Roman" panose="02020603050405020304" pitchFamily="18" charset="0"/>
                          <a:ea typeface="Calibri" panose="020F0502020204030204" pitchFamily="34" charset="0"/>
                        </a:rPr>
                        <a:t>Acquisition of handwriting in children with and without dysgraphia: A Computational approach </a:t>
                      </a:r>
                      <a:r>
                        <a:rPr lang="en-IN" sz="1600" dirty="0">
                          <a:effectLst/>
                          <a:latin typeface="Times New Roman" panose="02020603050405020304" pitchFamily="18" charset="0"/>
                          <a:ea typeface="Calibri" panose="020F0502020204030204" pitchFamily="34" charset="0"/>
                        </a:rPr>
                        <a:t>by </a:t>
                      </a:r>
                      <a:r>
                        <a:rPr lang="en-IN" sz="1600" dirty="0" err="1">
                          <a:effectLst/>
                          <a:latin typeface="Times New Roman" panose="02020603050405020304" pitchFamily="18" charset="0"/>
                          <a:ea typeface="Calibri" panose="020F0502020204030204" pitchFamily="34" charset="0"/>
                        </a:rPr>
                        <a:t>Gargot</a:t>
                      </a:r>
                      <a:r>
                        <a:rPr lang="en-IN" sz="1600" dirty="0">
                          <a:effectLst/>
                          <a:latin typeface="Times New Roman" panose="02020603050405020304" pitchFamily="18" charset="0"/>
                          <a:ea typeface="Calibri" panose="020F0502020204030204" pitchFamily="34" charset="0"/>
                        </a:rPr>
                        <a:t> </a:t>
                      </a:r>
                      <a:r>
                        <a:rPr lang="en-IN" sz="1600" dirty="0" err="1">
                          <a:effectLst/>
                          <a:latin typeface="Times New Roman" panose="02020603050405020304" pitchFamily="18" charset="0"/>
                          <a:ea typeface="Calibri" panose="020F0502020204030204" pitchFamily="34" charset="0"/>
                        </a:rPr>
                        <a:t>T,Asselborn</a:t>
                      </a:r>
                      <a:r>
                        <a:rPr lang="en-IN" sz="1600" dirty="0">
                          <a:effectLst/>
                          <a:latin typeface="Times New Roman" panose="02020603050405020304" pitchFamily="18" charset="0"/>
                          <a:ea typeface="Calibri" panose="020F0502020204030204" pitchFamily="34" charset="0"/>
                        </a:rPr>
                        <a:t> T, Pellerin</a:t>
                      </a:r>
                    </a:p>
                    <a:p>
                      <a:r>
                        <a:rPr lang="en-IN" sz="1600" dirty="0">
                          <a:effectLst/>
                          <a:latin typeface="Times New Roman" panose="02020603050405020304" pitchFamily="18" charset="0"/>
                          <a:ea typeface="Calibri" panose="020F0502020204030204" pitchFamily="34" charset="0"/>
                        </a:rPr>
                        <a:t>(2020)</a:t>
                      </a:r>
                      <a:endParaRPr lang="en-IN"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a:effectLst/>
                          <a:latin typeface="Times New Roman" panose="02020603050405020304" pitchFamily="18" charset="0"/>
                          <a:ea typeface="Calibri" panose="020F0502020204030204" pitchFamily="34" charset="0"/>
                        </a:rPr>
                        <a:t>Clinical gold standard methods ,Statistical models  ,K-means clustering algorithm,elbow method</a:t>
                      </a:r>
                      <a:endParaRPr lang="en-IN" sz="18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latin typeface="Times New Roman" panose="02020603050405020304" pitchFamily="18" charset="0"/>
                          <a:cs typeface="Times New Roman" panose="02020603050405020304" pitchFamily="18" charset="0"/>
                        </a:rPr>
                        <a:t>Identified the best Features ,to diagnose the  children with Dysgraphia using BHK,BHK for teenagers, DASH and many other tests.</a:t>
                      </a:r>
                    </a:p>
                    <a:p>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effectLst/>
                          <a:latin typeface="Times New Roman" panose="02020603050405020304" pitchFamily="18" charset="0"/>
                          <a:ea typeface="Calibri" panose="020F0502020204030204" pitchFamily="34" charset="0"/>
                        </a:rPr>
                        <a:t>Didn’t relate Tilt and Pressure digital features to BHK Scores(Quality and Speed)</a:t>
                      </a:r>
                      <a:endParaRPr lang="en-IN" sz="1800" dirty="0">
                        <a:effectLst/>
                        <a:latin typeface="Times New Roman" panose="02020603050405020304" pitchFamily="18" charset="0"/>
                        <a:ea typeface="Times New Roman" panose="02020603050405020304" pitchFamily="18" charset="0"/>
                      </a:endParaRPr>
                    </a:p>
                    <a:p>
                      <a:r>
                        <a:rPr lang="en-US" sz="1600" dirty="0">
                          <a:effectLst/>
                          <a:latin typeface="Times New Roman" panose="02020603050405020304" pitchFamily="18" charset="0"/>
                          <a:ea typeface="Calibri" panose="020F0502020204030204" pitchFamily="34" charset="0"/>
                        </a:rPr>
                        <a:t> </a:t>
                      </a:r>
                      <a:endParaRPr lang="en-IN"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7531882"/>
                  </a:ext>
                </a:extLst>
              </a:tr>
              <a:tr h="1227678">
                <a:tc>
                  <a:txBody>
                    <a:bodyPr/>
                    <a:lstStyle/>
                    <a:p>
                      <a:r>
                        <a:rPr lang="en-IN" sz="180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Automated human level diagnosis of dysgraphia using a consumer tablet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rPr>
                        <a:t>by Thibault </a:t>
                      </a:r>
                      <a:r>
                        <a:rPr lang="en-IN" sz="1800" dirty="0" err="1">
                          <a:effectLst/>
                          <a:latin typeface="Times New Roman" panose="02020603050405020304" pitchFamily="18" charset="0"/>
                          <a:ea typeface="Calibri" panose="020F0502020204030204" pitchFamily="34" charset="0"/>
                        </a:rPr>
                        <a:t>Asselborn,Thomas</a:t>
                      </a:r>
                      <a:r>
                        <a:rPr lang="en-IN" sz="1800" dirty="0">
                          <a:effectLst/>
                          <a:latin typeface="Times New Roman" panose="02020603050405020304" pitchFamily="18" charset="0"/>
                          <a:ea typeface="Calibri" panose="020F0502020204030204" pitchFamily="34" charset="0"/>
                        </a:rPr>
                        <a:t> </a:t>
                      </a:r>
                      <a:r>
                        <a:rPr lang="en-IN" sz="1800" dirty="0" err="1">
                          <a:effectLst/>
                          <a:latin typeface="Times New Roman" panose="02020603050405020304" pitchFamily="18" charset="0"/>
                          <a:ea typeface="Calibri" panose="020F0502020204030204" pitchFamily="34" charset="0"/>
                        </a:rPr>
                        <a:t>Gargot</a:t>
                      </a:r>
                      <a:r>
                        <a:rPr lang="en-IN" sz="1800" dirty="0">
                          <a:effectLst/>
                          <a:latin typeface="Times New Roman" panose="02020603050405020304" pitchFamily="18" charset="0"/>
                          <a:ea typeface="Calibri" panose="020F0502020204030204" pitchFamily="34" charset="0"/>
                        </a:rPr>
                        <a:t> , </a:t>
                      </a:r>
                      <a:r>
                        <a:rPr lang="en-IN" sz="1800" dirty="0" err="1">
                          <a:effectLst/>
                          <a:latin typeface="Times New Roman" panose="02020603050405020304" pitchFamily="18" charset="0"/>
                          <a:ea typeface="Calibri" panose="020F0502020204030204" pitchFamily="34" charset="0"/>
                        </a:rPr>
                        <a:t>Wafa</a:t>
                      </a:r>
                      <a:r>
                        <a:rPr lang="en-IN" sz="1800" dirty="0">
                          <a:effectLst/>
                          <a:latin typeface="Times New Roman" panose="02020603050405020304" pitchFamily="18" charset="0"/>
                          <a:ea typeface="Calibri" panose="020F0502020204030204" pitchFamily="34" charset="0"/>
                        </a:rPr>
                        <a:t> Johal</a:t>
                      </a:r>
                      <a:r>
                        <a:rPr lang="en-US" sz="1800" dirty="0">
                          <a:effectLst/>
                          <a:latin typeface="Calibri" panose="020F0502020204030204" pitchFamily="34" charset="0"/>
                          <a:ea typeface="Calibri" panose="020F0502020204030204" pitchFamily="34" charset="0"/>
                          <a:cs typeface="Times New Roman" panose="02020603050405020304" pitchFamily="18" charset="0"/>
                        </a:rPr>
                        <a:t> (2018)</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a:effectLst/>
                          <a:latin typeface="Times New Roman" panose="02020603050405020304" pitchFamily="18" charset="0"/>
                          <a:ea typeface="Calibri" panose="020F0502020204030204" pitchFamily="34" charset="0"/>
                        </a:rPr>
                        <a:t>Ajuriaguerra</a:t>
                      </a:r>
                      <a:r>
                        <a:rPr lang="en-US" sz="1800" dirty="0">
                          <a:effectLst/>
                          <a:latin typeface="Times New Roman" panose="02020603050405020304" pitchFamily="18" charset="0"/>
                          <a:ea typeface="Calibri" panose="020F0502020204030204" pitchFamily="34" charset="0"/>
                        </a:rPr>
                        <a:t>,</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BHK tests.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Random Forest Algorithm .</a:t>
                      </a:r>
                      <a:endParaRPr lang="en-IN" sz="18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err="1">
                          <a:effectLst/>
                          <a:latin typeface="Times New Roman" panose="02020603050405020304" pitchFamily="18" charset="0"/>
                          <a:ea typeface="Times New Roman" panose="02020603050405020304" pitchFamily="18" charset="0"/>
                        </a:rPr>
                        <a:t>Digitilized</a:t>
                      </a:r>
                      <a:r>
                        <a:rPr lang="en-IN" sz="1600" dirty="0">
                          <a:effectLst/>
                          <a:latin typeface="Times New Roman" panose="02020603050405020304" pitchFamily="18" charset="0"/>
                          <a:ea typeface="Times New Roman" panose="02020603050405020304" pitchFamily="18" charset="0"/>
                        </a:rPr>
                        <a:t> tablets are used to collect handwriting samples and </a:t>
                      </a:r>
                      <a:r>
                        <a:rPr lang="en-IN" sz="1600" dirty="0">
                          <a:latin typeface="Times New Roman" panose="02020603050405020304" pitchFamily="18" charset="0"/>
                          <a:cs typeface="Times New Roman" panose="02020603050405020304" pitchFamily="18" charset="0"/>
                        </a:rPr>
                        <a:t>With the help of Gini importance, 8 most important features seemed to be most important</a:t>
                      </a:r>
                    </a:p>
                    <a:p>
                      <a:endParaRPr lang="en-IN" sz="18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effectLst/>
                          <a:latin typeface="Times New Roman" panose="02020603050405020304" pitchFamily="18" charset="0"/>
                          <a:ea typeface="Calibri" panose="020F0502020204030204" pitchFamily="34" charset="0"/>
                        </a:rPr>
                        <a:t> Used very Limited sample size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9710676"/>
                  </a:ext>
                </a:extLst>
              </a:tr>
              <a:tr h="1148659">
                <a:tc>
                  <a:txBody>
                    <a:bodyPr/>
                    <a:lstStyle/>
                    <a:p>
                      <a:r>
                        <a:rPr lang="en-IN" sz="1800" dirty="0">
                          <a:effectLst/>
                          <a:latin typeface="Times New Roman" panose="02020603050405020304" pitchFamily="18" charset="0"/>
                          <a:ea typeface="Calibri" panose="020F0502020204030204" pitchFamily="34" charset="0"/>
                        </a:rPr>
                        <a:t>Dysgraphia detection through Machine Learning by </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Peter </a:t>
                      </a:r>
                      <a:r>
                        <a:rPr lang="en-IN" sz="1800" dirty="0" err="1">
                          <a:effectLst/>
                          <a:latin typeface="Times New Roman" panose="02020603050405020304" pitchFamily="18" charset="0"/>
                          <a:ea typeface="Calibri" panose="020F0502020204030204" pitchFamily="34" charset="0"/>
                        </a:rPr>
                        <a:t>Drotar</a:t>
                      </a:r>
                      <a:r>
                        <a:rPr lang="en-IN" sz="1800" dirty="0">
                          <a:effectLst/>
                          <a:latin typeface="Times New Roman" panose="02020603050405020304" pitchFamily="18" charset="0"/>
                          <a:ea typeface="Calibri" panose="020F0502020204030204" pitchFamily="34" charset="0"/>
                        </a:rPr>
                        <a:t> and Marek </a:t>
                      </a:r>
                      <a:r>
                        <a:rPr lang="en-IN" sz="1800" dirty="0" err="1">
                          <a:effectLst/>
                          <a:latin typeface="Times New Roman" panose="02020603050405020304" pitchFamily="18" charset="0"/>
                          <a:ea typeface="Calibri" panose="020F0502020204030204" pitchFamily="34" charset="0"/>
                        </a:rPr>
                        <a:t>Dobes</a:t>
                      </a:r>
                      <a:r>
                        <a:rPr lang="en-US" sz="1800" dirty="0">
                          <a:effectLst/>
                          <a:latin typeface="Times New Roman" panose="02020603050405020304" pitchFamily="18" charset="0"/>
                          <a:ea typeface="Calibri" panose="020F0502020204030204" pitchFamily="34" charset="0"/>
                        </a:rPr>
                        <a:t> (2020)</a:t>
                      </a:r>
                      <a:endParaRPr lang="en-IN" sz="18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effectLst/>
                          <a:latin typeface="Times New Roman" panose="02020603050405020304" pitchFamily="18" charset="0"/>
                          <a:ea typeface="Calibri" panose="020F0502020204030204" pitchFamily="34" charset="0"/>
                        </a:rPr>
                        <a:t>Convolutional Neural Networks (CNN), SVM</a:t>
                      </a:r>
                      <a:endParaRPr lang="en-IN" sz="18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Speed, accuracy, quality of their writing features drawn, play write draw app is used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effectLst/>
                          <a:latin typeface="Times New Roman" panose="02020603050405020304" pitchFamily="18" charset="0"/>
                          <a:ea typeface="Calibri" panose="020F0502020204030204" pitchFamily="34" charset="0"/>
                        </a:rPr>
                        <a:t>Could not pin point differences between children of different ages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8726558"/>
                  </a:ext>
                </a:extLst>
              </a:tr>
            </a:tbl>
          </a:graphicData>
        </a:graphic>
      </p:graphicFrame>
      <p:sp>
        <p:nvSpPr>
          <p:cNvPr id="7" name="TextBox 6">
            <a:extLst>
              <a:ext uri="{FF2B5EF4-FFF2-40B4-BE49-F238E27FC236}">
                <a16:creationId xmlns:a16="http://schemas.microsoft.com/office/drawing/2014/main" id="{4B8880C3-AE65-14F3-420D-64E2D41B925C}"/>
              </a:ext>
            </a:extLst>
          </p:cNvPr>
          <p:cNvSpPr txBox="1"/>
          <p:nvPr/>
        </p:nvSpPr>
        <p:spPr>
          <a:xfrm>
            <a:off x="3801979" y="105878"/>
            <a:ext cx="436987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3478843404"/>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{4BE48679-AF69-45C2-B428-C53AC70BCC7C}tf67061901_win32</Template>
  <TotalTime>493</TotalTime>
  <Words>1125</Words>
  <Application>Microsoft Office PowerPoint</Application>
  <PresentationFormat>Widescreen</PresentationFormat>
  <Paragraphs>143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Daytona Condensed Light</vt:lpstr>
      <vt:lpstr>Posterama</vt:lpstr>
      <vt:lpstr>Times New Roman</vt:lpstr>
      <vt:lpstr>Wingdings</vt:lpstr>
      <vt:lpstr>Office Theme</vt:lpstr>
      <vt:lpstr>“DEtection of Dysgraphia and its Severity Assessment in preadolescents using Machine Learning”</vt:lpstr>
      <vt:lpstr>AGENDA</vt:lpstr>
      <vt:lpstr> Introduction --What is DYSGRAPHIA??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Dysgraphia and its Severity Assessment in preadolescents using Machine Learning”</dc:title>
  <dc:creator>Tharunya varma</dc:creator>
  <cp:lastModifiedBy>Prathyusha Gaddam</cp:lastModifiedBy>
  <cp:revision>8</cp:revision>
  <dcterms:created xsi:type="dcterms:W3CDTF">2023-08-09T05:43:37Z</dcterms:created>
  <dcterms:modified xsi:type="dcterms:W3CDTF">2024-01-19T16:29:08Z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