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y="6858000" cx="12192000"/>
  <p:notesSz cx="6858000" cy="9144000"/>
  <p:embeddedFontLst>
    <p:embeddedFont>
      <p:font typeface="Source Sans Pro"/>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F4FAEF-834E-4DB5-9681-919AA9D10D8A}">
  <a:tblStyle styleId="{50F4FAEF-834E-4DB5-9681-919AA9D10D8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SourceSansPro-bold.fntdata"/><Relationship Id="rId108" Type="http://schemas.openxmlformats.org/officeDocument/2006/relationships/font" Target="fonts/SourceSansPro-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SourceSansPro-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1" Type="http://schemas.openxmlformats.org/officeDocument/2006/relationships/font" Target="fonts/SourceSansPro-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1200"/>
              <a:buFont typeface="Calibri"/>
              <a:buNone/>
            </a:pPr>
            <a:r>
              <a:rPr lang="en-US">
                <a:solidFill>
                  <a:srgbClr val="FF0000"/>
                </a:solidFill>
              </a:rPr>
              <a:t>. Platform Independent: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we write a Python program,it can run on any platform without rewriting once again. Internally PVM is responsible to convert into machine understandable form.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rgbClr val="FF0000"/>
              </a:buClr>
              <a:buSzPts val="1200"/>
              <a:buFont typeface="Calibri"/>
              <a:buNone/>
            </a:pPr>
            <a:r>
              <a:rPr lang="en-US">
                <a:solidFill>
                  <a:srgbClr val="FF0000"/>
                </a:solidFill>
              </a:rPr>
              <a:t>5. Portability: </a:t>
            </a:r>
            <a:endParaRPr/>
          </a:p>
          <a:p>
            <a:pPr indent="0" lvl="0" marL="0" rtl="0" algn="l">
              <a:spcBef>
                <a:spcPts val="0"/>
              </a:spcBef>
              <a:spcAft>
                <a:spcPts val="0"/>
              </a:spcAft>
              <a:buNone/>
            </a:pPr>
            <a:r>
              <a:t/>
            </a:r>
            <a:endParaRPr/>
          </a:p>
        </p:txBody>
      </p:sp>
      <p:sp>
        <p:nvSpPr>
          <p:cNvPr id="120" name="Google Shape;12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17.png"/><Relationship Id="rId4" Type="http://schemas.openxmlformats.org/officeDocument/2006/relationships/image" Target="../media/image11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14.png"/><Relationship Id="rId4" Type="http://schemas.openxmlformats.org/officeDocument/2006/relationships/image" Target="../media/image11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18.png"/><Relationship Id="rId4" Type="http://schemas.openxmlformats.org/officeDocument/2006/relationships/image" Target="../media/image1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python.org/get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2.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5.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4.png"/><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5.png"/><Relationship Id="rId4" Type="http://schemas.openxmlformats.org/officeDocument/2006/relationships/image" Target="../media/image57.png"/><Relationship Id="rId5"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1.png"/><Relationship Id="rId4" Type="http://schemas.openxmlformats.org/officeDocument/2006/relationships/image" Target="../media/image56.png"/><Relationship Id="rId5"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9.png"/><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72.png"/><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7.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74.png"/><Relationship Id="rId4" Type="http://schemas.openxmlformats.org/officeDocument/2006/relationships/image" Target="../media/image76.png"/><Relationship Id="rId5" Type="http://schemas.openxmlformats.org/officeDocument/2006/relationships/image" Target="../media/image62.png"/><Relationship Id="rId6" Type="http://schemas.openxmlformats.org/officeDocument/2006/relationships/image" Target="../media/image7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75.png"/><Relationship Id="rId4" Type="http://schemas.openxmlformats.org/officeDocument/2006/relationships/image" Target="../media/image78.png"/><Relationship Id="rId5" Type="http://schemas.openxmlformats.org/officeDocument/2006/relationships/image" Target="../media/image7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83.png"/><Relationship Id="rId4" Type="http://schemas.openxmlformats.org/officeDocument/2006/relationships/image" Target="../media/image8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80.png"/><Relationship Id="rId4" Type="http://schemas.openxmlformats.org/officeDocument/2006/relationships/image" Target="../media/image7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88.png"/><Relationship Id="rId4" Type="http://schemas.openxmlformats.org/officeDocument/2006/relationships/image" Target="../media/image8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8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7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87.png"/><Relationship Id="rId4" Type="http://schemas.openxmlformats.org/officeDocument/2006/relationships/image" Target="../media/image9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91.png"/><Relationship Id="rId4" Type="http://schemas.openxmlformats.org/officeDocument/2006/relationships/image" Target="../media/image8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8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8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92.png"/><Relationship Id="rId4" Type="http://schemas.openxmlformats.org/officeDocument/2006/relationships/image" Target="../media/image1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9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9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96.png"/><Relationship Id="rId4" Type="http://schemas.openxmlformats.org/officeDocument/2006/relationships/image" Target="../media/image94.png"/><Relationship Id="rId5" Type="http://schemas.openxmlformats.org/officeDocument/2006/relationships/image" Target="../media/image9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9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98.png"/><Relationship Id="rId4" Type="http://schemas.openxmlformats.org/officeDocument/2006/relationships/image" Target="../media/image10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1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1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03.png"/><Relationship Id="rId4" Type="http://schemas.openxmlformats.org/officeDocument/2006/relationships/image" Target="../media/image10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01.png"/><Relationship Id="rId4" Type="http://schemas.openxmlformats.org/officeDocument/2006/relationships/image" Target="../media/image105.png"/><Relationship Id="rId5" Type="http://schemas.openxmlformats.org/officeDocument/2006/relationships/image" Target="../media/image10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0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06.png"/><Relationship Id="rId4" Type="http://schemas.openxmlformats.org/officeDocument/2006/relationships/image" Target="../media/image108.png"/><Relationship Id="rId5" Type="http://schemas.openxmlformats.org/officeDocument/2006/relationships/image" Target="../media/image1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107000"/>
              </a:lnSpc>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br>
              <a:rPr b="1" lang="en-US" sz="3200">
                <a:latin typeface="Times New Roman"/>
                <a:ea typeface="Times New Roman"/>
                <a:cs typeface="Times New Roman"/>
                <a:sym typeface="Times New Roman"/>
              </a:rPr>
            </a:br>
            <a:r>
              <a:rPr b="1" lang="en-US" sz="3200">
                <a:latin typeface="Times New Roman"/>
                <a:ea typeface="Times New Roman"/>
                <a:cs typeface="Times New Roman"/>
                <a:sym typeface="Times New Roman"/>
              </a:rPr>
              <a:t>                                 UNIT -1 				Introduction to Python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Dr.Preethi.N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838200" y="772998"/>
            <a:ext cx="10515600" cy="54039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4.PyPy: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main advantage of PyPy is performance will be improved because JIT compiler is available inside PVM.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5.RubyPython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For Ruby Platforms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6. AnacondaPython</a:t>
            </a:r>
            <a:endParaRPr sz="2000">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It is specially designed for handling large volume of data processing. </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148" name="Google Shape;1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112"/>
          <p:cNvPicPr preferRelativeResize="0"/>
          <p:nvPr>
            <p:ph idx="1" type="body"/>
          </p:nvPr>
        </p:nvPicPr>
        <p:blipFill rotWithShape="1">
          <a:blip r:embed="rId3">
            <a:alphaModFix/>
          </a:blip>
          <a:srcRect b="0" l="0" r="0" t="0"/>
          <a:stretch/>
        </p:blipFill>
        <p:spPr>
          <a:xfrm>
            <a:off x="488426" y="595910"/>
            <a:ext cx="5219700" cy="3190875"/>
          </a:xfrm>
          <a:prstGeom prst="rect">
            <a:avLst/>
          </a:prstGeom>
          <a:noFill/>
          <a:ln>
            <a:noFill/>
          </a:ln>
        </p:spPr>
      </p:pic>
      <p:sp>
        <p:nvSpPr>
          <p:cNvPr id="807" name="Google Shape;807;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08" name="Google Shape;808;p112"/>
          <p:cNvPicPr preferRelativeResize="0"/>
          <p:nvPr/>
        </p:nvPicPr>
        <p:blipFill rotWithShape="1">
          <a:blip r:embed="rId4">
            <a:alphaModFix/>
          </a:blip>
          <a:srcRect b="0" l="0" r="0" t="0"/>
          <a:stretch/>
        </p:blipFill>
        <p:spPr>
          <a:xfrm>
            <a:off x="318056" y="3786785"/>
            <a:ext cx="7181850" cy="27908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pic>
        <p:nvPicPr>
          <p:cNvPr id="813" name="Google Shape;813;p113"/>
          <p:cNvPicPr preferRelativeResize="0"/>
          <p:nvPr>
            <p:ph idx="1" type="body"/>
          </p:nvPr>
        </p:nvPicPr>
        <p:blipFill rotWithShape="1">
          <a:blip r:embed="rId3">
            <a:alphaModFix/>
          </a:blip>
          <a:srcRect b="0" l="0" r="0" t="0"/>
          <a:stretch/>
        </p:blipFill>
        <p:spPr>
          <a:xfrm>
            <a:off x="613674" y="616032"/>
            <a:ext cx="7439025" cy="3086100"/>
          </a:xfrm>
          <a:prstGeom prst="rect">
            <a:avLst/>
          </a:prstGeom>
          <a:noFill/>
          <a:ln>
            <a:noFill/>
          </a:ln>
        </p:spPr>
      </p:pic>
      <p:sp>
        <p:nvSpPr>
          <p:cNvPr id="814" name="Google Shape;814;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15" name="Google Shape;815;p113"/>
          <p:cNvPicPr preferRelativeResize="0"/>
          <p:nvPr/>
        </p:nvPicPr>
        <p:blipFill rotWithShape="1">
          <a:blip r:embed="rId4">
            <a:alphaModFix/>
          </a:blip>
          <a:srcRect b="0" l="0" r="0" t="0"/>
          <a:stretch/>
        </p:blipFill>
        <p:spPr>
          <a:xfrm>
            <a:off x="993398" y="3566867"/>
            <a:ext cx="3267075" cy="6858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Formatting the Strings: </a:t>
            </a:r>
            <a:endParaRPr/>
          </a:p>
        </p:txBody>
      </p:sp>
      <p:pic>
        <p:nvPicPr>
          <p:cNvPr id="821" name="Google Shape;821;p114"/>
          <p:cNvPicPr preferRelativeResize="0"/>
          <p:nvPr>
            <p:ph idx="1" type="body"/>
          </p:nvPr>
        </p:nvPicPr>
        <p:blipFill rotWithShape="1">
          <a:blip r:embed="rId3">
            <a:alphaModFix/>
          </a:blip>
          <a:srcRect b="0" l="0" r="0" t="0"/>
          <a:stretch/>
        </p:blipFill>
        <p:spPr>
          <a:xfrm>
            <a:off x="1093509" y="1527142"/>
            <a:ext cx="8531503" cy="4572000"/>
          </a:xfrm>
          <a:prstGeom prst="rect">
            <a:avLst/>
          </a:prstGeom>
          <a:noFill/>
          <a:ln>
            <a:noFill/>
          </a:ln>
        </p:spPr>
      </p:pic>
      <p:sp>
        <p:nvSpPr>
          <p:cNvPr id="822" name="Google Shape;822;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23" name="Google Shape;823;p114"/>
          <p:cNvPicPr preferRelativeResize="0"/>
          <p:nvPr/>
        </p:nvPicPr>
        <p:blipFill rotWithShape="1">
          <a:blip r:embed="rId4">
            <a:alphaModFix/>
          </a:blip>
          <a:srcRect b="0" l="0" r="0" t="0"/>
          <a:stretch/>
        </p:blipFill>
        <p:spPr>
          <a:xfrm>
            <a:off x="8234362" y="4456407"/>
            <a:ext cx="3495675" cy="15484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365125"/>
            <a:ext cx="10515600" cy="106774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Python Versions: </a:t>
            </a:r>
            <a:br>
              <a:rPr lang="en-US"/>
            </a:br>
            <a:endParaRPr/>
          </a:p>
        </p:txBody>
      </p:sp>
      <p:sp>
        <p:nvSpPr>
          <p:cNvPr id="154" name="Google Shape;15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23"/>
          <p:cNvSpPr txBox="1"/>
          <p:nvPr>
            <p:ph idx="1" type="body"/>
          </p:nvPr>
        </p:nvSpPr>
        <p:spPr>
          <a:xfrm>
            <a:off x="838200" y="3222594"/>
            <a:ext cx="10515600" cy="2954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666666"/>
              </a:buClr>
              <a:buSzPts val="2800"/>
              <a:buChar char="•"/>
            </a:pPr>
            <a:r>
              <a:rPr b="0" lang="en-US">
                <a:solidFill>
                  <a:srgbClr val="666666"/>
                </a:solidFill>
                <a:latin typeface="Source Sans Pro"/>
                <a:ea typeface="Source Sans Pro"/>
                <a:cs typeface="Source Sans Pro"/>
                <a:sym typeface="Source Sans Pro"/>
              </a:rPr>
              <a:t>Python 3.9.0</a:t>
            </a:r>
            <a:endParaRPr/>
          </a:p>
          <a:p>
            <a:pPr indent="-228600" lvl="0" marL="228600" rtl="0" algn="l">
              <a:lnSpc>
                <a:spcPct val="90000"/>
              </a:lnSpc>
              <a:spcBef>
                <a:spcPts val="1000"/>
              </a:spcBef>
              <a:spcAft>
                <a:spcPts val="0"/>
              </a:spcAft>
              <a:buClr>
                <a:srgbClr val="666666"/>
              </a:buClr>
              <a:buSzPts val="2800"/>
              <a:buChar char="•"/>
            </a:pPr>
            <a:r>
              <a:rPr b="1" i="0" lang="en-US">
                <a:solidFill>
                  <a:srgbClr val="666666"/>
                </a:solidFill>
                <a:latin typeface="Source Sans Pro"/>
                <a:ea typeface="Source Sans Pro"/>
                <a:cs typeface="Source Sans Pro"/>
                <a:sym typeface="Source Sans Pro"/>
              </a:rPr>
              <a:t>Release Date:</a:t>
            </a:r>
            <a:r>
              <a:rPr b="0" i="0" lang="en-US">
                <a:solidFill>
                  <a:srgbClr val="666666"/>
                </a:solidFill>
                <a:latin typeface="Source Sans Pro"/>
                <a:ea typeface="Source Sans Pro"/>
                <a:cs typeface="Source Sans Pro"/>
                <a:sym typeface="Source Sans Pro"/>
              </a:rPr>
              <a:t> Oct. 5, 2020</a:t>
            </a:r>
            <a:endParaRPr/>
          </a:p>
          <a:p>
            <a:pPr indent="-228600" lvl="0" marL="228600" rtl="0" algn="l">
              <a:lnSpc>
                <a:spcPct val="90000"/>
              </a:lnSpc>
              <a:spcBef>
                <a:spcPts val="1000"/>
              </a:spcBef>
              <a:spcAft>
                <a:spcPts val="0"/>
              </a:spcAft>
              <a:buClr>
                <a:srgbClr val="999999"/>
              </a:buClr>
              <a:buSzPts val="2800"/>
              <a:buChar char="•"/>
            </a:pPr>
            <a:r>
              <a:rPr b="0" i="0" lang="en-US">
                <a:solidFill>
                  <a:srgbClr val="999999"/>
                </a:solidFill>
                <a:latin typeface="Source Sans Pro"/>
                <a:ea typeface="Source Sans Pro"/>
                <a:cs typeface="Source Sans Pro"/>
                <a:sym typeface="Source Sans Pro"/>
              </a:rPr>
              <a:t>This is the stable release of Python 3.9.0</a:t>
            </a:r>
            <a:endParaRPr/>
          </a:p>
          <a:p>
            <a:pPr indent="-228600" lvl="0" marL="228600" rtl="0" algn="l">
              <a:lnSpc>
                <a:spcPct val="90000"/>
              </a:lnSpc>
              <a:spcBef>
                <a:spcPts val="1000"/>
              </a:spcBef>
              <a:spcAft>
                <a:spcPts val="0"/>
              </a:spcAft>
              <a:buClr>
                <a:srgbClr val="444444"/>
              </a:buClr>
              <a:buSzPts val="2800"/>
              <a:buChar char="•"/>
            </a:pPr>
            <a:r>
              <a:rPr b="0" i="0" lang="en-US">
                <a:solidFill>
                  <a:srgbClr val="444444"/>
                </a:solidFill>
                <a:latin typeface="Source Sans Pro"/>
                <a:ea typeface="Source Sans Pro"/>
                <a:cs typeface="Source Sans Pro"/>
                <a:sym typeface="Source Sans Pro"/>
              </a:rPr>
              <a:t>Python 3.9.0 is the newest major release of the Python programming language, and it contains many new features and optimizations.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6" name="Google Shape;156;p23"/>
          <p:cNvPicPr preferRelativeResize="0"/>
          <p:nvPr/>
        </p:nvPicPr>
        <p:blipFill rotWithShape="1">
          <a:blip r:embed="rId3">
            <a:alphaModFix/>
          </a:blip>
          <a:srcRect b="0" l="0" r="0" t="0"/>
          <a:stretch/>
        </p:blipFill>
        <p:spPr>
          <a:xfrm>
            <a:off x="1268258" y="1419558"/>
            <a:ext cx="5305425" cy="138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Install Python</a:t>
            </a:r>
            <a:endParaRPr>
              <a:solidFill>
                <a:srgbClr val="FF0000"/>
              </a:solidFill>
            </a:endParaRPr>
          </a:p>
        </p:txBody>
      </p:sp>
      <p:sp>
        <p:nvSpPr>
          <p:cNvPr id="162" name="Google Shape;16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PYTHON</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https://www.python.org/getit/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Jupyter notebook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3" name="Google Shape;16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Identifiers </a:t>
            </a:r>
            <a:endParaRPr/>
          </a:p>
        </p:txBody>
      </p:sp>
      <p:sp>
        <p:nvSpPr>
          <p:cNvPr id="169" name="Google Shape;169;p25"/>
          <p:cNvSpPr txBox="1"/>
          <p:nvPr>
            <p:ph idx="1" type="body"/>
          </p:nvPr>
        </p:nvSpPr>
        <p:spPr>
          <a:xfrm>
            <a:off x="838200" y="1442301"/>
            <a:ext cx="10515600" cy="47346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 name in Python program is called identifier. It can be class name or function name or module name or variable name.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 = 10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r>
              <a:rPr lang="en-US" sz="2000" u="sng">
                <a:solidFill>
                  <a:srgbClr val="7030A0"/>
                </a:solidFill>
                <a:latin typeface="Times New Roman"/>
                <a:ea typeface="Times New Roman"/>
                <a:cs typeface="Times New Roman"/>
                <a:sym typeface="Times New Roman"/>
              </a:rPr>
              <a:t>Rules to define identifiers in Python: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1. The only allowed characters in Python are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alphabet symbols(either lower case or upper case)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digits(0 to 9)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underscore symbol(_)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By mistake if we are using any other symbol like $ then we will get syntax error.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cash = 10 √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ca$h =20  X</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170" name="Google Shape;17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 type="body"/>
          </p:nvPr>
        </p:nvSpPr>
        <p:spPr>
          <a:xfrm>
            <a:off x="838200" y="546755"/>
            <a:ext cx="10515600" cy="56302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 </a:t>
            </a:r>
            <a:endParaRPr/>
          </a:p>
          <a:p>
            <a:pPr indent="0" lvl="0" marL="0" rtl="0" algn="l">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2. Identifier should not starts with digit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123total X</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total123 √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3. Identifiers are case sensitive. Of course Python language is case sensitive language.   </a:t>
            </a:r>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total=10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TOTAL=999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print(total) #10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print(TOTAL) #999 </a:t>
            </a:r>
            <a:endParaRPr sz="2000">
              <a:latin typeface="Times New Roman"/>
              <a:ea typeface="Times New Roman"/>
              <a:cs typeface="Times New Roman"/>
              <a:sym typeface="Times New Roman"/>
            </a:endParaRPr>
          </a:p>
        </p:txBody>
      </p:sp>
      <p:sp>
        <p:nvSpPr>
          <p:cNvPr id="176" name="Google Shape;1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Identifier: </a:t>
            </a:r>
            <a:br>
              <a:rPr lang="en-US">
                <a:latin typeface="Times New Roman"/>
                <a:ea typeface="Times New Roman"/>
                <a:cs typeface="Times New Roman"/>
                <a:sym typeface="Times New Roman"/>
              </a:rPr>
            </a:br>
            <a:endParaRPr/>
          </a:p>
        </p:txBody>
      </p:sp>
      <p:sp>
        <p:nvSpPr>
          <p:cNvPr id="182" name="Google Shape;182;p27"/>
          <p:cNvSpPr txBox="1"/>
          <p:nvPr>
            <p:ph idx="1" type="body"/>
          </p:nvPr>
        </p:nvSpPr>
        <p:spPr>
          <a:xfrm>
            <a:off x="838200" y="1093509"/>
            <a:ext cx="10515600" cy="539936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1. Alphabet Symbols (Either Upper case OR Lower case)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If Identifier is start with Underscore (_) then it indicates it is private.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Identifier should not start with Digits.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4. Identifiers are case sensitive.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5. We cannot use reserved words as identifiers .     Eg: def=10 X</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6. There is no length limit for Python identifiers. But not recommended to use too lengthy identifiers.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7. Dollor ($) Symbol is not allowed in Python. </a:t>
            </a:r>
            <a:endParaRPr sz="2000">
              <a:latin typeface="Times New Roman"/>
              <a:ea typeface="Times New Roman"/>
              <a:cs typeface="Times New Roman"/>
              <a:sym typeface="Times New Roman"/>
            </a:endParaRPr>
          </a:p>
        </p:txBody>
      </p:sp>
      <p:sp>
        <p:nvSpPr>
          <p:cNvPr id="183" name="Google Shape;1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838200" y="650449"/>
            <a:ext cx="10515600" cy="55265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Q. Which of the following are valid Python identifiers? </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pic>
        <p:nvPicPr>
          <p:cNvPr id="189" name="Google Shape;189;p28"/>
          <p:cNvPicPr preferRelativeResize="0"/>
          <p:nvPr/>
        </p:nvPicPr>
        <p:blipFill rotWithShape="1">
          <a:blip r:embed="rId3">
            <a:alphaModFix/>
          </a:blip>
          <a:srcRect b="0" l="0" r="0" t="0"/>
          <a:stretch/>
        </p:blipFill>
        <p:spPr>
          <a:xfrm>
            <a:off x="1455655" y="1291472"/>
            <a:ext cx="4464377" cy="2611225"/>
          </a:xfrm>
          <a:prstGeom prst="rect">
            <a:avLst/>
          </a:prstGeom>
          <a:noFill/>
          <a:ln>
            <a:noFill/>
          </a:ln>
        </p:spPr>
      </p:pic>
      <p:pic>
        <p:nvPicPr>
          <p:cNvPr id="190" name="Google Shape;190;p28"/>
          <p:cNvPicPr preferRelativeResize="0"/>
          <p:nvPr/>
        </p:nvPicPr>
        <p:blipFill rotWithShape="1">
          <a:blip r:embed="rId4">
            <a:alphaModFix/>
          </a:blip>
          <a:srcRect b="0" l="0" r="0" t="0"/>
          <a:stretch/>
        </p:blipFill>
        <p:spPr>
          <a:xfrm>
            <a:off x="1060908" y="3783144"/>
            <a:ext cx="7543800" cy="2457450"/>
          </a:xfrm>
          <a:prstGeom prst="rect">
            <a:avLst/>
          </a:prstGeom>
          <a:noFill/>
          <a:ln>
            <a:noFill/>
          </a:ln>
        </p:spPr>
      </p:pic>
      <p:sp>
        <p:nvSpPr>
          <p:cNvPr id="191" name="Google Shape;19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8037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Reserved Words </a:t>
            </a:r>
            <a:endParaRPr/>
          </a:p>
        </p:txBody>
      </p:sp>
      <p:sp>
        <p:nvSpPr>
          <p:cNvPr id="197" name="Google Shape;197;p29"/>
          <p:cNvSpPr txBox="1"/>
          <p:nvPr>
            <p:ph idx="1" type="body"/>
          </p:nvPr>
        </p:nvSpPr>
        <p:spPr>
          <a:xfrm>
            <a:off x="838200" y="1432874"/>
            <a:ext cx="10515600" cy="47440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In Python some words are reserved to represent some meaning or functionality. Such type of words are called Reserved words.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 There are 33 reserved words available in Python.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98" name="Google Shape;198;p29"/>
          <p:cNvPicPr preferRelativeResize="0"/>
          <p:nvPr/>
        </p:nvPicPr>
        <p:blipFill rotWithShape="1">
          <a:blip r:embed="rId3">
            <a:alphaModFix/>
          </a:blip>
          <a:srcRect b="0" l="0" r="0" t="0"/>
          <a:stretch/>
        </p:blipFill>
        <p:spPr>
          <a:xfrm>
            <a:off x="1725252" y="3073137"/>
            <a:ext cx="5762625" cy="2592371"/>
          </a:xfrm>
          <a:prstGeom prst="rect">
            <a:avLst/>
          </a:prstGeom>
          <a:noFill/>
          <a:ln>
            <a:noFill/>
          </a:ln>
        </p:spPr>
      </p:pic>
      <p:sp>
        <p:nvSpPr>
          <p:cNvPr id="199" name="Google Shape;19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38200" y="365125"/>
            <a:ext cx="10515600" cy="6718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Note: </a:t>
            </a:r>
            <a:br>
              <a:rPr lang="en-US"/>
            </a:br>
            <a:endParaRPr/>
          </a:p>
        </p:txBody>
      </p:sp>
      <p:sp>
        <p:nvSpPr>
          <p:cNvPr id="205" name="Google Shape;205;p30"/>
          <p:cNvSpPr txBox="1"/>
          <p:nvPr>
            <p:ph idx="1" type="body"/>
          </p:nvPr>
        </p:nvSpPr>
        <p:spPr>
          <a:xfrm>
            <a:off x="838200" y="1036948"/>
            <a:ext cx="10515600" cy="51400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All Reserved words in Python contain only alphabet symbols.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2. Except the following 3 reserved words, all contain only lower case alphabet symbols.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p:txBody>
      </p:sp>
      <p:pic>
        <p:nvPicPr>
          <p:cNvPr id="206" name="Google Shape;206;p30"/>
          <p:cNvPicPr preferRelativeResize="0"/>
          <p:nvPr/>
        </p:nvPicPr>
        <p:blipFill rotWithShape="1">
          <a:blip r:embed="rId3">
            <a:alphaModFix/>
          </a:blip>
          <a:srcRect b="0" l="0" r="0" t="0"/>
          <a:stretch/>
        </p:blipFill>
        <p:spPr>
          <a:xfrm>
            <a:off x="1022612" y="3016578"/>
            <a:ext cx="7658100" cy="3160386"/>
          </a:xfrm>
          <a:prstGeom prst="rect">
            <a:avLst/>
          </a:prstGeom>
          <a:noFill/>
          <a:ln>
            <a:noFill/>
          </a:ln>
        </p:spPr>
      </p:pic>
      <p:sp>
        <p:nvSpPr>
          <p:cNvPr id="207" name="Google Shape;20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Data Types </a:t>
            </a:r>
            <a:endParaRPr/>
          </a:p>
        </p:txBody>
      </p:sp>
      <p:sp>
        <p:nvSpPr>
          <p:cNvPr id="213" name="Google Shape;213;p31"/>
          <p:cNvSpPr txBox="1"/>
          <p:nvPr>
            <p:ph idx="1" type="body"/>
          </p:nvPr>
        </p:nvSpPr>
        <p:spPr>
          <a:xfrm>
            <a:off x="838200" y="1414021"/>
            <a:ext cx="10515600" cy="4762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Data Type represent the type of data present inside a variable.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Python we are not required to specify the type explicitly.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Based on value provided, the type will be assigned automatically.</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Hence Python is Dynamically Typed Language.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214" name="Google Shape;214;p31"/>
          <p:cNvPicPr preferRelativeResize="0"/>
          <p:nvPr/>
        </p:nvPicPr>
        <p:blipFill rotWithShape="1">
          <a:blip r:embed="rId3">
            <a:alphaModFix/>
          </a:blip>
          <a:srcRect b="0" l="0" r="0" t="0"/>
          <a:stretch/>
        </p:blipFill>
        <p:spPr>
          <a:xfrm>
            <a:off x="941551" y="2891279"/>
            <a:ext cx="4181475" cy="3733800"/>
          </a:xfrm>
          <a:prstGeom prst="rect">
            <a:avLst/>
          </a:prstGeom>
          <a:noFill/>
          <a:ln>
            <a:noFill/>
          </a:ln>
        </p:spPr>
      </p:pic>
      <p:sp>
        <p:nvSpPr>
          <p:cNvPr id="215" name="Google Shape;21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Language Fundamentals</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None/>
            </a:pPr>
            <a:r>
              <a:rPr lang="en-US" sz="3200">
                <a:solidFill>
                  <a:srgbClr val="FF0000"/>
                </a:solidFill>
                <a:latin typeface="Times New Roman"/>
                <a:ea typeface="Times New Roman"/>
                <a:cs typeface="Times New Roman"/>
                <a:sym typeface="Times New Roman"/>
              </a:rPr>
              <a:t>Introduction</a:t>
            </a:r>
            <a:r>
              <a:rPr lang="en-US" sz="32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Python is a general purpose high level programming language.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Python was developed by Guido Van Rossam in 1989 while working at National Research Institute at Netherlands.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But officially Python was made available to public in 1991. The official Date of Birth for Python is : Feb 20th 1991.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Python is recommended as first programming language for beginners. </a:t>
            </a:r>
            <a:endParaRPr sz="1800">
              <a:latin typeface="Times New Roman"/>
              <a:ea typeface="Times New Roman"/>
              <a:cs typeface="Times New Roman"/>
              <a:sym typeface="Times New Roman"/>
            </a:endParaRPr>
          </a:p>
        </p:txBody>
      </p:sp>
      <p:sp>
        <p:nvSpPr>
          <p:cNvPr id="96" name="Google Shape;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ph idx="1" type="body"/>
          </p:nvPr>
        </p:nvPicPr>
        <p:blipFill rotWithShape="1">
          <a:blip r:embed="rId3">
            <a:alphaModFix/>
          </a:blip>
          <a:srcRect b="0" l="0" r="0" t="0"/>
          <a:stretch/>
        </p:blipFill>
        <p:spPr>
          <a:xfrm>
            <a:off x="695374" y="1272619"/>
            <a:ext cx="4391025" cy="2156381"/>
          </a:xfrm>
          <a:prstGeom prst="rect">
            <a:avLst/>
          </a:prstGeom>
          <a:noFill/>
          <a:ln>
            <a:noFill/>
          </a:ln>
        </p:spPr>
      </p:pic>
      <p:sp>
        <p:nvSpPr>
          <p:cNvPr id="221" name="Google Shape;221;p32"/>
          <p:cNvSpPr/>
          <p:nvPr/>
        </p:nvSpPr>
        <p:spPr>
          <a:xfrm>
            <a:off x="4751109" y="1272619"/>
            <a:ext cx="5165890" cy="46474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FF0000"/>
                </a:solidFill>
                <a:latin typeface="Calibri"/>
                <a:ea typeface="Calibri"/>
                <a:cs typeface="Calibri"/>
                <a:sym typeface="Calibri"/>
              </a:rPr>
              <a:t>Note: Python contains several inbuilt functions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1.type()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to check the type of variable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id()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to get address of object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print()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to print the value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 Python everything is object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2" name="Google Shape;22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38200" y="365126"/>
            <a:ext cx="10515600" cy="7943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int data type: </a:t>
            </a:r>
            <a:br>
              <a:rPr lang="en-US"/>
            </a:br>
            <a:endParaRPr/>
          </a:p>
        </p:txBody>
      </p:sp>
      <p:sp>
        <p:nvSpPr>
          <p:cNvPr id="228" name="Google Shape;228;p33"/>
          <p:cNvSpPr txBox="1"/>
          <p:nvPr>
            <p:ph idx="1" type="body"/>
          </p:nvPr>
        </p:nvSpPr>
        <p:spPr>
          <a:xfrm>
            <a:off x="838200" y="933254"/>
            <a:ext cx="10515600" cy="52437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use int data type to represent whole numbers (integral values) </a:t>
            </a:r>
            <a:endParaRPr/>
          </a:p>
          <a:p>
            <a:pPr indent="-228600" lvl="0" marL="228600" rtl="0" algn="l">
              <a:lnSpc>
                <a:spcPct val="90000"/>
              </a:lnSpc>
              <a:spcBef>
                <a:spcPts val="1000"/>
              </a:spcBef>
              <a:spcAft>
                <a:spcPts val="0"/>
              </a:spcAft>
              <a:buClr>
                <a:schemeClr val="dk1"/>
              </a:buClr>
              <a:buSzPts val="2800"/>
              <a:buChar char="•"/>
            </a:pPr>
            <a:r>
              <a:rPr lang="en-US"/>
              <a:t>Eg:    </a:t>
            </a:r>
            <a:endParaRPr/>
          </a:p>
          <a:p>
            <a:pPr indent="-228600" lvl="0" marL="228600" rtl="0" algn="l">
              <a:lnSpc>
                <a:spcPct val="90000"/>
              </a:lnSpc>
              <a:spcBef>
                <a:spcPts val="1000"/>
              </a:spcBef>
              <a:spcAft>
                <a:spcPts val="0"/>
              </a:spcAft>
              <a:buClr>
                <a:schemeClr val="dk1"/>
              </a:buClr>
              <a:buSzPts val="2800"/>
              <a:buChar char="•"/>
            </a:pPr>
            <a:r>
              <a:rPr lang="en-US"/>
              <a:t>       a=10    </a:t>
            </a:r>
            <a:endParaRPr/>
          </a:p>
          <a:p>
            <a:pPr indent="-228600" lvl="0" marL="228600" rtl="0" algn="l">
              <a:lnSpc>
                <a:spcPct val="90000"/>
              </a:lnSpc>
              <a:spcBef>
                <a:spcPts val="1000"/>
              </a:spcBef>
              <a:spcAft>
                <a:spcPts val="0"/>
              </a:spcAft>
              <a:buClr>
                <a:schemeClr val="dk1"/>
              </a:buClr>
              <a:buSzPts val="2800"/>
              <a:buChar char="•"/>
            </a:pPr>
            <a:r>
              <a:rPr lang="en-US"/>
              <a:t>      type(a) #int </a:t>
            </a:r>
            <a:endParaRPr/>
          </a:p>
          <a:p>
            <a:pPr indent="0" lvl="0" marL="0" rtl="0" algn="l">
              <a:lnSpc>
                <a:spcPct val="90000"/>
              </a:lnSpc>
              <a:spcBef>
                <a:spcPts val="1000"/>
              </a:spcBef>
              <a:spcAft>
                <a:spcPts val="0"/>
              </a:spcAft>
              <a:buClr>
                <a:srgbClr val="FF0000"/>
              </a:buClr>
              <a:buSzPts val="2800"/>
              <a:buNone/>
            </a:pPr>
            <a:r>
              <a:rPr lang="en-US">
                <a:solidFill>
                  <a:srgbClr val="FF0000"/>
                </a:solidFill>
              </a:rPr>
              <a:t>Note: </a:t>
            </a:r>
            <a:endParaRPr/>
          </a:p>
          <a:p>
            <a:pPr indent="-228600" lvl="0" marL="228600" rtl="0" algn="l">
              <a:lnSpc>
                <a:spcPct val="90000"/>
              </a:lnSpc>
              <a:spcBef>
                <a:spcPts val="1000"/>
              </a:spcBef>
              <a:spcAft>
                <a:spcPts val="0"/>
              </a:spcAft>
              <a:buClr>
                <a:schemeClr val="dk1"/>
              </a:buClr>
              <a:buSzPts val="2800"/>
              <a:buChar char="•"/>
            </a:pPr>
            <a:r>
              <a:rPr lang="en-US"/>
              <a:t>In Python3 there is no long type explicitly and we can represent long values also by using int type only. </a:t>
            </a:r>
            <a:endParaRPr/>
          </a:p>
        </p:txBody>
      </p:sp>
      <p:sp>
        <p:nvSpPr>
          <p:cNvPr id="229" name="Google Shape;2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838200" y="57186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represent int values in the following ways </a:t>
            </a:r>
            <a:endParaRPr/>
          </a:p>
          <a:p>
            <a:pPr indent="0" lvl="0" marL="0" rtl="0" algn="l">
              <a:lnSpc>
                <a:spcPct val="90000"/>
              </a:lnSpc>
              <a:spcBef>
                <a:spcPts val="1000"/>
              </a:spcBef>
              <a:spcAft>
                <a:spcPts val="0"/>
              </a:spcAft>
              <a:buClr>
                <a:schemeClr val="dk1"/>
              </a:buClr>
              <a:buSzPts val="2800"/>
              <a:buNone/>
            </a:pPr>
            <a:r>
              <a:rPr lang="en-US"/>
              <a:t>1. Decimal form </a:t>
            </a:r>
            <a:endParaRPr/>
          </a:p>
          <a:p>
            <a:pPr indent="0" lvl="0" marL="0" rtl="0" algn="l">
              <a:lnSpc>
                <a:spcPct val="90000"/>
              </a:lnSpc>
              <a:spcBef>
                <a:spcPts val="1000"/>
              </a:spcBef>
              <a:spcAft>
                <a:spcPts val="0"/>
              </a:spcAft>
              <a:buClr>
                <a:schemeClr val="dk1"/>
              </a:buClr>
              <a:buSzPts val="2800"/>
              <a:buNone/>
            </a:pPr>
            <a:r>
              <a:rPr lang="en-US"/>
              <a:t>2. Binary form </a:t>
            </a:r>
            <a:endParaRPr/>
          </a:p>
          <a:p>
            <a:pPr indent="0" lvl="0" marL="0" rtl="0" algn="l">
              <a:lnSpc>
                <a:spcPct val="90000"/>
              </a:lnSpc>
              <a:spcBef>
                <a:spcPts val="1000"/>
              </a:spcBef>
              <a:spcAft>
                <a:spcPts val="0"/>
              </a:spcAft>
              <a:buClr>
                <a:schemeClr val="dk1"/>
              </a:buClr>
              <a:buSzPts val="2800"/>
              <a:buNone/>
            </a:pPr>
            <a:r>
              <a:rPr lang="en-US"/>
              <a:t>3. Octal form </a:t>
            </a:r>
            <a:endParaRPr/>
          </a:p>
          <a:p>
            <a:pPr indent="0" lvl="0" marL="0" rtl="0" algn="l">
              <a:lnSpc>
                <a:spcPct val="90000"/>
              </a:lnSpc>
              <a:spcBef>
                <a:spcPts val="1000"/>
              </a:spcBef>
              <a:spcAft>
                <a:spcPts val="0"/>
              </a:spcAft>
              <a:buClr>
                <a:schemeClr val="dk1"/>
              </a:buClr>
              <a:buSzPts val="2800"/>
              <a:buNone/>
            </a:pPr>
            <a:r>
              <a:rPr lang="en-US"/>
              <a:t>4. Hexa decimal form </a:t>
            </a:r>
            <a:endParaRPr/>
          </a:p>
        </p:txBody>
      </p:sp>
      <p:sp>
        <p:nvSpPr>
          <p:cNvPr id="235" name="Google Shape;2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838200" y="386499"/>
            <a:ext cx="10515600" cy="57904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1. Decimal form(base-10):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It is the default number system in Python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The allowed digits are: 0 to 9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Eg: a =10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2. Binary form(Base-2):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The allowed digits are : 0 &amp; 1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Literal value should be prefixed with 0b or 0B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Eg: a = 0B1111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 =0B123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a=b111 </a:t>
            </a:r>
            <a:endParaRPr sz="2400">
              <a:latin typeface="Times New Roman"/>
              <a:ea typeface="Times New Roman"/>
              <a:cs typeface="Times New Roman"/>
              <a:sym typeface="Times New Roman"/>
            </a:endParaRPr>
          </a:p>
        </p:txBody>
      </p:sp>
      <p:sp>
        <p:nvSpPr>
          <p:cNvPr id="241" name="Google Shape;24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1" type="body"/>
          </p:nvPr>
        </p:nvSpPr>
        <p:spPr>
          <a:xfrm>
            <a:off x="838200" y="452487"/>
            <a:ext cx="10515600" cy="57244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3. Octal Form(Base-8):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The allowed digits are : 0 to 7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Literal value should be prefixed with 0o or 0O.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Eg: a=0o123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a=0o786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4. Hexa Decimal Form(Base-16):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The allowed digits are :  0 to 9,</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a-f (both lower and upper cases are allowed)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Literal value should be prefixed with 0x or 0X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Eg:    a =0XFACE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a=0XBeef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 =0XBeer </a:t>
            </a:r>
            <a:endParaRPr sz="2000">
              <a:latin typeface="Times New Roman"/>
              <a:ea typeface="Times New Roman"/>
              <a:cs typeface="Times New Roman"/>
              <a:sym typeface="Times New Roman"/>
            </a:endParaRPr>
          </a:p>
        </p:txBody>
      </p:sp>
      <p:sp>
        <p:nvSpPr>
          <p:cNvPr id="247" name="Google Shape;24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000"/>
              <a:buFont typeface="Times New Roman"/>
              <a:buNone/>
            </a:pPr>
            <a:r>
              <a:rPr lang="en-US" sz="2000">
                <a:solidFill>
                  <a:srgbClr val="FF0000"/>
                </a:solidFill>
                <a:latin typeface="Times New Roman"/>
                <a:ea typeface="Times New Roman"/>
                <a:cs typeface="Times New Roman"/>
                <a:sym typeface="Times New Roman"/>
              </a:rPr>
              <a:t>Note: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Being a programmer we can specify literal values in decimal, binary, octal and hexa decimal forms. But PVM will always provide values only in decimal form.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253" name="Google Shape;253;p37"/>
          <p:cNvSpPr txBox="1"/>
          <p:nvPr>
            <p:ph idx="1" type="body"/>
          </p:nvPr>
        </p:nvSpPr>
        <p:spPr>
          <a:xfrm>
            <a:off x="838200" y="1611984"/>
            <a:ext cx="10515600" cy="45649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a=10 </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b=0o10</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 c=0X10 </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d=0B10 </a:t>
            </a:r>
            <a:endParaRPr/>
          </a:p>
          <a:p>
            <a:pPr indent="-228600" lvl="0" marL="228600" rtl="0" algn="l">
              <a:lnSpc>
                <a:spcPct val="90000"/>
              </a:lnSpc>
              <a:spcBef>
                <a:spcPts val="1000"/>
              </a:spcBef>
              <a:spcAft>
                <a:spcPts val="0"/>
              </a:spcAft>
              <a:buClr>
                <a:schemeClr val="dk1"/>
              </a:buClr>
              <a:buSzPts val="2800"/>
              <a:buChar char="•"/>
            </a:pPr>
            <a:r>
              <a:rPr lang="en-US"/>
              <a:t>print(a)10 </a:t>
            </a:r>
            <a:endParaRPr/>
          </a:p>
          <a:p>
            <a:pPr indent="-228600" lvl="0" marL="228600" rtl="0" algn="l">
              <a:lnSpc>
                <a:spcPct val="90000"/>
              </a:lnSpc>
              <a:spcBef>
                <a:spcPts val="1000"/>
              </a:spcBef>
              <a:spcAft>
                <a:spcPts val="0"/>
              </a:spcAft>
              <a:buClr>
                <a:schemeClr val="dk1"/>
              </a:buClr>
              <a:buSzPts val="2800"/>
              <a:buChar char="•"/>
            </a:pPr>
            <a:r>
              <a:rPr lang="en-US"/>
              <a:t>print(b)8 </a:t>
            </a:r>
            <a:endParaRPr/>
          </a:p>
          <a:p>
            <a:pPr indent="-228600" lvl="0" marL="228600" rtl="0" algn="l">
              <a:lnSpc>
                <a:spcPct val="90000"/>
              </a:lnSpc>
              <a:spcBef>
                <a:spcPts val="1000"/>
              </a:spcBef>
              <a:spcAft>
                <a:spcPts val="0"/>
              </a:spcAft>
              <a:buClr>
                <a:schemeClr val="dk1"/>
              </a:buClr>
              <a:buSzPts val="2800"/>
              <a:buChar char="•"/>
            </a:pPr>
            <a:r>
              <a:rPr lang="en-US"/>
              <a:t>print(c)16 </a:t>
            </a:r>
            <a:endParaRPr/>
          </a:p>
          <a:p>
            <a:pPr indent="-228600" lvl="0" marL="228600" rtl="0" algn="l">
              <a:lnSpc>
                <a:spcPct val="90000"/>
              </a:lnSpc>
              <a:spcBef>
                <a:spcPts val="1000"/>
              </a:spcBef>
              <a:spcAft>
                <a:spcPts val="0"/>
              </a:spcAft>
              <a:buClr>
                <a:schemeClr val="dk1"/>
              </a:buClr>
              <a:buSzPts val="2800"/>
              <a:buChar char="•"/>
            </a:pPr>
            <a:r>
              <a:rPr lang="en-US"/>
              <a:t>print(d)2 </a:t>
            </a:r>
            <a:endParaRPr/>
          </a:p>
        </p:txBody>
      </p:sp>
      <p:sp>
        <p:nvSpPr>
          <p:cNvPr id="254" name="Google Shape;25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Base Conversions </a:t>
            </a:r>
            <a:endParaRPr/>
          </a:p>
        </p:txBody>
      </p:sp>
      <p:sp>
        <p:nvSpPr>
          <p:cNvPr id="260" name="Google Shape;260;p38"/>
          <p:cNvSpPr txBox="1"/>
          <p:nvPr>
            <p:ph idx="1" type="body"/>
          </p:nvPr>
        </p:nvSpPr>
        <p:spPr>
          <a:xfrm>
            <a:off x="838200" y="1366887"/>
            <a:ext cx="10515600" cy="481007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Python provide the following in-built functions for base conversions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1.bin():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We can use bin() to convert from any base to binary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261" name="Google Shape;261;p38"/>
          <p:cNvPicPr preferRelativeResize="0"/>
          <p:nvPr/>
        </p:nvPicPr>
        <p:blipFill rotWithShape="1">
          <a:blip r:embed="rId3">
            <a:alphaModFix/>
          </a:blip>
          <a:srcRect b="0" l="0" r="0" t="0"/>
          <a:stretch/>
        </p:blipFill>
        <p:spPr>
          <a:xfrm>
            <a:off x="1648463" y="3108095"/>
            <a:ext cx="2753855" cy="2227475"/>
          </a:xfrm>
          <a:prstGeom prst="rect">
            <a:avLst/>
          </a:prstGeom>
          <a:noFill/>
          <a:ln>
            <a:noFill/>
          </a:ln>
        </p:spPr>
      </p:pic>
      <p:sp>
        <p:nvSpPr>
          <p:cNvPr id="262" name="Google Shape;26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idx="1" type="body"/>
          </p:nvPr>
        </p:nvSpPr>
        <p:spPr>
          <a:xfrm>
            <a:off x="838200" y="320511"/>
            <a:ext cx="10515600" cy="58564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2. oct(): </a:t>
            </a:r>
            <a:endParaRPr/>
          </a:p>
          <a:p>
            <a:pPr indent="0" lvl="0" marL="0" rtl="0" algn="l">
              <a:lnSpc>
                <a:spcPct val="90000"/>
              </a:lnSpc>
              <a:spcBef>
                <a:spcPts val="1000"/>
              </a:spcBef>
              <a:spcAft>
                <a:spcPts val="0"/>
              </a:spcAft>
              <a:buClr>
                <a:schemeClr val="dk1"/>
              </a:buClr>
              <a:buSzPts val="2800"/>
              <a:buNone/>
            </a:pPr>
            <a:r>
              <a:rPr lang="en-US"/>
              <a:t>	We can use oct() to convert from any base to octal </a:t>
            </a:r>
            <a:endParaRPr/>
          </a:p>
          <a:p>
            <a:pPr indent="0" lvl="0" marL="0" rtl="0" algn="l">
              <a:lnSpc>
                <a:spcPct val="90000"/>
              </a:lnSpc>
              <a:spcBef>
                <a:spcPts val="1000"/>
              </a:spcBef>
              <a:spcAft>
                <a:spcPts val="0"/>
              </a:spcAft>
              <a:buClr>
                <a:schemeClr val="dk1"/>
              </a:buClr>
              <a:buSzPts val="2800"/>
              <a:buNone/>
            </a:pPr>
            <a:r>
              <a:t/>
            </a:r>
            <a:endParaRPr/>
          </a:p>
        </p:txBody>
      </p:sp>
      <p:pic>
        <p:nvPicPr>
          <p:cNvPr id="268" name="Google Shape;268;p39"/>
          <p:cNvPicPr preferRelativeResize="0"/>
          <p:nvPr/>
        </p:nvPicPr>
        <p:blipFill rotWithShape="1">
          <a:blip r:embed="rId3">
            <a:alphaModFix/>
          </a:blip>
          <a:srcRect b="0" l="0" r="0" t="0"/>
          <a:stretch/>
        </p:blipFill>
        <p:spPr>
          <a:xfrm>
            <a:off x="1833318" y="1286071"/>
            <a:ext cx="2171700" cy="2142929"/>
          </a:xfrm>
          <a:prstGeom prst="rect">
            <a:avLst/>
          </a:prstGeom>
          <a:noFill/>
          <a:ln>
            <a:noFill/>
          </a:ln>
        </p:spPr>
      </p:pic>
      <p:sp>
        <p:nvSpPr>
          <p:cNvPr id="269" name="Google Shape;269;p39"/>
          <p:cNvSpPr/>
          <p:nvPr/>
        </p:nvSpPr>
        <p:spPr>
          <a:xfrm>
            <a:off x="1027521" y="2967335"/>
            <a:ext cx="10096107" cy="14014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800">
                <a:solidFill>
                  <a:srgbClr val="FF0000"/>
                </a:solidFill>
                <a:latin typeface="Calibri"/>
                <a:ea typeface="Calibri"/>
                <a:cs typeface="Calibri"/>
                <a:sym typeface="Calibri"/>
              </a:rPr>
              <a:t>3. hex(): </a:t>
            </a:r>
            <a:endParaRPr/>
          </a:p>
          <a:p>
            <a:pPr indent="0" lvl="0" marL="0" marR="0" rtl="0" algn="l">
              <a:lnSpc>
                <a:spcPct val="90000"/>
              </a:lnSpc>
              <a:spcBef>
                <a:spcPts val="1000"/>
              </a:spcBef>
              <a:spcAft>
                <a:spcPts val="0"/>
              </a:spcAft>
              <a:buNone/>
            </a:pPr>
            <a:r>
              <a:rPr lang="en-US" sz="2800">
                <a:solidFill>
                  <a:schemeClr val="dk1"/>
                </a:solidFill>
                <a:latin typeface="Calibri"/>
                <a:ea typeface="Calibri"/>
                <a:cs typeface="Calibri"/>
                <a:sym typeface="Calibri"/>
              </a:rPr>
              <a:t>	We can use hex() to convert from any base to hexa decimal </a:t>
            </a:r>
            <a:endParaRPr sz="2800">
              <a:solidFill>
                <a:schemeClr val="dk1"/>
              </a:solidFill>
              <a:latin typeface="Calibri"/>
              <a:ea typeface="Calibri"/>
              <a:cs typeface="Calibri"/>
              <a:sym typeface="Calibri"/>
            </a:endParaRPr>
          </a:p>
        </p:txBody>
      </p:sp>
      <p:pic>
        <p:nvPicPr>
          <p:cNvPr id="270" name="Google Shape;270;p39"/>
          <p:cNvPicPr preferRelativeResize="0"/>
          <p:nvPr/>
        </p:nvPicPr>
        <p:blipFill rotWithShape="1">
          <a:blip r:embed="rId4">
            <a:alphaModFix/>
          </a:blip>
          <a:srcRect b="0" l="0" r="0" t="0"/>
          <a:stretch/>
        </p:blipFill>
        <p:spPr>
          <a:xfrm>
            <a:off x="2019202" y="4414350"/>
            <a:ext cx="2686050" cy="1933575"/>
          </a:xfrm>
          <a:prstGeom prst="rect">
            <a:avLst/>
          </a:prstGeom>
          <a:noFill/>
          <a:ln>
            <a:noFill/>
          </a:ln>
        </p:spPr>
      </p:pic>
      <p:sp>
        <p:nvSpPr>
          <p:cNvPr id="271" name="Google Shape;27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838200" y="365125"/>
            <a:ext cx="10515600" cy="6152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float data type: </a:t>
            </a:r>
            <a:endParaRPr/>
          </a:p>
        </p:txBody>
      </p:sp>
      <p:sp>
        <p:nvSpPr>
          <p:cNvPr id="277" name="Google Shape;277;p40"/>
          <p:cNvSpPr txBox="1"/>
          <p:nvPr>
            <p:ph idx="1" type="body"/>
          </p:nvPr>
        </p:nvSpPr>
        <p:spPr>
          <a:xfrm>
            <a:off x="838200" y="1121928"/>
            <a:ext cx="10515600" cy="5092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main advantage of exponential form is we can represent big values in less memory</a:t>
            </a:r>
            <a:r>
              <a:rPr lang="en-US"/>
              <a:t>. </a:t>
            </a:r>
            <a:endParaRPr/>
          </a:p>
        </p:txBody>
      </p:sp>
      <p:sp>
        <p:nvSpPr>
          <p:cNvPr id="278" name="Google Shape;27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p40"/>
          <p:cNvPicPr preferRelativeResize="0"/>
          <p:nvPr/>
        </p:nvPicPr>
        <p:blipFill rotWithShape="1">
          <a:blip r:embed="rId3">
            <a:alphaModFix/>
          </a:blip>
          <a:srcRect b="0" l="0" r="0" t="0"/>
          <a:stretch/>
        </p:blipFill>
        <p:spPr>
          <a:xfrm>
            <a:off x="2104878" y="1734533"/>
            <a:ext cx="1609725" cy="1229761"/>
          </a:xfrm>
          <a:prstGeom prst="rect">
            <a:avLst/>
          </a:prstGeom>
          <a:noFill/>
          <a:ln>
            <a:noFill/>
          </a:ln>
        </p:spPr>
      </p:pic>
      <p:sp>
        <p:nvSpPr>
          <p:cNvPr id="280" name="Google Shape;280;p40"/>
          <p:cNvSpPr/>
          <p:nvPr/>
        </p:nvSpPr>
        <p:spPr>
          <a:xfrm>
            <a:off x="1244338" y="3105835"/>
            <a:ext cx="1010946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represent floating point values by using exponential form (scientific notation) </a:t>
            </a:r>
            <a:endParaRPr/>
          </a:p>
        </p:txBody>
      </p:sp>
      <p:pic>
        <p:nvPicPr>
          <p:cNvPr id="281" name="Google Shape;281;p40"/>
          <p:cNvPicPr preferRelativeResize="0"/>
          <p:nvPr/>
        </p:nvPicPr>
        <p:blipFill rotWithShape="1">
          <a:blip r:embed="rId4">
            <a:alphaModFix/>
          </a:blip>
          <a:srcRect b="0" l="0" r="0" t="0"/>
          <a:stretch/>
        </p:blipFill>
        <p:spPr>
          <a:xfrm>
            <a:off x="1773418" y="3668367"/>
            <a:ext cx="2819400" cy="1667204"/>
          </a:xfrm>
          <a:prstGeom prst="rect">
            <a:avLst/>
          </a:prstGeom>
          <a:noFill/>
          <a:ln>
            <a:noFill/>
          </a:ln>
        </p:spPr>
      </p:pic>
      <p:sp>
        <p:nvSpPr>
          <p:cNvPr id="282" name="Google Shape;282;p40"/>
          <p:cNvSpPr/>
          <p:nvPr/>
        </p:nvSpPr>
        <p:spPr>
          <a:xfrm>
            <a:off x="1244338" y="5613479"/>
            <a:ext cx="980387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main </a:t>
            </a:r>
            <a:r>
              <a:rPr lang="en-US" sz="2000">
                <a:solidFill>
                  <a:schemeClr val="dk1"/>
                </a:solidFill>
                <a:latin typeface="Calibri"/>
                <a:ea typeface="Calibri"/>
                <a:cs typeface="Calibri"/>
                <a:sym typeface="Calibri"/>
              </a:rPr>
              <a:t>advantage of exponential form is we can represent big values in less memory.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***Note:  </a:t>
            </a:r>
            <a:br>
              <a:rPr lang="en-US" sz="2000">
                <a:solidFill>
                  <a:srgbClr val="FF0000"/>
                </a:solidFill>
                <a:latin typeface="Times New Roman"/>
                <a:ea typeface="Times New Roman"/>
                <a:cs typeface="Times New Roman"/>
                <a:sym typeface="Times New Roman"/>
              </a:rPr>
            </a:br>
            <a:br>
              <a:rPr lang="en-US" sz="2000">
                <a:solidFill>
                  <a:srgbClr val="FF0000"/>
                </a:solidFill>
                <a:latin typeface="Times New Roman"/>
                <a:ea typeface="Times New Roman"/>
                <a:cs typeface="Times New Roman"/>
                <a:sym typeface="Times New Roman"/>
              </a:rPr>
            </a:br>
            <a:r>
              <a:rPr lang="en-US" sz="2000">
                <a:solidFill>
                  <a:srgbClr val="FF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We can represent int values in decimal, binary, octal and hexa decimal forms.</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But we can represent float values only by using decimal form. </a:t>
            </a:r>
            <a:endParaRPr sz="2000">
              <a:latin typeface="Times New Roman"/>
              <a:ea typeface="Times New Roman"/>
              <a:cs typeface="Times New Roman"/>
              <a:sym typeface="Times New Roman"/>
            </a:endParaRPr>
          </a:p>
        </p:txBody>
      </p:sp>
      <p:pic>
        <p:nvPicPr>
          <p:cNvPr id="288" name="Google Shape;288;p41"/>
          <p:cNvPicPr preferRelativeResize="0"/>
          <p:nvPr>
            <p:ph idx="1" type="body"/>
          </p:nvPr>
        </p:nvPicPr>
        <p:blipFill rotWithShape="1">
          <a:blip r:embed="rId3">
            <a:alphaModFix/>
          </a:blip>
          <a:srcRect b="0" l="0" r="0" t="0"/>
          <a:stretch/>
        </p:blipFill>
        <p:spPr>
          <a:xfrm>
            <a:off x="1785496" y="1911685"/>
            <a:ext cx="3190334" cy="1219200"/>
          </a:xfrm>
          <a:prstGeom prst="rect">
            <a:avLst/>
          </a:prstGeom>
          <a:noFill/>
          <a:ln>
            <a:noFill/>
          </a:ln>
        </p:spPr>
      </p:pic>
      <p:sp>
        <p:nvSpPr>
          <p:cNvPr id="289" name="Google Shape;28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0" name="Google Shape;290;p41"/>
          <p:cNvPicPr preferRelativeResize="0"/>
          <p:nvPr/>
        </p:nvPicPr>
        <p:blipFill rotWithShape="1">
          <a:blip r:embed="rId4">
            <a:alphaModFix/>
          </a:blip>
          <a:srcRect b="0" l="0" r="0" t="0"/>
          <a:stretch/>
        </p:blipFill>
        <p:spPr>
          <a:xfrm>
            <a:off x="2040854" y="2987675"/>
            <a:ext cx="3596375" cy="2071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838200" y="546755"/>
            <a:ext cx="10515600" cy="56302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name Python was selected from the TV Show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Complete Monty Python's  Circus",</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which was broadcasted in BBC from 1969 to 1974.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Guido developed Python language by taking almost all programming features from different languages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Functional Programming Features from C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Object Oriented Programming Features from C++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Scripting Language Features from Perl and Shell Script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4. Modular Programming Features from Modula-3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Most of syntax in Python Derived from C and ABC languages. </a:t>
            </a:r>
            <a:endParaRPr sz="2000">
              <a:latin typeface="Times New Roman"/>
              <a:ea typeface="Times New Roman"/>
              <a:cs typeface="Times New Roman"/>
              <a:sym typeface="Times New Roman"/>
            </a:endParaRPr>
          </a:p>
        </p:txBody>
      </p:sp>
      <p:sp>
        <p:nvSpPr>
          <p:cNvPr id="102" name="Google Shape;10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Complex  Data Type: </a:t>
            </a:r>
            <a:endParaRPr/>
          </a:p>
        </p:txBody>
      </p:sp>
      <p:sp>
        <p:nvSpPr>
          <p:cNvPr id="296" name="Google Shape;296;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complex number is of the form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97" name="Google Shape;29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8" name="Google Shape;298;p42"/>
          <p:cNvPicPr preferRelativeResize="0"/>
          <p:nvPr/>
        </p:nvPicPr>
        <p:blipFill rotWithShape="1">
          <a:blip r:embed="rId3">
            <a:alphaModFix/>
          </a:blip>
          <a:srcRect b="0" l="0" r="0" t="0"/>
          <a:stretch/>
        </p:blipFill>
        <p:spPr>
          <a:xfrm>
            <a:off x="1163622" y="2806340"/>
            <a:ext cx="4076700" cy="1924050"/>
          </a:xfrm>
          <a:prstGeom prst="rect">
            <a:avLst/>
          </a:prstGeom>
          <a:noFill/>
          <a:ln>
            <a:noFill/>
          </a:ln>
        </p:spPr>
      </p:pic>
      <p:pic>
        <p:nvPicPr>
          <p:cNvPr id="299" name="Google Shape;299;p42"/>
          <p:cNvPicPr preferRelativeResize="0"/>
          <p:nvPr/>
        </p:nvPicPr>
        <p:blipFill rotWithShape="1">
          <a:blip r:embed="rId4">
            <a:alphaModFix/>
          </a:blip>
          <a:srcRect b="0" l="0" r="0" t="0"/>
          <a:stretch/>
        </p:blipFill>
        <p:spPr>
          <a:xfrm>
            <a:off x="7180622" y="2696066"/>
            <a:ext cx="1854184" cy="17438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idx="1" type="body"/>
          </p:nvPr>
        </p:nvSpPr>
        <p:spPr>
          <a:xfrm>
            <a:off x="838200" y="838986"/>
            <a:ext cx="10515600" cy="53379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In the real part if we use int value then we can specify that either by decimal,octal,binary or hexa decimal form.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But imaginary part should be specified only by using decimal form.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05" name="Google Shape;30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6" name="Google Shape;306;p43"/>
          <p:cNvPicPr preferRelativeResize="0"/>
          <p:nvPr/>
        </p:nvPicPr>
        <p:blipFill rotWithShape="1">
          <a:blip r:embed="rId3">
            <a:alphaModFix/>
          </a:blip>
          <a:srcRect b="0" l="0" r="0" t="0"/>
          <a:stretch/>
        </p:blipFill>
        <p:spPr>
          <a:xfrm>
            <a:off x="1206729" y="2453403"/>
            <a:ext cx="3028950" cy="19511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idx="1" type="body"/>
          </p:nvPr>
        </p:nvSpPr>
        <p:spPr>
          <a:xfrm>
            <a:off x="838200" y="348792"/>
            <a:ext cx="10515600" cy="58281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Even we can perform operations on complex type values.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Note: Complex data type has some inbuilt attributes to retrieve the real part and imaginary part</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12" name="Google Shape;31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3" name="Google Shape;313;p44"/>
          <p:cNvPicPr preferRelativeResize="0"/>
          <p:nvPr/>
        </p:nvPicPr>
        <p:blipFill rotWithShape="1">
          <a:blip r:embed="rId3">
            <a:alphaModFix/>
          </a:blip>
          <a:srcRect b="0" l="0" r="0" t="0"/>
          <a:stretch/>
        </p:blipFill>
        <p:spPr>
          <a:xfrm>
            <a:off x="1172853" y="739399"/>
            <a:ext cx="2238375" cy="1870132"/>
          </a:xfrm>
          <a:prstGeom prst="rect">
            <a:avLst/>
          </a:prstGeom>
          <a:noFill/>
          <a:ln>
            <a:noFill/>
          </a:ln>
        </p:spPr>
      </p:pic>
      <p:pic>
        <p:nvPicPr>
          <p:cNvPr id="314" name="Google Shape;314;p44"/>
          <p:cNvPicPr preferRelativeResize="0"/>
          <p:nvPr/>
        </p:nvPicPr>
        <p:blipFill rotWithShape="1">
          <a:blip r:embed="rId4">
            <a:alphaModFix/>
          </a:blip>
          <a:srcRect b="0" l="0" r="0" t="0"/>
          <a:stretch/>
        </p:blipFill>
        <p:spPr>
          <a:xfrm>
            <a:off x="1057716" y="3218204"/>
            <a:ext cx="1762125" cy="1114425"/>
          </a:xfrm>
          <a:prstGeom prst="rect">
            <a:avLst/>
          </a:prstGeom>
          <a:noFill/>
          <a:ln>
            <a:noFill/>
          </a:ln>
        </p:spPr>
      </p:pic>
      <p:sp>
        <p:nvSpPr>
          <p:cNvPr id="315" name="Google Shape;315;p44"/>
          <p:cNvSpPr/>
          <p:nvPr/>
        </p:nvSpPr>
        <p:spPr>
          <a:xfrm>
            <a:off x="606457" y="4804972"/>
            <a:ext cx="105155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can use complex type generally in scientific Applications and electrical engineering Applications.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4.bool data type: </a:t>
            </a:r>
            <a:endParaRPr/>
          </a:p>
        </p:txBody>
      </p:sp>
      <p:sp>
        <p:nvSpPr>
          <p:cNvPr id="321" name="Google Shape;321;p45"/>
          <p:cNvSpPr txBox="1"/>
          <p:nvPr>
            <p:ph idx="1" type="body"/>
          </p:nvPr>
        </p:nvSpPr>
        <p:spPr>
          <a:xfrm>
            <a:off x="838200" y="1385740"/>
            <a:ext cx="10515600" cy="47912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We can use this data type to represent boolean values.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only allowed values for this data type are: True and False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Internally Python represents True as 1 and False as </a:t>
            </a:r>
            <a:r>
              <a:rPr lang="en-US"/>
              <a:t>0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22" name="Google Shape;32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3" name="Google Shape;323;p45"/>
          <p:cNvPicPr preferRelativeResize="0"/>
          <p:nvPr/>
        </p:nvPicPr>
        <p:blipFill rotWithShape="1">
          <a:blip r:embed="rId3">
            <a:alphaModFix/>
          </a:blip>
          <a:srcRect b="0" l="0" r="0" t="0"/>
          <a:stretch/>
        </p:blipFill>
        <p:spPr>
          <a:xfrm>
            <a:off x="1086636" y="2711303"/>
            <a:ext cx="2552700" cy="3009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str type: </a:t>
            </a:r>
            <a:endParaRPr/>
          </a:p>
        </p:txBody>
      </p:sp>
      <p:sp>
        <p:nvSpPr>
          <p:cNvPr id="329" name="Google Shape;329;p46"/>
          <p:cNvSpPr txBox="1"/>
          <p:nvPr>
            <p:ph idx="1" type="body"/>
          </p:nvPr>
        </p:nvSpPr>
        <p:spPr>
          <a:xfrm>
            <a:off x="838200" y="1282045"/>
            <a:ext cx="10515600" cy="48949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 String is a sequence of characters enclosed within single quotes or double quotes.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s1 =‘python’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s1= “python”</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By using single quotes or double quotes we cannot represent multi line string literals. </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s1=“python code”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For this requirement we should go for triple single quotes(''') or triple double quotes(""")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s1='''python code'''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s1=""" python code""" </a:t>
            </a:r>
            <a:endParaRPr sz="2000">
              <a:latin typeface="Times New Roman"/>
              <a:ea typeface="Times New Roman"/>
              <a:cs typeface="Times New Roman"/>
              <a:sym typeface="Times New Roman"/>
            </a:endParaRPr>
          </a:p>
        </p:txBody>
      </p:sp>
      <p:sp>
        <p:nvSpPr>
          <p:cNvPr id="330" name="Google Shape;33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idx="1" type="body"/>
          </p:nvPr>
        </p:nvSpPr>
        <p:spPr>
          <a:xfrm>
            <a:off x="838200" y="820132"/>
            <a:ext cx="10515600" cy="535683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We can also use triple quotes to use single quote or double quote in our String.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6" name="Google Shape;33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7" name="Google Shape;337;p47"/>
          <p:cNvPicPr preferRelativeResize="0"/>
          <p:nvPr/>
        </p:nvPicPr>
        <p:blipFill rotWithShape="1">
          <a:blip r:embed="rId3">
            <a:alphaModFix/>
          </a:blip>
          <a:srcRect b="0" l="0" r="0" t="0"/>
          <a:stretch/>
        </p:blipFill>
        <p:spPr>
          <a:xfrm>
            <a:off x="1238250" y="2121031"/>
            <a:ext cx="4857750" cy="236612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Slicing of Strings: </a:t>
            </a:r>
            <a:br>
              <a:rPr lang="en-US"/>
            </a:br>
            <a:r>
              <a:rPr lang="en-US"/>
              <a:t> </a:t>
            </a:r>
            <a:endParaRPr/>
          </a:p>
        </p:txBody>
      </p:sp>
      <p:sp>
        <p:nvSpPr>
          <p:cNvPr id="343" name="Google Shape;343;p48"/>
          <p:cNvSpPr txBox="1"/>
          <p:nvPr>
            <p:ph idx="1" type="body"/>
          </p:nvPr>
        </p:nvSpPr>
        <p:spPr>
          <a:xfrm>
            <a:off x="838200" y="1018095"/>
            <a:ext cx="10515600" cy="51588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t>
            </a:r>
            <a:r>
              <a:rPr lang="en-US" sz="2000">
                <a:solidFill>
                  <a:srgbClr val="FF0000"/>
                </a:solidFill>
                <a:latin typeface="Times New Roman"/>
                <a:ea typeface="Times New Roman"/>
                <a:cs typeface="Times New Roman"/>
                <a:sym typeface="Times New Roman"/>
              </a:rPr>
              <a:t>slice means a piece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 ] operator is called slice operator, which can be used to retrieve parts of String.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Python Strings follows zero based index.</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The index can be either +ve or -ve.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+ve index means forward direction from Left to Right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-ve index means backward direction from Right to Left </a:t>
            </a:r>
            <a:endParaRPr/>
          </a:p>
        </p:txBody>
      </p:sp>
      <p:sp>
        <p:nvSpPr>
          <p:cNvPr id="344" name="Google Shape;34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5" name="Google Shape;345;p48"/>
          <p:cNvPicPr preferRelativeResize="0"/>
          <p:nvPr/>
        </p:nvPicPr>
        <p:blipFill rotWithShape="1">
          <a:blip r:embed="rId3">
            <a:alphaModFix/>
          </a:blip>
          <a:srcRect b="0" l="0" r="0" t="0"/>
          <a:stretch/>
        </p:blipFill>
        <p:spPr>
          <a:xfrm>
            <a:off x="1275565" y="3429000"/>
            <a:ext cx="6134100" cy="3362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9"/>
          <p:cNvPicPr preferRelativeResize="0"/>
          <p:nvPr>
            <p:ph idx="1" type="body"/>
          </p:nvPr>
        </p:nvPicPr>
        <p:blipFill rotWithShape="1">
          <a:blip r:embed="rId3">
            <a:alphaModFix/>
          </a:blip>
          <a:srcRect b="0" l="0" r="0" t="0"/>
          <a:stretch/>
        </p:blipFill>
        <p:spPr>
          <a:xfrm>
            <a:off x="1476572" y="1691825"/>
            <a:ext cx="3745877" cy="4199928"/>
          </a:xfrm>
          <a:prstGeom prst="rect">
            <a:avLst/>
          </a:prstGeom>
          <a:noFill/>
          <a:ln>
            <a:noFill/>
          </a:ln>
        </p:spPr>
      </p:pic>
      <p:sp>
        <p:nvSpPr>
          <p:cNvPr id="351" name="Google Shape;35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49"/>
          <p:cNvPicPr preferRelativeResize="0"/>
          <p:nvPr/>
        </p:nvPicPr>
        <p:blipFill rotWithShape="1">
          <a:blip r:embed="rId4">
            <a:alphaModFix/>
          </a:blip>
          <a:srcRect b="0" l="0" r="0" t="0"/>
          <a:stretch/>
        </p:blipFill>
        <p:spPr>
          <a:xfrm>
            <a:off x="2571947" y="218388"/>
            <a:ext cx="3352800" cy="1066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idx="1" type="body"/>
          </p:nvPr>
        </p:nvSpPr>
        <p:spPr>
          <a:xfrm>
            <a:off x="838200" y="320511"/>
            <a:ext cx="10515600" cy="58564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Note:</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1. In Python the following data types are considered as Fundamental Data types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In Python,we can represent char values also by using str type and explicitly char type is not available.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In Python we can present char Value also by using str Type and explicitly char Type is not available.  </a:t>
            </a:r>
            <a:endParaRPr/>
          </a:p>
          <a:p>
            <a:pPr indent="0" lvl="0" marL="0" rtl="0" algn="just">
              <a:lnSpc>
                <a:spcPct val="90000"/>
              </a:lnSpc>
              <a:spcBef>
                <a:spcPts val="1000"/>
              </a:spcBef>
              <a:spcAft>
                <a:spcPts val="0"/>
              </a:spcAft>
              <a:buClr>
                <a:schemeClr val="dk1"/>
              </a:buClr>
              <a:buSzPts val="2800"/>
              <a:buNone/>
            </a:pPr>
            <a:r>
              <a:t/>
            </a:r>
            <a:endParaRPr/>
          </a:p>
        </p:txBody>
      </p:sp>
      <p:sp>
        <p:nvSpPr>
          <p:cNvPr id="358" name="Google Shape;35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9" name="Google Shape;359;p50"/>
          <p:cNvPicPr preferRelativeResize="0"/>
          <p:nvPr/>
        </p:nvPicPr>
        <p:blipFill rotWithShape="1">
          <a:blip r:embed="rId3">
            <a:alphaModFix/>
          </a:blip>
          <a:srcRect b="0" l="0" r="0" t="0"/>
          <a:stretch/>
        </p:blipFill>
        <p:spPr>
          <a:xfrm>
            <a:off x="1649690" y="1173882"/>
            <a:ext cx="1219200" cy="1323975"/>
          </a:xfrm>
          <a:prstGeom prst="rect">
            <a:avLst/>
          </a:prstGeom>
          <a:noFill/>
          <a:ln>
            <a:noFill/>
          </a:ln>
        </p:spPr>
      </p:pic>
      <p:pic>
        <p:nvPicPr>
          <p:cNvPr id="360" name="Google Shape;360;p50"/>
          <p:cNvPicPr preferRelativeResize="0"/>
          <p:nvPr/>
        </p:nvPicPr>
        <p:blipFill rotWithShape="1">
          <a:blip r:embed="rId4">
            <a:alphaModFix/>
          </a:blip>
          <a:srcRect b="0" l="0" r="0" t="0"/>
          <a:stretch/>
        </p:blipFill>
        <p:spPr>
          <a:xfrm>
            <a:off x="1293681" y="3050602"/>
            <a:ext cx="1704975" cy="14177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54000" lvl="0" marL="228600" rtl="0" algn="l">
              <a:lnSpc>
                <a:spcPct val="90000"/>
              </a:lnSpc>
              <a:spcBef>
                <a:spcPts val="1000"/>
              </a:spcBef>
              <a:spcAft>
                <a:spcPts val="0"/>
              </a:spcAft>
              <a:buClr>
                <a:srgbClr val="FF0000"/>
              </a:buClr>
              <a:buSzPts val="4000"/>
              <a:buChar char="•"/>
            </a:pPr>
            <a:r>
              <a:rPr lang="en-US" sz="4000">
                <a:solidFill>
                  <a:srgbClr val="FF0000"/>
                </a:solidFill>
              </a:rPr>
              <a:t>Fundamental Data Types ( Immutability )</a:t>
            </a:r>
            <a:endParaRPr sz="4000">
              <a:solidFill>
                <a:srgbClr val="FF0000"/>
              </a:solidFill>
            </a:endParaRPr>
          </a:p>
        </p:txBody>
      </p:sp>
      <p:sp>
        <p:nvSpPr>
          <p:cNvPr id="366" name="Google Shape;36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Where we can use Python: </a:t>
            </a:r>
            <a:br>
              <a:rPr lang="en-US"/>
            </a:br>
            <a:endParaRPr/>
          </a:p>
        </p:txBody>
      </p:sp>
      <p:sp>
        <p:nvSpPr>
          <p:cNvPr id="108" name="Google Shape;108;p16"/>
          <p:cNvSpPr txBox="1"/>
          <p:nvPr>
            <p:ph idx="1" type="body"/>
          </p:nvPr>
        </p:nvSpPr>
        <p:spPr>
          <a:xfrm>
            <a:off x="838200" y="1178351"/>
            <a:ext cx="10515600" cy="5314524"/>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FF0000"/>
              </a:buClr>
              <a:buSzPct val="100000"/>
              <a:buChar char="•"/>
            </a:pPr>
            <a:r>
              <a:rPr lang="en-US">
                <a:solidFill>
                  <a:srgbClr val="FF0000"/>
                </a:solidFill>
              </a:rPr>
              <a:t>We can use everywhere. The most common important application areas are </a:t>
            </a:r>
            <a:endParaRPr/>
          </a:p>
          <a:p>
            <a:pPr indent="0" lvl="0" marL="0" rtl="0" algn="l">
              <a:lnSpc>
                <a:spcPct val="90000"/>
              </a:lnSpc>
              <a:spcBef>
                <a:spcPts val="1000"/>
              </a:spcBef>
              <a:spcAft>
                <a:spcPts val="0"/>
              </a:spcAft>
              <a:buClr>
                <a:schemeClr val="dk1"/>
              </a:buClr>
              <a:buSzPct val="100000"/>
              <a:buNone/>
            </a:pPr>
            <a:r>
              <a:rPr lang="en-US"/>
              <a:t>1. For developing Desktop Applications</a:t>
            </a:r>
            <a:endParaRPr/>
          </a:p>
          <a:p>
            <a:pPr indent="0" lvl="0" marL="0" rtl="0" algn="l">
              <a:lnSpc>
                <a:spcPct val="90000"/>
              </a:lnSpc>
              <a:spcBef>
                <a:spcPts val="1000"/>
              </a:spcBef>
              <a:spcAft>
                <a:spcPts val="0"/>
              </a:spcAft>
              <a:buClr>
                <a:schemeClr val="dk1"/>
              </a:buClr>
              <a:buSzPct val="100000"/>
              <a:buNone/>
            </a:pPr>
            <a:r>
              <a:rPr lang="en-US"/>
              <a:t> 2. For developing web Applications </a:t>
            </a:r>
            <a:endParaRPr/>
          </a:p>
          <a:p>
            <a:pPr indent="0" lvl="0" marL="0" rtl="0" algn="l">
              <a:lnSpc>
                <a:spcPct val="90000"/>
              </a:lnSpc>
              <a:spcBef>
                <a:spcPts val="1000"/>
              </a:spcBef>
              <a:spcAft>
                <a:spcPts val="0"/>
              </a:spcAft>
              <a:buClr>
                <a:schemeClr val="dk1"/>
              </a:buClr>
              <a:buSzPct val="100000"/>
              <a:buNone/>
            </a:pPr>
            <a:r>
              <a:rPr lang="en-US"/>
              <a:t>3. For developing database Applications </a:t>
            </a:r>
            <a:endParaRPr/>
          </a:p>
          <a:p>
            <a:pPr indent="0" lvl="0" marL="0" rtl="0" algn="l">
              <a:lnSpc>
                <a:spcPct val="90000"/>
              </a:lnSpc>
              <a:spcBef>
                <a:spcPts val="1000"/>
              </a:spcBef>
              <a:spcAft>
                <a:spcPts val="0"/>
              </a:spcAft>
              <a:buClr>
                <a:schemeClr val="dk1"/>
              </a:buClr>
              <a:buSzPct val="100000"/>
              <a:buNone/>
            </a:pPr>
            <a:r>
              <a:rPr lang="en-US"/>
              <a:t>4. For Network Programming </a:t>
            </a:r>
            <a:endParaRPr/>
          </a:p>
          <a:p>
            <a:pPr indent="0" lvl="0" marL="0" rtl="0" algn="l">
              <a:lnSpc>
                <a:spcPct val="90000"/>
              </a:lnSpc>
              <a:spcBef>
                <a:spcPts val="1000"/>
              </a:spcBef>
              <a:spcAft>
                <a:spcPts val="0"/>
              </a:spcAft>
              <a:buClr>
                <a:schemeClr val="dk1"/>
              </a:buClr>
              <a:buSzPct val="100000"/>
              <a:buNone/>
            </a:pPr>
            <a:r>
              <a:rPr lang="en-US"/>
              <a:t>5. For developing games</a:t>
            </a:r>
            <a:endParaRPr/>
          </a:p>
          <a:p>
            <a:pPr indent="0" lvl="0" marL="0" rtl="0" algn="l">
              <a:lnSpc>
                <a:spcPct val="90000"/>
              </a:lnSpc>
              <a:spcBef>
                <a:spcPts val="1000"/>
              </a:spcBef>
              <a:spcAft>
                <a:spcPts val="0"/>
              </a:spcAft>
              <a:buClr>
                <a:schemeClr val="dk1"/>
              </a:buClr>
              <a:buSzPct val="100000"/>
              <a:buNone/>
            </a:pPr>
            <a:r>
              <a:rPr lang="en-US"/>
              <a:t> 6. For Data Analysis Applications </a:t>
            </a:r>
            <a:endParaRPr/>
          </a:p>
          <a:p>
            <a:pPr indent="0" lvl="0" marL="0" rtl="0" algn="l">
              <a:lnSpc>
                <a:spcPct val="90000"/>
              </a:lnSpc>
              <a:spcBef>
                <a:spcPts val="1000"/>
              </a:spcBef>
              <a:spcAft>
                <a:spcPts val="0"/>
              </a:spcAft>
              <a:buClr>
                <a:schemeClr val="dk1"/>
              </a:buClr>
              <a:buSzPct val="100000"/>
              <a:buNone/>
            </a:pPr>
            <a:r>
              <a:rPr lang="en-US"/>
              <a:t>7. For Machine Learning </a:t>
            </a:r>
            <a:endParaRPr/>
          </a:p>
          <a:p>
            <a:pPr indent="0" lvl="0" marL="0" rtl="0" algn="l">
              <a:lnSpc>
                <a:spcPct val="90000"/>
              </a:lnSpc>
              <a:spcBef>
                <a:spcPts val="1000"/>
              </a:spcBef>
              <a:spcAft>
                <a:spcPts val="0"/>
              </a:spcAft>
              <a:buClr>
                <a:schemeClr val="dk1"/>
              </a:buClr>
              <a:buSzPct val="100000"/>
              <a:buNone/>
            </a:pPr>
            <a:r>
              <a:rPr lang="en-US"/>
              <a:t>8. For developing Artificial Intelligence Applications </a:t>
            </a:r>
            <a:endParaRPr/>
          </a:p>
          <a:p>
            <a:pPr indent="0" lvl="0" marL="0" rtl="0" algn="l">
              <a:lnSpc>
                <a:spcPct val="90000"/>
              </a:lnSpc>
              <a:spcBef>
                <a:spcPts val="1000"/>
              </a:spcBef>
              <a:spcAft>
                <a:spcPts val="0"/>
              </a:spcAft>
              <a:buClr>
                <a:schemeClr val="dk1"/>
              </a:buClr>
              <a:buSzPct val="100000"/>
              <a:buNone/>
            </a:pPr>
            <a:r>
              <a:rPr lang="en-US"/>
              <a:t>9. For IOT ... </a:t>
            </a:r>
            <a:endParaRPr/>
          </a:p>
          <a:p>
            <a:pPr indent="0" lvl="0" marL="0" rtl="0" algn="l">
              <a:lnSpc>
                <a:spcPct val="90000"/>
              </a:lnSpc>
              <a:spcBef>
                <a:spcPts val="1000"/>
              </a:spcBef>
              <a:spcAft>
                <a:spcPts val="0"/>
              </a:spcAft>
              <a:buClr>
                <a:schemeClr val="dk1"/>
              </a:buClr>
              <a:buSzPct val="100000"/>
              <a:buNone/>
            </a:pPr>
            <a:r>
              <a:rPr lang="en-US"/>
              <a:t>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Note: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Internally Google and Youtube use Python coding</a:t>
            </a:r>
            <a:endParaRPr/>
          </a:p>
          <a:p>
            <a:pPr indent="-228600" lvl="0" marL="228600" rtl="0" algn="l">
              <a:lnSpc>
                <a:spcPct val="90000"/>
              </a:lnSpc>
              <a:spcBef>
                <a:spcPts val="1000"/>
              </a:spcBef>
              <a:spcAft>
                <a:spcPts val="0"/>
              </a:spcAft>
              <a:buClr>
                <a:schemeClr val="dk1"/>
              </a:buClr>
              <a:buSzPct val="100000"/>
              <a:buChar char="•"/>
            </a:pPr>
            <a:r>
              <a:rPr lang="en-US"/>
              <a:t> NASA and Nework Stock Exchange Applications developed by Python. </a:t>
            </a:r>
            <a:endParaRPr/>
          </a:p>
          <a:p>
            <a:pPr indent="-228600" lvl="0" marL="228600" rtl="0" algn="l">
              <a:lnSpc>
                <a:spcPct val="90000"/>
              </a:lnSpc>
              <a:spcBef>
                <a:spcPts val="1000"/>
              </a:spcBef>
              <a:spcAft>
                <a:spcPts val="0"/>
              </a:spcAft>
              <a:buClr>
                <a:schemeClr val="dk1"/>
              </a:buClr>
              <a:buSzPct val="100000"/>
              <a:buChar char="•"/>
            </a:pPr>
            <a:r>
              <a:rPr lang="en-US"/>
              <a:t>Top Software companies like Google, Microsoft, IBM, Yahoo using Python. </a:t>
            </a:r>
            <a:endParaRPr/>
          </a:p>
          <a:p>
            <a:pPr indent="-117475" lvl="0" marL="228600" rtl="0" algn="l">
              <a:lnSpc>
                <a:spcPct val="90000"/>
              </a:lnSpc>
              <a:spcBef>
                <a:spcPts val="1000"/>
              </a:spcBef>
              <a:spcAft>
                <a:spcPts val="0"/>
              </a:spcAft>
              <a:buClr>
                <a:schemeClr val="dk1"/>
              </a:buClr>
              <a:buSzPct val="100000"/>
              <a:buNone/>
            </a:pPr>
            <a:r>
              <a:t/>
            </a:r>
            <a:endParaRPr/>
          </a:p>
        </p:txBody>
      </p:sp>
      <p:sp>
        <p:nvSpPr>
          <p:cNvPr id="109" name="Google Shape;1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838200" y="365126"/>
            <a:ext cx="10515600" cy="46937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Fundamental Data Types (Immutability: )</a:t>
            </a:r>
            <a:endParaRPr/>
          </a:p>
        </p:txBody>
      </p:sp>
      <p:sp>
        <p:nvSpPr>
          <p:cNvPr id="372" name="Google Shape;372;p52"/>
          <p:cNvSpPr txBox="1"/>
          <p:nvPr>
            <p:ph idx="1" type="body"/>
          </p:nvPr>
        </p:nvSpPr>
        <p:spPr>
          <a:xfrm>
            <a:off x="838200" y="1038687"/>
            <a:ext cx="10515600" cy="513827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All Fundamental Data types are immutable. i.e once we creates an object, we cannot perform any changes in that object.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If we are trying to change then with those changes a new object will be created. This non-changeable behavior is called </a:t>
            </a:r>
            <a:r>
              <a:rPr lang="en-US" sz="2000">
                <a:solidFill>
                  <a:srgbClr val="FF0000"/>
                </a:solidFill>
                <a:latin typeface="Times New Roman"/>
                <a:ea typeface="Times New Roman"/>
                <a:cs typeface="Times New Roman"/>
                <a:sym typeface="Times New Roman"/>
              </a:rPr>
              <a:t>immutability.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In Python if a new object is required, then PVM wont create object immediately.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First it will check is any object available with the required content or not.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If available then existing object will be reused. If it is not available then only a new object will be created. </a:t>
            </a:r>
            <a:r>
              <a:rPr lang="en-US" sz="2000">
                <a:solidFill>
                  <a:srgbClr val="FF0000"/>
                </a:solidFill>
                <a:latin typeface="Times New Roman"/>
                <a:ea typeface="Times New Roman"/>
                <a:cs typeface="Times New Roman"/>
                <a:sym typeface="Times New Roman"/>
              </a:rPr>
              <a:t>The advantage of this approach is memory utilization and performance will be improved</a:t>
            </a:r>
            <a:r>
              <a:rPr lang="en-US" sz="2000">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But the problem in this approach is, several references pointing to the same object, by using one reference if we are allowed to change the content in the existing object then the remaining references will be effected. </a:t>
            </a:r>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To prevent this ,immutability concept is required</a:t>
            </a:r>
            <a:r>
              <a:rPr lang="en-US" sz="2000">
                <a:latin typeface="Times New Roman"/>
                <a:ea typeface="Times New Roman"/>
                <a:cs typeface="Times New Roman"/>
                <a:sym typeface="Times New Roman"/>
              </a:rPr>
              <a:t>. According to this once creates an object we are not allowed to change content. If we are trying to change with those changes a new object will be created. </a:t>
            </a:r>
            <a:endParaRPr sz="2000">
              <a:latin typeface="Times New Roman"/>
              <a:ea typeface="Times New Roman"/>
              <a:cs typeface="Times New Roman"/>
              <a:sym typeface="Times New Roman"/>
            </a:endParaRPr>
          </a:p>
        </p:txBody>
      </p:sp>
      <p:sp>
        <p:nvSpPr>
          <p:cNvPr id="373" name="Google Shape;37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3"/>
          <p:cNvPicPr preferRelativeResize="0"/>
          <p:nvPr>
            <p:ph idx="1" type="body"/>
          </p:nvPr>
        </p:nvPicPr>
        <p:blipFill rotWithShape="1">
          <a:blip r:embed="rId3">
            <a:alphaModFix/>
          </a:blip>
          <a:srcRect b="0" l="0" r="0" t="0"/>
          <a:stretch/>
        </p:blipFill>
        <p:spPr>
          <a:xfrm>
            <a:off x="838200" y="1867400"/>
            <a:ext cx="2847975" cy="2495550"/>
          </a:xfrm>
          <a:prstGeom prst="rect">
            <a:avLst/>
          </a:prstGeom>
          <a:noFill/>
          <a:ln>
            <a:noFill/>
          </a:ln>
        </p:spPr>
      </p:pic>
      <p:sp>
        <p:nvSpPr>
          <p:cNvPr id="379" name="Google Shape;37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0" name="Google Shape;380;p53"/>
          <p:cNvPicPr preferRelativeResize="0"/>
          <p:nvPr/>
        </p:nvPicPr>
        <p:blipFill rotWithShape="1">
          <a:blip r:embed="rId4">
            <a:alphaModFix/>
          </a:blip>
          <a:srcRect b="0" l="0" r="0" t="0"/>
          <a:stretch/>
        </p:blipFill>
        <p:spPr>
          <a:xfrm>
            <a:off x="3686175" y="1982722"/>
            <a:ext cx="7381875" cy="351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838200" y="365126"/>
            <a:ext cx="10515600" cy="10787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br>
              <a:rPr lang="en-US"/>
            </a:br>
            <a:r>
              <a:rPr lang="en-US">
                <a:solidFill>
                  <a:srgbClr val="FF0000"/>
                </a:solidFill>
              </a:rPr>
              <a:t>bytes Data Type: </a:t>
            </a:r>
            <a:br>
              <a:rPr lang="en-US"/>
            </a:br>
            <a:r>
              <a:rPr lang="en-US"/>
              <a:t> </a:t>
            </a:r>
            <a:br>
              <a:rPr lang="en-US"/>
            </a:br>
            <a:br>
              <a:rPr lang="en-US"/>
            </a:br>
            <a:r>
              <a:rPr lang="en-US"/>
              <a:t> </a:t>
            </a:r>
            <a:endParaRPr/>
          </a:p>
        </p:txBody>
      </p:sp>
      <p:sp>
        <p:nvSpPr>
          <p:cNvPr id="386" name="Google Shape;386;p54"/>
          <p:cNvSpPr txBox="1"/>
          <p:nvPr>
            <p:ph idx="1" type="body"/>
          </p:nvPr>
        </p:nvSpPr>
        <p:spPr>
          <a:xfrm>
            <a:off x="838200" y="1404144"/>
            <a:ext cx="10515600" cy="47728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bytes data type represents a group of byte numbers just like an array.</a:t>
            </a:r>
            <a:endParaRPr/>
          </a:p>
        </p:txBody>
      </p:sp>
      <p:sp>
        <p:nvSpPr>
          <p:cNvPr id="387" name="Google Shape;38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8" name="Google Shape;388;p54"/>
          <p:cNvPicPr preferRelativeResize="0"/>
          <p:nvPr/>
        </p:nvPicPr>
        <p:blipFill rotWithShape="1">
          <a:blip r:embed="rId3">
            <a:alphaModFix/>
          </a:blip>
          <a:srcRect b="0" l="0" r="0" t="0"/>
          <a:stretch/>
        </p:blipFill>
        <p:spPr>
          <a:xfrm>
            <a:off x="964405" y="2232035"/>
            <a:ext cx="2905125" cy="2905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idx="1" type="body"/>
          </p:nvPr>
        </p:nvSpPr>
        <p:spPr>
          <a:xfrm>
            <a:off x="838200" y="556181"/>
            <a:ext cx="10515600" cy="56207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Conclusion 1: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only allowed values for byte data type are 0 to 256. By mistake if we are trying to provide any other values then we will get value error.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Conclusion 2: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Once we creates bytes data type value, we cannot change its values, otherwise we will get TypeError</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94" name="Google Shape;39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5" name="Google Shape;395;p55"/>
          <p:cNvPicPr preferRelativeResize="0"/>
          <p:nvPr/>
        </p:nvPicPr>
        <p:blipFill rotWithShape="1">
          <a:blip r:embed="rId3">
            <a:alphaModFix/>
          </a:blip>
          <a:srcRect b="0" l="0" r="0" t="0"/>
          <a:stretch/>
        </p:blipFill>
        <p:spPr>
          <a:xfrm>
            <a:off x="939415" y="3289956"/>
            <a:ext cx="5362575" cy="164026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bytearray Data type:</a:t>
            </a:r>
            <a:endParaRPr/>
          </a:p>
        </p:txBody>
      </p:sp>
      <p:sp>
        <p:nvSpPr>
          <p:cNvPr id="401" name="Google Shape;40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bytearray is exactly same as bytes data type except that its elements can be modified.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02" name="Google Shape;40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56"/>
          <p:cNvPicPr preferRelativeResize="0"/>
          <p:nvPr/>
        </p:nvPicPr>
        <p:blipFill rotWithShape="1">
          <a:blip r:embed="rId3">
            <a:alphaModFix/>
          </a:blip>
          <a:srcRect b="0" l="0" r="0" t="0"/>
          <a:stretch/>
        </p:blipFill>
        <p:spPr>
          <a:xfrm>
            <a:off x="838200" y="2545238"/>
            <a:ext cx="2324100" cy="1782402"/>
          </a:xfrm>
          <a:prstGeom prst="rect">
            <a:avLst/>
          </a:prstGeom>
          <a:noFill/>
          <a:ln>
            <a:noFill/>
          </a:ln>
        </p:spPr>
      </p:pic>
      <p:pic>
        <p:nvPicPr>
          <p:cNvPr id="404" name="Google Shape;404;p56"/>
          <p:cNvPicPr preferRelativeResize="0"/>
          <p:nvPr/>
        </p:nvPicPr>
        <p:blipFill rotWithShape="1">
          <a:blip r:embed="rId4">
            <a:alphaModFix/>
          </a:blip>
          <a:srcRect b="0" l="0" r="0" t="0"/>
          <a:stretch/>
        </p:blipFill>
        <p:spPr>
          <a:xfrm>
            <a:off x="1171575" y="4148138"/>
            <a:ext cx="1990725" cy="2028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list data type: </a:t>
            </a:r>
            <a:endParaRPr/>
          </a:p>
        </p:txBody>
      </p:sp>
      <p:sp>
        <p:nvSpPr>
          <p:cNvPr id="410" name="Google Shape;410;p57"/>
          <p:cNvSpPr txBox="1"/>
          <p:nvPr>
            <p:ph idx="1" type="body"/>
          </p:nvPr>
        </p:nvSpPr>
        <p:spPr>
          <a:xfrm>
            <a:off x="838200" y="1442301"/>
            <a:ext cx="10515600" cy="47346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If we want to represent a group of values as a single entity where insertion order required to preserve and duplicates are allowed then we should go for list data type.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1. insertion order is preserved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2. heterogeneous objects are allowed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3. duplicates are allowed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4. Growable in nature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5</a:t>
            </a:r>
            <a:r>
              <a:rPr lang="en-US" sz="2400">
                <a:solidFill>
                  <a:srgbClr val="FF0000"/>
                </a:solidFill>
                <a:latin typeface="Times New Roman"/>
                <a:ea typeface="Times New Roman"/>
                <a:cs typeface="Times New Roman"/>
                <a:sym typeface="Times New Roman"/>
              </a:rPr>
              <a:t>. values should be enclosed within square brackets.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411" name="Google Shape;41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8"/>
          <p:cNvPicPr preferRelativeResize="0"/>
          <p:nvPr>
            <p:ph idx="1" type="body"/>
          </p:nvPr>
        </p:nvPicPr>
        <p:blipFill rotWithShape="1">
          <a:blip r:embed="rId3">
            <a:alphaModFix/>
          </a:blip>
          <a:srcRect b="0" l="0" r="0" t="0"/>
          <a:stretch/>
        </p:blipFill>
        <p:spPr>
          <a:xfrm>
            <a:off x="838200" y="612742"/>
            <a:ext cx="3988726" cy="5517087"/>
          </a:xfrm>
          <a:prstGeom prst="rect">
            <a:avLst/>
          </a:prstGeom>
          <a:noFill/>
          <a:ln>
            <a:noFill/>
          </a:ln>
        </p:spPr>
      </p:pic>
      <p:sp>
        <p:nvSpPr>
          <p:cNvPr id="417" name="Google Shape;41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8" name="Google Shape;418;p58"/>
          <p:cNvPicPr preferRelativeResize="0"/>
          <p:nvPr/>
        </p:nvPicPr>
        <p:blipFill rotWithShape="1">
          <a:blip r:embed="rId4">
            <a:alphaModFix/>
          </a:blip>
          <a:srcRect b="0" l="0" r="0" t="0"/>
          <a:stretch/>
        </p:blipFill>
        <p:spPr>
          <a:xfrm>
            <a:off x="1231032" y="5975350"/>
            <a:ext cx="1057275" cy="381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idx="1" type="body"/>
          </p:nvPr>
        </p:nvSpPr>
        <p:spPr>
          <a:xfrm>
            <a:off x="838200" y="490194"/>
            <a:ext cx="10515600" cy="56867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list is growable  in nature. i.e based on our requirement we can increase or decrease the size.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24" name="Google Shape;42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5" name="Google Shape;425;p59"/>
          <p:cNvPicPr preferRelativeResize="0"/>
          <p:nvPr/>
        </p:nvPicPr>
        <p:blipFill rotWithShape="1">
          <a:blip r:embed="rId3">
            <a:alphaModFix/>
          </a:blip>
          <a:srcRect b="0" l="0" r="0" t="0"/>
          <a:stretch/>
        </p:blipFill>
        <p:spPr>
          <a:xfrm>
            <a:off x="963841" y="1007383"/>
            <a:ext cx="3514725" cy="2725630"/>
          </a:xfrm>
          <a:prstGeom prst="rect">
            <a:avLst/>
          </a:prstGeom>
          <a:noFill/>
          <a:ln>
            <a:noFill/>
          </a:ln>
        </p:spPr>
      </p:pic>
      <p:sp>
        <p:nvSpPr>
          <p:cNvPr id="426" name="Google Shape;426;p59"/>
          <p:cNvSpPr/>
          <p:nvPr/>
        </p:nvSpPr>
        <p:spPr>
          <a:xfrm>
            <a:off x="499621" y="3105835"/>
            <a:ext cx="10991653"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An ordered, mutable, heterogenous collection of elements is nothing but list, where duplicates also allowed</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tuple data type: </a:t>
            </a:r>
            <a:br>
              <a:rPr lang="en-US"/>
            </a:br>
            <a:r>
              <a:rPr lang="en-US"/>
              <a:t> </a:t>
            </a:r>
            <a:endParaRPr/>
          </a:p>
        </p:txBody>
      </p:sp>
      <p:sp>
        <p:nvSpPr>
          <p:cNvPr id="432" name="Google Shape;432;p60"/>
          <p:cNvSpPr txBox="1"/>
          <p:nvPr>
            <p:ph idx="1" type="body"/>
          </p:nvPr>
        </p:nvSpPr>
        <p:spPr>
          <a:xfrm>
            <a:off x="838200" y="1187777"/>
            <a:ext cx="10515600" cy="498918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tuple data type is exactly same as list data type except that it is immutable. i.e we cannot change values.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Tuple elements can be represented within parenthesis. </a:t>
            </a:r>
            <a:endParaRPr sz="2000">
              <a:latin typeface="Times New Roman"/>
              <a:ea typeface="Times New Roman"/>
              <a:cs typeface="Times New Roman"/>
              <a:sym typeface="Times New Roman"/>
            </a:endParaRPr>
          </a:p>
        </p:txBody>
      </p:sp>
      <p:sp>
        <p:nvSpPr>
          <p:cNvPr id="433" name="Google Shape;43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4" name="Google Shape;434;p60"/>
          <p:cNvPicPr preferRelativeResize="0"/>
          <p:nvPr/>
        </p:nvPicPr>
        <p:blipFill rotWithShape="1">
          <a:blip r:embed="rId3">
            <a:alphaModFix/>
          </a:blip>
          <a:srcRect b="0" l="0" r="0" t="0"/>
          <a:stretch/>
        </p:blipFill>
        <p:spPr>
          <a:xfrm>
            <a:off x="723900" y="2638425"/>
            <a:ext cx="5372100" cy="2590800"/>
          </a:xfrm>
          <a:prstGeom prst="rect">
            <a:avLst/>
          </a:prstGeom>
          <a:noFill/>
          <a:ln>
            <a:noFill/>
          </a:ln>
        </p:spPr>
      </p:pic>
      <p:sp>
        <p:nvSpPr>
          <p:cNvPr id="435" name="Google Shape;435;p60"/>
          <p:cNvSpPr/>
          <p:nvPr/>
        </p:nvSpPr>
        <p:spPr>
          <a:xfrm>
            <a:off x="838200" y="5518428"/>
            <a:ext cx="40977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tuple is the read only version of list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838200" y="365126"/>
            <a:ext cx="10515600" cy="5492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range Data Type: </a:t>
            </a:r>
            <a:endParaRPr/>
          </a:p>
        </p:txBody>
      </p:sp>
      <p:sp>
        <p:nvSpPr>
          <p:cNvPr id="441" name="Google Shape;441;p61"/>
          <p:cNvSpPr txBox="1"/>
          <p:nvPr>
            <p:ph idx="1" type="body"/>
          </p:nvPr>
        </p:nvSpPr>
        <p:spPr>
          <a:xfrm>
            <a:off x="838200" y="1234911"/>
            <a:ext cx="10515600" cy="49420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range Data Type represents  a sequence of numbers. The elements present in range Data type are not modifiable. i.e range Data type is immutable. </a:t>
            </a:r>
            <a:endParaRPr/>
          </a:p>
          <a:p>
            <a:pPr indent="-228600" lvl="0" marL="228600" rtl="0" algn="l">
              <a:lnSpc>
                <a:spcPct val="90000"/>
              </a:lnSpc>
              <a:spcBef>
                <a:spcPts val="1000"/>
              </a:spcBef>
              <a:spcAft>
                <a:spcPts val="0"/>
              </a:spcAft>
              <a:buClr>
                <a:schemeClr val="dk1"/>
              </a:buClr>
              <a:buSzPts val="2800"/>
              <a:buChar char="•"/>
            </a:pPr>
            <a:r>
              <a:rPr lang="en-US"/>
              <a:t> </a:t>
            </a:r>
            <a:endParaRPr/>
          </a:p>
        </p:txBody>
      </p:sp>
      <p:sp>
        <p:nvSpPr>
          <p:cNvPr id="442" name="Google Shape;44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3" name="Google Shape;443;p61"/>
          <p:cNvPicPr preferRelativeResize="0"/>
          <p:nvPr/>
        </p:nvPicPr>
        <p:blipFill rotWithShape="1">
          <a:blip r:embed="rId3">
            <a:alphaModFix/>
          </a:blip>
          <a:srcRect b="0" l="0" r="0" t="0"/>
          <a:stretch/>
        </p:blipFill>
        <p:spPr>
          <a:xfrm>
            <a:off x="838200" y="1939925"/>
            <a:ext cx="4257675" cy="478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Features of Python: </a:t>
            </a:r>
            <a:br>
              <a:rPr lang="en-US"/>
            </a:br>
            <a:endParaRPr/>
          </a:p>
        </p:txBody>
      </p:sp>
      <p:sp>
        <p:nvSpPr>
          <p:cNvPr id="115" name="Google Shape;115;p17"/>
          <p:cNvSpPr txBox="1"/>
          <p:nvPr>
            <p:ph idx="1" type="body"/>
          </p:nvPr>
        </p:nvSpPr>
        <p:spPr>
          <a:xfrm>
            <a:off x="838200" y="933254"/>
            <a:ext cx="10515600" cy="567493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1. Simple and easy to learn: </a:t>
            </a:r>
            <a:r>
              <a:rPr lang="en-US"/>
              <a:t> </a:t>
            </a:r>
            <a:endParaRPr/>
          </a:p>
          <a:p>
            <a:pPr indent="-228600" lvl="0" marL="228600" rtl="0" algn="l">
              <a:lnSpc>
                <a:spcPct val="90000"/>
              </a:lnSpc>
              <a:spcBef>
                <a:spcPts val="1000"/>
              </a:spcBef>
              <a:spcAft>
                <a:spcPts val="0"/>
              </a:spcAft>
              <a:buClr>
                <a:schemeClr val="dk1"/>
              </a:buClr>
              <a:buSzPct val="100000"/>
              <a:buChar char="•"/>
            </a:pPr>
            <a:r>
              <a:rPr lang="en-US"/>
              <a:t>Python is a simple programming language. </a:t>
            </a:r>
            <a:endParaRPr/>
          </a:p>
          <a:p>
            <a:pPr indent="-228600" lvl="0" marL="228600" rtl="0" algn="l">
              <a:lnSpc>
                <a:spcPct val="90000"/>
              </a:lnSpc>
              <a:spcBef>
                <a:spcPts val="1000"/>
              </a:spcBef>
              <a:spcAft>
                <a:spcPts val="0"/>
              </a:spcAft>
              <a:buClr>
                <a:schemeClr val="dk1"/>
              </a:buClr>
              <a:buSzPct val="100000"/>
              <a:buChar char="•"/>
            </a:pPr>
            <a:r>
              <a:rPr lang="en-US"/>
              <a:t>When we read Python program, we can feel like reading english statements. </a:t>
            </a:r>
            <a:endParaRPr/>
          </a:p>
          <a:p>
            <a:pPr indent="-228600" lvl="0" marL="228600" rtl="0" algn="l">
              <a:lnSpc>
                <a:spcPct val="90000"/>
              </a:lnSpc>
              <a:spcBef>
                <a:spcPts val="1000"/>
              </a:spcBef>
              <a:spcAft>
                <a:spcPts val="0"/>
              </a:spcAft>
              <a:buClr>
                <a:schemeClr val="dk1"/>
              </a:buClr>
              <a:buSzPct val="100000"/>
              <a:buChar char="•"/>
            </a:pPr>
            <a:r>
              <a:rPr lang="en-US"/>
              <a:t>The syntaxes are very simple and only 33 keywords are available. </a:t>
            </a:r>
            <a:endParaRPr/>
          </a:p>
          <a:p>
            <a:pPr indent="-228600" lvl="0" marL="228600" rtl="0" algn="l">
              <a:lnSpc>
                <a:spcPct val="90000"/>
              </a:lnSpc>
              <a:spcBef>
                <a:spcPts val="1000"/>
              </a:spcBef>
              <a:spcAft>
                <a:spcPts val="0"/>
              </a:spcAft>
              <a:buClr>
                <a:schemeClr val="dk1"/>
              </a:buClr>
              <a:buSzPct val="100000"/>
              <a:buChar char="•"/>
            </a:pPr>
            <a:r>
              <a:rPr lang="en-US"/>
              <a:t>When compared with other languages, we can write programs with very less number of lines.</a:t>
            </a:r>
            <a:endParaRPr/>
          </a:p>
          <a:p>
            <a:pPr indent="-228600" lvl="0" marL="228600" rtl="0" algn="l">
              <a:lnSpc>
                <a:spcPct val="90000"/>
              </a:lnSpc>
              <a:spcBef>
                <a:spcPts val="1000"/>
              </a:spcBef>
              <a:spcAft>
                <a:spcPts val="0"/>
              </a:spcAft>
              <a:buClr>
                <a:schemeClr val="dk1"/>
              </a:buClr>
              <a:buSzPct val="100000"/>
              <a:buChar char="•"/>
            </a:pPr>
            <a:r>
              <a:rPr lang="en-US"/>
              <a:t> Hence more readability and simplicity. We can reduce development and cost of the project.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2. Freeware and Open Source: </a:t>
            </a:r>
            <a:r>
              <a:rPr lang="en-US"/>
              <a:t> </a:t>
            </a:r>
            <a:endParaRPr/>
          </a:p>
          <a:p>
            <a:pPr indent="-228600" lvl="0" marL="228600" rtl="0" algn="l">
              <a:lnSpc>
                <a:spcPct val="90000"/>
              </a:lnSpc>
              <a:spcBef>
                <a:spcPts val="1000"/>
              </a:spcBef>
              <a:spcAft>
                <a:spcPts val="0"/>
              </a:spcAft>
              <a:buClr>
                <a:schemeClr val="dk1"/>
              </a:buClr>
              <a:buSzPct val="100000"/>
              <a:buChar char="•"/>
            </a:pPr>
            <a:r>
              <a:rPr lang="en-US"/>
              <a:t>We can use Python software without any licence and it is freeware. </a:t>
            </a:r>
            <a:endParaRPr/>
          </a:p>
          <a:p>
            <a:pPr indent="-228600" lvl="0" marL="228600" rtl="0" algn="l">
              <a:lnSpc>
                <a:spcPct val="90000"/>
              </a:lnSpc>
              <a:spcBef>
                <a:spcPts val="1000"/>
              </a:spcBef>
              <a:spcAft>
                <a:spcPts val="0"/>
              </a:spcAft>
              <a:buClr>
                <a:schemeClr val="dk1"/>
              </a:buClr>
              <a:buSzPct val="100000"/>
              <a:buChar char="•"/>
            </a:pPr>
            <a:r>
              <a:rPr lang="en-US"/>
              <a:t>Its source code is open, so that we can we can customize based on our requirement. </a:t>
            </a:r>
            <a:endParaRPr/>
          </a:p>
          <a:p>
            <a:pPr indent="-228600" lvl="0" marL="228600" rtl="0" algn="l">
              <a:lnSpc>
                <a:spcPct val="90000"/>
              </a:lnSpc>
              <a:spcBef>
                <a:spcPts val="1000"/>
              </a:spcBef>
              <a:spcAft>
                <a:spcPts val="0"/>
              </a:spcAft>
              <a:buClr>
                <a:schemeClr val="dk1"/>
              </a:buClr>
              <a:buSzPct val="100000"/>
              <a:buChar char="•"/>
            </a:pPr>
            <a:r>
              <a:rPr lang="en-US"/>
              <a:t>Eg: Jython is customized version of Python to work with Java Applications. </a:t>
            </a:r>
            <a:endParaRPr/>
          </a:p>
        </p:txBody>
      </p:sp>
      <p:sp>
        <p:nvSpPr>
          <p:cNvPr id="116" name="Google Shape;1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idx="1" type="body"/>
          </p:nvPr>
        </p:nvSpPr>
        <p:spPr>
          <a:xfrm>
            <a:off x="711577" y="433633"/>
            <a:ext cx="10515600" cy="61052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We can access elements present in the range Data Type by using index.</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 cannot modify the values of range data type</a:t>
            </a:r>
            <a:endParaRPr sz="2400">
              <a:latin typeface="Times New Roman"/>
              <a:ea typeface="Times New Roman"/>
              <a:cs typeface="Times New Roman"/>
              <a:sym typeface="Times New Roman"/>
            </a:endParaRPr>
          </a:p>
        </p:txBody>
      </p:sp>
      <p:sp>
        <p:nvSpPr>
          <p:cNvPr id="449" name="Google Shape;44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0" name="Google Shape;450;p62"/>
          <p:cNvPicPr preferRelativeResize="0"/>
          <p:nvPr/>
        </p:nvPicPr>
        <p:blipFill rotWithShape="1">
          <a:blip r:embed="rId3">
            <a:alphaModFix/>
          </a:blip>
          <a:srcRect b="0" l="0" r="0" t="0"/>
          <a:stretch/>
        </p:blipFill>
        <p:spPr>
          <a:xfrm>
            <a:off x="1108877" y="1563327"/>
            <a:ext cx="4638675" cy="1264714"/>
          </a:xfrm>
          <a:prstGeom prst="rect">
            <a:avLst/>
          </a:prstGeom>
          <a:noFill/>
          <a:ln>
            <a:noFill/>
          </a:ln>
        </p:spPr>
      </p:pic>
      <p:pic>
        <p:nvPicPr>
          <p:cNvPr id="451" name="Google Shape;451;p62"/>
          <p:cNvPicPr preferRelativeResize="0"/>
          <p:nvPr/>
        </p:nvPicPr>
        <p:blipFill rotWithShape="1">
          <a:blip r:embed="rId4">
            <a:alphaModFix/>
          </a:blip>
          <a:srcRect b="0" l="0" r="0" t="0"/>
          <a:stretch/>
        </p:blipFill>
        <p:spPr>
          <a:xfrm>
            <a:off x="851701" y="3429000"/>
            <a:ext cx="3324225" cy="198198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set Data Type: </a:t>
            </a:r>
            <a:endParaRPr/>
          </a:p>
        </p:txBody>
      </p:sp>
      <p:sp>
        <p:nvSpPr>
          <p:cNvPr id="457" name="Google Shape;457;p63"/>
          <p:cNvSpPr txBox="1"/>
          <p:nvPr>
            <p:ph idx="1" type="body"/>
          </p:nvPr>
        </p:nvSpPr>
        <p:spPr>
          <a:xfrm>
            <a:off x="838200" y="1527142"/>
            <a:ext cx="10515600" cy="46498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If we want to represent a group of values </a:t>
            </a:r>
            <a:r>
              <a:rPr lang="en-US" sz="2400">
                <a:solidFill>
                  <a:srgbClr val="FF0000"/>
                </a:solidFill>
                <a:latin typeface="Times New Roman"/>
                <a:ea typeface="Times New Roman"/>
                <a:cs typeface="Times New Roman"/>
                <a:sym typeface="Times New Roman"/>
              </a:rPr>
              <a:t>without duplicates </a:t>
            </a:r>
            <a:r>
              <a:rPr lang="en-US" sz="2400">
                <a:latin typeface="Times New Roman"/>
                <a:ea typeface="Times New Roman"/>
                <a:cs typeface="Times New Roman"/>
                <a:sym typeface="Times New Roman"/>
              </a:rPr>
              <a:t>where</a:t>
            </a:r>
            <a:r>
              <a:rPr lang="en-US" sz="2400">
                <a:solidFill>
                  <a:srgbClr val="FF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order is not important then we should go for set Data Type.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1. insertion order is not preserved</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2. duplicates are not allowed</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3. heterogeneous objects are allowed </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4. index concept is not applicable</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5. It is mutable collection</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6. Growable in nature </a:t>
            </a:r>
            <a:endParaRPr sz="2400">
              <a:latin typeface="Times New Roman"/>
              <a:ea typeface="Times New Roman"/>
              <a:cs typeface="Times New Roman"/>
              <a:sym typeface="Times New Roman"/>
            </a:endParaRPr>
          </a:p>
        </p:txBody>
      </p:sp>
      <p:sp>
        <p:nvSpPr>
          <p:cNvPr id="458" name="Google Shape;45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64"/>
          <p:cNvPicPr preferRelativeResize="0"/>
          <p:nvPr>
            <p:ph idx="1" type="body"/>
          </p:nvPr>
        </p:nvPicPr>
        <p:blipFill rotWithShape="1">
          <a:blip r:embed="rId3">
            <a:alphaModFix/>
          </a:blip>
          <a:srcRect b="0" l="0" r="0" t="0"/>
          <a:stretch/>
        </p:blipFill>
        <p:spPr>
          <a:xfrm>
            <a:off x="838200" y="989814"/>
            <a:ext cx="7439025" cy="3853649"/>
          </a:xfrm>
          <a:prstGeom prst="rect">
            <a:avLst/>
          </a:prstGeom>
          <a:noFill/>
          <a:ln>
            <a:noFill/>
          </a:ln>
        </p:spPr>
      </p:pic>
      <p:sp>
        <p:nvSpPr>
          <p:cNvPr id="464" name="Google Shape;46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frozenset Data Type: </a:t>
            </a:r>
            <a:endParaRPr/>
          </a:p>
        </p:txBody>
      </p:sp>
      <p:sp>
        <p:nvSpPr>
          <p:cNvPr id="470" name="Google Shape;470;p65"/>
          <p:cNvSpPr txBox="1"/>
          <p:nvPr>
            <p:ph idx="1" type="body"/>
          </p:nvPr>
        </p:nvSpPr>
        <p:spPr>
          <a:xfrm>
            <a:off x="838200" y="1461155"/>
            <a:ext cx="10515600" cy="47158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It is exactly same as set except that it is immutable. Hence we cannot use add or remove functions.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71" name="Google Shape;47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2" name="Google Shape;472;p65"/>
          <p:cNvPicPr preferRelativeResize="0"/>
          <p:nvPr/>
        </p:nvPicPr>
        <p:blipFill rotWithShape="1">
          <a:blip r:embed="rId3">
            <a:alphaModFix/>
          </a:blip>
          <a:srcRect b="0" l="0" r="0" t="0"/>
          <a:stretch/>
        </p:blipFill>
        <p:spPr>
          <a:xfrm>
            <a:off x="1005133" y="2289175"/>
            <a:ext cx="5562600" cy="4067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6"/>
          <p:cNvSpPr txBox="1"/>
          <p:nvPr>
            <p:ph type="title"/>
          </p:nvPr>
        </p:nvSpPr>
        <p:spPr>
          <a:xfrm>
            <a:off x="838200" y="365125"/>
            <a:ext cx="10515600" cy="7095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dict Data Type: </a:t>
            </a:r>
            <a:endParaRPr/>
          </a:p>
        </p:txBody>
      </p:sp>
      <p:sp>
        <p:nvSpPr>
          <p:cNvPr id="478" name="Google Shape;478;p66"/>
          <p:cNvSpPr txBox="1"/>
          <p:nvPr>
            <p:ph idx="1" type="body"/>
          </p:nvPr>
        </p:nvSpPr>
        <p:spPr>
          <a:xfrm>
            <a:off x="838200" y="1074656"/>
            <a:ext cx="10515600" cy="510230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If we want to represent a group of values as key-value pairs then we should go for dict data type.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Duplicate keys are not allowed but values can be duplicated. If we are trying to insert an entry with duplicate key then old value will be replaced with new value.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79" name="Google Shape;47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0" name="Google Shape;480;p66"/>
          <p:cNvPicPr preferRelativeResize="0"/>
          <p:nvPr/>
        </p:nvPicPr>
        <p:blipFill rotWithShape="1">
          <a:blip r:embed="rId3">
            <a:alphaModFix/>
          </a:blip>
          <a:srcRect b="0" l="0" r="0" t="0"/>
          <a:stretch/>
        </p:blipFill>
        <p:spPr>
          <a:xfrm>
            <a:off x="1229166" y="2697122"/>
            <a:ext cx="3248025" cy="113958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67"/>
          <p:cNvPicPr preferRelativeResize="0"/>
          <p:nvPr>
            <p:ph idx="1" type="body"/>
          </p:nvPr>
        </p:nvPicPr>
        <p:blipFill rotWithShape="1">
          <a:blip r:embed="rId3">
            <a:alphaModFix/>
          </a:blip>
          <a:srcRect b="0" l="0" r="0" t="0"/>
          <a:stretch/>
        </p:blipFill>
        <p:spPr>
          <a:xfrm>
            <a:off x="695914" y="904973"/>
            <a:ext cx="5200650" cy="4453388"/>
          </a:xfrm>
          <a:prstGeom prst="rect">
            <a:avLst/>
          </a:prstGeom>
          <a:noFill/>
          <a:ln>
            <a:noFill/>
          </a:ln>
        </p:spPr>
      </p:pic>
      <p:sp>
        <p:nvSpPr>
          <p:cNvPr id="486" name="Google Shape;486;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67"/>
          <p:cNvSpPr/>
          <p:nvPr/>
        </p:nvSpPr>
        <p:spPr>
          <a:xfrm>
            <a:off x="5788059" y="1997839"/>
            <a:ext cx="5901178"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342900" lvl="0" marL="342900" marR="0" rtl="0" algn="just">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In general we can use bytes and bytearray data types to represent binary information like images,video files etc </a:t>
            </a:r>
            <a:endParaRPr/>
          </a:p>
          <a:p>
            <a:pPr indent="-215900" lvl="0" marL="342900" marR="0" rtl="0" algn="just">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 In Python there is no char data type. Hence we can   represent char values also by using str type.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838200" y="365125"/>
            <a:ext cx="10515600" cy="6623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Summary of Datatypes in Python3 </a:t>
            </a:r>
            <a:endParaRPr>
              <a:solidFill>
                <a:srgbClr val="FF0000"/>
              </a:solidFill>
            </a:endParaRPr>
          </a:p>
        </p:txBody>
      </p:sp>
      <p:pic>
        <p:nvPicPr>
          <p:cNvPr id="493" name="Google Shape;493;p68"/>
          <p:cNvPicPr preferRelativeResize="0"/>
          <p:nvPr>
            <p:ph idx="1" type="body"/>
          </p:nvPr>
        </p:nvPicPr>
        <p:blipFill rotWithShape="1">
          <a:blip r:embed="rId3">
            <a:alphaModFix/>
          </a:blip>
          <a:srcRect b="0" l="0" r="0" t="0"/>
          <a:stretch/>
        </p:blipFill>
        <p:spPr>
          <a:xfrm>
            <a:off x="443059" y="1027523"/>
            <a:ext cx="10515599" cy="5693952"/>
          </a:xfrm>
          <a:prstGeom prst="rect">
            <a:avLst/>
          </a:prstGeom>
          <a:noFill/>
          <a:ln>
            <a:noFill/>
          </a:ln>
        </p:spPr>
      </p:pic>
      <p:sp>
        <p:nvSpPr>
          <p:cNvPr id="494" name="Google Shape;494;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69"/>
          <p:cNvPicPr preferRelativeResize="0"/>
          <p:nvPr>
            <p:ph idx="1" type="body"/>
          </p:nvPr>
        </p:nvPicPr>
        <p:blipFill rotWithShape="1">
          <a:blip r:embed="rId3">
            <a:alphaModFix/>
          </a:blip>
          <a:srcRect b="0" l="0" r="0" t="0"/>
          <a:stretch/>
        </p:blipFill>
        <p:spPr>
          <a:xfrm>
            <a:off x="904973" y="584462"/>
            <a:ext cx="9238268" cy="6033154"/>
          </a:xfrm>
          <a:prstGeom prst="rect">
            <a:avLst/>
          </a:prstGeom>
          <a:noFill/>
          <a:ln>
            <a:noFill/>
          </a:ln>
        </p:spPr>
      </p:pic>
      <p:sp>
        <p:nvSpPr>
          <p:cNvPr id="500" name="Google Shape;500;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aphicFrame>
        <p:nvGraphicFramePr>
          <p:cNvPr id="505" name="Google Shape;505;p70"/>
          <p:cNvGraphicFramePr/>
          <p:nvPr/>
        </p:nvGraphicFramePr>
        <p:xfrm>
          <a:off x="838200" y="707011"/>
          <a:ext cx="3000000" cy="3000000"/>
        </p:xfrm>
        <a:graphic>
          <a:graphicData uri="http://schemas.openxmlformats.org/drawingml/2006/table">
            <a:tbl>
              <a:tblPr bandRow="1" firstRow="1">
                <a:noFill/>
                <a:tableStyleId>{50F4FAEF-834E-4DB5-9681-919AA9D10D8A}</a:tableStyleId>
              </a:tblPr>
              <a:tblGrid>
                <a:gridCol w="707800"/>
                <a:gridCol w="2394400"/>
                <a:gridCol w="2155600"/>
                <a:gridCol w="1752600"/>
                <a:gridCol w="1752600"/>
                <a:gridCol w="1752600"/>
              </a:tblGrid>
              <a:tr h="5745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PROPERTY</a:t>
                      </a:r>
                      <a:endParaRPr sz="1800"/>
                    </a:p>
                  </a:txBody>
                  <a:tcPr marT="45725" marB="45725" marR="91450" marL="91450"/>
                </a:tc>
                <a:tc>
                  <a:txBody>
                    <a:bodyPr/>
                    <a:lstStyle/>
                    <a:p>
                      <a:pPr indent="0" lvl="0" marL="0" marR="0" rtl="0" algn="l">
                        <a:spcBef>
                          <a:spcPts val="0"/>
                        </a:spcBef>
                        <a:spcAft>
                          <a:spcPts val="0"/>
                        </a:spcAft>
                        <a:buNone/>
                      </a:pPr>
                      <a:r>
                        <a:rPr lang="en-US" sz="1800"/>
                        <a:t>LIST[ ]</a:t>
                      </a:r>
                      <a:endParaRPr sz="1800"/>
                    </a:p>
                  </a:txBody>
                  <a:tcPr marT="45725" marB="45725" marR="91450" marL="91450"/>
                </a:tc>
                <a:tc>
                  <a:txBody>
                    <a:bodyPr/>
                    <a:lstStyle/>
                    <a:p>
                      <a:pPr indent="0" lvl="0" marL="0" marR="0" rtl="0" algn="l">
                        <a:spcBef>
                          <a:spcPts val="0"/>
                        </a:spcBef>
                        <a:spcAft>
                          <a:spcPts val="0"/>
                        </a:spcAft>
                        <a:buNone/>
                      </a:pPr>
                      <a:r>
                        <a:rPr lang="en-US" sz="1800"/>
                        <a:t>TUPLE( )</a:t>
                      </a:r>
                      <a:endParaRPr sz="1800"/>
                    </a:p>
                  </a:txBody>
                  <a:tcPr marT="45725" marB="45725" marR="91450" marL="91450"/>
                </a:tc>
                <a:tc>
                  <a:txBody>
                    <a:bodyPr/>
                    <a:lstStyle/>
                    <a:p>
                      <a:pPr indent="0" lvl="0" marL="0" marR="0" rtl="0" algn="l">
                        <a:spcBef>
                          <a:spcPts val="0"/>
                        </a:spcBef>
                        <a:spcAft>
                          <a:spcPts val="0"/>
                        </a:spcAft>
                        <a:buNone/>
                      </a:pPr>
                      <a:r>
                        <a:rPr lang="en-US" sz="1800"/>
                        <a:t>SET{ }</a:t>
                      </a:r>
                      <a:endParaRPr sz="1800"/>
                    </a:p>
                  </a:txBody>
                  <a:tcPr marT="45725" marB="45725" marR="91450" marL="91450"/>
                </a:tc>
                <a:tc>
                  <a:txBody>
                    <a:bodyPr/>
                    <a:lstStyle/>
                    <a:p>
                      <a:pPr indent="0" lvl="0" marL="0" marR="0" rtl="0" algn="l">
                        <a:spcBef>
                          <a:spcPts val="0"/>
                        </a:spcBef>
                        <a:spcAft>
                          <a:spcPts val="0"/>
                        </a:spcAft>
                        <a:buNone/>
                      </a:pPr>
                      <a:r>
                        <a:rPr lang="en-US" sz="1800"/>
                        <a:t>DICT{ }</a:t>
                      </a:r>
                      <a:endParaRPr sz="1800"/>
                    </a:p>
                  </a:txBody>
                  <a:tcPr marT="45725" marB="45725" marR="91450" marL="91450"/>
                </a:tc>
              </a:tr>
              <a:tr h="7749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Insertion order</a:t>
                      </a:r>
                      <a:endParaRPr sz="1800"/>
                    </a:p>
                  </a:txBody>
                  <a:tcPr marT="45725" marB="45725" marR="91450" marL="91450"/>
                </a:tc>
                <a:tc>
                  <a:txBody>
                    <a:bodyPr/>
                    <a:lstStyle/>
                    <a:p>
                      <a:pPr indent="0" lvl="0" marL="0" marR="0" rtl="0" algn="ctr">
                        <a:spcBef>
                          <a:spcPts val="0"/>
                        </a:spcBef>
                        <a:spcAft>
                          <a:spcPts val="0"/>
                        </a:spcAft>
                        <a:buNone/>
                      </a:pPr>
                      <a:r>
                        <a:rPr lang="en-US" sz="1800"/>
                        <a:t>yes</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No</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a:t>
                      </a:r>
                      <a:endParaRPr sz="1800"/>
                    </a:p>
                    <a:p>
                      <a:pPr indent="0" lvl="0" marL="0" marR="0" rtl="0" algn="ctr">
                        <a:spcBef>
                          <a:spcPts val="0"/>
                        </a:spcBef>
                        <a:spcAft>
                          <a:spcPts val="0"/>
                        </a:spcAft>
                        <a:buNone/>
                      </a:pPr>
                      <a:r>
                        <a:t/>
                      </a:r>
                      <a:endParaRPr sz="1800"/>
                    </a:p>
                  </a:txBody>
                  <a:tcPr marT="45725" marB="45725" marR="91450" marL="91450"/>
                </a:tc>
              </a:tr>
              <a:tr h="7749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Duplicated object</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a:t>
                      </a:r>
                      <a:endParaRPr sz="1800"/>
                    </a:p>
                    <a:p>
                      <a:pPr indent="0" lvl="0" marL="0" marR="0" rtl="0" algn="ctr">
                        <a:spcBef>
                          <a:spcPts val="0"/>
                        </a:spcBef>
                        <a:spcAft>
                          <a:spcPts val="0"/>
                        </a:spcAft>
                        <a:buNone/>
                      </a:pPr>
                      <a:r>
                        <a:t/>
                      </a:r>
                      <a:endParaRPr sz="1800"/>
                    </a:p>
                  </a:txBody>
                  <a:tcPr marT="45725" marB="45725" marR="91450" marL="91450"/>
                </a:tc>
              </a:tr>
              <a:tr h="77497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Heterogenous</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r>
              <a:tr h="77497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Immutable</a:t>
                      </a:r>
                      <a:endParaRPr sz="1800"/>
                    </a:p>
                  </a:txBody>
                  <a:tcPr marT="45725" marB="45725" marR="91450" marL="91450"/>
                </a:tc>
                <a:tc>
                  <a:txBody>
                    <a:bodyPr/>
                    <a:lstStyle/>
                    <a:p>
                      <a:pPr indent="0" lvl="0" marL="0" marR="0" rtl="0" algn="ctr">
                        <a:spcBef>
                          <a:spcPts val="0"/>
                        </a:spcBef>
                        <a:spcAft>
                          <a:spcPts val="0"/>
                        </a:spcAft>
                        <a:buNone/>
                      </a:pPr>
                      <a:r>
                        <a:rPr lang="en-US" sz="1800"/>
                        <a:t>mutable</a:t>
                      </a:r>
                      <a:endParaRPr sz="1800"/>
                    </a:p>
                  </a:txBody>
                  <a:tcPr marT="45725" marB="45725" marR="91450" marL="91450"/>
                </a:tc>
                <a:tc>
                  <a:txBody>
                    <a:bodyPr/>
                    <a:lstStyle/>
                    <a:p>
                      <a:pPr indent="0" lvl="0" marL="0" marR="0" rtl="0" algn="ctr">
                        <a:spcBef>
                          <a:spcPts val="0"/>
                        </a:spcBef>
                        <a:spcAft>
                          <a:spcPts val="0"/>
                        </a:spcAft>
                        <a:buNone/>
                      </a:pPr>
                      <a:r>
                        <a:rPr lang="en-US" sz="1800"/>
                        <a:t>Immutable</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mutable</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mutable</a:t>
                      </a:r>
                      <a:endParaRPr sz="1800"/>
                    </a:p>
                    <a:p>
                      <a:pPr indent="0" lvl="0" marL="0" marR="0" rtl="0" algn="ctr">
                        <a:spcBef>
                          <a:spcPts val="0"/>
                        </a:spcBef>
                        <a:spcAft>
                          <a:spcPts val="0"/>
                        </a:spcAft>
                        <a:buNone/>
                      </a:pPr>
                      <a:r>
                        <a:t/>
                      </a:r>
                      <a:endParaRPr sz="1800"/>
                    </a:p>
                  </a:txBody>
                  <a:tcPr marT="45725" marB="45725" marR="91450" marL="91450"/>
                </a:tc>
              </a:tr>
              <a:tr h="774975">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Index/slicing</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yes</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a:t>
                      </a:r>
                      <a:endParaRPr sz="18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No</a:t>
                      </a:r>
                      <a:endParaRPr sz="1800"/>
                    </a:p>
                    <a:p>
                      <a:pPr indent="0" lvl="0" marL="0" marR="0" rtl="0" algn="ctr">
                        <a:spcBef>
                          <a:spcPts val="0"/>
                        </a:spcBef>
                        <a:spcAft>
                          <a:spcPts val="0"/>
                        </a:spcAft>
                        <a:buNone/>
                      </a:pPr>
                      <a:r>
                        <a:t/>
                      </a:r>
                      <a:endParaRPr sz="1800"/>
                    </a:p>
                  </a:txBody>
                  <a:tcPr marT="45725" marB="45725" marR="91450" marL="91450"/>
                </a:tc>
              </a:tr>
            </a:tbl>
          </a:graphicData>
        </a:graphic>
      </p:graphicFrame>
      <p:sp>
        <p:nvSpPr>
          <p:cNvPr id="506" name="Google Shape;506;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7" name="Google Shape;507;p70"/>
          <p:cNvSpPr txBox="1"/>
          <p:nvPr/>
        </p:nvSpPr>
        <p:spPr>
          <a:xfrm>
            <a:off x="838200" y="5222449"/>
            <a:ext cx="525622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Range  :     Immutable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Frozenset  :  Immutable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t/>
            </a:r>
            <a:endParaRPr sz="4000">
              <a:solidFill>
                <a:srgbClr val="FF0000"/>
              </a:solidFill>
            </a:endParaRPr>
          </a:p>
          <a:p>
            <a:pPr indent="0" lvl="0" marL="0" rtl="0" algn="l">
              <a:lnSpc>
                <a:spcPct val="90000"/>
              </a:lnSpc>
              <a:spcBef>
                <a:spcPts val="1000"/>
              </a:spcBef>
              <a:spcAft>
                <a:spcPts val="0"/>
              </a:spcAft>
              <a:buClr>
                <a:schemeClr val="dk1"/>
              </a:buClr>
              <a:buSzPts val="4000"/>
              <a:buNone/>
            </a:pPr>
            <a:r>
              <a:t/>
            </a:r>
            <a:endParaRPr sz="4000">
              <a:solidFill>
                <a:srgbClr val="FF0000"/>
              </a:solidFill>
            </a:endParaRPr>
          </a:p>
          <a:p>
            <a:pPr indent="0" lvl="0" marL="0" rtl="0" algn="l">
              <a:lnSpc>
                <a:spcPct val="90000"/>
              </a:lnSpc>
              <a:spcBef>
                <a:spcPts val="1000"/>
              </a:spcBef>
              <a:spcAft>
                <a:spcPts val="0"/>
              </a:spcAft>
              <a:buClr>
                <a:srgbClr val="FF0000"/>
              </a:buClr>
              <a:buSzPts val="4000"/>
              <a:buNone/>
            </a:pPr>
            <a:r>
              <a:rPr lang="en-US" sz="4000">
                <a:solidFill>
                  <a:srgbClr val="FF0000"/>
                </a:solidFill>
              </a:rPr>
              <a:t>                      String Data Type</a:t>
            </a:r>
            <a:endParaRPr/>
          </a:p>
        </p:txBody>
      </p:sp>
      <p:sp>
        <p:nvSpPr>
          <p:cNvPr id="513" name="Google Shape;513;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1" type="body"/>
          </p:nvPr>
        </p:nvSpPr>
        <p:spPr>
          <a:xfrm>
            <a:off x="838200" y="367645"/>
            <a:ext cx="10515600" cy="580931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FF0000"/>
              </a:buClr>
              <a:buSzPct val="100000"/>
              <a:buNone/>
            </a:pPr>
            <a:r>
              <a:rPr lang="en-US">
                <a:solidFill>
                  <a:srgbClr val="FF0000"/>
                </a:solidFill>
              </a:rPr>
              <a:t>3.  High Level Programming language: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Python is high level programming language and hence it is programmer friendly language. </a:t>
            </a:r>
            <a:endParaRPr/>
          </a:p>
          <a:p>
            <a:pPr indent="-228600" lvl="0" marL="228600" rtl="0" algn="l">
              <a:lnSpc>
                <a:spcPct val="90000"/>
              </a:lnSpc>
              <a:spcBef>
                <a:spcPts val="1000"/>
              </a:spcBef>
              <a:spcAft>
                <a:spcPts val="0"/>
              </a:spcAft>
              <a:buClr>
                <a:schemeClr val="dk1"/>
              </a:buClr>
              <a:buSzPct val="100000"/>
              <a:buChar char="•"/>
            </a:pPr>
            <a:r>
              <a:rPr lang="en-US"/>
              <a:t>Being a programmer we are not required to concentrate low level activities like memory management and security etc.. </a:t>
            </a:r>
            <a:endParaRPr/>
          </a:p>
          <a:p>
            <a:pPr indent="-10414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4. Platform Independent: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Once we write a Python program, it can run on any platform without rewriting once again. </a:t>
            </a:r>
            <a:endParaRPr/>
          </a:p>
          <a:p>
            <a:pPr indent="-228600" lvl="0" marL="228600" rtl="0" algn="l">
              <a:lnSpc>
                <a:spcPct val="90000"/>
              </a:lnSpc>
              <a:spcBef>
                <a:spcPts val="1000"/>
              </a:spcBef>
              <a:spcAft>
                <a:spcPts val="0"/>
              </a:spcAft>
              <a:buClr>
                <a:schemeClr val="dk1"/>
              </a:buClr>
              <a:buSzPct val="100000"/>
              <a:buChar char="•"/>
            </a:pPr>
            <a:r>
              <a:rPr lang="en-US"/>
              <a:t>Internally PVM is responsible to convert into machine understandable form.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5. Portability: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Python programs are portable. ie we can migrate from one platform to another platform very easily. </a:t>
            </a:r>
            <a:endParaRPr/>
          </a:p>
          <a:p>
            <a:pPr indent="-228600" lvl="0" marL="228600" rtl="0" algn="l">
              <a:lnSpc>
                <a:spcPct val="90000"/>
              </a:lnSpc>
              <a:spcBef>
                <a:spcPts val="1000"/>
              </a:spcBef>
              <a:spcAft>
                <a:spcPts val="0"/>
              </a:spcAft>
              <a:buClr>
                <a:schemeClr val="dk1"/>
              </a:buClr>
              <a:buSzPct val="100000"/>
              <a:buChar char="•"/>
            </a:pPr>
            <a:r>
              <a:rPr lang="en-US"/>
              <a:t>Python programs will provide same results on any paltform. </a:t>
            </a:r>
            <a:endParaRPr/>
          </a:p>
        </p:txBody>
      </p:sp>
      <p:sp>
        <p:nvSpPr>
          <p:cNvPr id="123" name="Google Shape;12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838200" y="365126"/>
            <a:ext cx="10515600" cy="6529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String Data Type </a:t>
            </a:r>
            <a:endParaRPr/>
          </a:p>
        </p:txBody>
      </p:sp>
      <p:sp>
        <p:nvSpPr>
          <p:cNvPr id="519" name="Google Shape;519;p72"/>
          <p:cNvSpPr txBox="1"/>
          <p:nvPr>
            <p:ph idx="1" type="body"/>
          </p:nvPr>
        </p:nvSpPr>
        <p:spPr>
          <a:xfrm>
            <a:off x="838200" y="1018096"/>
            <a:ext cx="10515600" cy="515886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most commonly used object in any project and in any programming language is String only. Hence we should aware complete information about String data type. </a:t>
            </a:r>
            <a:endParaRPr/>
          </a:p>
          <a:p>
            <a:pPr indent="-228600" lvl="0" marL="228600" rtl="0" algn="just">
              <a:lnSpc>
                <a:spcPct val="90000"/>
              </a:lnSpc>
              <a:spcBef>
                <a:spcPts val="1000"/>
              </a:spcBef>
              <a:spcAft>
                <a:spcPts val="0"/>
              </a:spcAft>
              <a:buClr>
                <a:schemeClr val="dk1"/>
              </a:buClr>
              <a:buSzPts val="2800"/>
              <a:buChar char="•"/>
            </a:pPr>
            <a:r>
              <a:rPr lang="en-US"/>
              <a:t> </a:t>
            </a:r>
            <a:r>
              <a:rPr lang="en-US">
                <a:solidFill>
                  <a:srgbClr val="FF0000"/>
                </a:solidFill>
              </a:rPr>
              <a:t>What is String? </a:t>
            </a:r>
            <a:endParaRPr/>
          </a:p>
          <a:p>
            <a:pPr indent="-228600" lvl="0" marL="228600" rtl="0" algn="just">
              <a:lnSpc>
                <a:spcPct val="90000"/>
              </a:lnSpc>
              <a:spcBef>
                <a:spcPts val="1000"/>
              </a:spcBef>
              <a:spcAft>
                <a:spcPts val="0"/>
              </a:spcAft>
              <a:buClr>
                <a:schemeClr val="dk1"/>
              </a:buClr>
              <a:buSzPts val="2800"/>
              <a:buChar char="•"/>
            </a:pPr>
            <a:r>
              <a:rPr lang="en-US"/>
              <a:t> Any sequence of characters within either single quotes or double quotes is considered as a String.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20" name="Google Shape;52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1" name="Google Shape;521;p72"/>
          <p:cNvPicPr preferRelativeResize="0"/>
          <p:nvPr/>
        </p:nvPicPr>
        <p:blipFill rotWithShape="1">
          <a:blip r:embed="rId3">
            <a:alphaModFix/>
          </a:blip>
          <a:srcRect b="0" l="0" r="0" t="0"/>
          <a:stretch/>
        </p:blipFill>
        <p:spPr>
          <a:xfrm>
            <a:off x="1202212" y="3597529"/>
            <a:ext cx="7562850" cy="26574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3"/>
          <p:cNvSpPr txBox="1"/>
          <p:nvPr>
            <p:ph type="title"/>
          </p:nvPr>
        </p:nvSpPr>
        <p:spPr>
          <a:xfrm>
            <a:off x="838200" y="365125"/>
            <a:ext cx="10515600" cy="71895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How to define multi-line String literals: </a:t>
            </a:r>
            <a:br>
              <a:rPr lang="en-US"/>
            </a:br>
            <a:endParaRPr/>
          </a:p>
        </p:txBody>
      </p:sp>
      <p:sp>
        <p:nvSpPr>
          <p:cNvPr id="527" name="Google Shape;527;p73"/>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We can define multi-line String literals by using triple single or double quotes. </a:t>
            </a:r>
            <a:endParaRPr/>
          </a:p>
          <a:p>
            <a:pPr indent="-228600" lvl="0" marL="228600" rtl="0" algn="l">
              <a:lnSpc>
                <a:spcPct val="90000"/>
              </a:lnSpc>
              <a:spcBef>
                <a:spcPts val="1000"/>
              </a:spcBef>
              <a:spcAft>
                <a:spcPts val="0"/>
              </a:spcAft>
              <a:buClr>
                <a:schemeClr val="dk1"/>
              </a:buClr>
              <a:buSzPts val="2800"/>
              <a:buChar char="•"/>
            </a:pPr>
            <a:r>
              <a:rPr lang="en-US"/>
              <a:t> </a:t>
            </a:r>
            <a:endParaRPr/>
          </a:p>
        </p:txBody>
      </p:sp>
      <p:sp>
        <p:nvSpPr>
          <p:cNvPr id="528" name="Google Shape;528;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9" name="Google Shape;529;p73"/>
          <p:cNvPicPr preferRelativeResize="0"/>
          <p:nvPr/>
        </p:nvPicPr>
        <p:blipFill rotWithShape="1">
          <a:blip r:embed="rId3">
            <a:alphaModFix/>
          </a:blip>
          <a:srcRect b="0" l="0" r="0" t="0"/>
          <a:stretch/>
        </p:blipFill>
        <p:spPr>
          <a:xfrm>
            <a:off x="1348474" y="1936913"/>
            <a:ext cx="7534275" cy="455596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How to access characters of a String: </a:t>
            </a:r>
            <a:endParaRPr>
              <a:solidFill>
                <a:srgbClr val="FF0000"/>
              </a:solidFill>
            </a:endParaRPr>
          </a:p>
        </p:txBody>
      </p:sp>
      <p:sp>
        <p:nvSpPr>
          <p:cNvPr id="535" name="Google Shape;535;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access characters of a string by using the following ways. </a:t>
            </a:r>
            <a:endParaRPr/>
          </a:p>
          <a:p>
            <a:pPr indent="0" lvl="0" marL="0" rtl="0" algn="l">
              <a:lnSpc>
                <a:spcPct val="90000"/>
              </a:lnSpc>
              <a:spcBef>
                <a:spcPts val="1000"/>
              </a:spcBef>
              <a:spcAft>
                <a:spcPts val="0"/>
              </a:spcAft>
              <a:buClr>
                <a:schemeClr val="dk1"/>
              </a:buClr>
              <a:buSzPts val="2800"/>
              <a:buNone/>
            </a:pPr>
            <a:r>
              <a:rPr lang="en-US"/>
              <a:t>       1. By using index </a:t>
            </a:r>
            <a:endParaRPr/>
          </a:p>
          <a:p>
            <a:pPr indent="0" lvl="0" marL="0" rtl="0" algn="l">
              <a:lnSpc>
                <a:spcPct val="90000"/>
              </a:lnSpc>
              <a:spcBef>
                <a:spcPts val="1000"/>
              </a:spcBef>
              <a:spcAft>
                <a:spcPts val="0"/>
              </a:spcAft>
              <a:buClr>
                <a:schemeClr val="dk1"/>
              </a:buClr>
              <a:buSzPts val="2800"/>
              <a:buNone/>
            </a:pPr>
            <a:r>
              <a:rPr lang="en-US"/>
              <a:t>       2. By using slice operator </a:t>
            </a:r>
            <a:endParaRPr/>
          </a:p>
          <a:p>
            <a:pPr indent="0" lvl="0" marL="0" rtl="0" algn="l">
              <a:lnSpc>
                <a:spcPct val="90000"/>
              </a:lnSpc>
              <a:spcBef>
                <a:spcPts val="1000"/>
              </a:spcBef>
              <a:spcAft>
                <a:spcPts val="0"/>
              </a:spcAft>
              <a:buClr>
                <a:schemeClr val="dk1"/>
              </a:buClr>
              <a:buSzPts val="2800"/>
              <a:buNone/>
            </a:pPr>
            <a:r>
              <a:rPr lang="en-US"/>
              <a:t> </a:t>
            </a:r>
            <a:endParaRPr/>
          </a:p>
        </p:txBody>
      </p:sp>
      <p:sp>
        <p:nvSpPr>
          <p:cNvPr id="536" name="Google Shape;536;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75"/>
          <p:cNvPicPr preferRelativeResize="0"/>
          <p:nvPr>
            <p:ph idx="1" type="body"/>
          </p:nvPr>
        </p:nvPicPr>
        <p:blipFill rotWithShape="1">
          <a:blip r:embed="rId3">
            <a:alphaModFix/>
          </a:blip>
          <a:srcRect b="0" l="0" r="0" t="0"/>
          <a:stretch/>
        </p:blipFill>
        <p:spPr>
          <a:xfrm>
            <a:off x="1432874" y="487018"/>
            <a:ext cx="6649333" cy="5960915"/>
          </a:xfrm>
          <a:prstGeom prst="rect">
            <a:avLst/>
          </a:prstGeom>
          <a:noFill/>
          <a:ln>
            <a:noFill/>
          </a:ln>
        </p:spPr>
      </p:pic>
      <p:sp>
        <p:nvSpPr>
          <p:cNvPr id="542" name="Google Shape;542;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76"/>
          <p:cNvPicPr preferRelativeResize="0"/>
          <p:nvPr>
            <p:ph idx="1" type="body"/>
          </p:nvPr>
        </p:nvPicPr>
        <p:blipFill rotWithShape="1">
          <a:blip r:embed="rId3">
            <a:alphaModFix/>
          </a:blip>
          <a:srcRect b="0" l="0" r="0" t="0"/>
          <a:stretch/>
        </p:blipFill>
        <p:spPr>
          <a:xfrm>
            <a:off x="1022023" y="528941"/>
            <a:ext cx="7772400" cy="3929938"/>
          </a:xfrm>
          <a:prstGeom prst="rect">
            <a:avLst/>
          </a:prstGeom>
          <a:noFill/>
          <a:ln>
            <a:noFill/>
          </a:ln>
        </p:spPr>
      </p:pic>
      <p:sp>
        <p:nvSpPr>
          <p:cNvPr id="548" name="Google Shape;54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49" name="Google Shape;549;p76"/>
          <p:cNvPicPr preferRelativeResize="0"/>
          <p:nvPr/>
        </p:nvPicPr>
        <p:blipFill rotWithShape="1">
          <a:blip r:embed="rId4">
            <a:alphaModFix/>
          </a:blip>
          <a:srcRect b="0" l="0" r="0" t="0"/>
          <a:stretch/>
        </p:blipFill>
        <p:spPr>
          <a:xfrm>
            <a:off x="1022023" y="4747132"/>
            <a:ext cx="8555610" cy="1228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77"/>
          <p:cNvPicPr preferRelativeResize="0"/>
          <p:nvPr>
            <p:ph idx="1" type="body"/>
          </p:nvPr>
        </p:nvPicPr>
        <p:blipFill rotWithShape="1">
          <a:blip r:embed="rId3">
            <a:alphaModFix/>
          </a:blip>
          <a:srcRect b="0" l="0" r="0" t="0"/>
          <a:stretch/>
        </p:blipFill>
        <p:spPr>
          <a:xfrm>
            <a:off x="677992" y="79889"/>
            <a:ext cx="7762875" cy="2714625"/>
          </a:xfrm>
          <a:prstGeom prst="rect">
            <a:avLst/>
          </a:prstGeom>
          <a:noFill/>
          <a:ln>
            <a:noFill/>
          </a:ln>
        </p:spPr>
      </p:pic>
      <p:sp>
        <p:nvSpPr>
          <p:cNvPr id="555" name="Google Shape;555;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6" name="Google Shape;556;p77"/>
          <p:cNvPicPr preferRelativeResize="0"/>
          <p:nvPr/>
        </p:nvPicPr>
        <p:blipFill rotWithShape="1">
          <a:blip r:embed="rId4">
            <a:alphaModFix/>
          </a:blip>
          <a:srcRect b="0" l="0" r="0" t="0"/>
          <a:stretch/>
        </p:blipFill>
        <p:spPr>
          <a:xfrm>
            <a:off x="838200" y="2794514"/>
            <a:ext cx="5391150" cy="42767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838200" y="365126"/>
            <a:ext cx="10515600" cy="4927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a:solidFill>
                  <a:srgbClr val="FF0000"/>
                </a:solidFill>
              </a:rPr>
              <a:t>Behaviour of slice operator: </a:t>
            </a:r>
            <a:endParaRPr/>
          </a:p>
        </p:txBody>
      </p:sp>
      <p:pic>
        <p:nvPicPr>
          <p:cNvPr id="562" name="Google Shape;562;p78"/>
          <p:cNvPicPr preferRelativeResize="0"/>
          <p:nvPr>
            <p:ph idx="1" type="body"/>
          </p:nvPr>
        </p:nvPicPr>
        <p:blipFill rotWithShape="1">
          <a:blip r:embed="rId3">
            <a:alphaModFix/>
          </a:blip>
          <a:srcRect b="0" l="0" r="0" t="0"/>
          <a:stretch/>
        </p:blipFill>
        <p:spPr>
          <a:xfrm>
            <a:off x="838200" y="1014019"/>
            <a:ext cx="7543800" cy="3011225"/>
          </a:xfrm>
          <a:prstGeom prst="rect">
            <a:avLst/>
          </a:prstGeom>
          <a:noFill/>
          <a:ln>
            <a:noFill/>
          </a:ln>
        </p:spPr>
      </p:pic>
      <p:sp>
        <p:nvSpPr>
          <p:cNvPr id="563" name="Google Shape;563;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64" name="Google Shape;564;p78"/>
          <p:cNvPicPr preferRelativeResize="0"/>
          <p:nvPr/>
        </p:nvPicPr>
        <p:blipFill rotWithShape="1">
          <a:blip r:embed="rId4">
            <a:alphaModFix/>
          </a:blip>
          <a:srcRect b="0" l="0" r="0" t="0"/>
          <a:stretch/>
        </p:blipFill>
        <p:spPr>
          <a:xfrm>
            <a:off x="747762" y="4181422"/>
            <a:ext cx="6115050" cy="147465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79"/>
          <p:cNvPicPr preferRelativeResize="0"/>
          <p:nvPr>
            <p:ph idx="1" type="body"/>
          </p:nvPr>
        </p:nvPicPr>
        <p:blipFill rotWithShape="1">
          <a:blip r:embed="rId3">
            <a:alphaModFix/>
          </a:blip>
          <a:srcRect b="0" l="0" r="0" t="0"/>
          <a:stretch/>
        </p:blipFill>
        <p:spPr>
          <a:xfrm>
            <a:off x="1381223" y="933254"/>
            <a:ext cx="7581900" cy="4451816"/>
          </a:xfrm>
          <a:prstGeom prst="rect">
            <a:avLst/>
          </a:prstGeom>
          <a:noFill/>
          <a:ln>
            <a:noFill/>
          </a:ln>
        </p:spPr>
      </p:pic>
      <p:sp>
        <p:nvSpPr>
          <p:cNvPr id="570" name="Google Shape;57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80"/>
          <p:cNvPicPr preferRelativeResize="0"/>
          <p:nvPr>
            <p:ph idx="1" type="body"/>
          </p:nvPr>
        </p:nvPicPr>
        <p:blipFill rotWithShape="1">
          <a:blip r:embed="rId3">
            <a:alphaModFix/>
          </a:blip>
          <a:srcRect b="0" l="0" r="0" t="0"/>
          <a:stretch/>
        </p:blipFill>
        <p:spPr>
          <a:xfrm>
            <a:off x="725865" y="744718"/>
            <a:ext cx="9261098" cy="4985363"/>
          </a:xfrm>
          <a:prstGeom prst="rect">
            <a:avLst/>
          </a:prstGeom>
          <a:noFill/>
          <a:ln>
            <a:noFill/>
          </a:ln>
        </p:spPr>
      </p:pic>
      <p:sp>
        <p:nvSpPr>
          <p:cNvPr id="576" name="Google Shape;57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81"/>
          <p:cNvPicPr preferRelativeResize="0"/>
          <p:nvPr>
            <p:ph idx="1" type="body"/>
          </p:nvPr>
        </p:nvPicPr>
        <p:blipFill rotWithShape="1">
          <a:blip r:embed="rId3">
            <a:alphaModFix/>
          </a:blip>
          <a:srcRect b="0" l="0" r="0" t="0"/>
          <a:stretch/>
        </p:blipFill>
        <p:spPr>
          <a:xfrm>
            <a:off x="600075" y="365125"/>
            <a:ext cx="6991350" cy="1847850"/>
          </a:xfrm>
          <a:prstGeom prst="rect">
            <a:avLst/>
          </a:prstGeom>
          <a:noFill/>
          <a:ln>
            <a:noFill/>
          </a:ln>
        </p:spPr>
      </p:pic>
      <p:sp>
        <p:nvSpPr>
          <p:cNvPr id="582" name="Google Shape;58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3" name="Google Shape;583;p81"/>
          <p:cNvPicPr preferRelativeResize="0"/>
          <p:nvPr/>
        </p:nvPicPr>
        <p:blipFill rotWithShape="1">
          <a:blip r:embed="rId4">
            <a:alphaModFix/>
          </a:blip>
          <a:srcRect b="0" l="0" r="0" t="0"/>
          <a:stretch/>
        </p:blipFill>
        <p:spPr>
          <a:xfrm>
            <a:off x="571304" y="2328976"/>
            <a:ext cx="7467600" cy="3390900"/>
          </a:xfrm>
          <a:prstGeom prst="rect">
            <a:avLst/>
          </a:prstGeom>
          <a:noFill/>
          <a:ln>
            <a:noFill/>
          </a:ln>
        </p:spPr>
      </p:pic>
      <p:pic>
        <p:nvPicPr>
          <p:cNvPr id="584" name="Google Shape;584;p81"/>
          <p:cNvPicPr preferRelativeResize="0"/>
          <p:nvPr/>
        </p:nvPicPr>
        <p:blipFill rotWithShape="1">
          <a:blip r:embed="rId5">
            <a:alphaModFix/>
          </a:blip>
          <a:srcRect b="0" l="0" r="0" t="0"/>
          <a:stretch/>
        </p:blipFill>
        <p:spPr>
          <a:xfrm>
            <a:off x="4305104" y="2889363"/>
            <a:ext cx="3771900" cy="319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838200" y="75414"/>
            <a:ext cx="10515600" cy="61015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6. Dynamically Typed: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In Python we are not required to declare type for variables.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Whenever we are assigning the value, based on value, type will be allocated automatically.</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Hence Python is considered as dynamically typed language.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But Java, C etc are Statically Typed Languages b'z we have to provide type at the beginning only.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This dynamic typing nature will provide more flexibility to the programmer.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7. Both Procedure Oriented and Object Oriented: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Python language supports both Procedure oriented (like C, pascal etc) and object oriented (like C++,Java) features.</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Hence we can get benefits of both like security and reusability etc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8. Interpreted: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We are not required to compile Python programs explcitly.</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Internally Python interpreter will take care that compilation.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If compilation fails interpreter raised syntax errors. Once compilation success then PVM (Python Virtual Machine) is responsible to execute. </a:t>
            </a:r>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29" name="Google Shape;1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82"/>
          <p:cNvPicPr preferRelativeResize="0"/>
          <p:nvPr>
            <p:ph idx="1" type="body"/>
          </p:nvPr>
        </p:nvPicPr>
        <p:blipFill rotWithShape="1">
          <a:blip r:embed="rId3">
            <a:alphaModFix/>
          </a:blip>
          <a:srcRect b="0" l="0" r="0" t="0"/>
          <a:stretch/>
        </p:blipFill>
        <p:spPr>
          <a:xfrm>
            <a:off x="190893" y="455932"/>
            <a:ext cx="8077200" cy="3829050"/>
          </a:xfrm>
          <a:prstGeom prst="rect">
            <a:avLst/>
          </a:prstGeom>
          <a:noFill/>
          <a:ln>
            <a:noFill/>
          </a:ln>
        </p:spPr>
      </p:pic>
      <p:sp>
        <p:nvSpPr>
          <p:cNvPr id="590" name="Google Shape;590;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1" name="Google Shape;591;p82"/>
          <p:cNvPicPr preferRelativeResize="0"/>
          <p:nvPr/>
        </p:nvPicPr>
        <p:blipFill rotWithShape="1">
          <a:blip r:embed="rId4">
            <a:alphaModFix/>
          </a:blip>
          <a:srcRect b="0" l="0" r="0" t="0"/>
          <a:stretch/>
        </p:blipFill>
        <p:spPr>
          <a:xfrm>
            <a:off x="906495" y="4157367"/>
            <a:ext cx="3667125" cy="428625"/>
          </a:xfrm>
          <a:prstGeom prst="rect">
            <a:avLst/>
          </a:prstGeom>
          <a:noFill/>
          <a:ln>
            <a:noFill/>
          </a:ln>
        </p:spPr>
      </p:pic>
      <p:pic>
        <p:nvPicPr>
          <p:cNvPr id="592" name="Google Shape;592;p82"/>
          <p:cNvPicPr preferRelativeResize="0"/>
          <p:nvPr/>
        </p:nvPicPr>
        <p:blipFill rotWithShape="1">
          <a:blip r:embed="rId5">
            <a:alphaModFix/>
          </a:blip>
          <a:srcRect b="0" l="0" r="0" t="0"/>
          <a:stretch/>
        </p:blipFill>
        <p:spPr>
          <a:xfrm>
            <a:off x="6491631" y="2474151"/>
            <a:ext cx="3714750" cy="21907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Comparison of Strings: </a:t>
            </a:r>
            <a:endParaRPr/>
          </a:p>
        </p:txBody>
      </p:sp>
      <p:pic>
        <p:nvPicPr>
          <p:cNvPr id="598" name="Google Shape;598;p83"/>
          <p:cNvPicPr preferRelativeResize="0"/>
          <p:nvPr>
            <p:ph idx="1" type="body"/>
          </p:nvPr>
        </p:nvPicPr>
        <p:blipFill rotWithShape="1">
          <a:blip r:embed="rId3">
            <a:alphaModFix/>
          </a:blip>
          <a:srcRect b="0" l="0" r="0" t="0"/>
          <a:stretch/>
        </p:blipFill>
        <p:spPr>
          <a:xfrm>
            <a:off x="387825" y="1804987"/>
            <a:ext cx="7362825" cy="3248025"/>
          </a:xfrm>
          <a:prstGeom prst="rect">
            <a:avLst/>
          </a:prstGeom>
          <a:noFill/>
          <a:ln>
            <a:noFill/>
          </a:ln>
        </p:spPr>
      </p:pic>
      <p:sp>
        <p:nvSpPr>
          <p:cNvPr id="599" name="Google Shape;599;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0" name="Google Shape;600;p83"/>
          <p:cNvPicPr preferRelativeResize="0"/>
          <p:nvPr/>
        </p:nvPicPr>
        <p:blipFill rotWithShape="1">
          <a:blip r:embed="rId4">
            <a:alphaModFix/>
          </a:blip>
          <a:srcRect b="0" l="0" r="0" t="0"/>
          <a:stretch/>
        </p:blipFill>
        <p:spPr>
          <a:xfrm>
            <a:off x="7445212" y="2256631"/>
            <a:ext cx="3429000" cy="35337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Removing spaces from the string: </a:t>
            </a:r>
            <a:endParaRPr>
              <a:solidFill>
                <a:srgbClr val="FF0000"/>
              </a:solidFill>
            </a:endParaRPr>
          </a:p>
        </p:txBody>
      </p:sp>
      <p:pic>
        <p:nvPicPr>
          <p:cNvPr id="606" name="Google Shape;606;p84"/>
          <p:cNvPicPr preferRelativeResize="0"/>
          <p:nvPr>
            <p:ph idx="1" type="body"/>
          </p:nvPr>
        </p:nvPicPr>
        <p:blipFill rotWithShape="1">
          <a:blip r:embed="rId3">
            <a:alphaModFix/>
          </a:blip>
          <a:srcRect b="0" l="0" r="0" t="0"/>
          <a:stretch/>
        </p:blipFill>
        <p:spPr>
          <a:xfrm>
            <a:off x="1208005" y="1482987"/>
            <a:ext cx="4610100" cy="4152900"/>
          </a:xfrm>
          <a:prstGeom prst="rect">
            <a:avLst/>
          </a:prstGeom>
          <a:noFill/>
          <a:ln>
            <a:noFill/>
          </a:ln>
        </p:spPr>
      </p:pic>
      <p:sp>
        <p:nvSpPr>
          <p:cNvPr id="607" name="Google Shape;60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85"/>
          <p:cNvPicPr preferRelativeResize="0"/>
          <p:nvPr>
            <p:ph idx="1" type="body"/>
          </p:nvPr>
        </p:nvPicPr>
        <p:blipFill rotWithShape="1">
          <a:blip r:embed="rId3">
            <a:alphaModFix/>
          </a:blip>
          <a:srcRect b="0" l="0" r="0" t="0"/>
          <a:stretch/>
        </p:blipFill>
        <p:spPr>
          <a:xfrm>
            <a:off x="778693" y="496095"/>
            <a:ext cx="7429500" cy="3352800"/>
          </a:xfrm>
          <a:prstGeom prst="rect">
            <a:avLst/>
          </a:prstGeom>
          <a:noFill/>
          <a:ln>
            <a:noFill/>
          </a:ln>
        </p:spPr>
      </p:pic>
      <p:sp>
        <p:nvSpPr>
          <p:cNvPr id="613" name="Google Shape;61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4" name="Google Shape;614;p85"/>
          <p:cNvPicPr preferRelativeResize="0"/>
          <p:nvPr/>
        </p:nvPicPr>
        <p:blipFill rotWithShape="1">
          <a:blip r:embed="rId4">
            <a:alphaModFix/>
          </a:blip>
          <a:srcRect b="0" l="0" r="0" t="0"/>
          <a:stretch/>
        </p:blipFill>
        <p:spPr>
          <a:xfrm>
            <a:off x="778693" y="4052642"/>
            <a:ext cx="7067550" cy="15430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6"/>
          <p:cNvSpPr txBox="1"/>
          <p:nvPr>
            <p:ph idx="1" type="body"/>
          </p:nvPr>
        </p:nvSpPr>
        <p:spPr>
          <a:xfrm>
            <a:off x="838200" y="395926"/>
            <a:ext cx="10515600" cy="57810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min(“string”)</a:t>
            </a:r>
            <a:r>
              <a:rPr lang="en-US"/>
              <a:t> :- This function returns the </a:t>
            </a:r>
            <a:r>
              <a:rPr b="1" lang="en-US"/>
              <a:t>minimum value alphabet</a:t>
            </a:r>
            <a:r>
              <a:rPr lang="en-US"/>
              <a:t> from string.</a:t>
            </a:r>
            <a:endParaRPr/>
          </a:p>
          <a:p>
            <a:pPr indent="-228600" lvl="0" marL="228600" rtl="0" algn="l">
              <a:lnSpc>
                <a:spcPct val="90000"/>
              </a:lnSpc>
              <a:spcBef>
                <a:spcPts val="1000"/>
              </a:spcBef>
              <a:spcAft>
                <a:spcPts val="0"/>
              </a:spcAft>
              <a:buClr>
                <a:schemeClr val="dk1"/>
              </a:buClr>
              <a:buSzPts val="2800"/>
              <a:buChar char="•"/>
            </a:pPr>
            <a:r>
              <a:rPr b="1" lang="en-US"/>
              <a:t>max(“string”)</a:t>
            </a:r>
            <a:r>
              <a:rPr lang="en-US"/>
              <a:t> :- This function returns the </a:t>
            </a:r>
            <a:r>
              <a:rPr b="1" lang="en-US"/>
              <a:t>maximum value alphabet</a:t>
            </a:r>
            <a:r>
              <a:rPr lang="en-US"/>
              <a:t> from string.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20" name="Google Shape;620;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1" name="Google Shape;621;p86"/>
          <p:cNvPicPr preferRelativeResize="0"/>
          <p:nvPr/>
        </p:nvPicPr>
        <p:blipFill rotWithShape="1">
          <a:blip r:embed="rId3">
            <a:alphaModFix/>
          </a:blip>
          <a:srcRect b="0" l="0" r="0" t="0"/>
          <a:stretch/>
        </p:blipFill>
        <p:spPr>
          <a:xfrm>
            <a:off x="1110644" y="2119312"/>
            <a:ext cx="6124575" cy="2619375"/>
          </a:xfrm>
          <a:prstGeom prst="rect">
            <a:avLst/>
          </a:prstGeom>
          <a:noFill/>
          <a:ln>
            <a:noFill/>
          </a:ln>
        </p:spPr>
      </p:pic>
      <p:pic>
        <p:nvPicPr>
          <p:cNvPr id="622" name="Google Shape;622;p86"/>
          <p:cNvPicPr preferRelativeResize="0"/>
          <p:nvPr/>
        </p:nvPicPr>
        <p:blipFill rotWithShape="1">
          <a:blip r:embed="rId4">
            <a:alphaModFix/>
          </a:blip>
          <a:srcRect b="0" l="0" r="0" t="0"/>
          <a:stretch/>
        </p:blipFill>
        <p:spPr>
          <a:xfrm>
            <a:off x="1205992" y="4924426"/>
            <a:ext cx="4086225" cy="13144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87"/>
          <p:cNvPicPr preferRelativeResize="0"/>
          <p:nvPr>
            <p:ph idx="1" type="body"/>
          </p:nvPr>
        </p:nvPicPr>
        <p:blipFill rotWithShape="1">
          <a:blip r:embed="rId3">
            <a:alphaModFix/>
          </a:blip>
          <a:srcRect b="0" l="0" r="0" t="0"/>
          <a:stretch/>
        </p:blipFill>
        <p:spPr>
          <a:xfrm>
            <a:off x="931781" y="663166"/>
            <a:ext cx="8820150" cy="1257300"/>
          </a:xfrm>
          <a:prstGeom prst="rect">
            <a:avLst/>
          </a:prstGeom>
          <a:noFill/>
          <a:ln>
            <a:noFill/>
          </a:ln>
        </p:spPr>
      </p:pic>
      <p:sp>
        <p:nvSpPr>
          <p:cNvPr id="628" name="Google Shape;62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9" name="Google Shape;629;p87"/>
          <p:cNvPicPr preferRelativeResize="0"/>
          <p:nvPr/>
        </p:nvPicPr>
        <p:blipFill rotWithShape="1">
          <a:blip r:embed="rId4">
            <a:alphaModFix/>
          </a:blip>
          <a:srcRect b="0" l="0" r="0" t="0"/>
          <a:stretch/>
        </p:blipFill>
        <p:spPr>
          <a:xfrm>
            <a:off x="6597178" y="4604159"/>
            <a:ext cx="3562350" cy="1590675"/>
          </a:xfrm>
          <a:prstGeom prst="rect">
            <a:avLst/>
          </a:prstGeom>
          <a:noFill/>
          <a:ln>
            <a:noFill/>
          </a:ln>
        </p:spPr>
      </p:pic>
      <p:pic>
        <p:nvPicPr>
          <p:cNvPr id="630" name="Google Shape;630;p87"/>
          <p:cNvPicPr preferRelativeResize="0"/>
          <p:nvPr/>
        </p:nvPicPr>
        <p:blipFill rotWithShape="1">
          <a:blip r:embed="rId5">
            <a:alphaModFix/>
          </a:blip>
          <a:srcRect b="0" l="0" r="0" t="0"/>
          <a:stretch/>
        </p:blipFill>
        <p:spPr>
          <a:xfrm>
            <a:off x="1137124" y="1901631"/>
            <a:ext cx="4457700" cy="4586866"/>
          </a:xfrm>
          <a:prstGeom prst="rect">
            <a:avLst/>
          </a:prstGeom>
          <a:noFill/>
          <a:ln>
            <a:noFill/>
          </a:ln>
        </p:spPr>
      </p:pic>
      <p:pic>
        <p:nvPicPr>
          <p:cNvPr id="631" name="Google Shape;631;p87"/>
          <p:cNvPicPr preferRelativeResize="0"/>
          <p:nvPr/>
        </p:nvPicPr>
        <p:blipFill rotWithShape="1">
          <a:blip r:embed="rId6">
            <a:alphaModFix/>
          </a:blip>
          <a:srcRect b="0" l="0" r="0" t="0"/>
          <a:stretch/>
        </p:blipFill>
        <p:spPr>
          <a:xfrm>
            <a:off x="6012956" y="2361394"/>
            <a:ext cx="4533900" cy="12287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7" name="Google Shape;637;p88"/>
          <p:cNvPicPr preferRelativeResize="0"/>
          <p:nvPr/>
        </p:nvPicPr>
        <p:blipFill rotWithShape="1">
          <a:blip r:embed="rId3">
            <a:alphaModFix/>
          </a:blip>
          <a:srcRect b="0" l="0" r="0" t="0"/>
          <a:stretch/>
        </p:blipFill>
        <p:spPr>
          <a:xfrm>
            <a:off x="942681" y="936985"/>
            <a:ext cx="6193409" cy="43053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89"/>
          <p:cNvPicPr preferRelativeResize="0"/>
          <p:nvPr>
            <p:ph idx="1" type="body"/>
          </p:nvPr>
        </p:nvPicPr>
        <p:blipFill rotWithShape="1">
          <a:blip r:embed="rId3">
            <a:alphaModFix/>
          </a:blip>
          <a:srcRect b="0" l="0" r="0" t="0"/>
          <a:stretch/>
        </p:blipFill>
        <p:spPr>
          <a:xfrm>
            <a:off x="1120807" y="590018"/>
            <a:ext cx="3238500" cy="676275"/>
          </a:xfrm>
          <a:prstGeom prst="rect">
            <a:avLst/>
          </a:prstGeom>
          <a:noFill/>
          <a:ln>
            <a:noFill/>
          </a:ln>
        </p:spPr>
      </p:pic>
      <p:sp>
        <p:nvSpPr>
          <p:cNvPr id="643" name="Google Shape;64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44" name="Google Shape;644;p89"/>
          <p:cNvPicPr preferRelativeResize="0"/>
          <p:nvPr/>
        </p:nvPicPr>
        <p:blipFill rotWithShape="1">
          <a:blip r:embed="rId4">
            <a:alphaModFix/>
          </a:blip>
          <a:srcRect b="0" l="0" r="0" t="0"/>
          <a:stretch/>
        </p:blipFill>
        <p:spPr>
          <a:xfrm>
            <a:off x="1302568" y="1266293"/>
            <a:ext cx="2724150" cy="990600"/>
          </a:xfrm>
          <a:prstGeom prst="rect">
            <a:avLst/>
          </a:prstGeom>
          <a:noFill/>
          <a:ln>
            <a:noFill/>
          </a:ln>
        </p:spPr>
      </p:pic>
      <p:pic>
        <p:nvPicPr>
          <p:cNvPr id="645" name="Google Shape;645;p89"/>
          <p:cNvPicPr preferRelativeResize="0"/>
          <p:nvPr/>
        </p:nvPicPr>
        <p:blipFill rotWithShape="1">
          <a:blip r:embed="rId5">
            <a:alphaModFix/>
          </a:blip>
          <a:srcRect b="0" l="0" r="0" t="0"/>
          <a:stretch/>
        </p:blipFill>
        <p:spPr>
          <a:xfrm>
            <a:off x="955839" y="2524656"/>
            <a:ext cx="7810500" cy="345193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90"/>
          <p:cNvPicPr preferRelativeResize="0"/>
          <p:nvPr>
            <p:ph idx="1" type="body"/>
          </p:nvPr>
        </p:nvPicPr>
        <p:blipFill rotWithShape="1">
          <a:blip r:embed="rId3">
            <a:alphaModFix/>
          </a:blip>
          <a:srcRect b="0" l="0" r="0" t="0"/>
          <a:stretch/>
        </p:blipFill>
        <p:spPr>
          <a:xfrm>
            <a:off x="482681" y="842276"/>
            <a:ext cx="7248525" cy="3543300"/>
          </a:xfrm>
          <a:prstGeom prst="rect">
            <a:avLst/>
          </a:prstGeom>
          <a:noFill/>
          <a:ln>
            <a:noFill/>
          </a:ln>
        </p:spPr>
      </p:pic>
      <p:sp>
        <p:nvSpPr>
          <p:cNvPr id="651" name="Google Shape;65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2" name="Google Shape;652;p90"/>
          <p:cNvPicPr preferRelativeResize="0"/>
          <p:nvPr/>
        </p:nvPicPr>
        <p:blipFill rotWithShape="1">
          <a:blip r:embed="rId4">
            <a:alphaModFix/>
          </a:blip>
          <a:srcRect b="0" l="0" r="0" t="0"/>
          <a:stretch/>
        </p:blipFill>
        <p:spPr>
          <a:xfrm>
            <a:off x="5170897" y="2163157"/>
            <a:ext cx="3905250" cy="2343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91"/>
          <p:cNvPicPr preferRelativeResize="0"/>
          <p:nvPr>
            <p:ph idx="1" type="body"/>
          </p:nvPr>
        </p:nvPicPr>
        <p:blipFill rotWithShape="1">
          <a:blip r:embed="rId3">
            <a:alphaModFix/>
          </a:blip>
          <a:srcRect b="0" l="0" r="0" t="0"/>
          <a:stretch/>
        </p:blipFill>
        <p:spPr>
          <a:xfrm>
            <a:off x="244704" y="471986"/>
            <a:ext cx="6781800" cy="3457575"/>
          </a:xfrm>
          <a:prstGeom prst="rect">
            <a:avLst/>
          </a:prstGeom>
          <a:noFill/>
          <a:ln>
            <a:noFill/>
          </a:ln>
        </p:spPr>
      </p:pic>
      <p:sp>
        <p:nvSpPr>
          <p:cNvPr id="658" name="Google Shape;658;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9" name="Google Shape;659;p91"/>
          <p:cNvPicPr preferRelativeResize="0"/>
          <p:nvPr/>
        </p:nvPicPr>
        <p:blipFill rotWithShape="1">
          <a:blip r:embed="rId4">
            <a:alphaModFix/>
          </a:blip>
          <a:srcRect b="0" l="0" r="0" t="0"/>
          <a:stretch/>
        </p:blipFill>
        <p:spPr>
          <a:xfrm>
            <a:off x="5967560" y="1035574"/>
            <a:ext cx="4800600" cy="346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838200" y="197963"/>
            <a:ext cx="10515600" cy="597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9. Extensible: </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We can use other language programs in Python. </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The main advantages of this approach are: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We can use already existing legacy non-Python code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We can improve performance of the application </a:t>
            </a:r>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10. Embedded: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We can use Python programs in any other language programs.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i.e we can embedd Python programs anywhere. </a:t>
            </a:r>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1800"/>
              <a:buNone/>
            </a:pPr>
            <a:r>
              <a:rPr lang="en-US" sz="1800">
                <a:solidFill>
                  <a:srgbClr val="FF0000"/>
                </a:solidFill>
                <a:latin typeface="Times New Roman"/>
                <a:ea typeface="Times New Roman"/>
                <a:cs typeface="Times New Roman"/>
                <a:sym typeface="Times New Roman"/>
              </a:rPr>
              <a:t>11. Extensive Library: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Python has a rich inbuilt library.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Being a programmer we can use this library directly and we are not responsible to implement the functionality.  etc</a:t>
            </a:r>
            <a:endParaRPr sz="1800">
              <a:latin typeface="Times New Roman"/>
              <a:ea typeface="Times New Roman"/>
              <a:cs typeface="Times New Roman"/>
              <a:sym typeface="Times New Roman"/>
            </a:endParaRPr>
          </a:p>
        </p:txBody>
      </p:sp>
      <p:sp>
        <p:nvSpPr>
          <p:cNvPr id="135" name="Google Shape;1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Counting substring in the given String: </a:t>
            </a:r>
            <a:endParaRPr>
              <a:solidFill>
                <a:srgbClr val="FF0000"/>
              </a:solidFill>
            </a:endParaRPr>
          </a:p>
        </p:txBody>
      </p:sp>
      <p:pic>
        <p:nvPicPr>
          <p:cNvPr id="665" name="Google Shape;665;p92"/>
          <p:cNvPicPr preferRelativeResize="0"/>
          <p:nvPr>
            <p:ph idx="1" type="body"/>
          </p:nvPr>
        </p:nvPicPr>
        <p:blipFill rotWithShape="1">
          <a:blip r:embed="rId3">
            <a:alphaModFix/>
          </a:blip>
          <a:srcRect b="0" l="0" r="0" t="0"/>
          <a:stretch/>
        </p:blipFill>
        <p:spPr>
          <a:xfrm>
            <a:off x="664687" y="1690688"/>
            <a:ext cx="7600950" cy="2819400"/>
          </a:xfrm>
          <a:prstGeom prst="rect">
            <a:avLst/>
          </a:prstGeom>
          <a:noFill/>
          <a:ln>
            <a:noFill/>
          </a:ln>
        </p:spPr>
      </p:pic>
      <p:sp>
        <p:nvSpPr>
          <p:cNvPr id="666" name="Google Shape;666;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67" name="Google Shape;667;p92"/>
          <p:cNvPicPr preferRelativeResize="0"/>
          <p:nvPr/>
        </p:nvPicPr>
        <p:blipFill rotWithShape="1">
          <a:blip r:embed="rId4">
            <a:alphaModFix/>
          </a:blip>
          <a:srcRect b="0" l="0" r="0" t="0"/>
          <a:stretch/>
        </p:blipFill>
        <p:spPr>
          <a:xfrm>
            <a:off x="1324515" y="5058903"/>
            <a:ext cx="1209675" cy="10953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Replacing a string with another string:</a:t>
            </a:r>
            <a:endParaRPr>
              <a:solidFill>
                <a:srgbClr val="FF0000"/>
              </a:solidFill>
            </a:endParaRPr>
          </a:p>
        </p:txBody>
      </p:sp>
      <p:pic>
        <p:nvPicPr>
          <p:cNvPr id="673" name="Google Shape;673;p93"/>
          <p:cNvPicPr preferRelativeResize="0"/>
          <p:nvPr>
            <p:ph idx="1" type="body"/>
          </p:nvPr>
        </p:nvPicPr>
        <p:blipFill rotWithShape="1">
          <a:blip r:embed="rId3">
            <a:alphaModFix/>
          </a:blip>
          <a:srcRect b="0" l="0" r="0" t="0"/>
          <a:stretch/>
        </p:blipFill>
        <p:spPr>
          <a:xfrm>
            <a:off x="1011909" y="1650624"/>
            <a:ext cx="6076950" cy="4210050"/>
          </a:xfrm>
          <a:prstGeom prst="rect">
            <a:avLst/>
          </a:prstGeom>
          <a:noFill/>
          <a:ln>
            <a:noFill/>
          </a:ln>
        </p:spPr>
      </p:pic>
      <p:sp>
        <p:nvSpPr>
          <p:cNvPr id="674" name="Google Shape;674;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4"/>
          <p:cNvSpPr txBox="1"/>
          <p:nvPr>
            <p:ph idx="1" type="body"/>
          </p:nvPr>
        </p:nvSpPr>
        <p:spPr>
          <a:xfrm>
            <a:off x="838200" y="575035"/>
            <a:ext cx="10515600" cy="56019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rPr>
              <a:t>Q. String objects are immutable then how we can change the content by using replace() method.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Once we creates string object, we cannot change the content. This non changeable behaviour is nothing but immutability.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If we are trying to change the content by using any method, then with those changes a new object will be created and changes won't be happend in existing object. </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Hence with replace() method also a new object got created but existing object won't be changed</a:t>
            </a:r>
            <a:endParaRPr/>
          </a:p>
        </p:txBody>
      </p:sp>
      <p:sp>
        <p:nvSpPr>
          <p:cNvPr id="680" name="Google Shape;680;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95"/>
          <p:cNvPicPr preferRelativeResize="0"/>
          <p:nvPr>
            <p:ph idx="1" type="body"/>
          </p:nvPr>
        </p:nvPicPr>
        <p:blipFill rotWithShape="1">
          <a:blip r:embed="rId3">
            <a:alphaModFix/>
          </a:blip>
          <a:srcRect b="0" l="0" r="0" t="0"/>
          <a:stretch/>
        </p:blipFill>
        <p:spPr>
          <a:xfrm>
            <a:off x="939243" y="923827"/>
            <a:ext cx="3714750" cy="3099692"/>
          </a:xfrm>
          <a:prstGeom prst="rect">
            <a:avLst/>
          </a:prstGeom>
          <a:noFill/>
          <a:ln>
            <a:noFill/>
          </a:ln>
        </p:spPr>
      </p:pic>
      <p:sp>
        <p:nvSpPr>
          <p:cNvPr id="686" name="Google Shape;686;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7" name="Google Shape;687;p95"/>
          <p:cNvSpPr/>
          <p:nvPr/>
        </p:nvSpPr>
        <p:spPr>
          <a:xfrm>
            <a:off x="939243" y="2967335"/>
            <a:ext cx="9731899"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example, original object is available and we can see new object which was created because of replace() method.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Splitting of Strings: </a:t>
            </a:r>
            <a:endParaRPr/>
          </a:p>
        </p:txBody>
      </p:sp>
      <p:pic>
        <p:nvPicPr>
          <p:cNvPr id="693" name="Google Shape;693;p96"/>
          <p:cNvPicPr preferRelativeResize="0"/>
          <p:nvPr>
            <p:ph idx="1" type="body"/>
          </p:nvPr>
        </p:nvPicPr>
        <p:blipFill rotWithShape="1">
          <a:blip r:embed="rId3">
            <a:alphaModFix/>
          </a:blip>
          <a:srcRect b="0" l="0" r="0" t="0"/>
          <a:stretch/>
        </p:blipFill>
        <p:spPr>
          <a:xfrm>
            <a:off x="838200" y="1461155"/>
            <a:ext cx="6543675" cy="4605100"/>
          </a:xfrm>
          <a:prstGeom prst="rect">
            <a:avLst/>
          </a:prstGeom>
          <a:noFill/>
          <a:ln>
            <a:noFill/>
          </a:ln>
        </p:spPr>
      </p:pic>
      <p:sp>
        <p:nvSpPr>
          <p:cNvPr id="694" name="Google Shape;694;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95" name="Google Shape;695;p96"/>
          <p:cNvPicPr preferRelativeResize="0"/>
          <p:nvPr/>
        </p:nvPicPr>
        <p:blipFill rotWithShape="1">
          <a:blip r:embed="rId4">
            <a:alphaModFix/>
          </a:blip>
          <a:srcRect b="0" l="0" r="0" t="0"/>
          <a:stretch/>
        </p:blipFill>
        <p:spPr>
          <a:xfrm>
            <a:off x="5710237" y="3061796"/>
            <a:ext cx="3343275" cy="26574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Joining of Strings:</a:t>
            </a:r>
            <a:endParaRPr/>
          </a:p>
        </p:txBody>
      </p:sp>
      <p:pic>
        <p:nvPicPr>
          <p:cNvPr id="701" name="Google Shape;701;p97"/>
          <p:cNvPicPr preferRelativeResize="0"/>
          <p:nvPr>
            <p:ph idx="1" type="body"/>
          </p:nvPr>
        </p:nvPicPr>
        <p:blipFill rotWithShape="1">
          <a:blip r:embed="rId3">
            <a:alphaModFix/>
          </a:blip>
          <a:srcRect b="0" l="0" r="0" t="0"/>
          <a:stretch/>
        </p:blipFill>
        <p:spPr>
          <a:xfrm>
            <a:off x="421359" y="1641196"/>
            <a:ext cx="5429250" cy="3439851"/>
          </a:xfrm>
          <a:prstGeom prst="rect">
            <a:avLst/>
          </a:prstGeom>
          <a:noFill/>
          <a:ln>
            <a:noFill/>
          </a:ln>
        </p:spPr>
      </p:pic>
      <p:sp>
        <p:nvSpPr>
          <p:cNvPr id="702" name="Google Shape;702;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3" name="Google Shape;703;p97"/>
          <p:cNvPicPr preferRelativeResize="0"/>
          <p:nvPr/>
        </p:nvPicPr>
        <p:blipFill rotWithShape="1">
          <a:blip r:embed="rId4">
            <a:alphaModFix/>
          </a:blip>
          <a:srcRect b="0" l="0" r="0" t="0"/>
          <a:stretch/>
        </p:blipFill>
        <p:spPr>
          <a:xfrm>
            <a:off x="5778972" y="2841886"/>
            <a:ext cx="3895725" cy="202234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Changing case of a String:</a:t>
            </a:r>
            <a:endParaRPr>
              <a:solidFill>
                <a:srgbClr val="FF0000"/>
              </a:solidFill>
            </a:endParaRPr>
          </a:p>
        </p:txBody>
      </p:sp>
      <p:pic>
        <p:nvPicPr>
          <p:cNvPr id="709" name="Google Shape;709;p98"/>
          <p:cNvPicPr preferRelativeResize="0"/>
          <p:nvPr>
            <p:ph idx="1" type="body"/>
          </p:nvPr>
        </p:nvPicPr>
        <p:blipFill rotWithShape="1">
          <a:blip r:embed="rId3">
            <a:alphaModFix/>
          </a:blip>
          <a:srcRect b="0" l="0" r="0" t="0"/>
          <a:stretch/>
        </p:blipFill>
        <p:spPr>
          <a:xfrm>
            <a:off x="578570" y="1509869"/>
            <a:ext cx="7848600" cy="3872836"/>
          </a:xfrm>
          <a:prstGeom prst="rect">
            <a:avLst/>
          </a:prstGeom>
          <a:noFill/>
          <a:ln>
            <a:noFill/>
          </a:ln>
        </p:spPr>
      </p:pic>
      <p:sp>
        <p:nvSpPr>
          <p:cNvPr id="710" name="Google Shape;710;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id="715" name="Google Shape;715;p99"/>
          <p:cNvPicPr preferRelativeResize="0"/>
          <p:nvPr>
            <p:ph idx="1" type="body"/>
          </p:nvPr>
        </p:nvPicPr>
        <p:blipFill rotWithShape="1">
          <a:blip r:embed="rId3">
            <a:alphaModFix/>
          </a:blip>
          <a:srcRect b="0" l="0" r="0" t="0"/>
          <a:stretch/>
        </p:blipFill>
        <p:spPr>
          <a:xfrm>
            <a:off x="847627" y="1046669"/>
            <a:ext cx="3686175" cy="4498975"/>
          </a:xfrm>
          <a:prstGeom prst="rect">
            <a:avLst/>
          </a:prstGeom>
          <a:noFill/>
          <a:ln>
            <a:noFill/>
          </a:ln>
        </p:spPr>
      </p:pic>
      <p:sp>
        <p:nvSpPr>
          <p:cNvPr id="716" name="Google Shape;716;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Checking starting and ending part of the string:</a:t>
            </a:r>
            <a:endParaRPr>
              <a:solidFill>
                <a:srgbClr val="FF0000"/>
              </a:solidFill>
            </a:endParaRPr>
          </a:p>
        </p:txBody>
      </p:sp>
      <p:pic>
        <p:nvPicPr>
          <p:cNvPr id="722" name="Google Shape;722;p100"/>
          <p:cNvPicPr preferRelativeResize="0"/>
          <p:nvPr>
            <p:ph idx="1" type="body"/>
          </p:nvPr>
        </p:nvPicPr>
        <p:blipFill rotWithShape="1">
          <a:blip r:embed="rId3">
            <a:alphaModFix/>
          </a:blip>
          <a:srcRect b="0" l="0" r="0" t="0"/>
          <a:stretch/>
        </p:blipFill>
        <p:spPr>
          <a:xfrm>
            <a:off x="689826" y="1690689"/>
            <a:ext cx="4552950" cy="3362078"/>
          </a:xfrm>
          <a:prstGeom prst="rect">
            <a:avLst/>
          </a:prstGeom>
          <a:noFill/>
          <a:ln>
            <a:noFill/>
          </a:ln>
        </p:spPr>
      </p:pic>
      <p:sp>
        <p:nvSpPr>
          <p:cNvPr id="723" name="Google Shape;723;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24" name="Google Shape;724;p100"/>
          <p:cNvPicPr preferRelativeResize="0"/>
          <p:nvPr/>
        </p:nvPicPr>
        <p:blipFill rotWithShape="1">
          <a:blip r:embed="rId4">
            <a:alphaModFix/>
          </a:blip>
          <a:srcRect b="0" l="0" r="0" t="0"/>
          <a:stretch/>
        </p:blipFill>
        <p:spPr>
          <a:xfrm>
            <a:off x="1017309" y="5167311"/>
            <a:ext cx="1333500" cy="10096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br>
              <a:rPr lang="en-US">
                <a:solidFill>
                  <a:srgbClr val="FF0000"/>
                </a:solidFill>
              </a:rPr>
            </a:br>
            <a:r>
              <a:rPr lang="en-US">
                <a:solidFill>
                  <a:srgbClr val="FF0000"/>
                </a:solidFill>
              </a:rPr>
              <a:t> To check type of characters present in a string:</a:t>
            </a:r>
            <a:endParaRPr>
              <a:solidFill>
                <a:srgbClr val="FF0000"/>
              </a:solidFill>
            </a:endParaRPr>
          </a:p>
        </p:txBody>
      </p:sp>
      <p:pic>
        <p:nvPicPr>
          <p:cNvPr id="730" name="Google Shape;730;p101"/>
          <p:cNvPicPr preferRelativeResize="0"/>
          <p:nvPr>
            <p:ph idx="1" type="body"/>
          </p:nvPr>
        </p:nvPicPr>
        <p:blipFill rotWithShape="1">
          <a:blip r:embed="rId3">
            <a:alphaModFix/>
          </a:blip>
          <a:srcRect b="0" l="0" r="0" t="0"/>
          <a:stretch/>
        </p:blipFill>
        <p:spPr>
          <a:xfrm>
            <a:off x="717812" y="1934369"/>
            <a:ext cx="6438900" cy="3636872"/>
          </a:xfrm>
          <a:prstGeom prst="rect">
            <a:avLst/>
          </a:prstGeom>
          <a:noFill/>
          <a:ln>
            <a:noFill/>
          </a:ln>
        </p:spPr>
      </p:pic>
      <p:sp>
        <p:nvSpPr>
          <p:cNvPr id="731" name="Google Shape;731;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1187777"/>
            <a:ext cx="10515600" cy="3110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lang="en-US"/>
              <a:t> </a:t>
            </a:r>
            <a:br>
              <a:rPr lang="en-US"/>
            </a:br>
            <a:endParaRPr/>
          </a:p>
        </p:txBody>
      </p:sp>
      <p:sp>
        <p:nvSpPr>
          <p:cNvPr id="141" name="Google Shape;141;p21"/>
          <p:cNvSpPr txBox="1"/>
          <p:nvPr>
            <p:ph idx="1" type="body"/>
          </p:nvPr>
        </p:nvSpPr>
        <p:spPr>
          <a:xfrm>
            <a:off x="838200" y="329938"/>
            <a:ext cx="10515600" cy="6212263"/>
          </a:xfrm>
          <a:prstGeom prst="rect">
            <a:avLst/>
          </a:prstGeom>
          <a:noFill/>
          <a:ln>
            <a:noFill/>
          </a:ln>
        </p:spPr>
        <p:txBody>
          <a:bodyPr anchorCtr="0" anchor="t" bIns="45700" lIns="91425" spcFirstLastPara="1" rIns="91425" wrap="square" tIns="45700">
            <a:noAutofit/>
          </a:bodyPr>
          <a:lstStyle/>
          <a:p>
            <a:pPr indent="-387350" lvl="0" marL="51435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Limitations of Python: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Performance wise not up to the mark because  it is interpreted language</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Not using for mobile Applications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Flavors of Python: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1.CPython: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the standard flavor of Python. It can be used to work with C lanugage Applications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2. Jython or JPython: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for Java Applications. It can run on JVM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3. IronPython: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for C#.Net platform </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p:txBody>
      </p:sp>
      <p:sp>
        <p:nvSpPr>
          <p:cNvPr id="142" name="Google Shape;14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102"/>
          <p:cNvPicPr preferRelativeResize="0"/>
          <p:nvPr>
            <p:ph idx="1" type="body"/>
          </p:nvPr>
        </p:nvPicPr>
        <p:blipFill rotWithShape="1">
          <a:blip r:embed="rId3">
            <a:alphaModFix/>
          </a:blip>
          <a:srcRect b="0" l="0" r="0" t="0"/>
          <a:stretch/>
        </p:blipFill>
        <p:spPr>
          <a:xfrm>
            <a:off x="838200" y="1239126"/>
            <a:ext cx="4844494" cy="5299786"/>
          </a:xfrm>
          <a:prstGeom prst="rect">
            <a:avLst/>
          </a:prstGeom>
          <a:noFill/>
          <a:ln>
            <a:noFill/>
          </a:ln>
        </p:spPr>
      </p:pic>
      <p:sp>
        <p:nvSpPr>
          <p:cNvPr id="737" name="Google Shape;737;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id="742" name="Google Shape;742;p103"/>
          <p:cNvPicPr preferRelativeResize="0"/>
          <p:nvPr>
            <p:ph idx="1" type="body"/>
          </p:nvPr>
        </p:nvPicPr>
        <p:blipFill rotWithShape="1">
          <a:blip r:embed="rId3">
            <a:alphaModFix/>
          </a:blip>
          <a:srcRect b="0" l="0" r="0" t="0"/>
          <a:stretch/>
        </p:blipFill>
        <p:spPr>
          <a:xfrm>
            <a:off x="883418" y="864594"/>
            <a:ext cx="4536994" cy="5128812"/>
          </a:xfrm>
          <a:prstGeom prst="rect">
            <a:avLst/>
          </a:prstGeom>
          <a:noFill/>
          <a:ln>
            <a:noFill/>
          </a:ln>
        </p:spPr>
      </p:pic>
      <p:sp>
        <p:nvSpPr>
          <p:cNvPr id="743" name="Google Shape;743;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44" name="Google Shape;744;p103"/>
          <p:cNvPicPr preferRelativeResize="0"/>
          <p:nvPr/>
        </p:nvPicPr>
        <p:blipFill rotWithShape="1">
          <a:blip r:embed="rId4">
            <a:alphaModFix/>
          </a:blip>
          <a:srcRect b="0" l="0" r="0" t="0"/>
          <a:stretch/>
        </p:blipFill>
        <p:spPr>
          <a:xfrm>
            <a:off x="1171721" y="5659961"/>
            <a:ext cx="3419475" cy="1533525"/>
          </a:xfrm>
          <a:prstGeom prst="rect">
            <a:avLst/>
          </a:prstGeom>
          <a:noFill/>
          <a:ln>
            <a:noFill/>
          </a:ln>
        </p:spPr>
      </p:pic>
      <p:pic>
        <p:nvPicPr>
          <p:cNvPr id="745" name="Google Shape;745;p103"/>
          <p:cNvPicPr preferRelativeResize="0"/>
          <p:nvPr/>
        </p:nvPicPr>
        <p:blipFill rotWithShape="1">
          <a:blip r:embed="rId5">
            <a:alphaModFix/>
          </a:blip>
          <a:srcRect b="0" l="0" r="0" t="0"/>
          <a:stretch/>
        </p:blipFill>
        <p:spPr>
          <a:xfrm>
            <a:off x="5708715" y="1529695"/>
            <a:ext cx="3571875" cy="45339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Formatting the Strings: </a:t>
            </a:r>
            <a:endParaRPr/>
          </a:p>
        </p:txBody>
      </p:sp>
      <p:pic>
        <p:nvPicPr>
          <p:cNvPr id="751" name="Google Shape;751;p104"/>
          <p:cNvPicPr preferRelativeResize="0"/>
          <p:nvPr>
            <p:ph idx="1" type="body"/>
          </p:nvPr>
        </p:nvPicPr>
        <p:blipFill rotWithShape="1">
          <a:blip r:embed="rId3">
            <a:alphaModFix/>
          </a:blip>
          <a:srcRect b="0" l="0" r="0" t="0"/>
          <a:stretch/>
        </p:blipFill>
        <p:spPr>
          <a:xfrm>
            <a:off x="750413" y="1643062"/>
            <a:ext cx="7429500" cy="4013020"/>
          </a:xfrm>
          <a:prstGeom prst="rect">
            <a:avLst/>
          </a:prstGeom>
          <a:noFill/>
          <a:ln>
            <a:noFill/>
          </a:ln>
        </p:spPr>
      </p:pic>
      <p:sp>
        <p:nvSpPr>
          <p:cNvPr id="752" name="Google Shape;752;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Important Programs regarding String Concept</a:t>
            </a:r>
            <a:endParaRPr>
              <a:solidFill>
                <a:srgbClr val="FF0000"/>
              </a:solidFill>
            </a:endParaRPr>
          </a:p>
        </p:txBody>
      </p:sp>
      <p:pic>
        <p:nvPicPr>
          <p:cNvPr id="758" name="Google Shape;758;p105"/>
          <p:cNvPicPr preferRelativeResize="0"/>
          <p:nvPr>
            <p:ph idx="1" type="body"/>
          </p:nvPr>
        </p:nvPicPr>
        <p:blipFill rotWithShape="1">
          <a:blip r:embed="rId3">
            <a:alphaModFix/>
          </a:blip>
          <a:srcRect b="0" l="0" r="0" t="0"/>
          <a:stretch/>
        </p:blipFill>
        <p:spPr>
          <a:xfrm>
            <a:off x="1344056" y="2024062"/>
            <a:ext cx="2905125" cy="3254948"/>
          </a:xfrm>
          <a:prstGeom prst="rect">
            <a:avLst/>
          </a:prstGeom>
          <a:noFill/>
          <a:ln>
            <a:noFill/>
          </a:ln>
        </p:spPr>
      </p:pic>
      <p:sp>
        <p:nvSpPr>
          <p:cNvPr id="759" name="Google Shape;759;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60" name="Google Shape;760;p105"/>
          <p:cNvPicPr preferRelativeResize="0"/>
          <p:nvPr/>
        </p:nvPicPr>
        <p:blipFill rotWithShape="1">
          <a:blip r:embed="rId4">
            <a:alphaModFix/>
          </a:blip>
          <a:srcRect b="0" l="0" r="0" t="0"/>
          <a:stretch/>
        </p:blipFill>
        <p:spPr>
          <a:xfrm>
            <a:off x="5595937" y="2885534"/>
            <a:ext cx="2828925" cy="21050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p106"/>
          <p:cNvPicPr preferRelativeResize="0"/>
          <p:nvPr>
            <p:ph idx="1" type="body"/>
          </p:nvPr>
        </p:nvPicPr>
        <p:blipFill rotWithShape="1">
          <a:blip r:embed="rId3">
            <a:alphaModFix/>
          </a:blip>
          <a:srcRect b="0" l="0" r="0" t="0"/>
          <a:stretch/>
        </p:blipFill>
        <p:spPr>
          <a:xfrm>
            <a:off x="716093" y="810706"/>
            <a:ext cx="4029075" cy="5139630"/>
          </a:xfrm>
          <a:prstGeom prst="rect">
            <a:avLst/>
          </a:prstGeom>
          <a:noFill/>
          <a:ln>
            <a:noFill/>
          </a:ln>
        </p:spPr>
      </p:pic>
      <p:sp>
        <p:nvSpPr>
          <p:cNvPr id="766" name="Google Shape;766;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p107"/>
          <p:cNvPicPr preferRelativeResize="0"/>
          <p:nvPr>
            <p:ph idx="1" type="body"/>
          </p:nvPr>
        </p:nvPicPr>
        <p:blipFill rotWithShape="1">
          <a:blip r:embed="rId3">
            <a:alphaModFix/>
          </a:blip>
          <a:srcRect b="0" l="0" r="0" t="0"/>
          <a:stretch/>
        </p:blipFill>
        <p:spPr>
          <a:xfrm>
            <a:off x="1240655" y="1046376"/>
            <a:ext cx="4676775" cy="4788816"/>
          </a:xfrm>
          <a:prstGeom prst="rect">
            <a:avLst/>
          </a:prstGeom>
          <a:noFill/>
          <a:ln>
            <a:noFill/>
          </a:ln>
        </p:spPr>
      </p:pic>
      <p:sp>
        <p:nvSpPr>
          <p:cNvPr id="772" name="Google Shape;772;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p108"/>
          <p:cNvPicPr preferRelativeResize="0"/>
          <p:nvPr>
            <p:ph idx="1" type="body"/>
          </p:nvPr>
        </p:nvPicPr>
        <p:blipFill rotWithShape="1">
          <a:blip r:embed="rId3">
            <a:alphaModFix/>
          </a:blip>
          <a:srcRect b="0" l="0" r="0" t="0"/>
          <a:stretch/>
        </p:blipFill>
        <p:spPr>
          <a:xfrm>
            <a:off x="696798" y="411286"/>
            <a:ext cx="7210425" cy="2407328"/>
          </a:xfrm>
          <a:prstGeom prst="rect">
            <a:avLst/>
          </a:prstGeom>
          <a:noFill/>
          <a:ln>
            <a:noFill/>
          </a:ln>
        </p:spPr>
      </p:pic>
      <p:sp>
        <p:nvSpPr>
          <p:cNvPr id="778" name="Google Shape;778;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9" name="Google Shape;779;p108"/>
          <p:cNvPicPr preferRelativeResize="0"/>
          <p:nvPr/>
        </p:nvPicPr>
        <p:blipFill rotWithShape="1">
          <a:blip r:embed="rId4">
            <a:alphaModFix/>
          </a:blip>
          <a:srcRect b="0" l="0" r="0" t="0"/>
          <a:stretch/>
        </p:blipFill>
        <p:spPr>
          <a:xfrm>
            <a:off x="472960" y="3012306"/>
            <a:ext cx="3829050" cy="31146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109"/>
          <p:cNvPicPr preferRelativeResize="0"/>
          <p:nvPr>
            <p:ph idx="1" type="body"/>
          </p:nvPr>
        </p:nvPicPr>
        <p:blipFill rotWithShape="1">
          <a:blip r:embed="rId3">
            <a:alphaModFix/>
          </a:blip>
          <a:srcRect b="0" l="0" r="0" t="0"/>
          <a:stretch/>
        </p:blipFill>
        <p:spPr>
          <a:xfrm>
            <a:off x="762785" y="296266"/>
            <a:ext cx="7115175" cy="1885950"/>
          </a:xfrm>
          <a:prstGeom prst="rect">
            <a:avLst/>
          </a:prstGeom>
          <a:noFill/>
          <a:ln>
            <a:noFill/>
          </a:ln>
        </p:spPr>
      </p:pic>
      <p:sp>
        <p:nvSpPr>
          <p:cNvPr id="785" name="Google Shape;785;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86" name="Google Shape;786;p109"/>
          <p:cNvPicPr preferRelativeResize="0"/>
          <p:nvPr/>
        </p:nvPicPr>
        <p:blipFill rotWithShape="1">
          <a:blip r:embed="rId4">
            <a:alphaModFix/>
          </a:blip>
          <a:srcRect b="0" l="0" r="0" t="0"/>
          <a:stretch/>
        </p:blipFill>
        <p:spPr>
          <a:xfrm>
            <a:off x="829854" y="2392297"/>
            <a:ext cx="2990850" cy="3480602"/>
          </a:xfrm>
          <a:prstGeom prst="rect">
            <a:avLst/>
          </a:prstGeom>
          <a:noFill/>
          <a:ln>
            <a:noFill/>
          </a:ln>
        </p:spPr>
      </p:pic>
      <p:pic>
        <p:nvPicPr>
          <p:cNvPr id="787" name="Google Shape;787;p109"/>
          <p:cNvPicPr preferRelativeResize="0"/>
          <p:nvPr/>
        </p:nvPicPr>
        <p:blipFill rotWithShape="1">
          <a:blip r:embed="rId5">
            <a:alphaModFix/>
          </a:blip>
          <a:srcRect b="0" l="0" r="0" t="0"/>
          <a:stretch/>
        </p:blipFill>
        <p:spPr>
          <a:xfrm>
            <a:off x="4958499" y="4675785"/>
            <a:ext cx="3761295" cy="126074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pic>
        <p:nvPicPr>
          <p:cNvPr id="792" name="Google Shape;792;p110"/>
          <p:cNvPicPr preferRelativeResize="0"/>
          <p:nvPr>
            <p:ph idx="1" type="body"/>
          </p:nvPr>
        </p:nvPicPr>
        <p:blipFill rotWithShape="1">
          <a:blip r:embed="rId3">
            <a:alphaModFix/>
          </a:blip>
          <a:srcRect b="0" l="0" r="0" t="0"/>
          <a:stretch/>
        </p:blipFill>
        <p:spPr>
          <a:xfrm>
            <a:off x="809920" y="584463"/>
            <a:ext cx="6838950" cy="5347018"/>
          </a:xfrm>
          <a:prstGeom prst="rect">
            <a:avLst/>
          </a:prstGeom>
          <a:noFill/>
          <a:ln>
            <a:noFill/>
          </a:ln>
        </p:spPr>
      </p:pic>
      <p:sp>
        <p:nvSpPr>
          <p:cNvPr id="793" name="Google Shape;793;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111"/>
          <p:cNvPicPr preferRelativeResize="0"/>
          <p:nvPr>
            <p:ph idx="1" type="body"/>
          </p:nvPr>
        </p:nvPicPr>
        <p:blipFill rotWithShape="1">
          <a:blip r:embed="rId3">
            <a:alphaModFix/>
          </a:blip>
          <a:srcRect b="0" l="0" r="0" t="0"/>
          <a:stretch/>
        </p:blipFill>
        <p:spPr>
          <a:xfrm>
            <a:off x="632873" y="523146"/>
            <a:ext cx="4629150" cy="2823369"/>
          </a:xfrm>
          <a:prstGeom prst="rect">
            <a:avLst/>
          </a:prstGeom>
          <a:noFill/>
          <a:ln>
            <a:noFill/>
          </a:ln>
        </p:spPr>
      </p:pic>
      <p:sp>
        <p:nvSpPr>
          <p:cNvPr id="799" name="Google Shape;799;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00" name="Google Shape;800;p111"/>
          <p:cNvPicPr preferRelativeResize="0"/>
          <p:nvPr/>
        </p:nvPicPr>
        <p:blipFill rotWithShape="1">
          <a:blip r:embed="rId4">
            <a:alphaModFix/>
          </a:blip>
          <a:srcRect b="0" l="0" r="0" t="0"/>
          <a:stretch/>
        </p:blipFill>
        <p:spPr>
          <a:xfrm>
            <a:off x="939146" y="3203591"/>
            <a:ext cx="3733800" cy="752475"/>
          </a:xfrm>
          <a:prstGeom prst="rect">
            <a:avLst/>
          </a:prstGeom>
          <a:noFill/>
          <a:ln>
            <a:noFill/>
          </a:ln>
        </p:spPr>
      </p:pic>
      <p:pic>
        <p:nvPicPr>
          <p:cNvPr id="801" name="Google Shape;801;p111"/>
          <p:cNvPicPr preferRelativeResize="0"/>
          <p:nvPr/>
        </p:nvPicPr>
        <p:blipFill rotWithShape="1">
          <a:blip r:embed="rId5">
            <a:alphaModFix/>
          </a:blip>
          <a:srcRect b="0" l="0" r="0" t="0"/>
          <a:stretch/>
        </p:blipFill>
        <p:spPr>
          <a:xfrm>
            <a:off x="850082" y="4307411"/>
            <a:ext cx="4552950" cy="10564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