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46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2.png"/><Relationship Id="rId4" Type="http://schemas.openxmlformats.org/officeDocument/2006/relationships/image" Target="../media/image51.png"/><Relationship Id="rId5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0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6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Relationship Id="rId4" Type="http://schemas.openxmlformats.org/officeDocument/2006/relationships/image" Target="../media/image6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7.png"/><Relationship Id="rId4" Type="http://schemas.openxmlformats.org/officeDocument/2006/relationships/image" Target="../media/image8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Relationship Id="rId4" Type="http://schemas.openxmlformats.org/officeDocument/2006/relationships/image" Target="../media/image7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1.png"/><Relationship Id="rId4" Type="http://schemas.openxmlformats.org/officeDocument/2006/relationships/image" Target="../media/image7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1.png"/><Relationship Id="rId4" Type="http://schemas.openxmlformats.org/officeDocument/2006/relationships/image" Target="../media/image7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2.png"/><Relationship Id="rId4" Type="http://schemas.openxmlformats.org/officeDocument/2006/relationships/image" Target="../media/image7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8.png"/><Relationship Id="rId4" Type="http://schemas.openxmlformats.org/officeDocument/2006/relationships/image" Target="../media/image79.png"/><Relationship Id="rId5" Type="http://schemas.openxmlformats.org/officeDocument/2006/relationships/image" Target="../media/image8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6.png"/><Relationship Id="rId4" Type="http://schemas.openxmlformats.org/officeDocument/2006/relationships/image" Target="../media/image9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BDS232 PYTHON PROGRAMMING</a:t>
            </a:r>
            <a:b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UNIT II</a:t>
            </a:r>
            <a:endParaRPr sz="28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Dr. Preethi.N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015" y="1272620"/>
            <a:ext cx="6696075" cy="3075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38200" y="688157"/>
            <a:ext cx="10515600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If we use * operator for str type then compulsory one argument should be int and other argument should be str type. </a:t>
            </a:r>
            <a:endParaRPr sz="2400"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5" y="1878437"/>
            <a:ext cx="6705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Relational Operators: </a:t>
            </a:r>
            <a:endParaRPr/>
          </a:p>
        </p:txBody>
      </p:sp>
      <p:pic>
        <p:nvPicPr>
          <p:cNvPr id="171" name="Google Shape;1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262" y="1398612"/>
            <a:ext cx="51911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912" y="1644663"/>
            <a:ext cx="28384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057" y="3228296"/>
            <a:ext cx="27527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476" y="975319"/>
            <a:ext cx="5401524" cy="224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7733" y="975319"/>
            <a:ext cx="37719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567" y="3301406"/>
            <a:ext cx="7381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Equality operators: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838200" y="1461155"/>
            <a:ext cx="10515600" cy="471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== , !=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We can apply these operators for any type even for incompatible types also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338" y="3045275"/>
            <a:ext cx="17811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290" y="3807275"/>
            <a:ext cx="24860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4609706" y="2828836"/>
            <a:ext cx="45342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Chaining concept is applicable for equality operators. If atleast one comparison returns False then the result is False. otherwise the result is True.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1427" y="4306164"/>
            <a:ext cx="29908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Logical Operators: 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838200" y="1489435"/>
            <a:ext cx="10515600" cy="4687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and, or ,not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apply for all types.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6" y="2559050"/>
            <a:ext cx="50101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39275"/>
            <a:ext cx="46005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325119"/>
            <a:ext cx="53911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5880" y="767900"/>
            <a:ext cx="3743325" cy="276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838200" y="365126"/>
            <a:ext cx="10515600" cy="95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Bitwise Operators: </a:t>
            </a:r>
            <a:br>
              <a:rPr lang="en-IN"/>
            </a:b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838200" y="1159497"/>
            <a:ext cx="10515600" cy="501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We can apply these operators bitwise.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These operators are applicable only for int and boolean types.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By mistake if we are trying to apply for any other type then we will get Error. 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332" y="3178453"/>
            <a:ext cx="67151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468" y="518385"/>
            <a:ext cx="58197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87" y="3429000"/>
            <a:ext cx="66579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1" y="1140643"/>
            <a:ext cx="7858125" cy="3478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None Data Type: 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None means Nothing or No value associated.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 value is not available, then to handle such type of cases None introduced.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711" y="3505888"/>
            <a:ext cx="1533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Shift Operators: </a:t>
            </a:r>
            <a:br>
              <a:rPr lang="en-IN"/>
            </a:br>
            <a:endParaRPr/>
          </a:p>
        </p:txBody>
      </p:sp>
      <p:pic>
        <p:nvPicPr>
          <p:cNvPr id="236" name="Google Shape;23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1" y="1100341"/>
            <a:ext cx="64674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845" y="3500235"/>
            <a:ext cx="68961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177" y="1836123"/>
            <a:ext cx="51339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Assignment Operators: </a:t>
            </a:r>
            <a:br>
              <a:rPr lang="en-IN"/>
            </a:b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838200" y="1178351"/>
            <a:ext cx="10515600" cy="499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use assignment operator to assign value to the variable. 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22" y="1943100"/>
            <a:ext cx="68675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959" y="3677657"/>
            <a:ext cx="74866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5619" y="4359406"/>
            <a:ext cx="762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9062" y="4186237"/>
            <a:ext cx="37909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838200" y="365125"/>
            <a:ext cx="10515600" cy="520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Ternary Operator: </a:t>
            </a:r>
            <a:endParaRPr/>
          </a:p>
        </p:txBody>
      </p:sp>
      <p:pic>
        <p:nvPicPr>
          <p:cNvPr id="261" name="Google Shape;26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5" y="1019175"/>
            <a:ext cx="69437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166" y="3429000"/>
            <a:ext cx="59340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90700"/>
            <a:ext cx="44862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364" y="2152846"/>
            <a:ext cx="26003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475" y="3773421"/>
            <a:ext cx="45720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9017" y="3988913"/>
            <a:ext cx="33432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79" y="1140644"/>
            <a:ext cx="7581900" cy="205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931" y="3516198"/>
            <a:ext cx="4143375" cy="170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Special operators: </a:t>
            </a:r>
            <a:br>
              <a:rPr lang="en-IN"/>
            </a:b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Python defines the following 2 special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1. Identity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2. Membership operators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</a:t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99160"/>
            <a:ext cx="6553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79" y="1562100"/>
            <a:ext cx="47053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391" y="1690688"/>
            <a:ext cx="32385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4184" y="4325479"/>
            <a:ext cx="5345882" cy="105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838200" y="365125"/>
            <a:ext cx="10515600" cy="247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IN"/>
            </a:br>
            <a:r>
              <a:rPr lang="en-IN"/>
              <a:t>  </a:t>
            </a:r>
            <a:r>
              <a:rPr lang="en-IN">
                <a:solidFill>
                  <a:srgbClr val="FF0000"/>
                </a:solidFill>
              </a:rPr>
              <a:t>2. Membership operators: 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838200" y="1150070"/>
            <a:ext cx="10515600" cy="502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can use Membership operators to check whether the given object present in the given collection.(It may be String, List, Set, Tuple or Dict)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15543"/>
            <a:ext cx="68865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Operator Precedence: 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If multiple operators present then which operator will be evaluated first is decided by operator precedence.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</a:t>
            </a:r>
            <a:endParaRPr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34363"/>
            <a:ext cx="51244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001294"/>
            <a:ext cx="49625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Escape Characters: </a:t>
            </a:r>
            <a:br>
              <a:rPr lang="en-IN"/>
            </a:b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366887"/>
            <a:ext cx="10515600" cy="4810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In String literals we can use escape characters to associate a special meaning.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228" y="2376488"/>
            <a:ext cx="28860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36" y="967786"/>
            <a:ext cx="370426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lang="en-IN" sz="4400">
                <a:solidFill>
                  <a:srgbClr val="FF0000"/>
                </a:solidFill>
              </a:rPr>
              <a:t>Flow Control </a:t>
            </a:r>
            <a:endParaRPr/>
          </a:p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838200" y="365125"/>
            <a:ext cx="10515600" cy="57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Flow Control </a:t>
            </a:r>
            <a:endParaRPr/>
          </a:p>
        </p:txBody>
      </p:sp>
      <p:pic>
        <p:nvPicPr>
          <p:cNvPr id="330" name="Google Shape;330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17" y="942680"/>
            <a:ext cx="7313559" cy="533557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790" y="389060"/>
            <a:ext cx="5373278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8" name="Google Shape;33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429" y="537328"/>
            <a:ext cx="4362450" cy="422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576" y="754144"/>
            <a:ext cx="6430612" cy="5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9" y="831850"/>
            <a:ext cx="56769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1" name="Google Shape;35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3581" y="136525"/>
            <a:ext cx="6362700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106" y="684982"/>
            <a:ext cx="5563586" cy="5499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334" y="424206"/>
            <a:ext cx="6756684" cy="505584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570" y="5480050"/>
            <a:ext cx="32289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97" y="1113355"/>
            <a:ext cx="6905625" cy="40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065" y="505872"/>
            <a:ext cx="5607869" cy="585047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The following are various important escape characters in Python </a:t>
            </a:r>
            <a:br>
              <a:rPr lang="en-IN"/>
            </a:br>
            <a:endParaRPr/>
          </a:p>
        </p:txBody>
      </p:sp>
      <p:pic>
        <p:nvPicPr>
          <p:cNvPr id="111" name="Google Shape;11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48742"/>
            <a:ext cx="3105150" cy="3213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IN" sz="4000">
                <a:solidFill>
                  <a:srgbClr val="FF0000"/>
                </a:solidFill>
              </a:rPr>
              <a:t>II -Iterative Statements </a:t>
            </a:r>
            <a:endParaRPr/>
          </a:p>
        </p:txBody>
      </p:sp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Iterative Statements </a:t>
            </a:r>
            <a:br>
              <a:rPr lang="en-IN">
                <a:solidFill>
                  <a:srgbClr val="FF0000"/>
                </a:solidFill>
              </a:rPr>
            </a:b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we want to execute a group of statements multiple times then we should go for Iterative statements.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Python supports 2 types of iterative statements.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1. for loop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2. while loop </a:t>
            </a:r>
            <a:endParaRPr/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985" y="539684"/>
            <a:ext cx="76295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6" name="Google Shape;39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2784" y="1548351"/>
            <a:ext cx="51720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13" y="562433"/>
            <a:ext cx="4535521" cy="548014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03" name="Google Shape;40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7761" y="427986"/>
            <a:ext cx="53911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118" y="584462"/>
            <a:ext cx="4227185" cy="503863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142" y="452487"/>
            <a:ext cx="7142978" cy="568676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20" y="944112"/>
            <a:ext cx="6724650" cy="438203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509" y="355043"/>
            <a:ext cx="6589336" cy="636643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037" y="609566"/>
            <a:ext cx="4918290" cy="585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34" name="Google Shape;43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8726" y="1147501"/>
            <a:ext cx="6594206" cy="466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0" name="Google Shape;440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794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400"/>
              <a:buChar char="•"/>
            </a:pPr>
            <a:r>
              <a:rPr lang="en-IN" sz="4400">
                <a:solidFill>
                  <a:srgbClr val="FF0000"/>
                </a:solidFill>
              </a:rPr>
              <a:t>III Transfer Statements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793" y="136525"/>
            <a:ext cx="86772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145" y="2212975"/>
            <a:ext cx="92202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4204" y="4404794"/>
            <a:ext cx="8736325" cy="231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526" y="628421"/>
            <a:ext cx="5636960" cy="5216198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47" name="Google Shape;44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1929" y="1894591"/>
            <a:ext cx="5572125" cy="395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034" y="414779"/>
            <a:ext cx="6893154" cy="562078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54" name="Google Shape;45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022" y="1753533"/>
            <a:ext cx="4762500" cy="460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89735"/>
            <a:ext cx="54673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1" name="Google Shape;46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2528110"/>
            <a:ext cx="48291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83" y="421030"/>
            <a:ext cx="4834053" cy="5772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8" name="Google Shape;46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559324"/>
            <a:ext cx="50196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4125" y="3019866"/>
            <a:ext cx="36480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352" y="659876"/>
            <a:ext cx="5924550" cy="4949072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593" y="546755"/>
            <a:ext cx="6094986" cy="534740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7" name="Google Shape;487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82" y="427497"/>
            <a:ext cx="5241254" cy="356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158" y="612546"/>
            <a:ext cx="34385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45" y="226538"/>
            <a:ext cx="72485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95" name="Google Shape;49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816" y="3412012"/>
            <a:ext cx="75723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572" y="684981"/>
            <a:ext cx="6570482" cy="5564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Constants: </a:t>
            </a:r>
            <a:br>
              <a:rPr lang="en-IN"/>
            </a:b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Constants concept is not applicable in Python.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But it is convention to use only uppercase characters if we don’t want to change value.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131" y="3529806"/>
            <a:ext cx="46577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Operators 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527142"/>
            <a:ext cx="10515600" cy="4649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Operator is a symbol that performs certain operations. Python provides the following set of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1.  Arithmetic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2.  Relational Operators or Comparison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3.  Logical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4. Bitwise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5.  Assignment operators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6.  Special operators 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1.  Arithmetic Operators: </a:t>
            </a:r>
            <a:endParaRPr/>
          </a:p>
        </p:txBody>
      </p:sp>
      <p:pic>
        <p:nvPicPr>
          <p:cNvPr id="141" name="Google Shape;14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1" y="1617933"/>
            <a:ext cx="5288437" cy="306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0157" y="1630334"/>
            <a:ext cx="2720221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740" y="1909161"/>
            <a:ext cx="30480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75" y="1690688"/>
            <a:ext cx="23812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343" y="2752725"/>
            <a:ext cx="18764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986" y="2604499"/>
            <a:ext cx="4223208" cy="192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