
<file path=[Content_Types].xml><?xml version="1.0" encoding="utf-8"?>
<Types xmlns="http://schemas.openxmlformats.org/package/2006/content-types">
  <Default Extension="aac" ContentType="audio/aac"/>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Average" panose="020B0604020202020204" charset="0"/>
      <p:regular r:id="rId31"/>
    </p:embeddedFont>
    <p:embeddedFont>
      <p:font typeface="Oswald" panose="00000500000000000000" pitchFamily="2"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4E7BB-18CE-4E30-BCB2-D20537D9E350}" v="8" dt="2023-04-26T20:05:42.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18" y="8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Tuazon" userId="6dcd013b649fd477" providerId="LiveId" clId="{2744E7BB-18CE-4E30-BCB2-D20537D9E350}"/>
    <pc:docChg chg="undo custSel modSld">
      <pc:chgData name="Jessica Tuazon" userId="6dcd013b649fd477" providerId="LiveId" clId="{2744E7BB-18CE-4E30-BCB2-D20537D9E350}" dt="2023-04-26T20:05:57.940" v="89" actId="1076"/>
      <pc:docMkLst>
        <pc:docMk/>
      </pc:docMkLst>
      <pc:sldChg chg="modSp mod">
        <pc:chgData name="Jessica Tuazon" userId="6dcd013b649fd477" providerId="LiveId" clId="{2744E7BB-18CE-4E30-BCB2-D20537D9E350}" dt="2023-04-26T19:26:34.999" v="32" actId="2711"/>
        <pc:sldMkLst>
          <pc:docMk/>
          <pc:sldMk cId="0" sldId="256"/>
        </pc:sldMkLst>
        <pc:spChg chg="mod">
          <ac:chgData name="Jessica Tuazon" userId="6dcd013b649fd477" providerId="LiveId" clId="{2744E7BB-18CE-4E30-BCB2-D20537D9E350}" dt="2023-04-26T19:26:29.545" v="31" actId="2711"/>
          <ac:spMkLst>
            <pc:docMk/>
            <pc:sldMk cId="0" sldId="256"/>
            <ac:spMk id="60" creationId="{00000000-0000-0000-0000-000000000000}"/>
          </ac:spMkLst>
        </pc:spChg>
        <pc:spChg chg="mod">
          <ac:chgData name="Jessica Tuazon" userId="6dcd013b649fd477" providerId="LiveId" clId="{2744E7BB-18CE-4E30-BCB2-D20537D9E350}" dt="2023-04-26T19:26:34.999" v="32" actId="2711"/>
          <ac:spMkLst>
            <pc:docMk/>
            <pc:sldMk cId="0" sldId="256"/>
            <ac:spMk id="61" creationId="{00000000-0000-0000-0000-000000000000}"/>
          </ac:spMkLst>
        </pc:spChg>
      </pc:sldChg>
      <pc:sldChg chg="modSp mod">
        <pc:chgData name="Jessica Tuazon" userId="6dcd013b649fd477" providerId="LiveId" clId="{2744E7BB-18CE-4E30-BCB2-D20537D9E350}" dt="2023-04-26T19:44:31.566" v="84" actId="2711"/>
        <pc:sldMkLst>
          <pc:docMk/>
          <pc:sldMk cId="0" sldId="257"/>
        </pc:sldMkLst>
        <pc:spChg chg="mod">
          <ac:chgData name="Jessica Tuazon" userId="6dcd013b649fd477" providerId="LiveId" clId="{2744E7BB-18CE-4E30-BCB2-D20537D9E350}" dt="2023-04-26T19:44:31.566" v="84" actId="2711"/>
          <ac:spMkLst>
            <pc:docMk/>
            <pc:sldMk cId="0" sldId="257"/>
            <ac:spMk id="68" creationId="{00000000-0000-0000-0000-000000000000}"/>
          </ac:spMkLst>
        </pc:spChg>
      </pc:sldChg>
      <pc:sldChg chg="delSp modSp mod">
        <pc:chgData name="Jessica Tuazon" userId="6dcd013b649fd477" providerId="LiveId" clId="{2744E7BB-18CE-4E30-BCB2-D20537D9E350}" dt="2023-04-26T19:26:21.105" v="30" actId="2711"/>
        <pc:sldMkLst>
          <pc:docMk/>
          <pc:sldMk cId="0" sldId="258"/>
        </pc:sldMkLst>
        <pc:spChg chg="mod">
          <ac:chgData name="Jessica Tuazon" userId="6dcd013b649fd477" providerId="LiveId" clId="{2744E7BB-18CE-4E30-BCB2-D20537D9E350}" dt="2023-04-26T19:26:15.169" v="29" actId="2711"/>
          <ac:spMkLst>
            <pc:docMk/>
            <pc:sldMk cId="0" sldId="258"/>
            <ac:spMk id="73" creationId="{00000000-0000-0000-0000-000000000000}"/>
          </ac:spMkLst>
        </pc:spChg>
        <pc:spChg chg="mod">
          <ac:chgData name="Jessica Tuazon" userId="6dcd013b649fd477" providerId="LiveId" clId="{2744E7BB-18CE-4E30-BCB2-D20537D9E350}" dt="2023-04-26T19:26:21.105" v="30" actId="2711"/>
          <ac:spMkLst>
            <pc:docMk/>
            <pc:sldMk cId="0" sldId="258"/>
            <ac:spMk id="74" creationId="{00000000-0000-0000-0000-000000000000}"/>
          </ac:spMkLst>
        </pc:spChg>
        <pc:spChg chg="mod">
          <ac:chgData name="Jessica Tuazon" userId="6dcd013b649fd477" providerId="LiveId" clId="{2744E7BB-18CE-4E30-BCB2-D20537D9E350}" dt="2023-04-26T19:24:38.415" v="12" actId="20577"/>
          <ac:spMkLst>
            <pc:docMk/>
            <pc:sldMk cId="0" sldId="258"/>
            <ac:spMk id="75" creationId="{00000000-0000-0000-0000-000000000000}"/>
          </ac:spMkLst>
        </pc:spChg>
        <pc:spChg chg="del mod">
          <ac:chgData name="Jessica Tuazon" userId="6dcd013b649fd477" providerId="LiveId" clId="{2744E7BB-18CE-4E30-BCB2-D20537D9E350}" dt="2023-04-26T19:24:18.360" v="8" actId="478"/>
          <ac:spMkLst>
            <pc:docMk/>
            <pc:sldMk cId="0" sldId="258"/>
            <ac:spMk id="83" creationId="{00000000-0000-0000-0000-000000000000}"/>
          </ac:spMkLst>
        </pc:spChg>
        <pc:picChg chg="mod">
          <ac:chgData name="Jessica Tuazon" userId="6dcd013b649fd477" providerId="LiveId" clId="{2744E7BB-18CE-4E30-BCB2-D20537D9E350}" dt="2023-04-26T19:24:56.854" v="23" actId="1076"/>
          <ac:picMkLst>
            <pc:docMk/>
            <pc:sldMk cId="0" sldId="258"/>
            <ac:picMk id="77" creationId="{00000000-0000-0000-0000-000000000000}"/>
          </ac:picMkLst>
        </pc:picChg>
        <pc:picChg chg="mod">
          <ac:chgData name="Jessica Tuazon" userId="6dcd013b649fd477" providerId="LiveId" clId="{2744E7BB-18CE-4E30-BCB2-D20537D9E350}" dt="2023-04-26T19:24:59.507" v="24" actId="1076"/>
          <ac:picMkLst>
            <pc:docMk/>
            <pc:sldMk cId="0" sldId="258"/>
            <ac:picMk id="79" creationId="{00000000-0000-0000-0000-000000000000}"/>
          </ac:picMkLst>
        </pc:picChg>
        <pc:picChg chg="mod">
          <ac:chgData name="Jessica Tuazon" userId="6dcd013b649fd477" providerId="LiveId" clId="{2744E7BB-18CE-4E30-BCB2-D20537D9E350}" dt="2023-04-26T19:24:52.648" v="22" actId="1076"/>
          <ac:picMkLst>
            <pc:docMk/>
            <pc:sldMk cId="0" sldId="258"/>
            <ac:picMk id="80" creationId="{00000000-0000-0000-0000-000000000000}"/>
          </ac:picMkLst>
        </pc:picChg>
        <pc:picChg chg="mod">
          <ac:chgData name="Jessica Tuazon" userId="6dcd013b649fd477" providerId="LiveId" clId="{2744E7BB-18CE-4E30-BCB2-D20537D9E350}" dt="2023-04-26T19:24:49.557" v="21" actId="1076"/>
          <ac:picMkLst>
            <pc:docMk/>
            <pc:sldMk cId="0" sldId="258"/>
            <ac:picMk id="82" creationId="{00000000-0000-0000-0000-000000000000}"/>
          </ac:picMkLst>
        </pc:picChg>
      </pc:sldChg>
      <pc:sldChg chg="addSp delSp modSp mod modNotes">
        <pc:chgData name="Jessica Tuazon" userId="6dcd013b649fd477" providerId="LiveId" clId="{2744E7BB-18CE-4E30-BCB2-D20537D9E350}" dt="2023-04-26T20:05:57.940" v="89" actId="1076"/>
        <pc:sldMkLst>
          <pc:docMk/>
          <pc:sldMk cId="0" sldId="259"/>
        </pc:sldMkLst>
        <pc:picChg chg="add mod">
          <ac:chgData name="Jessica Tuazon" userId="6dcd013b649fd477" providerId="LiveId" clId="{2744E7BB-18CE-4E30-BCB2-D20537D9E350}" dt="2023-04-26T20:05:57.940" v="89" actId="1076"/>
          <ac:picMkLst>
            <pc:docMk/>
            <pc:sldMk cId="0" sldId="259"/>
            <ac:picMk id="3" creationId="{8F822A41-F366-21F6-98AF-F61B66DF2F89}"/>
          </ac:picMkLst>
        </pc:picChg>
        <pc:picChg chg="del mod">
          <ac:chgData name="Jessica Tuazon" userId="6dcd013b649fd477" providerId="LiveId" clId="{2744E7BB-18CE-4E30-BCB2-D20537D9E350}" dt="2023-04-26T20:05:53.858" v="88" actId="478"/>
          <ac:picMkLst>
            <pc:docMk/>
            <pc:sldMk cId="0" sldId="259"/>
            <ac:picMk id="90" creationId="{00000000-0000-0000-0000-000000000000}"/>
          </ac:picMkLst>
        </pc:picChg>
      </pc:sldChg>
      <pc:sldChg chg="addSp modSp mod modAnim">
        <pc:chgData name="Jessica Tuazon" userId="6dcd013b649fd477" providerId="LiveId" clId="{2744E7BB-18CE-4E30-BCB2-D20537D9E350}" dt="2023-04-26T19:39:21.429" v="80" actId="1076"/>
        <pc:sldMkLst>
          <pc:docMk/>
          <pc:sldMk cId="0" sldId="261"/>
        </pc:sldMkLst>
        <pc:spChg chg="mod">
          <ac:chgData name="Jessica Tuazon" userId="6dcd013b649fd477" providerId="LiveId" clId="{2744E7BB-18CE-4E30-BCB2-D20537D9E350}" dt="2023-04-26T19:25:59.391" v="26" actId="27636"/>
          <ac:spMkLst>
            <pc:docMk/>
            <pc:sldMk cId="0" sldId="261"/>
            <ac:spMk id="127" creationId="{00000000-0000-0000-0000-000000000000}"/>
          </ac:spMkLst>
        </pc:spChg>
        <pc:picChg chg="add mod">
          <ac:chgData name="Jessica Tuazon" userId="6dcd013b649fd477" providerId="LiveId" clId="{2744E7BB-18CE-4E30-BCB2-D20537D9E350}" dt="2023-04-26T19:39:21.429" v="80" actId="1076"/>
          <ac:picMkLst>
            <pc:docMk/>
            <pc:sldMk cId="0" sldId="261"/>
            <ac:picMk id="2" creationId="{70DE8241-BE5D-4979-AB9F-58FB972139C3}"/>
          </ac:picMkLst>
        </pc:picChg>
      </pc:sldChg>
      <pc:sldChg chg="modSp mod modAnim">
        <pc:chgData name="Jessica Tuazon" userId="6dcd013b649fd477" providerId="LiveId" clId="{2744E7BB-18CE-4E30-BCB2-D20537D9E350}" dt="2023-04-26T19:44:02.640" v="83"/>
        <pc:sldMkLst>
          <pc:docMk/>
          <pc:sldMk cId="0" sldId="262"/>
        </pc:sldMkLst>
        <pc:spChg chg="mod">
          <ac:chgData name="Jessica Tuazon" userId="6dcd013b649fd477" providerId="LiveId" clId="{2744E7BB-18CE-4E30-BCB2-D20537D9E350}" dt="2023-04-26T19:27:00.888" v="74" actId="1036"/>
          <ac:spMkLst>
            <pc:docMk/>
            <pc:sldMk cId="0" sldId="262"/>
            <ac:spMk id="140" creationId="{00000000-0000-0000-0000-000000000000}"/>
          </ac:spMkLst>
        </pc:spChg>
        <pc:spChg chg="mod">
          <ac:chgData name="Jessica Tuazon" userId="6dcd013b649fd477" providerId="LiveId" clId="{2744E7BB-18CE-4E30-BCB2-D20537D9E350}" dt="2023-04-26T19:27:00.888" v="74" actId="1036"/>
          <ac:spMkLst>
            <pc:docMk/>
            <pc:sldMk cId="0" sldId="262"/>
            <ac:spMk id="141" creationId="{00000000-0000-0000-0000-000000000000}"/>
          </ac:spMkLst>
        </pc:spChg>
        <pc:picChg chg="mod">
          <ac:chgData name="Jessica Tuazon" userId="6dcd013b649fd477" providerId="LiveId" clId="{2744E7BB-18CE-4E30-BCB2-D20537D9E350}" dt="2023-04-26T19:27:00.888" v="74" actId="1036"/>
          <ac:picMkLst>
            <pc:docMk/>
            <pc:sldMk cId="0" sldId="262"/>
            <ac:picMk id="139" creationId="{00000000-0000-0000-0000-000000000000}"/>
          </ac:picMkLst>
        </pc:picChg>
      </pc:sldChg>
      <pc:sldChg chg="modSp mod">
        <pc:chgData name="Jessica Tuazon" userId="6dcd013b649fd477" providerId="LiveId" clId="{2744E7BB-18CE-4E30-BCB2-D20537D9E350}" dt="2023-04-26T19:27:44.955" v="76" actId="3064"/>
        <pc:sldMkLst>
          <pc:docMk/>
          <pc:sldMk cId="0" sldId="279"/>
        </pc:sldMkLst>
        <pc:spChg chg="mod">
          <ac:chgData name="Jessica Tuazon" userId="6dcd013b649fd477" providerId="LiveId" clId="{2744E7BB-18CE-4E30-BCB2-D20537D9E350}" dt="2023-04-26T19:27:44.955" v="76" actId="3064"/>
          <ac:spMkLst>
            <pc:docMk/>
            <pc:sldMk cId="0" sldId="279"/>
            <ac:spMk id="252" creationId="{00000000-0000-0000-0000-000000000000}"/>
          </ac:spMkLst>
        </pc:spChg>
      </pc:sldChg>
      <pc:sldChg chg="modSp mod">
        <pc:chgData name="Jessica Tuazon" userId="6dcd013b649fd477" providerId="LiveId" clId="{2744E7BB-18CE-4E30-BCB2-D20537D9E350}" dt="2023-04-26T19:25:59.731" v="27" actId="27636"/>
        <pc:sldMkLst>
          <pc:docMk/>
          <pc:sldMk cId="0" sldId="282"/>
        </pc:sldMkLst>
        <pc:spChg chg="mod">
          <ac:chgData name="Jessica Tuazon" userId="6dcd013b649fd477" providerId="LiveId" clId="{2744E7BB-18CE-4E30-BCB2-D20537D9E350}" dt="2023-04-26T19:25:59.731" v="27" actId="27636"/>
          <ac:spMkLst>
            <pc:docMk/>
            <pc:sldMk cId="0" sldId="282"/>
            <ac:spMk id="271" creationId="{00000000-0000-0000-0000-000000000000}"/>
          </ac:spMkLst>
        </pc:spChg>
      </pc:sldChg>
      <pc:sldChg chg="modSp mod">
        <pc:chgData name="Jessica Tuazon" userId="6dcd013b649fd477" providerId="LiveId" clId="{2744E7BB-18CE-4E30-BCB2-D20537D9E350}" dt="2023-04-26T19:25:59.759" v="28" actId="27636"/>
        <pc:sldMkLst>
          <pc:docMk/>
          <pc:sldMk cId="0" sldId="283"/>
        </pc:sldMkLst>
        <pc:spChg chg="mod">
          <ac:chgData name="Jessica Tuazon" userId="6dcd013b649fd477" providerId="LiveId" clId="{2744E7BB-18CE-4E30-BCB2-D20537D9E350}" dt="2023-04-26T19:25:59.759" v="28" actId="27636"/>
          <ac:spMkLst>
            <pc:docMk/>
            <pc:sldMk cId="0" sldId="283"/>
            <ac:spMk id="28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Prath</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d7284568e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d7284568e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Jess</a:t>
            </a:r>
            <a:endParaRPr/>
          </a:p>
          <a:p>
            <a:pPr marL="0" lvl="0" indent="0" algn="l" rtl="0">
              <a:spcBef>
                <a:spcPts val="0"/>
              </a:spcBef>
              <a:spcAft>
                <a:spcPts val="0"/>
              </a:spcAft>
              <a:buClr>
                <a:schemeClr val="dk1"/>
              </a:buClr>
              <a:buSzPts val="1100"/>
              <a:buFont typeface="Arial"/>
              <a:buNone/>
            </a:pPr>
            <a:r>
              <a:rPr lang="en"/>
              <a:t>Why Change?</a:t>
            </a:r>
            <a:endParaRPr/>
          </a:p>
          <a:p>
            <a:pPr marL="457200" lvl="0" indent="-298450" algn="l" rtl="0">
              <a:spcBef>
                <a:spcPts val="0"/>
              </a:spcBef>
              <a:spcAft>
                <a:spcPts val="0"/>
              </a:spcAft>
              <a:buSzPts val="1100"/>
              <a:buChar char="●"/>
            </a:pPr>
            <a:r>
              <a:rPr lang="en"/>
              <a:t>To make it more efficient and less time-consuming for employees.</a:t>
            </a:r>
            <a:endParaRPr/>
          </a:p>
          <a:p>
            <a:pPr marL="457200" lvl="0" indent="-298450" algn="l" rtl="0">
              <a:spcBef>
                <a:spcPts val="0"/>
              </a:spcBef>
              <a:spcAft>
                <a:spcPts val="0"/>
              </a:spcAft>
              <a:buSzPts val="1100"/>
              <a:buChar char="●"/>
            </a:pPr>
            <a:r>
              <a:rPr lang="en"/>
              <a:t>To Ensure that the company's operations continue uninterrupted after an employee leaves.</a:t>
            </a:r>
            <a:endParaRPr/>
          </a:p>
          <a:p>
            <a:pPr marL="457200" lvl="0" indent="-298450" algn="l" rtl="0">
              <a:spcBef>
                <a:spcPts val="0"/>
              </a:spcBef>
              <a:spcAft>
                <a:spcPts val="0"/>
              </a:spcAft>
              <a:buSzPts val="1100"/>
              <a:buChar char="●"/>
            </a:pPr>
            <a:r>
              <a:rPr lang="en"/>
              <a:t>The current process of revoking clearances from various departments can lead to significant delays in completing the offboarding process.</a:t>
            </a:r>
            <a:endParaRPr/>
          </a:p>
          <a:p>
            <a:pPr marL="457200" lvl="0" indent="-298450" algn="l" rtl="0">
              <a:spcBef>
                <a:spcPts val="0"/>
              </a:spcBef>
              <a:spcAft>
                <a:spcPts val="0"/>
              </a:spcAft>
              <a:buSzPts val="1100"/>
              <a:buChar char="●"/>
            </a:pPr>
            <a:r>
              <a:rPr lang="en"/>
              <a:t>A smoother offboarding process can minimize disruptions to company operations and ultimately impact the bottom line positively.</a:t>
            </a:r>
            <a:endParaRPr/>
          </a:p>
          <a:p>
            <a:pPr marL="0" lvl="0" indent="0" algn="l" rtl="0">
              <a:spcBef>
                <a:spcPts val="0"/>
              </a:spcBef>
              <a:spcAft>
                <a:spcPts val="0"/>
              </a:spcAft>
              <a:buClr>
                <a:schemeClr val="dk1"/>
              </a:buClr>
              <a:buSzPts val="1100"/>
              <a:buFont typeface="Arial"/>
              <a:buNone/>
            </a:pPr>
            <a:r>
              <a:rPr lang="en"/>
              <a:t>Recommendations</a:t>
            </a:r>
            <a:endParaRPr/>
          </a:p>
          <a:p>
            <a:pPr marL="457200" lvl="0" indent="-298450" algn="l" rtl="0">
              <a:spcBef>
                <a:spcPts val="0"/>
              </a:spcBef>
              <a:spcAft>
                <a:spcPts val="0"/>
              </a:spcAft>
              <a:buSzPts val="1100"/>
              <a:buChar char="●"/>
            </a:pPr>
            <a:r>
              <a:rPr lang="en"/>
              <a:t>Develop a clear and standardized offboarding process that is easily accessible to all employees.</a:t>
            </a:r>
            <a:endParaRPr/>
          </a:p>
          <a:p>
            <a:pPr marL="457200" lvl="0" indent="-298450" algn="l" rtl="0">
              <a:spcBef>
                <a:spcPts val="0"/>
              </a:spcBef>
              <a:spcAft>
                <a:spcPts val="0"/>
              </a:spcAft>
              <a:buSzPts val="1100"/>
              <a:buChar char="●"/>
            </a:pPr>
            <a:r>
              <a:rPr lang="en"/>
              <a:t>Implement an automated system to revoke access to company systems and resources promptly. Use new reports from database.</a:t>
            </a:r>
            <a:endParaRPr/>
          </a:p>
          <a:p>
            <a:pPr marL="457200" lvl="0" indent="-298450" algn="l" rtl="0">
              <a:spcBef>
                <a:spcPts val="0"/>
              </a:spcBef>
              <a:spcAft>
                <a:spcPts val="0"/>
              </a:spcAft>
              <a:buSzPts val="1100"/>
              <a:buChar char="●"/>
            </a:pPr>
            <a:r>
              <a:rPr lang="en"/>
              <a:t>Establish a clear timeline for offboarding tasks and ensure that all departments are aware of their responsibilities.</a:t>
            </a:r>
            <a:endParaRPr/>
          </a:p>
          <a:p>
            <a:pPr marL="457200" lvl="0" indent="-298450" algn="l" rtl="0">
              <a:spcBef>
                <a:spcPts val="0"/>
              </a:spcBef>
              <a:spcAft>
                <a:spcPts val="0"/>
              </a:spcAft>
              <a:buSzPts val="1100"/>
              <a:buChar char="●"/>
            </a:pPr>
            <a:r>
              <a:rPr lang="en"/>
              <a:t>Provide departing employees with resources and support to facilitate the transition out of the company.</a:t>
            </a:r>
            <a:endParaRPr/>
          </a:p>
          <a:p>
            <a:pPr marL="457200" lvl="0" indent="-298450" algn="l" rtl="0">
              <a:spcBef>
                <a:spcPts val="0"/>
              </a:spcBef>
              <a:spcAft>
                <a:spcPts val="0"/>
              </a:spcAft>
              <a:buSzPts val="1100"/>
              <a:buChar char="●"/>
            </a:pPr>
            <a:r>
              <a:rPr lang="en"/>
              <a:t>Continuously evaluate and refine the offboarding process to ensure that it is efficient and effective for both departing employees and the company.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d7284568e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d7284568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Field based on stuff we did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e710155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e710155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e1db33ea3f_5_16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e1db33ea3f_5_16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e1db33ea3f_5_16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e1db33ea3f_5_1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38e7101553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8e710155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38e7101553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38e710155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38e7101553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38e7101553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38e7101553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38e7101553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38e7101553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38e710155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2d728456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2d728456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Prath</a:t>
            </a:r>
            <a:endParaRPr/>
          </a:p>
          <a:p>
            <a:pPr marL="0" lvl="0" indent="0" algn="l" rtl="0">
              <a:spcBef>
                <a:spcPts val="0"/>
              </a:spcBef>
              <a:spcAft>
                <a:spcPts val="0"/>
              </a:spcAft>
              <a:buClr>
                <a:schemeClr val="dk1"/>
              </a:buClr>
              <a:buSzPts val="1100"/>
              <a:buFont typeface="Arial"/>
              <a:buNone/>
            </a:pPr>
            <a:r>
              <a:rPr lang="en"/>
              <a:t>The company's existing offboarding process takes a lot of time because an employee must obtain authorization from ten or more departments to return their equipment, turn off IT accesses, etc. Each department must be contacted and given at least 24 hours to respond.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complicated process causes significant delays in the offboarding process, and the employee must devote a lot of time to offboarding while also working on closing out their ongoing assignments.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38e7101553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38e710155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38e710155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38e710155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38e7101553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38e710155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38e710155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38e710155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38e7101553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38e710155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38e710155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38e710155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38e710155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38e710155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38e710155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38e710155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38e7101553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38e7101553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1db33ea3f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1db33ea3f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d7284568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d7284568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Prath</a:t>
            </a:r>
            <a:endParaRPr/>
          </a:p>
          <a:p>
            <a:pPr marL="0" lvl="0" indent="0" algn="l" rtl="0">
              <a:spcBef>
                <a:spcPts val="0"/>
              </a:spcBef>
              <a:spcAft>
                <a:spcPts val="0"/>
              </a:spcAft>
              <a:buClr>
                <a:schemeClr val="dk1"/>
              </a:buClr>
              <a:buSzPts val="1100"/>
              <a:buFont typeface="Arial"/>
              <a:buNone/>
            </a:pPr>
            <a:r>
              <a:rPr lang="en"/>
              <a:t>Problems with As-Is Process:</a:t>
            </a:r>
            <a:endParaRPr/>
          </a:p>
          <a:p>
            <a:pPr marL="457200" lvl="0" indent="-298450" algn="l" rtl="0">
              <a:spcBef>
                <a:spcPts val="0"/>
              </a:spcBef>
              <a:spcAft>
                <a:spcPts val="0"/>
              </a:spcAft>
              <a:buSzPts val="1100"/>
              <a:buChar char="●"/>
            </a:pPr>
            <a:r>
              <a:rPr lang="en"/>
              <a:t>The company's existing offboarding process takes a lot of time because an employee must obtain authorization from ten or more departments.</a:t>
            </a:r>
            <a:endParaRPr/>
          </a:p>
          <a:p>
            <a:pPr marL="457200" lvl="0" indent="-298450" algn="l" rtl="0">
              <a:spcBef>
                <a:spcPts val="0"/>
              </a:spcBef>
              <a:spcAft>
                <a:spcPts val="0"/>
              </a:spcAft>
              <a:buSzPts val="1100"/>
              <a:buChar char="●"/>
            </a:pPr>
            <a:r>
              <a:rPr lang="en"/>
              <a:t>The complicated process causes significant delays in the offboarding process.</a:t>
            </a:r>
            <a:endParaRPr/>
          </a:p>
          <a:p>
            <a:pPr marL="0" lvl="0" indent="0" algn="l" rtl="0">
              <a:spcBef>
                <a:spcPts val="0"/>
              </a:spcBef>
              <a:spcAft>
                <a:spcPts val="0"/>
              </a:spcAft>
              <a:buClr>
                <a:schemeClr val="dk1"/>
              </a:buClr>
              <a:buSzPts val="1100"/>
              <a:buFont typeface="Arial"/>
              <a:buNone/>
            </a:pPr>
            <a:r>
              <a:rPr lang="en"/>
              <a:t>Solutions:</a:t>
            </a:r>
            <a:endParaRPr/>
          </a:p>
          <a:p>
            <a:pPr marL="457200" lvl="0" indent="-298450" algn="l" rtl="0">
              <a:spcBef>
                <a:spcPts val="0"/>
              </a:spcBef>
              <a:spcAft>
                <a:spcPts val="0"/>
              </a:spcAft>
              <a:buSzPts val="1100"/>
              <a:buChar char="●"/>
            </a:pPr>
            <a:r>
              <a:rPr lang="en"/>
              <a:t>Simplifying the clearance process and minimizing the number of requests and follow-ups with different departments.</a:t>
            </a:r>
            <a:endParaRPr/>
          </a:p>
          <a:p>
            <a:pPr marL="457200" lvl="0" indent="-298450" algn="l" rtl="0">
              <a:spcBef>
                <a:spcPts val="0"/>
              </a:spcBef>
              <a:spcAft>
                <a:spcPts val="0"/>
              </a:spcAft>
              <a:buSzPts val="1100"/>
              <a:buChar char="●"/>
            </a:pPr>
            <a:r>
              <a:rPr lang="en"/>
              <a:t>Centralizing the communication and coordination for offboarding with HR, minimizing the chances of miscommunication or confusion.</a:t>
            </a:r>
            <a:endParaRPr/>
          </a:p>
          <a:p>
            <a:pPr marL="457200" lvl="0" indent="-298450" algn="l" rtl="0">
              <a:spcBef>
                <a:spcPts val="0"/>
              </a:spcBef>
              <a:spcAft>
                <a:spcPts val="0"/>
              </a:spcAft>
              <a:buSzPts val="1100"/>
              <a:buChar char="●"/>
            </a:pPr>
            <a:r>
              <a:rPr lang="en"/>
              <a:t>Streamlining the paperwork, pay, and benefits process, making it more efficient for the HR department.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d7284568e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d7284568e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a:t>
            </a:r>
            <a:endParaRPr/>
          </a:p>
          <a:p>
            <a:pPr marL="0" lvl="0" indent="0" algn="l" rtl="0">
              <a:spcBef>
                <a:spcPts val="0"/>
              </a:spcBef>
              <a:spcAft>
                <a:spcPts val="0"/>
              </a:spcAft>
              <a:buNone/>
            </a:pPr>
            <a:r>
              <a:rPr lang="en"/>
              <a:t>Business Rules</a:t>
            </a:r>
            <a:endParaRPr/>
          </a:p>
          <a:p>
            <a:pPr marL="457200" lvl="0" indent="-298450" algn="l" rtl="0">
              <a:spcBef>
                <a:spcPts val="0"/>
              </a:spcBef>
              <a:spcAft>
                <a:spcPts val="0"/>
              </a:spcAft>
              <a:buSzPts val="1100"/>
              <a:buChar char="●"/>
            </a:pPr>
            <a:r>
              <a:rPr lang="en"/>
              <a:t>An employee can work in only one department</a:t>
            </a:r>
            <a:endParaRPr/>
          </a:p>
          <a:p>
            <a:pPr marL="457200" lvl="0" indent="-298450" algn="l" rtl="0">
              <a:spcBef>
                <a:spcPts val="0"/>
              </a:spcBef>
              <a:spcAft>
                <a:spcPts val="0"/>
              </a:spcAft>
              <a:buSzPts val="1100"/>
              <a:buChar char="●"/>
            </a:pPr>
            <a:r>
              <a:rPr lang="en"/>
              <a:t>Each department must have an HR manager and a functional manager</a:t>
            </a:r>
            <a:endParaRPr/>
          </a:p>
          <a:p>
            <a:pPr marL="457200" lvl="0" indent="-298450" algn="l" rtl="0">
              <a:spcBef>
                <a:spcPts val="0"/>
              </a:spcBef>
              <a:spcAft>
                <a:spcPts val="0"/>
              </a:spcAft>
              <a:buSzPts val="1100"/>
              <a:buChar char="●"/>
            </a:pPr>
            <a:r>
              <a:rPr lang="en"/>
              <a:t>An employee can hold only one job at a time</a:t>
            </a:r>
            <a:endParaRPr/>
          </a:p>
          <a:p>
            <a:pPr marL="457200" lvl="0" indent="-298450" algn="l" rtl="0">
              <a:spcBef>
                <a:spcPts val="0"/>
              </a:spcBef>
              <a:spcAft>
                <a:spcPts val="0"/>
              </a:spcAft>
              <a:buSzPts val="1100"/>
              <a:buChar char="●"/>
            </a:pPr>
            <a:r>
              <a:rPr lang="en"/>
              <a:t>Each job title has a job description, minimum salary, and maximum salary</a:t>
            </a:r>
            <a:endParaRPr/>
          </a:p>
          <a:p>
            <a:pPr marL="457200" lvl="0" indent="-298450" algn="l" rtl="0">
              <a:spcBef>
                <a:spcPts val="0"/>
              </a:spcBef>
              <a:spcAft>
                <a:spcPts val="0"/>
              </a:spcAft>
              <a:buSzPts val="1100"/>
              <a:buChar char="●"/>
            </a:pPr>
            <a:r>
              <a:rPr lang="en"/>
              <a:t>An employee can own or have access to company assets, and the ownership/access can have a start and end date</a:t>
            </a:r>
            <a:endParaRPr/>
          </a:p>
          <a:p>
            <a:pPr marL="0" lvl="0" indent="0" algn="l" rtl="0">
              <a:spcBef>
                <a:spcPts val="0"/>
              </a:spcBef>
              <a:spcAft>
                <a:spcPts val="0"/>
              </a:spcAft>
              <a:buNone/>
            </a:pPr>
            <a:r>
              <a:rPr lang="en"/>
              <a:t>Benefits</a:t>
            </a:r>
            <a:endParaRPr/>
          </a:p>
          <a:p>
            <a:pPr marL="457200" lvl="0" indent="-298450" algn="l" rtl="0">
              <a:spcBef>
                <a:spcPts val="0"/>
              </a:spcBef>
              <a:spcAft>
                <a:spcPts val="0"/>
              </a:spcAft>
              <a:buSzPts val="1100"/>
              <a:buChar char="●"/>
            </a:pPr>
            <a:r>
              <a:rPr lang="en"/>
              <a:t>Reduced burden on outgoing employee</a:t>
            </a:r>
            <a:endParaRPr/>
          </a:p>
          <a:p>
            <a:pPr marL="914400" lvl="1" indent="-298450" algn="l" rtl="0">
              <a:spcBef>
                <a:spcPts val="0"/>
              </a:spcBef>
              <a:spcAft>
                <a:spcPts val="0"/>
              </a:spcAft>
              <a:buSzPts val="1100"/>
              <a:buChar char="○"/>
            </a:pPr>
            <a:r>
              <a:rPr lang="en"/>
              <a:t>simplifying the clearance process</a:t>
            </a:r>
            <a:endParaRPr/>
          </a:p>
          <a:p>
            <a:pPr marL="914400" lvl="1" indent="-298450" algn="l" rtl="0">
              <a:spcBef>
                <a:spcPts val="0"/>
              </a:spcBef>
              <a:spcAft>
                <a:spcPts val="0"/>
              </a:spcAft>
              <a:buSzPts val="1100"/>
              <a:buChar char="○"/>
            </a:pPr>
            <a:r>
              <a:rPr lang="en"/>
              <a:t>minimizing the follow-ups needed</a:t>
            </a:r>
            <a:endParaRPr/>
          </a:p>
          <a:p>
            <a:pPr marL="457200" lvl="0" indent="-298450" algn="l" rtl="0">
              <a:spcBef>
                <a:spcPts val="0"/>
              </a:spcBef>
              <a:spcAft>
                <a:spcPts val="0"/>
              </a:spcAft>
              <a:buSzPts val="1100"/>
              <a:buChar char="●"/>
            </a:pPr>
            <a:r>
              <a:rPr lang="en"/>
              <a:t>Ensuring employee's projects are completed</a:t>
            </a:r>
            <a:endParaRPr/>
          </a:p>
          <a:p>
            <a:pPr marL="457200" lvl="0" indent="-298450" algn="l" rtl="0">
              <a:spcBef>
                <a:spcPts val="0"/>
              </a:spcBef>
              <a:spcAft>
                <a:spcPts val="0"/>
              </a:spcAft>
              <a:buSzPts val="1100"/>
              <a:buChar char="●"/>
            </a:pPr>
            <a:r>
              <a:rPr lang="en"/>
              <a:t>Smooth transition to backfill employee</a:t>
            </a:r>
            <a:endParaRPr/>
          </a:p>
          <a:p>
            <a:pPr marL="457200" lvl="0" indent="-298450" algn="l" rtl="0">
              <a:spcBef>
                <a:spcPts val="0"/>
              </a:spcBef>
              <a:spcAft>
                <a:spcPts val="0"/>
              </a:spcAft>
              <a:buSzPts val="1100"/>
              <a:buChar char="●"/>
            </a:pPr>
            <a:r>
              <a:rPr lang="en"/>
              <a:t>Central communication for HR</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2d7284568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2d7284568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Jess &amp; Jamie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d7284568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d7284568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Jaime &amp; Kevin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d7284568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d728456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2d7284568e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2d7284568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Kevin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grpSp>
        <p:nvGrpSpPr>
          <p:cNvPr id="12" name="Google Shape;12;p2"/>
          <p:cNvGrpSpPr/>
          <p:nvPr/>
        </p:nvGrpSpPr>
        <p:grpSpPr>
          <a:xfrm>
            <a:off x="4350279" y="2855377"/>
            <a:ext cx="443589" cy="105632"/>
            <a:chOff x="4137525" y="2915950"/>
            <a:chExt cx="869100" cy="207000"/>
          </a:xfrm>
        </p:grpSpPr>
        <p:sp>
          <p:nvSpPr>
            <p:cNvPr id="13" name="Google Shape;13;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7" name="Google Shape;17;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8" name="Google Shape;18;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3" name="Google Shape;53;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5" name="Google Shape;25;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6" name="Google Shape;36;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7" name="Google Shape;37;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cxnSp>
        <p:nvCxnSpPr>
          <p:cNvPr id="42" name="Google Shape;42;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3" name="Google Shape;43;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2"/>
              </a:buClr>
              <a:buSzPts val="2100"/>
              <a:buNone/>
              <a:defRPr sz="2100">
                <a:solidFill>
                  <a:schemeClr val="accent2"/>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5" name="Google Shape;45;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6" name="Google Shape;46;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2"/>
              </a:buClr>
              <a:buSzPts val="2100"/>
              <a:buFont typeface="Oswald"/>
              <a:buNone/>
              <a:defRPr sz="2100">
                <a:solidFill>
                  <a:schemeClr val="accent2"/>
                </a:solidFill>
                <a:latin typeface="Oswald"/>
                <a:ea typeface="Oswald"/>
                <a:cs typeface="Oswald"/>
                <a:sym typeface="Oswald"/>
              </a:defRPr>
            </a:lvl1pPr>
          </a:lstStyle>
          <a:p>
            <a:endParaRPr/>
          </a:p>
        </p:txBody>
      </p:sp>
      <p:sp>
        <p:nvSpPr>
          <p:cNvPr id="49" name="Google Shape;49;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dk1"/>
        </a:solidFill>
        <a:effectLst/>
      </p:bgPr>
    </p:bg>
    <p:spTree>
      <p:nvGrpSpPr>
        <p:cNvPr id="1" name="Shape 5"/>
        <p:cNvGrpSpPr/>
        <p:nvPr/>
      </p:nvGrpSpPr>
      <p:grpSpPr>
        <a:xfrm>
          <a:off x="0" y="0"/>
          <a:ext cx="0" cy="0"/>
          <a:chOff x="0" y="0"/>
          <a:chExt cx="0" cy="0"/>
        </a:xfrm>
      </p:grpSpPr>
      <p:sp>
        <p:nvSpPr>
          <p:cNvPr id="6" name="Google Shape;6;p1"/>
          <p:cNvSpPr/>
          <p:nvPr/>
        </p:nvSpPr>
        <p:spPr>
          <a:xfrm>
            <a:off x="8363650" y="4296925"/>
            <a:ext cx="1371900" cy="1648200"/>
          </a:xfrm>
          <a:prstGeom prst="ellipse">
            <a:avLst/>
          </a:prstGeom>
          <a:gradFill>
            <a:gsLst>
              <a:gs pos="0">
                <a:srgbClr val="FFFFFF"/>
              </a:gs>
              <a:gs pos="100000">
                <a:srgbClr val="BEBEBE"/>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p:nvPr/>
        </p:nvSpPr>
        <p:spPr>
          <a:xfrm>
            <a:off x="8490250" y="4466850"/>
            <a:ext cx="1118700" cy="1375800"/>
          </a:xfrm>
          <a:prstGeom prst="ellipse">
            <a:avLst/>
          </a:prstGeom>
          <a:gradFill>
            <a:gsLst>
              <a:gs pos="0">
                <a:srgbClr val="E9ADA1"/>
              </a:gs>
              <a:gs pos="100000">
                <a:srgbClr val="CA553E"/>
              </a:gs>
            </a:gsLst>
            <a:path path="circle">
              <a:fillToRect l="50000" t="50000" r="50000" b="50000"/>
            </a:path>
            <a:tileRect/>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3000"/>
              <a:buFont typeface="Oswald"/>
              <a:buNone/>
              <a:defRPr sz="3000">
                <a:solidFill>
                  <a:schemeClr val="lt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9" name="Google Shape;9;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Font typeface="Average"/>
              <a:buChar char="●"/>
              <a:defRPr sz="1800">
                <a:solidFill>
                  <a:schemeClr val="lt1"/>
                </a:solidFill>
                <a:latin typeface="Average"/>
                <a:ea typeface="Average"/>
                <a:cs typeface="Average"/>
                <a:sym typeface="Average"/>
              </a:defRPr>
            </a:lvl1pPr>
            <a:lvl2pPr marL="914400" lvl="1" indent="-317500">
              <a:lnSpc>
                <a:spcPct val="115000"/>
              </a:lnSpc>
              <a:spcBef>
                <a:spcPts val="0"/>
              </a:spcBef>
              <a:spcAft>
                <a:spcPts val="0"/>
              </a:spcAft>
              <a:buClr>
                <a:schemeClr val="lt1"/>
              </a:buClr>
              <a:buSzPts val="1400"/>
              <a:buFont typeface="Average"/>
              <a:buChar char="○"/>
              <a:defRPr>
                <a:solidFill>
                  <a:schemeClr val="lt1"/>
                </a:solidFill>
                <a:latin typeface="Average"/>
                <a:ea typeface="Average"/>
                <a:cs typeface="Average"/>
                <a:sym typeface="Average"/>
              </a:defRPr>
            </a:lvl2pPr>
            <a:lvl3pPr marL="1371600" lvl="2" indent="-317500">
              <a:lnSpc>
                <a:spcPct val="115000"/>
              </a:lnSpc>
              <a:spcBef>
                <a:spcPts val="0"/>
              </a:spcBef>
              <a:spcAft>
                <a:spcPts val="0"/>
              </a:spcAft>
              <a:buClr>
                <a:schemeClr val="lt1"/>
              </a:buClr>
              <a:buSzPts val="1400"/>
              <a:buFont typeface="Average"/>
              <a:buChar char="■"/>
              <a:defRPr>
                <a:solidFill>
                  <a:schemeClr val="lt1"/>
                </a:solidFill>
                <a:latin typeface="Average"/>
                <a:ea typeface="Average"/>
                <a:cs typeface="Average"/>
                <a:sym typeface="Average"/>
              </a:defRPr>
            </a:lvl3pPr>
            <a:lvl4pPr marL="1828800" lvl="3" indent="-317500">
              <a:lnSpc>
                <a:spcPct val="115000"/>
              </a:lnSpc>
              <a:spcBef>
                <a:spcPts val="0"/>
              </a:spcBef>
              <a:spcAft>
                <a:spcPts val="0"/>
              </a:spcAft>
              <a:buClr>
                <a:schemeClr val="lt1"/>
              </a:buClr>
              <a:buSzPts val="1400"/>
              <a:buFont typeface="Average"/>
              <a:buChar char="●"/>
              <a:defRPr>
                <a:solidFill>
                  <a:schemeClr val="lt1"/>
                </a:solidFill>
                <a:latin typeface="Average"/>
                <a:ea typeface="Average"/>
                <a:cs typeface="Average"/>
                <a:sym typeface="Average"/>
              </a:defRPr>
            </a:lvl4pPr>
            <a:lvl5pPr marL="2286000" lvl="4" indent="-317500">
              <a:lnSpc>
                <a:spcPct val="115000"/>
              </a:lnSpc>
              <a:spcBef>
                <a:spcPts val="0"/>
              </a:spcBef>
              <a:spcAft>
                <a:spcPts val="0"/>
              </a:spcAft>
              <a:buClr>
                <a:schemeClr val="lt1"/>
              </a:buClr>
              <a:buSzPts val="1400"/>
              <a:buFont typeface="Average"/>
              <a:buChar char="○"/>
              <a:defRPr>
                <a:solidFill>
                  <a:schemeClr val="lt1"/>
                </a:solidFill>
                <a:latin typeface="Average"/>
                <a:ea typeface="Average"/>
                <a:cs typeface="Average"/>
                <a:sym typeface="Average"/>
              </a:defRPr>
            </a:lvl5pPr>
            <a:lvl6pPr marL="2743200" lvl="5" indent="-317500">
              <a:lnSpc>
                <a:spcPct val="115000"/>
              </a:lnSpc>
              <a:spcBef>
                <a:spcPts val="0"/>
              </a:spcBef>
              <a:spcAft>
                <a:spcPts val="0"/>
              </a:spcAft>
              <a:buClr>
                <a:schemeClr val="lt1"/>
              </a:buClr>
              <a:buSzPts val="1400"/>
              <a:buFont typeface="Average"/>
              <a:buChar char="■"/>
              <a:defRPr>
                <a:solidFill>
                  <a:schemeClr val="lt1"/>
                </a:solidFill>
                <a:latin typeface="Average"/>
                <a:ea typeface="Average"/>
                <a:cs typeface="Average"/>
                <a:sym typeface="Average"/>
              </a:defRPr>
            </a:lvl6pPr>
            <a:lvl7pPr marL="3200400" lvl="6" indent="-317500">
              <a:lnSpc>
                <a:spcPct val="115000"/>
              </a:lnSpc>
              <a:spcBef>
                <a:spcPts val="0"/>
              </a:spcBef>
              <a:spcAft>
                <a:spcPts val="0"/>
              </a:spcAft>
              <a:buClr>
                <a:schemeClr val="lt1"/>
              </a:buClr>
              <a:buSzPts val="1400"/>
              <a:buFont typeface="Average"/>
              <a:buChar char="●"/>
              <a:defRPr>
                <a:solidFill>
                  <a:schemeClr val="lt1"/>
                </a:solidFill>
                <a:latin typeface="Average"/>
                <a:ea typeface="Average"/>
                <a:cs typeface="Average"/>
                <a:sym typeface="Average"/>
              </a:defRPr>
            </a:lvl7pPr>
            <a:lvl8pPr marL="3657600" lvl="7" indent="-317500">
              <a:lnSpc>
                <a:spcPct val="115000"/>
              </a:lnSpc>
              <a:spcBef>
                <a:spcPts val="0"/>
              </a:spcBef>
              <a:spcAft>
                <a:spcPts val="0"/>
              </a:spcAft>
              <a:buClr>
                <a:schemeClr val="lt1"/>
              </a:buClr>
              <a:buSzPts val="1400"/>
              <a:buFont typeface="Average"/>
              <a:buChar char="○"/>
              <a:defRPr>
                <a:solidFill>
                  <a:schemeClr val="lt1"/>
                </a:solidFill>
                <a:latin typeface="Average"/>
                <a:ea typeface="Average"/>
                <a:cs typeface="Average"/>
                <a:sym typeface="Average"/>
              </a:defRPr>
            </a:lvl8pPr>
            <a:lvl9pPr marL="4114800" lvl="8" indent="-317500">
              <a:lnSpc>
                <a:spcPct val="115000"/>
              </a:lnSpc>
              <a:spcBef>
                <a:spcPts val="0"/>
              </a:spcBef>
              <a:spcAft>
                <a:spcPts val="0"/>
              </a:spcAft>
              <a:buClr>
                <a:schemeClr val="lt1"/>
              </a:buClr>
              <a:buSzPts val="1400"/>
              <a:buFont typeface="Average"/>
              <a:buChar char="■"/>
              <a:defRPr>
                <a:solidFill>
                  <a:schemeClr val="lt1"/>
                </a:solidFill>
                <a:latin typeface="Average"/>
                <a:ea typeface="Average"/>
                <a:cs typeface="Average"/>
                <a:sym typeface="Average"/>
              </a:defRPr>
            </a:lvl9pPr>
          </a:lstStyle>
          <a:p>
            <a:endParaRPr/>
          </a:p>
        </p:txBody>
      </p:sp>
      <p:sp>
        <p:nvSpPr>
          <p:cNvPr id="10" name="Google Shape;10;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Average"/>
                <a:ea typeface="Average"/>
                <a:cs typeface="Average"/>
                <a:sym typeface="Average"/>
              </a:defRPr>
            </a:lvl1pPr>
            <a:lvl2pPr lvl="1" algn="r">
              <a:buNone/>
              <a:defRPr sz="1000">
                <a:solidFill>
                  <a:schemeClr val="lt1"/>
                </a:solidFill>
                <a:latin typeface="Average"/>
                <a:ea typeface="Average"/>
                <a:cs typeface="Average"/>
                <a:sym typeface="Average"/>
              </a:defRPr>
            </a:lvl2pPr>
            <a:lvl3pPr lvl="2" algn="r">
              <a:buNone/>
              <a:defRPr sz="1000">
                <a:solidFill>
                  <a:schemeClr val="lt1"/>
                </a:solidFill>
                <a:latin typeface="Average"/>
                <a:ea typeface="Average"/>
                <a:cs typeface="Average"/>
                <a:sym typeface="Average"/>
              </a:defRPr>
            </a:lvl3pPr>
            <a:lvl4pPr lvl="3" algn="r">
              <a:buNone/>
              <a:defRPr sz="1000">
                <a:solidFill>
                  <a:schemeClr val="lt1"/>
                </a:solidFill>
                <a:latin typeface="Average"/>
                <a:ea typeface="Average"/>
                <a:cs typeface="Average"/>
                <a:sym typeface="Average"/>
              </a:defRPr>
            </a:lvl4pPr>
            <a:lvl5pPr lvl="4" algn="r">
              <a:buNone/>
              <a:defRPr sz="1000">
                <a:solidFill>
                  <a:schemeClr val="lt1"/>
                </a:solidFill>
                <a:latin typeface="Average"/>
                <a:ea typeface="Average"/>
                <a:cs typeface="Average"/>
                <a:sym typeface="Average"/>
              </a:defRPr>
            </a:lvl5pPr>
            <a:lvl6pPr lvl="5" algn="r">
              <a:buNone/>
              <a:defRPr sz="1000">
                <a:solidFill>
                  <a:schemeClr val="lt1"/>
                </a:solidFill>
                <a:latin typeface="Average"/>
                <a:ea typeface="Average"/>
                <a:cs typeface="Average"/>
                <a:sym typeface="Average"/>
              </a:defRPr>
            </a:lvl6pPr>
            <a:lvl7pPr lvl="6" algn="r">
              <a:buNone/>
              <a:defRPr sz="1000">
                <a:solidFill>
                  <a:schemeClr val="lt1"/>
                </a:solidFill>
                <a:latin typeface="Average"/>
                <a:ea typeface="Average"/>
                <a:cs typeface="Average"/>
                <a:sym typeface="Average"/>
              </a:defRPr>
            </a:lvl7pPr>
            <a:lvl8pPr lvl="7" algn="r">
              <a:buNone/>
              <a:defRPr sz="1000">
                <a:solidFill>
                  <a:schemeClr val="lt1"/>
                </a:solidFill>
                <a:latin typeface="Average"/>
                <a:ea typeface="Average"/>
                <a:cs typeface="Average"/>
                <a:sym typeface="Average"/>
              </a:defRPr>
            </a:lvl8pPr>
            <a:lvl9pPr lvl="8" algn="r">
              <a:buNone/>
              <a:defRPr sz="1000">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1.png"/><Relationship Id="rId2" Type="http://schemas.openxmlformats.org/officeDocument/2006/relationships/audio" Target="../media/media1.aac"/><Relationship Id="rId1" Type="http://schemas.microsoft.com/office/2007/relationships/media" Target="../media/media1.aac"/><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911" b="1" i="1" dirty="0">
                <a:latin typeface="Oswald" panose="00000500000000000000" pitchFamily="2" charset="0"/>
                <a:ea typeface="Times New Roman"/>
                <a:cs typeface="Times New Roman"/>
                <a:sym typeface="Times New Roman"/>
              </a:rPr>
              <a:t>Off-Boarding Process</a:t>
            </a:r>
            <a:endParaRPr sz="4911" b="1" i="1" dirty="0">
              <a:latin typeface="Oswald" panose="00000500000000000000" pitchFamily="2" charset="0"/>
              <a:ea typeface="Times New Roman"/>
              <a:cs typeface="Times New Roman"/>
              <a:sym typeface="Times New Roman"/>
            </a:endParaRPr>
          </a:p>
          <a:p>
            <a:pPr marL="0" lvl="0" indent="0" algn="ctr" rtl="0">
              <a:spcBef>
                <a:spcPts val="0"/>
              </a:spcBef>
              <a:spcAft>
                <a:spcPts val="0"/>
              </a:spcAft>
              <a:buNone/>
            </a:pPr>
            <a:r>
              <a:rPr lang="en" sz="2800" dirty="0">
                <a:latin typeface="Oswald" panose="00000500000000000000" pitchFamily="2" charset="0"/>
                <a:ea typeface="Times New Roman"/>
                <a:cs typeface="Times New Roman"/>
                <a:sym typeface="Times New Roman"/>
              </a:rPr>
              <a:t>A Data Management and Business Process Modeling Project</a:t>
            </a:r>
            <a:endParaRPr sz="2800" dirty="0">
              <a:latin typeface="Oswald" panose="00000500000000000000" pitchFamily="2" charset="0"/>
              <a:ea typeface="Times New Roman"/>
              <a:cs typeface="Times New Roman"/>
              <a:sym typeface="Times New Roman"/>
            </a:endParaRPr>
          </a:p>
        </p:txBody>
      </p:sp>
      <p:sp>
        <p:nvSpPr>
          <p:cNvPr id="61" name="Google Shape;61;p13"/>
          <p:cNvSpPr txBox="1">
            <a:spLocks noGrp="1"/>
          </p:cNvSpPr>
          <p:nvPr>
            <p:ph type="subTitle" idx="1"/>
          </p:nvPr>
        </p:nvSpPr>
        <p:spPr>
          <a:xfrm>
            <a:off x="671250" y="3174874"/>
            <a:ext cx="7801500" cy="1620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i="1" dirty="0">
                <a:latin typeface="Oswald" panose="00000500000000000000" pitchFamily="2" charset="0"/>
                <a:ea typeface="Times New Roman"/>
                <a:cs typeface="Times New Roman"/>
                <a:sym typeface="Times New Roman"/>
              </a:rPr>
              <a:t>OPIM 5272 S23 - Group 6</a:t>
            </a:r>
            <a:endParaRPr b="1" i="1" dirty="0">
              <a:latin typeface="Oswald" panose="00000500000000000000" pitchFamily="2" charset="0"/>
              <a:ea typeface="Times New Roman"/>
              <a:cs typeface="Times New Roman"/>
              <a:sym typeface="Times New Roman"/>
            </a:endParaRPr>
          </a:p>
          <a:p>
            <a:pPr marL="0" lvl="0" indent="0" algn="ctr" rtl="0">
              <a:spcBef>
                <a:spcPts val="0"/>
              </a:spcBef>
              <a:spcAft>
                <a:spcPts val="0"/>
              </a:spcAft>
              <a:buNone/>
            </a:pPr>
            <a:r>
              <a:rPr lang="en" dirty="0">
                <a:latin typeface="Oswald" panose="00000500000000000000" pitchFamily="2" charset="0"/>
                <a:ea typeface="Times New Roman"/>
                <a:cs typeface="Times New Roman"/>
                <a:sym typeface="Times New Roman"/>
              </a:rPr>
              <a:t>Jamie Howe, Jessica Prevo, Kevin Connolly, Prathyusha Kalepalli, Sai Venu Sagar Jakkula</a:t>
            </a:r>
            <a:endParaRPr dirty="0">
              <a:latin typeface="Oswald" panose="00000500000000000000" pitchFamily="2" charset="0"/>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 Conclusion</a:t>
            </a:r>
            <a:endParaRPr/>
          </a:p>
        </p:txBody>
      </p:sp>
      <p:sp>
        <p:nvSpPr>
          <p:cNvPr id="165" name="Google Shape;165;p22"/>
          <p:cNvSpPr txBox="1">
            <a:spLocks noGrp="1"/>
          </p:cNvSpPr>
          <p:nvPr>
            <p:ph type="body" idx="2"/>
          </p:nvPr>
        </p:nvSpPr>
        <p:spPr>
          <a:xfrm>
            <a:off x="4731300" y="148200"/>
            <a:ext cx="4307700" cy="4271100"/>
          </a:xfrm>
          <a:prstGeom prst="rect">
            <a:avLst/>
          </a:prstGeom>
        </p:spPr>
        <p:txBody>
          <a:bodyPr spcFirstLastPara="1" wrap="square" lIns="91425" tIns="91425" rIns="91425" bIns="91425" anchor="ctr" anchorCtr="0">
            <a:normAutofit fontScale="92500" lnSpcReduction="10000"/>
          </a:bodyPr>
          <a:lstStyle/>
          <a:p>
            <a:pPr marL="0" lvl="0" indent="0" algn="l" rtl="0">
              <a:spcBef>
                <a:spcPts val="0"/>
              </a:spcBef>
              <a:spcAft>
                <a:spcPts val="0"/>
              </a:spcAft>
              <a:buNone/>
            </a:pPr>
            <a:r>
              <a:rPr lang="en"/>
              <a:t>Why Change?</a:t>
            </a:r>
            <a:endParaRPr/>
          </a:p>
          <a:p>
            <a:pPr marL="457200" lvl="0" indent="-334327" algn="l" rtl="0">
              <a:spcBef>
                <a:spcPts val="1200"/>
              </a:spcBef>
              <a:spcAft>
                <a:spcPts val="0"/>
              </a:spcAft>
              <a:buSzPct val="100000"/>
              <a:buChar char="●"/>
            </a:pPr>
            <a:r>
              <a:rPr lang="en"/>
              <a:t>Inefficiency</a:t>
            </a:r>
            <a:endParaRPr/>
          </a:p>
          <a:p>
            <a:pPr marL="457200" lvl="0" indent="-334327" algn="l" rtl="0">
              <a:spcBef>
                <a:spcPts val="0"/>
              </a:spcBef>
              <a:spcAft>
                <a:spcPts val="0"/>
              </a:spcAft>
              <a:buSzPct val="100000"/>
              <a:buChar char="●"/>
            </a:pPr>
            <a:r>
              <a:rPr lang="en"/>
              <a:t>Interrupted Operations</a:t>
            </a:r>
            <a:endParaRPr/>
          </a:p>
          <a:p>
            <a:pPr marL="457200" lvl="0" indent="-334327" algn="l" rtl="0">
              <a:spcBef>
                <a:spcPts val="0"/>
              </a:spcBef>
              <a:spcAft>
                <a:spcPts val="0"/>
              </a:spcAft>
              <a:buSzPct val="100000"/>
              <a:buChar char="●"/>
            </a:pPr>
            <a:r>
              <a:rPr lang="en"/>
              <a:t>Revoking Clearances Causes Delays</a:t>
            </a:r>
            <a:endParaRPr/>
          </a:p>
          <a:p>
            <a:pPr marL="457200" lvl="0" indent="-334327" algn="l" rtl="0">
              <a:spcBef>
                <a:spcPts val="0"/>
              </a:spcBef>
              <a:spcAft>
                <a:spcPts val="0"/>
              </a:spcAft>
              <a:buSzPct val="100000"/>
              <a:buChar char="●"/>
            </a:pPr>
            <a:r>
              <a:rPr lang="en"/>
              <a:t>Impact to the Bottom Line</a:t>
            </a:r>
            <a:endParaRPr/>
          </a:p>
          <a:p>
            <a:pPr marL="0" lvl="0" indent="0" algn="l" rtl="0">
              <a:spcBef>
                <a:spcPts val="1200"/>
              </a:spcBef>
              <a:spcAft>
                <a:spcPts val="0"/>
              </a:spcAft>
              <a:buNone/>
            </a:pPr>
            <a:r>
              <a:rPr lang="en"/>
              <a:t>Recommendations</a:t>
            </a:r>
            <a:endParaRPr/>
          </a:p>
          <a:p>
            <a:pPr marL="457200" lvl="0" indent="-334327" algn="l" rtl="0">
              <a:spcBef>
                <a:spcPts val="1200"/>
              </a:spcBef>
              <a:spcAft>
                <a:spcPts val="0"/>
              </a:spcAft>
              <a:buSzPct val="100000"/>
              <a:buChar char="●"/>
            </a:pPr>
            <a:r>
              <a:rPr lang="en"/>
              <a:t>Standardized Process</a:t>
            </a:r>
            <a:endParaRPr/>
          </a:p>
          <a:p>
            <a:pPr marL="457200" lvl="0" indent="-334327" algn="l" rtl="0">
              <a:spcBef>
                <a:spcPts val="0"/>
              </a:spcBef>
              <a:spcAft>
                <a:spcPts val="0"/>
              </a:spcAft>
              <a:buSzPct val="100000"/>
              <a:buChar char="●"/>
            </a:pPr>
            <a:r>
              <a:rPr lang="en"/>
              <a:t>Clear and Accessible</a:t>
            </a:r>
            <a:endParaRPr/>
          </a:p>
          <a:p>
            <a:pPr marL="457200" lvl="0" indent="-334327" algn="l" rtl="0">
              <a:spcBef>
                <a:spcPts val="0"/>
              </a:spcBef>
              <a:spcAft>
                <a:spcPts val="0"/>
              </a:spcAft>
              <a:buSzPct val="100000"/>
              <a:buChar char="●"/>
            </a:pPr>
            <a:r>
              <a:rPr lang="en"/>
              <a:t>More Automation in Revoking Clearances</a:t>
            </a:r>
            <a:endParaRPr/>
          </a:p>
          <a:p>
            <a:pPr marL="457200" lvl="0" indent="-334327" algn="l" rtl="0">
              <a:spcBef>
                <a:spcPts val="0"/>
              </a:spcBef>
              <a:spcAft>
                <a:spcPts val="0"/>
              </a:spcAft>
              <a:buSzPct val="100000"/>
              <a:buChar char="●"/>
            </a:pPr>
            <a:r>
              <a:rPr lang="en"/>
              <a:t>Clarified Timelines and Responsibilities</a:t>
            </a:r>
            <a:endParaRPr/>
          </a:p>
          <a:p>
            <a:pPr marL="457200" lvl="0" indent="-334327" algn="l" rtl="0">
              <a:spcBef>
                <a:spcPts val="0"/>
              </a:spcBef>
              <a:spcAft>
                <a:spcPts val="0"/>
              </a:spcAft>
              <a:buSzPct val="100000"/>
              <a:buChar char="●"/>
            </a:pPr>
            <a:r>
              <a:rPr lang="en"/>
              <a:t>Facilitate Transitions</a:t>
            </a:r>
            <a:endParaRPr/>
          </a:p>
          <a:p>
            <a:pPr marL="457200" lvl="0" indent="-334327" algn="l" rtl="0">
              <a:spcBef>
                <a:spcPts val="0"/>
              </a:spcBef>
              <a:spcAft>
                <a:spcPts val="0"/>
              </a:spcAft>
              <a:buSzPct val="100000"/>
              <a:buChar char="●"/>
            </a:pPr>
            <a:r>
              <a:rPr lang="en"/>
              <a:t>Continuous Improvement</a:t>
            </a:r>
            <a:endParaRPr/>
          </a:p>
        </p:txBody>
      </p:sp>
      <p:sp>
        <p:nvSpPr>
          <p:cNvPr id="166" name="Google Shape;166;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Questions?</a:t>
            </a:r>
            <a:endParaRPr/>
          </a:p>
        </p:txBody>
      </p:sp>
      <p:sp>
        <p:nvSpPr>
          <p:cNvPr id="172" name="Google Shape;172;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Appendix</a:t>
            </a:r>
            <a:endParaRPr/>
          </a:p>
        </p:txBody>
      </p:sp>
      <p:sp>
        <p:nvSpPr>
          <p:cNvPr id="178" name="Google Shape;178;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Full ERD</a:t>
            </a:r>
            <a:endParaRPr/>
          </a:p>
        </p:txBody>
      </p:sp>
      <p:sp>
        <p:nvSpPr>
          <p:cNvPr id="184" name="Google Shape;184;p2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pic>
        <p:nvPicPr>
          <p:cNvPr id="190" name="Google Shape;190;p26"/>
          <p:cNvPicPr preferRelativeResize="0"/>
          <p:nvPr/>
        </p:nvPicPr>
        <p:blipFill>
          <a:blip r:embed="rId3">
            <a:alphaModFix/>
          </a:blip>
          <a:stretch>
            <a:fillRect/>
          </a:stretch>
        </p:blipFill>
        <p:spPr>
          <a:xfrm>
            <a:off x="76200" y="582891"/>
            <a:ext cx="8991601" cy="39777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Dictionary</a:t>
            </a:r>
            <a:endParaRPr/>
          </a:p>
        </p:txBody>
      </p:sp>
      <p:sp>
        <p:nvSpPr>
          <p:cNvPr id="196" name="Google Shape;196;p2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02" name="Google Shape;202;p28"/>
          <p:cNvSpPr txBox="1"/>
          <p:nvPr/>
        </p:nvSpPr>
        <p:spPr>
          <a:xfrm>
            <a:off x="0" y="478350"/>
            <a:ext cx="9144000" cy="4186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u="sng">
                <a:solidFill>
                  <a:schemeClr val="lt1"/>
                </a:solidFill>
                <a:latin typeface="Times New Roman"/>
                <a:ea typeface="Times New Roman"/>
                <a:cs typeface="Times New Roman"/>
                <a:sym typeface="Times New Roman"/>
              </a:rPr>
              <a:t>DATA DICTIONARY</a:t>
            </a:r>
            <a:endParaRPr sz="1000" b="1" u="sng">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000">
                <a:solidFill>
                  <a:schemeClr val="lt1"/>
                </a:solidFill>
                <a:latin typeface="Times New Roman"/>
                <a:ea typeface="Times New Roman"/>
                <a:cs typeface="Times New Roman"/>
                <a:sym typeface="Times New Roman"/>
              </a:rPr>
              <a:t>Employee – Represents the employee at the company</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PK Employee_ID (required) – sequentially assigned number to ensure employees have unique identifiers - int(8) – Ex. 01987451</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FK DepartmentId (required) – Foreign Key to tie to the employee’s department. Compresses size of database so that repeating names (“Electrical Design”) do not take up more space.  – int(4) – Ex. 0002</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FK Supervisor_ID (required) - The Employee_ID of the individual supervising this employee. – int(8) – Ex. 01987452</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FK JobId (required) – Ties to a separate entity describing the employee’s title. Compresses size of database so that repeating names (“Associate Director”) do not take up more space. – int(4) – Ex. 0001</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First_Name (required) – Employee’s First name – varchar(32) – Ex. Alexander</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Last_Name (required) – Employee’s last name – varchar(32) – Ex. Hamilton</a:t>
            </a:r>
            <a:endParaRPr sz="1000" strike="sngStrike">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Email (optional) -  company assigned email address of the employee – varchar(32) – Ex. Alexander.Hamilton@pwc.com</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Phone_Number (optional) – Employee’s 3-digit area code and 7-digit home phone number without dashes – varchar(10) – Ex. 2125552535</a:t>
            </a:r>
            <a:endParaRPr sz="1000" strike="sngStrike">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Hire_Date (required) – Date employee was hired – date – Ex. 2/23/2018</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Salary (required) - Annual pay of the employee - int(8) - Ex. 100,000</a:t>
            </a: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000">
                <a:solidFill>
                  <a:schemeClr val="lt1"/>
                </a:solidFill>
                <a:latin typeface="Times New Roman"/>
                <a:ea typeface="Times New Roman"/>
                <a:cs typeface="Times New Roman"/>
                <a:sym typeface="Times New Roman"/>
              </a:rPr>
              <a:t>Paychecks - Checks issued to employees including last paycheck and severance/benefits paychecks</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Paycheck_Id (required) - sequentially assigned number to ensure each check is uniquely identifiable - int(16) - Ex. 0123456789012345</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FK PaidTo (required) - EmployeeId of the recipient of the pay - int(8) - Ex. 01987451</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Paycheck_Date - The day the check was cut/issued - date - Ex. 2/23/2023</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Amount (required) - Dollars and cents given to the employee via the check - real(6,2) - Ex. $3255.84</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Memo/Purpose (required) - A selectable field with limited options for categorizing/reporting checks - pickval - {salary, severance, final paycheck, benefit}</a:t>
            </a: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000">
                <a:solidFill>
                  <a:schemeClr val="lt1"/>
                </a:solidFill>
                <a:latin typeface="Times New Roman"/>
                <a:ea typeface="Times New Roman"/>
                <a:cs typeface="Times New Roman"/>
                <a:sym typeface="Times New Roman"/>
              </a:rPr>
              <a:t>Department – Group of employees within the company that perform a similar function</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PK Dept_Id (required) – sequentially assigned number to ensure departments have unique identifiers – int(4) – Ex. 0002</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Name (required) – Common formal name given to the group of employees – varchar(32) – Ex. Electrical Design</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FK HR_Manager (required) - The HR representative assigned to manage employment related to that department – int(8) – Ex. 01987459</a:t>
            </a:r>
            <a:endParaRPr sz="1000">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08" name="Google Shape;208;p29"/>
          <p:cNvSpPr txBox="1"/>
          <p:nvPr/>
        </p:nvSpPr>
        <p:spPr>
          <a:xfrm>
            <a:off x="0" y="0"/>
            <a:ext cx="9144000" cy="511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u="sng">
                <a:solidFill>
                  <a:schemeClr val="lt1"/>
                </a:solidFill>
                <a:latin typeface="Times New Roman"/>
                <a:ea typeface="Times New Roman"/>
                <a:cs typeface="Times New Roman"/>
                <a:sym typeface="Times New Roman"/>
              </a:rPr>
              <a:t>DATA DICTIONARY</a:t>
            </a:r>
            <a:endParaRPr sz="1000" b="1" u="sng">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000">
                <a:solidFill>
                  <a:schemeClr val="lt1"/>
                </a:solidFill>
                <a:latin typeface="Times New Roman"/>
                <a:ea typeface="Times New Roman"/>
                <a:cs typeface="Times New Roman"/>
                <a:sym typeface="Times New Roman"/>
              </a:rPr>
              <a:t>Job_Title – Represents different jobs around the company</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PK Job_Id (required) – sequentially assigned number to ensure roles have unique identifiers – int(4) – Ex. 0001</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Title (required) – What you call someone performing this role – varchar(32) – Ex. Associate director</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JobDescription (required) - Basic description of job functions and responsibilities - varchar(255)</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MinSalary (required) - Minimum annual salary for this role - int(8) - Ex. 60,000</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MaxSalary (required) - Maximum annual salary for this role - int(8) - Ex. 150,000</a:t>
            </a: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000">
                <a:solidFill>
                  <a:schemeClr val="lt1"/>
                </a:solidFill>
                <a:latin typeface="Times New Roman"/>
                <a:ea typeface="Times New Roman"/>
                <a:cs typeface="Times New Roman"/>
                <a:sym typeface="Times New Roman"/>
              </a:rPr>
              <a:t>New Hire Posting - Listing for a new employment opportunity to fill a gap in the organization</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PK Posting_Id (required) - sequentially assigned number to ensure each posting record is retained and unique – int(8) – Ex. 01987452</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FK JobTitleId (required) - JobId number associated with the posting. - int(4) - Ex. 0001</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FK DeptId (required) - department for which the posting is devoted – int(4) – Ex. 0002</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Department Endorsed? - whether the department functional manager and HR manager have endorsed the posting; the field is optional while the posting is being approved;  endorsement is required prior to physical posting. - boolean - Ex. 0 or 1</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PostingDate - filled when posted, the date that the opportunity is endorsed and posted; the field is optional while the posting is being approved; endorsement and date are required prior to physical posting. - date - Ex. 2/23/2023</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PostingDescription (required) - Extra description for specific job responsibilities and requirements/recommendations to help applicants and HR - varchar(255)</a:t>
            </a: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000">
                <a:solidFill>
                  <a:schemeClr val="lt1"/>
                </a:solidFill>
                <a:latin typeface="Times New Roman"/>
                <a:ea typeface="Times New Roman"/>
                <a:cs typeface="Times New Roman"/>
                <a:sym typeface="Times New Roman"/>
              </a:rPr>
              <a:t>Withdrawal_Paperwork -</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PK ResignationId (required) – sequentially assigned number to ensure all resignations records are easily associated with clearances from each department – int(12) – ex. 012345678901</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FK EmployeeId (required) – EmployeeId of the individual resigning to ensure (with resignation date) all resignations are unique – Int(8) – Ex. 01987451</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FK DeptId (required) - department from which the employee is resigning from – int(4) – Ex. 0002</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Department Endorsed? - whether the department functional manager and HR manage have endorsed the posting; the field is optional while the posting is being approved;  endorsement is required prior to physical posting. - boolean - Ex. 0 or 1</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Department Endorsement Date - the date that the withdrawal paperwork is endorsed by the department functional manager and HR manager; required prior to last working day. - date - Ex. 3/8/2023</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NoticeDate (required) – This is the day the employee submitted their resignation to ensure (with employeeId) that all resignations are unique.  – date – Ex. 2/23/2023 </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LastWorkingDay (required) - This is the day the employee intends to be the last working day - date - Ex. 3/10/2023</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Reason (required) – more detailed description from employee why they are leaving the company – varchar (255) – Ex. “UPS made an offer with better pay and benefits.”, “More pay/Better benefits, Better location, Employee relocating, Less travel”, “Career change, Better company, Better working conditions”, etc.</a:t>
            </a:r>
            <a:endParaRPr sz="10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4" name="Google Shape;214;p30"/>
          <p:cNvSpPr txBox="1"/>
          <p:nvPr/>
        </p:nvSpPr>
        <p:spPr>
          <a:xfrm>
            <a:off x="0" y="324450"/>
            <a:ext cx="9144000" cy="449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u="sng">
                <a:solidFill>
                  <a:schemeClr val="lt1"/>
                </a:solidFill>
                <a:latin typeface="Times New Roman"/>
                <a:ea typeface="Times New Roman"/>
                <a:cs typeface="Times New Roman"/>
                <a:sym typeface="Times New Roman"/>
              </a:rPr>
              <a:t>DATA DICTIONARY</a:t>
            </a:r>
            <a:endParaRPr sz="1000" b="1" u="sng">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000">
                <a:solidFill>
                  <a:schemeClr val="lt1"/>
                </a:solidFill>
                <a:latin typeface="Times New Roman"/>
                <a:ea typeface="Times New Roman"/>
                <a:cs typeface="Times New Roman"/>
                <a:sym typeface="Times New Roman"/>
              </a:rPr>
              <a:t>Company Asset Ownership/Access- </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PK FK AssetId (required) – Identifier of a specific piece of equipment - int(12) - Ex. 223322334455</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PK FK EmployeeId (required) – This is the employeeId of the person it was issued to – Int(8) – Ex. 01987451</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OwnershipStartDate (required) – This is the date the equipment was issued to the employee – Date – Ex. 2/23/2018</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OwnershipEndDate (optional) - This is the date the equipment was returned to the company – Date – Ex. 2/23/2023</a:t>
            </a: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000">
                <a:solidFill>
                  <a:schemeClr val="lt1"/>
                </a:solidFill>
                <a:latin typeface="Times New Roman"/>
                <a:ea typeface="Times New Roman"/>
                <a:cs typeface="Times New Roman"/>
                <a:sym typeface="Times New Roman"/>
              </a:rPr>
              <a:t>Company Asset/Clearance</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PK AssetId (required) - sequentially assigned number to ensure all assets and clearances are tagged/tracked - int(12) - Ex. 223322334455</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FK DeptId (required) - This is the department responsible for granting/giving and revoking/reclaiming access/asset – int(4) – Ex. 0002</a:t>
            </a:r>
            <a:endParaRPr sz="1000">
              <a:solidFill>
                <a:schemeClr val="lt1"/>
              </a:solidFill>
              <a:latin typeface="Times New Roman"/>
              <a:ea typeface="Times New Roman"/>
              <a:cs typeface="Times New Roman"/>
              <a:sym typeface="Times New Roman"/>
            </a:endParaRPr>
          </a:p>
          <a:p>
            <a:pPr marL="6858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AssetType (required) - Type of equipment associated with this AssetId - pickval with options: {Physical Asset, Clearance, or IT Access}</a:t>
            </a:r>
            <a:endParaRPr sz="1000">
              <a:solidFill>
                <a:schemeClr val="lt1"/>
              </a:solidFill>
              <a:latin typeface="Times New Roman"/>
              <a:ea typeface="Times New Roman"/>
              <a:cs typeface="Times New Roman"/>
              <a:sym typeface="Times New Roman"/>
            </a:endParaRPr>
          </a:p>
          <a:p>
            <a:pPr marL="685800" lvl="0" indent="0" algn="l" rtl="0">
              <a:spcBef>
                <a:spcPts val="0"/>
              </a:spcBef>
              <a:spcAft>
                <a:spcPts val="0"/>
              </a:spcAft>
              <a:buNone/>
            </a:pPr>
            <a:endParaRPr sz="100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r>
              <a:rPr lang="en" sz="1000">
                <a:solidFill>
                  <a:schemeClr val="lt1"/>
                </a:solidFill>
                <a:latin typeface="Times New Roman"/>
                <a:ea typeface="Times New Roman"/>
                <a:cs typeface="Times New Roman"/>
                <a:sym typeface="Times New Roman"/>
              </a:rPr>
              <a:t>Company Asset/Clearance Subtypes:</a:t>
            </a:r>
            <a:endParaRPr sz="1000">
              <a:solidFill>
                <a:schemeClr val="lt1"/>
              </a:solidFill>
              <a:latin typeface="Times New Roman"/>
              <a:ea typeface="Times New Roman"/>
              <a:cs typeface="Times New Roman"/>
              <a:sym typeface="Times New Roman"/>
            </a:endParaRPr>
          </a:p>
          <a:p>
            <a:pPr marL="0" lvl="0" indent="457200" algn="l" rtl="0">
              <a:spcBef>
                <a:spcPts val="0"/>
              </a:spcBef>
              <a:spcAft>
                <a:spcPts val="0"/>
              </a:spcAft>
              <a:buNone/>
            </a:pPr>
            <a:r>
              <a:rPr lang="en" sz="1000">
                <a:solidFill>
                  <a:schemeClr val="lt1"/>
                </a:solidFill>
                <a:latin typeface="Times New Roman"/>
                <a:ea typeface="Times New Roman"/>
                <a:cs typeface="Times New Roman"/>
                <a:sym typeface="Times New Roman"/>
              </a:rPr>
              <a:t>Physical Asset</a:t>
            </a:r>
            <a:endParaRPr sz="1000">
              <a:solidFill>
                <a:schemeClr val="lt1"/>
              </a:solidFill>
              <a:latin typeface="Times New Roman"/>
              <a:ea typeface="Times New Roman"/>
              <a:cs typeface="Times New Roman"/>
              <a:sym typeface="Times New Roman"/>
            </a:endParaRPr>
          </a:p>
          <a:p>
            <a:pPr marL="9144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PurchaseDate (required) - Useful for determining age/value of the asset, and/or need to replace - date - Ex. 2/23/2018</a:t>
            </a:r>
            <a:endParaRPr sz="1000">
              <a:solidFill>
                <a:schemeClr val="lt1"/>
              </a:solidFill>
              <a:latin typeface="Times New Roman"/>
              <a:ea typeface="Times New Roman"/>
              <a:cs typeface="Times New Roman"/>
              <a:sym typeface="Times New Roman"/>
            </a:endParaRPr>
          </a:p>
          <a:p>
            <a:pPr marL="9144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Asset_Condition (required) - What physical/functional condition is the asset in?  Useful for determining the need to replace - pickval - Ex. unit pristine/new, standard wear/tear, degraded, or broken</a:t>
            </a:r>
            <a:endParaRPr sz="1000">
              <a:solidFill>
                <a:schemeClr val="lt1"/>
              </a:solidFill>
              <a:latin typeface="Times New Roman"/>
              <a:ea typeface="Times New Roman"/>
              <a:cs typeface="Times New Roman"/>
              <a:sym typeface="Times New Roman"/>
            </a:endParaRPr>
          </a:p>
          <a:p>
            <a:pPr marL="9144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ConditionCheckDate (required) - When was the condition last checked and updated - date - ex. 2/23/2018</a:t>
            </a:r>
            <a:endParaRPr sz="1000">
              <a:solidFill>
                <a:schemeClr val="lt1"/>
              </a:solidFill>
              <a:latin typeface="Times New Roman"/>
              <a:ea typeface="Times New Roman"/>
              <a:cs typeface="Times New Roman"/>
              <a:sym typeface="Times New Roman"/>
            </a:endParaRPr>
          </a:p>
          <a:p>
            <a:pPr marL="9144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OwnershipStatus (required) - Is the asset company owned or rented - pickval - Ex. owned, rented, or in stock.</a:t>
            </a:r>
            <a:endParaRPr sz="1000">
              <a:solidFill>
                <a:schemeClr val="lt1"/>
              </a:solidFill>
              <a:latin typeface="Times New Roman"/>
              <a:ea typeface="Times New Roman"/>
              <a:cs typeface="Times New Roman"/>
              <a:sym typeface="Times New Roman"/>
            </a:endParaRPr>
          </a:p>
          <a:p>
            <a:pPr marL="0" lvl="0" indent="457200" algn="l" rtl="0">
              <a:spcBef>
                <a:spcPts val="0"/>
              </a:spcBef>
              <a:spcAft>
                <a:spcPts val="0"/>
              </a:spcAft>
              <a:buNone/>
            </a:pPr>
            <a:r>
              <a:rPr lang="en" sz="1000">
                <a:solidFill>
                  <a:schemeClr val="lt1"/>
                </a:solidFill>
                <a:latin typeface="Times New Roman"/>
                <a:ea typeface="Times New Roman"/>
                <a:cs typeface="Times New Roman"/>
                <a:sym typeface="Times New Roman"/>
              </a:rPr>
              <a:t>Clearance</a:t>
            </a:r>
            <a:endParaRPr sz="1000">
              <a:solidFill>
                <a:schemeClr val="lt1"/>
              </a:solidFill>
              <a:latin typeface="Times New Roman"/>
              <a:ea typeface="Times New Roman"/>
              <a:cs typeface="Times New Roman"/>
              <a:sym typeface="Times New Roman"/>
            </a:endParaRPr>
          </a:p>
          <a:p>
            <a:pPr marL="9144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ClearanceType (required) - Some revoked clearances are simple manager notifications and sign-offs.  Other revoked clearances may involve more handling than a simple turn in.  If they involve some extra steps such as reprogramming locks, changing group passwords or placing an inspection stamp number on hold for 3 months, this field would be used for categorizing these- pickval - Ex. manager notice, Digital lock combination, group area password, inspection stamp, CUI database.</a:t>
            </a:r>
            <a:endParaRPr sz="1000">
              <a:solidFill>
                <a:schemeClr val="lt1"/>
              </a:solidFill>
              <a:latin typeface="Times New Roman"/>
              <a:ea typeface="Times New Roman"/>
              <a:cs typeface="Times New Roman"/>
              <a:sym typeface="Times New Roman"/>
            </a:endParaRPr>
          </a:p>
          <a:p>
            <a:pPr marL="0" lvl="0" indent="457200" algn="l" rtl="0">
              <a:spcBef>
                <a:spcPts val="0"/>
              </a:spcBef>
              <a:spcAft>
                <a:spcPts val="0"/>
              </a:spcAft>
              <a:buNone/>
            </a:pPr>
            <a:r>
              <a:rPr lang="en" sz="1000">
                <a:solidFill>
                  <a:schemeClr val="lt1"/>
                </a:solidFill>
                <a:latin typeface="Times New Roman"/>
                <a:ea typeface="Times New Roman"/>
                <a:cs typeface="Times New Roman"/>
                <a:sym typeface="Times New Roman"/>
              </a:rPr>
              <a:t>IT Access</a:t>
            </a:r>
            <a:endParaRPr sz="1000">
              <a:solidFill>
                <a:schemeClr val="lt1"/>
              </a:solidFill>
              <a:latin typeface="Times New Roman"/>
              <a:ea typeface="Times New Roman"/>
              <a:cs typeface="Times New Roman"/>
              <a:sym typeface="Times New Roman"/>
            </a:endParaRPr>
          </a:p>
          <a:p>
            <a:pPr marL="9144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AccessType (required) - 1-2 word name for the type of digital location – varchar(16) – Ex. Sharedrive, Software, Website, E-mail, or Database</a:t>
            </a:r>
            <a:endParaRPr sz="1000">
              <a:solidFill>
                <a:schemeClr val="lt1"/>
              </a:solidFill>
              <a:latin typeface="Times New Roman"/>
              <a:ea typeface="Times New Roman"/>
              <a:cs typeface="Times New Roman"/>
              <a:sym typeface="Times New Roman"/>
            </a:endParaRPr>
          </a:p>
          <a:p>
            <a:pPr marL="914400" lvl="0" indent="-292100" algn="l" rtl="0">
              <a:spcBef>
                <a:spcPts val="0"/>
              </a:spcBef>
              <a:spcAft>
                <a:spcPts val="0"/>
              </a:spcAft>
              <a:buClr>
                <a:schemeClr val="lt1"/>
              </a:buClr>
              <a:buSzPts val="1000"/>
              <a:buFont typeface="Times New Roman"/>
              <a:buChar char="-"/>
            </a:pPr>
            <a:r>
              <a:rPr lang="en" sz="1000">
                <a:solidFill>
                  <a:schemeClr val="lt1"/>
                </a:solidFill>
                <a:latin typeface="Times New Roman"/>
                <a:ea typeface="Times New Roman"/>
                <a:cs typeface="Times New Roman"/>
                <a:sym typeface="Times New Roman"/>
              </a:rPr>
              <a:t>Location (required) – if the location is a network location, this would be the //server/folder address.  If the location is a database, this is the connection string.  If the location is an intranet/internet website, this is the URL. – varchar(255) – Ex. //huskyGo/DataManagement/, https://autotime.company.com/, etc.</a:t>
            </a:r>
            <a:endParaRPr sz="1000">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Table Creation SQL Code</a:t>
            </a:r>
            <a:endParaRPr/>
          </a:p>
        </p:txBody>
      </p:sp>
      <p:sp>
        <p:nvSpPr>
          <p:cNvPr id="220" name="Google Shape;220;p3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pic>
        <p:nvPicPr>
          <p:cNvPr id="67" name="Google Shape;67;p14"/>
          <p:cNvPicPr preferRelativeResize="0"/>
          <p:nvPr/>
        </p:nvPicPr>
        <p:blipFill rotWithShape="1">
          <a:blip r:embed="rId3">
            <a:alphaModFix/>
          </a:blip>
          <a:srcRect l="-10441" r="-11391"/>
          <a:stretch/>
        </p:blipFill>
        <p:spPr>
          <a:xfrm>
            <a:off x="0" y="662450"/>
            <a:ext cx="9144001" cy="4535376"/>
          </a:xfrm>
          <a:prstGeom prst="rect">
            <a:avLst/>
          </a:prstGeom>
          <a:noFill/>
          <a:ln>
            <a:noFill/>
          </a:ln>
        </p:spPr>
      </p:pic>
      <p:sp>
        <p:nvSpPr>
          <p:cNvPr id="68" name="Google Shape;68;p14"/>
          <p:cNvSpPr txBox="1">
            <a:spLocks noGrp="1"/>
          </p:cNvSpPr>
          <p:nvPr>
            <p:ph type="body" idx="1"/>
          </p:nvPr>
        </p:nvSpPr>
        <p:spPr>
          <a:xfrm>
            <a:off x="212150" y="0"/>
            <a:ext cx="5998800" cy="6051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en" sz="3000" dirty="0">
                <a:solidFill>
                  <a:schemeClr val="lt1"/>
                </a:solidFill>
                <a:latin typeface="Oswald" panose="00000500000000000000" pitchFamily="2" charset="0"/>
                <a:ea typeface="Times New Roman"/>
                <a:cs typeface="Times New Roman"/>
                <a:sym typeface="Times New Roman"/>
              </a:rPr>
              <a:t>Background &amp; As-Is Process</a:t>
            </a:r>
            <a:endParaRPr sz="3000" dirty="0">
              <a:solidFill>
                <a:schemeClr val="lt1"/>
              </a:solidFill>
              <a:latin typeface="Oswald" panose="00000500000000000000" pitchFamily="2" charset="0"/>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26" name="Google Shape;226;p32"/>
          <p:cNvSpPr txBox="1"/>
          <p:nvPr/>
        </p:nvSpPr>
        <p:spPr>
          <a:xfrm>
            <a:off x="0" y="0"/>
            <a:ext cx="4572000" cy="524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Courier New"/>
                <a:ea typeface="Courier New"/>
                <a:cs typeface="Courier New"/>
                <a:sym typeface="Courier New"/>
              </a:rPr>
              <a:t>SET FOREIGN_KEY_CHECKS = 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A_Department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A_Employee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A_Paycheck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A_Job_Title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A_New_Hire_Posting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A_Withdrawl_Paperwork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A_Company_Asset_Ownership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A_Company_Asset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A_Physical_Company_Asset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A_Clearance_Company_Asset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DROP TABLE  IF EXISTS      A_IT_Access_Company_Asset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employee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A_Employee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Employee_ID   	INT(8) PRIMARY KEY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Department_ID	INT(4)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Job_ID		INT(4)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Supervisor_ID	INT(8)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First_Name    	VARCHAR(32)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Last_Name     	VARCHAR(32)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Email    		VARCHAR(32)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Phone_Number  	VARCHAR(10)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Hire_Date   	DATE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Salary    	INT(8)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paycheck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A_Paycheck</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Paycheck_ID  		INT(16) PRIMARY KEY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Paid_to_Employee_ID	INT(8)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Paycheck_Date    		DATE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Amount   			REAL(6,2)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Memo    			VARCHAR(20)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CONSTRAINT Memo_pickval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CHECK (Memo in ('salary','severance','final paycheck','benefit')))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department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A_Department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Department_ID     			INT(4) PRIMARY KEY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HR_Manager_Employee_ID		INT(8)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Name    	  			VARCHAR(32)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job title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p:txBody>
      </p:sp>
      <p:sp>
        <p:nvSpPr>
          <p:cNvPr id="227" name="Google Shape;227;p32"/>
          <p:cNvSpPr txBox="1"/>
          <p:nvPr/>
        </p:nvSpPr>
        <p:spPr>
          <a:xfrm>
            <a:off x="4572000" y="0"/>
            <a:ext cx="4572000" cy="503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A_Job_Title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Job_ID        		INT(4) PRIMARY KEY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Title    			VARCHAR(32)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Job_Description		VARCHAR(255)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MinSalary    		INT(8)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MaxSalary    		INT(8)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new hire posting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A_New_Hire_Posting</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Posting_ID        	INT(8) PRIMARY KEY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Job_Title_ID			INT(4)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Department_ID			INT(4)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Department_Endorsed   BOOL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Posting_Date 			DATE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Posting_Description   VARCHAR(255)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withdrawl paperwork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A_Withdrawl_Paperwork</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Resignation_ID        	INT(12) PRIMARY KEY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Employee_ID			INT(8)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Department_ID		INT(4)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Department_Endorsed   	BOOL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Notice_Date			DATE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Department_Endorsement_Date	DATE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Last_Working_Day		DATE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Reason			VARCHAR(255)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company asset ownership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A_Company_Asset_Ownership</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Asset_ID        		INT(12)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Employee_ID			INT(8)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Ownership_Start_Date    	DATE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Ownership_End_Date		DATE)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company asset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A_Company_Asset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Asset_ID        	INT(12) PRIMARY KEY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Department_ID	INT(4)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Asset_Type      	VARCHAR(20)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CONSTRAINT Asset_Type_pickval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CHECK (Asset_Type in ('Physical Asset','Clearance','IT Access'))) ;</a:t>
            </a:r>
            <a:endParaRPr sz="700">
              <a:solidFill>
                <a:schemeClr val="lt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33" name="Google Shape;233;p33"/>
          <p:cNvSpPr txBox="1"/>
          <p:nvPr/>
        </p:nvSpPr>
        <p:spPr>
          <a:xfrm>
            <a:off x="0" y="0"/>
            <a:ext cx="45720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physical asset subtype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A_Physical_Company_Asset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Asset_ID        		INT(12)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Purchase_Date     		DATE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Asset_Condition		VARCHAR(32)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Condition_Check_Date	DATE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Ownership_Status		VARCHAR(32)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CONSTRAINT Condition_pickval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CHECK (Asset_Condition in ('unit pristine/new','standard wear/tear','degraded','broken'))</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CONSTRAINT Ownership_pickval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CHECK (Ownership_Status in ('owned','rented','in stock')))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clearance subtype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A_Clearance_Company_Asset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Asset_ID        	INT(12)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Clearance_Type    	VARCHAR(64)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CONSTRAINT Clearance_pickval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CHECK (Clearance_Type in ('Manager Notice', 'Digital Lock Combination','Group Area Password', 'Inspection Stamp', 'CUI Database')))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Create IT access subtype table.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CREATE TABLE A_IT_Access_Company_Asset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IT_Asset_ID      	INT(12) NOT NULL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Access_Type    	VARCHAR(32) NOT 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 Location 		VARCHAR(255) NOT NULL) ;</a:t>
            </a:r>
            <a:endParaRPr sz="700">
              <a:solidFill>
                <a:schemeClr val="lt1"/>
              </a:solidFill>
              <a:latin typeface="Courier New"/>
              <a:ea typeface="Courier New"/>
              <a:cs typeface="Courier New"/>
              <a:sym typeface="Courier New"/>
            </a:endParaRPr>
          </a:p>
        </p:txBody>
      </p:sp>
      <p:sp>
        <p:nvSpPr>
          <p:cNvPr id="234" name="Google Shape;234;p33"/>
          <p:cNvSpPr txBox="1"/>
          <p:nvPr/>
        </p:nvSpPr>
        <p:spPr>
          <a:xfrm>
            <a:off x="4572000" y="0"/>
            <a:ext cx="4572000" cy="5264100"/>
          </a:xfrm>
          <a:prstGeom prst="rect">
            <a:avLst/>
          </a:prstGeom>
          <a:noFill/>
          <a:ln>
            <a:noFill/>
          </a:ln>
        </p:spPr>
        <p:txBody>
          <a:bodyPr spcFirstLastPara="1" wrap="square" lIns="91425" tIns="0" rIns="91425" bIns="91425" anchor="t" anchorCtr="0">
            <a:spAutoFit/>
          </a:bodyPr>
          <a:lstStyle/>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Create foreign keys.</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A_Department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(HR_Manager_Employee_ID)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A_Employee(Employee_ID);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A_Employee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(Department_ID)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A_Department(Department_ID);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A_Employee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(Job_ID)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A_Job_Title(Job_ID);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A_Employee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(Supervisor_ID)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A_Employee(Employee_ID);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A_New_Hire_Posting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(Job_Title_ID)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A_Job_Title(Job_ID);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A_New_Hire_Posting</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(Department_ID)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A_Department(Department_ID);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A_Paycheck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(Paid_to_Employee_ID)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A_Employee(Employee_ID);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A_Withdrawl_Paperwork</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(Employee_ID)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A_Employee(Employee_ID);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A_Withdrawl_Paperwork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(Department_ID)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A_Department(Department_ID);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A_Company_Asset_Ownership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(Asset_ID)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A_Company_Asset(Asset_ID);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A_Company_Asset_Ownership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(Employee_ID)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A_Employee(Employee_ID);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A_Company_Asset</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(Department_ID)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A_Department(Department_ID);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A_Physical_Company_Asset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(P_Asset_ID)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A_Company_Asset(Asset_ID);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A_Clearance_Company_Asset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(C_Asset_ID)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A_Company_Asset(Asset_ID);</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ALTER TABLE A_IT_Access_Company_Asset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ADD CONSTRAINT FOREIGN KEY (IT_Asset_ID) </a:t>
            </a:r>
            <a:endParaRPr sz="700">
              <a:solidFill>
                <a:schemeClr val="lt1"/>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700">
                <a:solidFill>
                  <a:schemeClr val="lt1"/>
                </a:solidFill>
                <a:latin typeface="Courier New"/>
                <a:ea typeface="Courier New"/>
                <a:cs typeface="Courier New"/>
                <a:sym typeface="Courier New"/>
              </a:rPr>
              <a:t>      REFERENCES A_Company_Asset(Asset_ID);</a:t>
            </a:r>
            <a:endParaRPr sz="700">
              <a:solidFill>
                <a:schemeClr val="lt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Record Creation SQL Code</a:t>
            </a:r>
            <a:endParaRPr/>
          </a:p>
        </p:txBody>
      </p:sp>
      <p:sp>
        <p:nvSpPr>
          <p:cNvPr id="240" name="Google Shape;240;p3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246" name="Google Shape;246;p35"/>
          <p:cNvSpPr txBox="1"/>
          <p:nvPr/>
        </p:nvSpPr>
        <p:spPr>
          <a:xfrm>
            <a:off x="0" y="0"/>
            <a:ext cx="9144000" cy="524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Courier New"/>
                <a:ea typeface="Courier New"/>
                <a:cs typeface="Courier New"/>
                <a:sym typeface="Courier New"/>
              </a:rPr>
              <a:t>-- SELECT * FROM A_Department;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SET define OFF</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SET FOREIGN_KEY_CHECKS = 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insert values into A_Department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A_Department VALUES (0001,00000013,'Sales');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A_Department VALUES (0002,00000013,'Purchasing');</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A_Department VALUES (0003,00000016,'Receiving');</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A_Department VALUES (0004,00000016,'Kitting');</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A_Department VALUES (0005,00000016,'Manufacturing');</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A_Department VALUES (0006,00000016,'Inspection');</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A_Department VALUES (0007,00000016,'Shipping');</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A_Department VALUES (0008,00000013,'IT');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A_Department VALUES (0009,00000013,'Operations');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A_Department VALUES (0010,00000016,'Human Resources');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insert values into A_Employee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(00000001,0001,0001,00000012,'Stanley','Mayer','Stanley.Mayer@company.com',8605077700,'2003-03-31',00080800);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(00000002,0001,0002,00000012,'Ryland','Everett','Ryland.Everett@company.com',8605189154,'2003-12-31',00149100);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(00000003,0003,0003,00000018,'Jaylin','Cline','Jaylin.Cline@company.com',8605207563,'2004-10-23',00106900);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(00000004,0007,0004,00000024,'Ashtyn','Chapman','Ashtyn.Chapman@company.com',8605182445,'2005-03-11',00159500);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(00000005,0001,0005,00000012,'Dominique','Barton','Dominique.Barton@company.com',8605002216,'2005-03-23',00046200);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(00000006,0008,0006,00000017,'Amirah','Pugh','Amirah.Pugh@company.com',8605253880,'2007-02-26',00080800);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(00000007,0002,0007,00000021,'Austin','Jarvis','Austin.Jarvis@company.com',8605122833,'2008-03-18',00131900);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(00000008,0009,0008,00000020,'Gunner','Schmidt','Gunner.Schmidt@company.com',8605131574,'2009-06-14',00087600);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(00000009,0006,0009,00000023,'Kaila','Harmon','Kaila.Harmon@company.com',8605229749,'2009-07-30',00062900);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(00000010,0008,0010,00000017,'Jabari','Robertson','Jabari.Robertson@company.com',8605091946,'2010-09-04',00050000);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(00000011,0004,0011,00000011,'Jewel','Diaz','Jewel.Diaz@company.com',8605168539,'2010-09-13',00141500);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(00000012,0001,0012,00000012,'Jose','Torres','Jose.Torres@company.com',8605168895,'2011-09-20',00178100);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(00000013,0010,0013,00000013,'Zayden','Norman','Zayden.Norman@company.com',8605202063,'2012-02-23',00059900);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(00000014,0007,0014,00000024,'Russell','Nash','Russell.Nash@company.com',8605255532,'2013-07-16',00057000);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(00000015,0009,0015,00000020,'Brodie','Page','Brodie.Page@company.com',8605153058,'2013-10-09',00144400);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(00000016,0010,0016,00000013,'Aubree','Morgan','Aubree.Morgan@company.com',8605203918,'2014-04-23',00123000);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(00000017,0008,0017,00000017,'Ayana','Reynolds','Ayana.Reynolds@company.com',8605077291,'2015-08-17',00150200);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(00000018,0003,0018,00000018,'Rachel','Pratt','Rachel.Pratt@company.com',8605019217,'2016-07-20',00045700);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(00000019,0005,0019,00000019,'Finley','Wagner','Finley.Wagner@company.com',8605083405,'2017-07-30',00167700);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(00000020,0009,0020,00000020,'Regina','Elliott','Regina.Elliott@company.com',8605053733,'2017-08-10',00084100);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(00000021,0002,0021,00000021,'Meadow','Rubio','Meadow.Rubio@company.com',8605194781,'2019-04-30',00148700);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(00000022,0008,0022,00000017,'Tiana','Hubbard','Tiana.Hubbard@company.com',8605121838,'2020-10-24',00071000);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(00000023,0006,0023,00000023,'Madden','Kaiser','Madden.Kaiser@company.com',8605083537,'2021-04-19',00074600);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(00000024,0007,0024,00000024,'Madilynn','Fernandez','Madilynn.Fernandez@company.com',8605133464,'2022-03-13',00068900);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A_Employee VALUES (00000025,0005,0025,00000019,'Maximus','Buckley','Maximus.Buckley@company.com',8605206896,'2022-03-25',00117000);</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insert values into A_Paycheck</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A_Paycheck VALUES (0000000000001001,00000011,'2023-03-15',04716.67,'salary');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A_Paycheck VALUES (0000000000001002,00000012,'2023-03-15',05936.67,'salary');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A_Paycheck VALUES (0000000000001003,00000013,'2023-03-15',01996.67,'salary');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A_Paycheck VALUES (0000000000001004,00000014,'2023-03-15',01900.00,'salary');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A_Paycheck VALUES (0000000000001005,00000015,'2023-03-15',04813.33,'salary');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A_Paycheck VALUES (0000000000001006,00000016,'2023-03-15',04100.00,'salary');</a:t>
            </a:r>
            <a:endParaRPr sz="700">
              <a:solidFill>
                <a:schemeClr val="lt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52" name="Google Shape;252;p36"/>
          <p:cNvSpPr txBox="1"/>
          <p:nvPr/>
        </p:nvSpPr>
        <p:spPr>
          <a:xfrm>
            <a:off x="0" y="0"/>
            <a:ext cx="9144000" cy="5262964"/>
          </a:xfrm>
          <a:prstGeom prst="rect">
            <a:avLst/>
          </a:prstGeom>
          <a:noFill/>
          <a:ln>
            <a:noFill/>
          </a:ln>
        </p:spPr>
        <p:txBody>
          <a:bodyPr spcFirstLastPara="1" wrap="square" lIns="91425" tIns="0" rIns="91425" bIns="0" anchor="t" anchorCtr="0">
            <a:spAutoFit/>
          </a:bodyPr>
          <a:lstStyle/>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A_Paycheck VALUES (0000000000001007,00000017,'2023-03-15',05006.67,'salary');</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A_Paycheck VALUES (0000000000001008,00000018,'2023-03-15',01523.33,'salary');</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A_Paycheck VALUES (0000000000001009,00000019,'2023-03-15',05590.00,'salary');</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A_Paycheck VALUES (0000000000001010,00000020,'2023-03-15',02803.33,'salary');</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A_Paycheck VALUES (0000000000001011,00000014,'2023-03-23',01900.00,'final paycheck');</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 insert values into A_Job_Title</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(0001,'Sales Account Manager','Navigates Customer negotiations. Reviews and processes purchase orders.',00061000,00113000);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(0002,'Sales Senior Account Manager','Navigates Customer negotiations. Reviews and processes purchase orders.',00142000,00265000);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(0003,'Receiving Manager','Receives in materials from vendors, inspects for quality, maintains an orderly stock room.',00080000,00150000);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(0004,'Shipping Senior Manager','Packages product in protective wrapping based on customer requirements.',00120000,00223000);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(0005,'Sales Account Manager','Navigates Customer negotiations. Reviews and processes purchase orders.',00035000,00065000);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(0006,'IT Associate','Maintain''s company''s digital infrastructure',00061000,00113000);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(0007,'Purchasing Engineer','Reviews SAP for MRP scheduling and places Purchase Orders with suppliers.',00099000,00185000);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(0008,'Operations Manager','Manages workflow to maximize efficiency, productivity and profitability. Manages expedite orders.',00066000,00123000);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(0009,'Inspection Manager','Inspects finished product for quality. Performs minor rework to ensure product meets customer requirements. Recommends process changes to improve quality out of manufacturing.',00047000,00088000);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(0010,'IT Associate','Maintain''s company''s digital infrastructure',00038000,00070000);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(0011,'Kitting Senior Director','Obtains materials from stock room based on pick list for the job, delivers to manufacturing room.',00106000,00198000);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(0012,'Sales Senior Account Manager','Navigates Customer negotiations. Reviews and processes purchase orders.',00134000,00249000);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(0013,'Human Resources Senior Associate','Manages personnel conflicts, hirings and separations.',00045000,00084000);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(0014,'Shipping Technician','Packages product in protective wrapping based on customer requirements.',00043000,00080000);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(0015,'Operations Senior Manager','Manages workflow to maximize efficiency, productivity and profitability. Manages expedite orders.',00108000,00202000);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(0016,'Human Resources Senior Associate','Manages personnel conflicts, hirings and separations.',00092000,00172000);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(0017,'IT Associate','Maintain''s company''s digital infrastructure',00113000,00210000);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(0018,'Receiving Clerk','Receives in materials from vendors, inspects for quality, maintains an orderly stock room.',00034000,00064000);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(0019,'Manufacturing Engineer','Assembles materials into finished product. Follows work instruction. Assembly skill required.',00126000,00235000);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(0020,'Operations Manager','Manages workflow to maximize efficiency, productivity and profitability. Manages expedite orders.',00063000,00118000);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(0021,'Purchasing Senior Manager','Reviews SAP for MRP scheduling and places Purchase Orders with suppliers.',00112000,00208000);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(0022,'IT Clerk','Maintain''s company''s digital infrastructure',00053000,00099000);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(0023,'Inspection Associate','Inspects finished product for quality. Performs minor rework to ensure product meets customer requirements. Recommends process changes to improve quality out of manufacturing.',00056000,00104000);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(0024,'Shipping Senior Manager','Packages product in protective wrapping based on customer requirements.',00052000,00096000);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A_Job_Title VALUES (0025,'Manufacturing Manager','Assembles materials into finished product. Follows work instruction. Assembly skill required.',00088000,00164000);</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 insert values into A_New_Hire_Posting </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A_New_Hire_Posting VALUES (00000001,0012,0001,1,'2023-03-23','Navigates Customer negotiations. Reviews and processes purchase orders.');</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A_New_Hire_Posting VALUES (00000002,0021,0002,1,'2023-03-23','Reviews SAP for MRP scheduling and places Purchase Orders with suppliers.');</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A_New_Hire_Posting VALUES (00000003,0018,0003,1,'2023-03-23','Receives in materials from vendors, inspects for quality, maintains an orderly stock room.');</a:t>
            </a:r>
            <a:endParaRPr sz="700" dirty="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dirty="0">
                <a:solidFill>
                  <a:schemeClr val="lt1"/>
                </a:solidFill>
                <a:latin typeface="Courier New"/>
                <a:ea typeface="Courier New"/>
                <a:cs typeface="Courier New"/>
                <a:sym typeface="Courier New"/>
              </a:rPr>
              <a:t>INSERT INTO A_New_Hire_Posting VALUES (00000004,0011,0004,1,'2023-03-23','Obtains materials from stock room based on pick list for the job, delivers to manufacturing room.');</a:t>
            </a:r>
            <a:endParaRPr sz="700" dirty="0">
              <a:solidFill>
                <a:schemeClr val="lt1"/>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58" name="Google Shape;258;p37"/>
          <p:cNvSpPr txBox="1"/>
          <p:nvPr/>
        </p:nvSpPr>
        <p:spPr>
          <a:xfrm>
            <a:off x="0" y="0"/>
            <a:ext cx="9144000" cy="524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A_New_Hire_Posting VALUES (00000005,0019,0005,1,'2023-03-23','Assembles materials into finished product. Follows work instruction. Assembly skill required.');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A_New_Hire_Posting VALUES (00000006,0023,0006,1,'2023-03-23','Inspects finished product for quality. Performs minor rework to ensure product meets customer requirements. Recommends process changes to improve quality out of manufacturing.');</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A_New_Hire_Posting VALUES (00000007,0024,0007,1,'2023-03-23','Packages product in protective wrapping based on customer requirements.');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A_New_Hire_Posting VALUES (00000008,0017,0008,1,'2023-03-23','Maintain''s company''s digital infrastructure');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A_New_Hire_Posting VALUES (00000009,0020,0009,0,'2023-03-23','Manages workflow to maximize efficiency, productivity and profitability. Manages expedite orders.');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A_New_Hire_Posting VALUES (00000010,0013,0010,0,'2023-03-23','Manages personnel conflicts, hirings and separations.');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insert values into A_Withdrawl_Paperwork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A_Withdrawl_Paperwork VALUES (000000000001,00000001,0001,1,'2022-09-13','2022-09-20','2022-10-04','Better Pay');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A_Withdrawl_Paperwork VALUES (000000000002,00000002,0001,0,'2023-01-07','2023-01-14','2023-01-23','Better Pay');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A_Withdrawl_Paperwork VALUES (000000000003,00000003,0003,1,'2022-05-24','2022-05-31','2022-06-26','Better Pay');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A_Withdrawl_Paperwork VALUES (000000000004,00000004,0007,1,'2022-09-20','2022-09-27','2022-10-18','Spouse Relocating');</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A_Withdrawl_Paperwork VALUES (000000000005,00000005,0001,1,'2022-11-05','2022-11-12','2022-11-23','Better Pay');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A_Withdrawl_Paperwork VALUES (000000000006,00000006,0008,1,'2022-07-02','2022-07-09','2022-08-02','Better Location');</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A_Withdrawl_Paperwork VALUES (000000000007,00000007,0002,1,'2022-07-29','2022-08-05','2022-08-16','Better Location');</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A_Withdrawl_Paperwork VALUES (000000000008,00000008,0009,1,'2022-04-15','2022-04-22','2022-04-29','Spouse Relocating');</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A_Withdrawl_Paperwork VALUES (000000000009,00000009,0006,1,'2022-09-30','2022-10-07','2022-10-25','Better Location');</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A_Withdrawl_Paperwork VALUES (000000000010,00000014,0007,1,'2022-11-24','2022-12-01','2022-12-23','Better Pay');</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insert values into A_Company_Asset_Ownership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A_Company_Asset_Ownership VALUES (000000000001,00000001,'2003-04-01','2022-10-03');</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A_Company_Asset_Ownership VALUES (000000000002,00000002,'2004-01-01','2023-01-22');</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A_Company_Asset_Ownership VALUES (000000000003,00000003,'2004-10-24','2022-06-25');</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A_Company_Asset_Ownership VALUES (000000000004,00000004,'2005-03-12','2022-10-17');</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A_Company_Asset_Ownership VALUES (000000000005,00000005,'2005-03-24','2022-11-22');</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A_Company_Asset_Ownership VALUES (000000000006,00000006,'2007-02-27','2022-08-01');</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A_Company_Asset_Ownership VALUES (000000000007,00000007,'2008-03-19','2022-08-15');</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A_Company_Asset_Ownership VALUES (000000000008,00000014,'2013-07-17',NULL);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A_Company_Asset_Ownership VALUES (000000000009,00000014,'2013-07-17',NULL);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A_Company_Asset_Ownership VALUES (000000000010,00000014,'2013-07-17',NULL);</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insert values into A_Company_Asset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(000000000001,0008,'IT Access');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(000000000002,0008,'IT Access');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(000000000003,0008,'IT Access');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(000000000004,0008,'IT Access');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(000000000005,0008,'IT Access');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(000000000006,0008,'IT Access');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(000000000007,0008,'IT Access');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(000000000008,0009,'Clearance');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(000000000009,0010,'Physical 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(000000000010,0008,'IT Access');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(000000000011,0009,'Clearance');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(000000000012,0009,'Clearance');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(000000000013,0009,'Clearance');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(000000000014,0009,'Clearance');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(000000000015,0009,'Clearance');</a:t>
            </a:r>
            <a:endParaRPr sz="700">
              <a:solidFill>
                <a:schemeClr val="lt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64" name="Google Shape;264;p38"/>
          <p:cNvSpPr txBox="1"/>
          <p:nvPr/>
        </p:nvSpPr>
        <p:spPr>
          <a:xfrm>
            <a:off x="0" y="0"/>
            <a:ext cx="9144000" cy="5264100"/>
          </a:xfrm>
          <a:prstGeom prst="rect">
            <a:avLst/>
          </a:prstGeom>
          <a:noFill/>
          <a:ln>
            <a:noFill/>
          </a:ln>
        </p:spPr>
        <p:txBody>
          <a:bodyPr spcFirstLastPara="1" wrap="square" lIns="91425" tIns="0" rIns="91425" bIns="91425" anchor="t" anchorCtr="0">
            <a:spAutoFit/>
          </a:bodyPr>
          <a:lstStyle/>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(000000000016,0009,'Clearance');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(000000000017,0009,'Clearance');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(000000000018,0009,'Clearance');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(000000000019,0009,'Clearance');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(000000000020,0008,'IT Access');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(000000000021,0008,'IT Access');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(000000000022,0010,'Physical 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(000000000023,0010,'Physical 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(000000000024,0010,'Physical 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(000000000025,0010,'Physical 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(000000000026,0010,'Physical 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(000000000027,0010,'Physical 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(000000000028,0010,'Physical 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(000000000029,0010,'Physical 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A_Company_Asset VALUES (000000000030,0010,'Physical Asset');</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insert values into A_Clearance_Company_Asset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A_Clearance_Company_Asset VALUES (000000000008,'Group Area Password');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A_Clearance_Company_Asset VALUES (000000000011,'Group Area Password');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A_Clearance_Company_Asset VALUES (000000000012,'Group Area Password');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A_Clearance_Company_Asset VALUES (000000000013,'Group Area Password');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A_Clearance_Company_Asset VALUES (000000000014,'Group Area Password');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A_Clearance_Company_Asset VALUES (000000000015,'Group Area Password');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A_Clearance_Company_Asset VALUES (000000000016,'Digital Lock Combination');</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A_Clearance_Company_Asset VALUES (000000000017,'Inspection Stamp');</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A_Clearance_Company_Asset VALUES (000000000018,'Manager Notice');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A_Clearance_Company_Asset VALUES (000000000019,'Manager Notice');</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insert values into A_Physical_Company_Asset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A_Physical_Company_Asset VALUES (000000000009,'2017-07-17','unit pristine/new','2017-07-17','owned');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A_Physical_Company_Asset VALUES (000000000022,'2017-07-17','unit pristine/new','2017-07-17','owned');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A_Physical_Company_Asset VALUES (000000000023,'2017-07-17','unit pristine/new','2017-07-17','owned');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A_Physical_Company_Asset VALUES (000000000024,'2017-07-17','unit pristine/new','2017-07-17','owned');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A_Physical_Company_Asset VALUES (000000000025,'2017-07-17','unit pristine/new','2017-07-17','owned');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A_Physical_Company_Asset VALUES (000000000026,'2021-02-12','unit pristine/new','2021-02-12','owned');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A_Physical_Company_Asset VALUES (000000000027,'2021-02-12','unit pristine/new','2021-02-12','owned');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A_Physical_Company_Asset VALUES (000000000028,'2021-02-12','unit pristine/new','2021-02-12','owned');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A_Physical_Company_Asset VALUES (000000000029,'2021-02-12','unit pristine/new','2021-02-12','owned');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A_Physical_Company_Asset VALUES (000000000030,'2021-02-12','unit pristine/new','2021-02-12','owned');</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 insert values into A_IT_Access_Company_Asset </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A_IT_Access_Company_Asset VALUES (000000000001,'Sharedrive','//PWC.com/Groups');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A_IT_Access_Company_Asset VALUES (000000000002,'Sharedrive','//PWC.com/Groups');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A_IT_Access_Company_Asset VALUES (000000000003,'Sharedrive','//PWC.com/Groups');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A_IT_Access_Company_Asset VALUES (000000000004,'Sharedrive','//PWC.com/Groups');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A_IT_Access_Company_Asset VALUES (000000000005,'Sharedrive','//PWC.com/Groups');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A_IT_Access_Company_Asset VALUES (000000000006,'Sharedrive','//PWC.com/Groups');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A_IT_Access_Company_Asset VALUES (000000000007,'Sharedrive','//PWC.com/Groups');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A_IT_Access_Company_Asset VALUES (000000000010,'Sharedrive','//PWC.com/Groups');</a:t>
            </a:r>
            <a:endParaRPr sz="700">
              <a:solidFill>
                <a:schemeClr val="lt1"/>
              </a:solidFill>
              <a:latin typeface="Courier New"/>
              <a:ea typeface="Courier New"/>
              <a:cs typeface="Courier New"/>
              <a:sym typeface="Courier New"/>
            </a:endParaRPr>
          </a:p>
          <a:p>
            <a:pPr marL="0" lvl="0" indent="0" algn="l" rtl="0">
              <a:spcBef>
                <a:spcPts val="0"/>
              </a:spcBef>
              <a:spcAft>
                <a:spcPts val="0"/>
              </a:spcAft>
              <a:buNone/>
            </a:pPr>
            <a:r>
              <a:rPr lang="en" sz="700">
                <a:solidFill>
                  <a:schemeClr val="lt1"/>
                </a:solidFill>
                <a:latin typeface="Courier New"/>
                <a:ea typeface="Courier New"/>
                <a:cs typeface="Courier New"/>
                <a:sym typeface="Courier New"/>
              </a:rPr>
              <a:t>INSERT INTO A_IT_Access_Company_Asset VALUES (000000000020,'Sharedrive','//PWC.com/Groups');</a:t>
            </a:r>
            <a:endParaRPr sz="700">
              <a:solidFill>
                <a:schemeClr val="lt1"/>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700">
                <a:solidFill>
                  <a:schemeClr val="lt1"/>
                </a:solidFill>
                <a:latin typeface="Courier New"/>
                <a:ea typeface="Courier New"/>
                <a:cs typeface="Courier New"/>
                <a:sym typeface="Courier New"/>
              </a:rPr>
              <a:t>INSERT INTO A_IT_Access_Company_Asset VALUES (000000000021,'Sharedrive','//PWC.com/Groups');</a:t>
            </a:r>
            <a:endParaRPr sz="700">
              <a:solidFill>
                <a:schemeClr val="lt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70" name="Google Shape;27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SQL Queries</a:t>
            </a:r>
            <a:endParaRPr/>
          </a:p>
        </p:txBody>
      </p:sp>
      <p:sp>
        <p:nvSpPr>
          <p:cNvPr id="271" name="Google Shape;271;p39"/>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0"/>
              </a:spcBef>
              <a:spcAft>
                <a:spcPts val="0"/>
              </a:spcAft>
              <a:buNone/>
            </a:pPr>
            <a:r>
              <a:rPr lang="en" sz="1400" b="1" u="sng">
                <a:latin typeface="Arial"/>
                <a:ea typeface="Arial"/>
                <a:cs typeface="Arial"/>
                <a:sym typeface="Arial"/>
              </a:rPr>
              <a:t>Query #1:</a:t>
            </a:r>
            <a:endParaRPr sz="1400" b="1" u="sng">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SELECT</a:t>
            </a:r>
            <a:r>
              <a:rPr lang="en" sz="900">
                <a:latin typeface="Arial"/>
                <a:ea typeface="Arial"/>
                <a:cs typeface="Arial"/>
                <a:sym typeface="Arial"/>
              </a:rPr>
              <a:t> Department_ID , </a:t>
            </a:r>
            <a:r>
              <a:rPr lang="en" sz="900" b="1">
                <a:latin typeface="Arial"/>
                <a:ea typeface="Arial"/>
                <a:cs typeface="Arial"/>
                <a:sym typeface="Arial"/>
              </a:rPr>
              <a:t>DATEDIFF</a:t>
            </a:r>
            <a:r>
              <a:rPr lang="en" sz="900">
                <a:latin typeface="Arial"/>
                <a:ea typeface="Arial"/>
                <a:cs typeface="Arial"/>
                <a:sym typeface="Arial"/>
              </a:rPr>
              <a:t>(Department_Endorsement_Date,Notice_Date) </a:t>
            </a:r>
            <a:r>
              <a:rPr lang="en" sz="900" b="1">
                <a:latin typeface="Arial"/>
                <a:ea typeface="Arial"/>
                <a:cs typeface="Arial"/>
                <a:sym typeface="Arial"/>
              </a:rPr>
              <a:t>AS</a:t>
            </a:r>
            <a:r>
              <a:rPr lang="en" sz="900">
                <a:latin typeface="Arial"/>
                <a:ea typeface="Arial"/>
                <a:cs typeface="Arial"/>
                <a:sym typeface="Arial"/>
              </a:rPr>
              <a:t> "Endorsement Duration in Days"</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FROM</a:t>
            </a:r>
            <a:r>
              <a:rPr lang="en" sz="900">
                <a:latin typeface="Arial"/>
                <a:ea typeface="Arial"/>
                <a:cs typeface="Arial"/>
                <a:sym typeface="Arial"/>
              </a:rPr>
              <a:t> A_Withdrawl_Paperwork</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GROUP</a:t>
            </a:r>
            <a:r>
              <a:rPr lang="en" sz="900">
                <a:latin typeface="Arial"/>
                <a:ea typeface="Arial"/>
                <a:cs typeface="Arial"/>
                <a:sym typeface="Arial"/>
              </a:rPr>
              <a:t> </a:t>
            </a:r>
            <a:r>
              <a:rPr lang="en" sz="900" b="1">
                <a:latin typeface="Arial"/>
                <a:ea typeface="Arial"/>
                <a:cs typeface="Arial"/>
                <a:sym typeface="Arial"/>
              </a:rPr>
              <a:t>BY</a:t>
            </a:r>
            <a:r>
              <a:rPr lang="en" sz="900">
                <a:latin typeface="Arial"/>
                <a:ea typeface="Arial"/>
                <a:cs typeface="Arial"/>
                <a:sym typeface="Arial"/>
              </a:rPr>
              <a:t> Department_ID</a:t>
            </a:r>
            <a:endParaRPr sz="900">
              <a:latin typeface="Arial"/>
              <a:ea typeface="Arial"/>
              <a:cs typeface="Arial"/>
              <a:sym typeface="Arial"/>
            </a:endParaRPr>
          </a:p>
          <a:p>
            <a:pPr marL="0" lvl="0" indent="0" algn="l" rtl="0">
              <a:lnSpc>
                <a:spcPct val="100000"/>
              </a:lnSpc>
              <a:spcBef>
                <a:spcPts val="0"/>
              </a:spcBef>
              <a:spcAft>
                <a:spcPts val="0"/>
              </a:spcAft>
              <a:buNone/>
            </a:pPr>
            <a:endParaRPr sz="1100">
              <a:latin typeface="Arial"/>
              <a:ea typeface="Arial"/>
              <a:cs typeface="Arial"/>
              <a:sym typeface="Arial"/>
            </a:endParaRPr>
          </a:p>
          <a:p>
            <a:pPr marL="0" lvl="0" indent="0" algn="l" rtl="0">
              <a:lnSpc>
                <a:spcPct val="100000"/>
              </a:lnSpc>
              <a:spcBef>
                <a:spcPts val="0"/>
              </a:spcBef>
              <a:spcAft>
                <a:spcPts val="0"/>
              </a:spcAft>
              <a:buNone/>
            </a:pPr>
            <a:r>
              <a:rPr lang="en" sz="1400" b="1" u="sng">
                <a:latin typeface="Arial"/>
                <a:ea typeface="Arial"/>
                <a:cs typeface="Arial"/>
                <a:sym typeface="Arial"/>
              </a:rPr>
              <a:t>Query #2:</a:t>
            </a:r>
            <a:endParaRPr sz="11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SELECT</a:t>
            </a:r>
            <a:r>
              <a:rPr lang="en" sz="900">
                <a:latin typeface="Arial"/>
                <a:ea typeface="Arial"/>
                <a:cs typeface="Arial"/>
                <a:sym typeface="Arial"/>
              </a:rPr>
              <a:t> e.First_Name, e.Last_Name , e.Salary ,j.Title , j.MinSalary , j.MaxSalary , </a:t>
            </a:r>
            <a:r>
              <a:rPr lang="en" sz="900" b="1">
                <a:latin typeface="Arial"/>
                <a:ea typeface="Arial"/>
                <a:cs typeface="Arial"/>
                <a:sym typeface="Arial"/>
              </a:rPr>
              <a:t>if</a:t>
            </a:r>
            <a:r>
              <a:rPr lang="en" sz="900">
                <a:latin typeface="Arial"/>
                <a:ea typeface="Arial"/>
                <a:cs typeface="Arial"/>
                <a:sym typeface="Arial"/>
              </a:rPr>
              <a:t>(e.Salary </a:t>
            </a:r>
            <a:r>
              <a:rPr lang="en" sz="900" b="1">
                <a:latin typeface="Arial"/>
                <a:ea typeface="Arial"/>
                <a:cs typeface="Arial"/>
                <a:sym typeface="Arial"/>
              </a:rPr>
              <a:t>BETWEEN</a:t>
            </a:r>
            <a:r>
              <a:rPr lang="en" sz="900">
                <a:latin typeface="Arial"/>
                <a:ea typeface="Arial"/>
                <a:cs typeface="Arial"/>
                <a:sym typeface="Arial"/>
              </a:rPr>
              <a:t> j.MinSalary </a:t>
            </a:r>
            <a:r>
              <a:rPr lang="en" sz="900" b="1">
                <a:latin typeface="Arial"/>
                <a:ea typeface="Arial"/>
                <a:cs typeface="Arial"/>
                <a:sym typeface="Arial"/>
              </a:rPr>
              <a:t>AND</a:t>
            </a:r>
            <a:r>
              <a:rPr lang="en" sz="900">
                <a:latin typeface="Arial"/>
                <a:ea typeface="Arial"/>
                <a:cs typeface="Arial"/>
                <a:sym typeface="Arial"/>
              </a:rPr>
              <a:t> j.MaxSalary, 'Salary Within Normal Range', 'Salary Not Within Normal Range') </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FROM</a:t>
            </a:r>
            <a:r>
              <a:rPr lang="en" sz="900">
                <a:latin typeface="Arial"/>
                <a:ea typeface="Arial"/>
                <a:cs typeface="Arial"/>
                <a:sym typeface="Arial"/>
              </a:rPr>
              <a:t> A_Employee e</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JOIN</a:t>
            </a:r>
            <a:r>
              <a:rPr lang="en" sz="900">
                <a:latin typeface="Arial"/>
                <a:ea typeface="Arial"/>
                <a:cs typeface="Arial"/>
                <a:sym typeface="Arial"/>
              </a:rPr>
              <a:t> A_Withdrawl_Paperwork w</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ON</a:t>
            </a:r>
            <a:r>
              <a:rPr lang="en" sz="900">
                <a:latin typeface="Arial"/>
                <a:ea typeface="Arial"/>
                <a:cs typeface="Arial"/>
                <a:sym typeface="Arial"/>
              </a:rPr>
              <a:t> (e.Employee_ID = w.Employee_ID)</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JOIN</a:t>
            </a:r>
            <a:r>
              <a:rPr lang="en" sz="900">
                <a:latin typeface="Arial"/>
                <a:ea typeface="Arial"/>
                <a:cs typeface="Arial"/>
                <a:sym typeface="Arial"/>
              </a:rPr>
              <a:t> A_Job_Title j</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ON</a:t>
            </a:r>
            <a:r>
              <a:rPr lang="en" sz="900">
                <a:latin typeface="Arial"/>
                <a:ea typeface="Arial"/>
                <a:cs typeface="Arial"/>
                <a:sym typeface="Arial"/>
              </a:rPr>
              <a:t> (e.Job_ID = j.Job_ID)</a:t>
            </a:r>
            <a:endParaRPr sz="900">
              <a:latin typeface="Arial"/>
              <a:ea typeface="Arial"/>
              <a:cs typeface="Arial"/>
              <a:sym typeface="Arial"/>
            </a:endParaRPr>
          </a:p>
          <a:p>
            <a:pPr marL="0" lvl="0" indent="0" algn="l" rtl="0">
              <a:lnSpc>
                <a:spcPct val="100000"/>
              </a:lnSpc>
              <a:spcBef>
                <a:spcPts val="0"/>
              </a:spcBef>
              <a:spcAft>
                <a:spcPts val="0"/>
              </a:spcAft>
              <a:buNone/>
            </a:pPr>
            <a:endParaRPr sz="1100">
              <a:latin typeface="Arial"/>
              <a:ea typeface="Arial"/>
              <a:cs typeface="Arial"/>
              <a:sym typeface="Arial"/>
            </a:endParaRPr>
          </a:p>
          <a:p>
            <a:pPr marL="0" lvl="0" indent="0" algn="l" rtl="0">
              <a:lnSpc>
                <a:spcPct val="100000"/>
              </a:lnSpc>
              <a:spcBef>
                <a:spcPts val="0"/>
              </a:spcBef>
              <a:spcAft>
                <a:spcPts val="0"/>
              </a:spcAft>
              <a:buNone/>
            </a:pPr>
            <a:r>
              <a:rPr lang="en" sz="1400" b="1" u="sng">
                <a:latin typeface="Arial"/>
                <a:ea typeface="Arial"/>
                <a:cs typeface="Arial"/>
                <a:sym typeface="Arial"/>
              </a:rPr>
              <a:t>Query #3:</a:t>
            </a:r>
            <a:endParaRPr sz="11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SELECT</a:t>
            </a:r>
            <a:r>
              <a:rPr lang="en" sz="900">
                <a:latin typeface="Arial"/>
                <a:ea typeface="Arial"/>
                <a:cs typeface="Arial"/>
                <a:sym typeface="Arial"/>
              </a:rPr>
              <a:t> ca.Asset_ID , ca.Asset_Type , co.Employee_ID, co.Ownership_End_Date</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FROM</a:t>
            </a:r>
            <a:r>
              <a:rPr lang="en" sz="900">
                <a:latin typeface="Arial"/>
                <a:ea typeface="Arial"/>
                <a:cs typeface="Arial"/>
                <a:sym typeface="Arial"/>
              </a:rPr>
              <a:t> A_Company_Asset ca</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JOIN</a:t>
            </a:r>
            <a:r>
              <a:rPr lang="en" sz="900">
                <a:latin typeface="Arial"/>
                <a:ea typeface="Arial"/>
                <a:cs typeface="Arial"/>
                <a:sym typeface="Arial"/>
              </a:rPr>
              <a:t> A_Company_Asset_Ownership co</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ON</a:t>
            </a:r>
            <a:r>
              <a:rPr lang="en" sz="900">
                <a:latin typeface="Arial"/>
                <a:ea typeface="Arial"/>
                <a:cs typeface="Arial"/>
                <a:sym typeface="Arial"/>
              </a:rPr>
              <a:t>(ca.Asset_ID=co.Asset_ID)</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JOIN</a:t>
            </a:r>
            <a:r>
              <a:rPr lang="en" sz="900">
                <a:latin typeface="Arial"/>
                <a:ea typeface="Arial"/>
                <a:cs typeface="Arial"/>
                <a:sym typeface="Arial"/>
              </a:rPr>
              <a:t> A_Withdrawl_Paperwork awp</a:t>
            </a:r>
            <a:endParaRPr sz="900">
              <a:latin typeface="Arial"/>
              <a:ea typeface="Arial"/>
              <a:cs typeface="Arial"/>
              <a:sym typeface="Arial"/>
            </a:endParaRPr>
          </a:p>
          <a:p>
            <a:pPr marL="0" lvl="0" indent="0" algn="l" rtl="0">
              <a:lnSpc>
                <a:spcPct val="100000"/>
              </a:lnSpc>
              <a:spcBef>
                <a:spcPts val="0"/>
              </a:spcBef>
              <a:spcAft>
                <a:spcPts val="0"/>
              </a:spcAft>
              <a:buNone/>
            </a:pPr>
            <a:r>
              <a:rPr lang="en" sz="900" b="1">
                <a:latin typeface="Arial"/>
                <a:ea typeface="Arial"/>
                <a:cs typeface="Arial"/>
                <a:sym typeface="Arial"/>
              </a:rPr>
              <a:t>ON</a:t>
            </a:r>
            <a:r>
              <a:rPr lang="en" sz="900">
                <a:latin typeface="Arial"/>
                <a:ea typeface="Arial"/>
                <a:cs typeface="Arial"/>
                <a:sym typeface="Arial"/>
              </a:rPr>
              <a:t>(awp.Employee_ID = co.employee_id)</a:t>
            </a:r>
            <a:endParaRPr sz="900">
              <a:latin typeface="Arial"/>
              <a:ea typeface="Arial"/>
              <a:cs typeface="Arial"/>
              <a:sym typeface="Arial"/>
            </a:endParaRPr>
          </a:p>
          <a:p>
            <a:pPr marL="0" lvl="0" indent="0" algn="l" rtl="0">
              <a:spcBef>
                <a:spcPts val="0"/>
              </a:spcBef>
              <a:spcAft>
                <a:spcPts val="1200"/>
              </a:spcAft>
              <a:buNone/>
            </a:pPr>
            <a:endParaRPr/>
          </a:p>
        </p:txBody>
      </p:sp>
      <p:pic>
        <p:nvPicPr>
          <p:cNvPr id="272" name="Google Shape;272;p39"/>
          <p:cNvPicPr preferRelativeResize="0"/>
          <p:nvPr/>
        </p:nvPicPr>
        <p:blipFill>
          <a:blip r:embed="rId3">
            <a:alphaModFix/>
          </a:blip>
          <a:stretch>
            <a:fillRect/>
          </a:stretch>
        </p:blipFill>
        <p:spPr>
          <a:xfrm>
            <a:off x="5249050" y="1095675"/>
            <a:ext cx="2135350" cy="831550"/>
          </a:xfrm>
          <a:prstGeom prst="rect">
            <a:avLst/>
          </a:prstGeom>
          <a:noFill/>
          <a:ln>
            <a:noFill/>
          </a:ln>
        </p:spPr>
      </p:pic>
      <p:pic>
        <p:nvPicPr>
          <p:cNvPr id="273" name="Google Shape;273;p39"/>
          <p:cNvPicPr preferRelativeResize="0"/>
          <p:nvPr/>
        </p:nvPicPr>
        <p:blipFill>
          <a:blip r:embed="rId4">
            <a:alphaModFix/>
          </a:blip>
          <a:stretch>
            <a:fillRect/>
          </a:stretch>
        </p:blipFill>
        <p:spPr>
          <a:xfrm>
            <a:off x="4482875" y="2005169"/>
            <a:ext cx="4466949" cy="995056"/>
          </a:xfrm>
          <a:prstGeom prst="rect">
            <a:avLst/>
          </a:prstGeom>
          <a:noFill/>
          <a:ln>
            <a:noFill/>
          </a:ln>
        </p:spPr>
      </p:pic>
      <p:pic>
        <p:nvPicPr>
          <p:cNvPr id="274" name="Google Shape;274;p39"/>
          <p:cNvPicPr preferRelativeResize="0"/>
          <p:nvPr/>
        </p:nvPicPr>
        <p:blipFill>
          <a:blip r:embed="rId5">
            <a:alphaModFix/>
          </a:blip>
          <a:stretch>
            <a:fillRect/>
          </a:stretch>
        </p:blipFill>
        <p:spPr>
          <a:xfrm>
            <a:off x="4803175" y="3133852"/>
            <a:ext cx="3027100" cy="1149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280" name="Google Shape;280;p40"/>
          <p:cNvSpPr txBox="1">
            <a:spLocks noGrp="1"/>
          </p:cNvSpPr>
          <p:nvPr>
            <p:ph type="body" idx="1"/>
          </p:nvPr>
        </p:nvSpPr>
        <p:spPr>
          <a:xfrm>
            <a:off x="311700" y="383275"/>
            <a:ext cx="5282700" cy="4579200"/>
          </a:xfrm>
          <a:prstGeom prst="rect">
            <a:avLst/>
          </a:prstGeom>
        </p:spPr>
        <p:txBody>
          <a:bodyPr spcFirstLastPara="1" wrap="square" lIns="91425" tIns="91425" rIns="91425" bIns="91425" anchor="t" anchorCtr="0">
            <a:normAutofit fontScale="77500" lnSpcReduction="20000"/>
          </a:bodyPr>
          <a:lstStyle/>
          <a:p>
            <a:pPr marL="0" lvl="0" indent="0" algn="l" rtl="0">
              <a:lnSpc>
                <a:spcPct val="100000"/>
              </a:lnSpc>
              <a:spcBef>
                <a:spcPts val="0"/>
              </a:spcBef>
              <a:spcAft>
                <a:spcPts val="0"/>
              </a:spcAft>
              <a:buNone/>
            </a:pPr>
            <a:r>
              <a:rPr lang="en" sz="1500" b="1" u="sng">
                <a:latin typeface="Arial"/>
                <a:ea typeface="Arial"/>
                <a:cs typeface="Arial"/>
                <a:sym typeface="Arial"/>
              </a:rPr>
              <a:t>SQL Query #4:</a:t>
            </a:r>
            <a:endParaRPr sz="12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SELECT</a:t>
            </a:r>
            <a:r>
              <a:rPr lang="en" sz="1000">
                <a:latin typeface="Arial"/>
                <a:ea typeface="Arial"/>
                <a:cs typeface="Arial"/>
                <a:sym typeface="Arial"/>
              </a:rPr>
              <a:t> P_Asset_ID,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Asset_Type,</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SUM</a:t>
            </a:r>
            <a:r>
              <a:rPr lang="en" sz="1000">
                <a:latin typeface="Arial"/>
                <a:ea typeface="Arial"/>
                <a:cs typeface="Arial"/>
                <a:sym typeface="Arial"/>
              </a:rPr>
              <a:t>(</a:t>
            </a:r>
            <a:r>
              <a:rPr lang="en" sz="1000" b="1">
                <a:latin typeface="Arial"/>
                <a:ea typeface="Arial"/>
                <a:cs typeface="Arial"/>
                <a:sym typeface="Arial"/>
              </a:rPr>
              <a:t>DATEDIFF</a:t>
            </a:r>
            <a:r>
              <a:rPr lang="en" sz="1000">
                <a:latin typeface="Arial"/>
                <a:ea typeface="Arial"/>
                <a:cs typeface="Arial"/>
                <a:sym typeface="Arial"/>
              </a:rPr>
              <a:t>(</a:t>
            </a:r>
            <a:r>
              <a:rPr lang="en" sz="1000" b="1">
                <a:latin typeface="Arial"/>
                <a:ea typeface="Arial"/>
                <a:cs typeface="Arial"/>
                <a:sym typeface="Arial"/>
              </a:rPr>
              <a:t>IF</a:t>
            </a:r>
            <a:r>
              <a:rPr lang="en" sz="1000">
                <a:latin typeface="Arial"/>
                <a:ea typeface="Arial"/>
                <a:cs typeface="Arial"/>
                <a:sym typeface="Arial"/>
              </a:rPr>
              <a:t>(Ownership_End_Date </a:t>
            </a:r>
            <a:r>
              <a:rPr lang="en" sz="1000" b="1">
                <a:latin typeface="Arial"/>
                <a:ea typeface="Arial"/>
                <a:cs typeface="Arial"/>
                <a:sym typeface="Arial"/>
              </a:rPr>
              <a:t>IS</a:t>
            </a:r>
            <a:r>
              <a:rPr lang="en" sz="1000">
                <a:latin typeface="Arial"/>
                <a:ea typeface="Arial"/>
                <a:cs typeface="Arial"/>
                <a:sym typeface="Arial"/>
              </a:rPr>
              <a:t> </a:t>
            </a:r>
            <a:r>
              <a:rPr lang="en" sz="1000" b="1">
                <a:latin typeface="Arial"/>
                <a:ea typeface="Arial"/>
                <a:cs typeface="Arial"/>
                <a:sym typeface="Arial"/>
              </a:rPr>
              <a:t>NULL</a:t>
            </a:r>
            <a:r>
              <a:rPr lang="en" sz="1000">
                <a:latin typeface="Arial"/>
                <a:ea typeface="Arial"/>
                <a:cs typeface="Arial"/>
                <a:sym typeface="Arial"/>
              </a:rPr>
              <a:t>, '2023-04-07',Ownership_End_Date),Ownership_Start_Date)) </a:t>
            </a:r>
            <a:r>
              <a:rPr lang="en" sz="1000" b="1">
                <a:latin typeface="Arial"/>
                <a:ea typeface="Arial"/>
                <a:cs typeface="Arial"/>
                <a:sym typeface="Arial"/>
              </a:rPr>
              <a:t>as</a:t>
            </a:r>
            <a:r>
              <a:rPr lang="en" sz="1000">
                <a:latin typeface="Arial"/>
                <a:ea typeface="Arial"/>
                <a:cs typeface="Arial"/>
                <a:sym typeface="Arial"/>
              </a:rPr>
              <a:t> 'Days Issued',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MIN</a:t>
            </a:r>
            <a:r>
              <a:rPr lang="en" sz="1000">
                <a:latin typeface="Arial"/>
                <a:ea typeface="Arial"/>
                <a:cs typeface="Arial"/>
                <a:sym typeface="Arial"/>
              </a:rPr>
              <a:t>(Ownership_Start_Date) </a:t>
            </a:r>
            <a:r>
              <a:rPr lang="en" sz="1000" b="1">
                <a:latin typeface="Arial"/>
                <a:ea typeface="Arial"/>
                <a:cs typeface="Arial"/>
                <a:sym typeface="Arial"/>
              </a:rPr>
              <a:t>as</a:t>
            </a:r>
            <a:r>
              <a:rPr lang="en" sz="1000">
                <a:latin typeface="Arial"/>
                <a:ea typeface="Arial"/>
                <a:cs typeface="Arial"/>
                <a:sym typeface="Arial"/>
              </a:rPr>
              <a:t> 'First issue date',</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MAX</a:t>
            </a:r>
            <a:r>
              <a:rPr lang="en" sz="1000">
                <a:latin typeface="Arial"/>
                <a:ea typeface="Arial"/>
                <a:cs typeface="Arial"/>
                <a:sym typeface="Arial"/>
              </a:rPr>
              <a:t>(Ownership_End_Date) </a:t>
            </a:r>
            <a:r>
              <a:rPr lang="en" sz="1000" b="1">
                <a:latin typeface="Arial"/>
                <a:ea typeface="Arial"/>
                <a:cs typeface="Arial"/>
                <a:sym typeface="Arial"/>
              </a:rPr>
              <a:t>as</a:t>
            </a:r>
            <a:r>
              <a:rPr lang="en" sz="1000">
                <a:latin typeface="Arial"/>
                <a:ea typeface="Arial"/>
                <a:cs typeface="Arial"/>
                <a:sym typeface="Arial"/>
              </a:rPr>
              <a:t> 'Last turn-in date',</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COUNT</a:t>
            </a:r>
            <a:r>
              <a:rPr lang="en" sz="1000">
                <a:latin typeface="Arial"/>
                <a:ea typeface="Arial"/>
                <a:cs typeface="Arial"/>
                <a:sym typeface="Arial"/>
              </a:rPr>
              <a:t>(</a:t>
            </a:r>
            <a:r>
              <a:rPr lang="en" sz="1000" b="1">
                <a:latin typeface="Arial"/>
                <a:ea typeface="Arial"/>
                <a:cs typeface="Arial"/>
                <a:sym typeface="Arial"/>
              </a:rPr>
              <a:t>ALL</a:t>
            </a:r>
            <a:r>
              <a:rPr lang="en" sz="1000">
                <a:latin typeface="Arial"/>
                <a:ea typeface="Arial"/>
                <a:cs typeface="Arial"/>
                <a:sym typeface="Arial"/>
              </a:rPr>
              <a:t> Ownership_Start_Date) </a:t>
            </a:r>
            <a:r>
              <a:rPr lang="en" sz="1000" b="1">
                <a:latin typeface="Arial"/>
                <a:ea typeface="Arial"/>
                <a:cs typeface="Arial"/>
                <a:sym typeface="Arial"/>
              </a:rPr>
              <a:t>as</a:t>
            </a:r>
            <a:r>
              <a:rPr lang="en" sz="1000">
                <a:latin typeface="Arial"/>
                <a:ea typeface="Arial"/>
                <a:cs typeface="Arial"/>
                <a:sym typeface="Arial"/>
              </a:rPr>
              <a:t> 'Times issued',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IF</a:t>
            </a:r>
            <a:r>
              <a:rPr lang="en" sz="1000">
                <a:latin typeface="Arial"/>
                <a:ea typeface="Arial"/>
                <a:cs typeface="Arial"/>
                <a:sym typeface="Arial"/>
              </a:rPr>
              <a:t>(Ownership_Start_Date </a:t>
            </a:r>
            <a:r>
              <a:rPr lang="en" sz="1000" b="1">
                <a:latin typeface="Arial"/>
                <a:ea typeface="Arial"/>
                <a:cs typeface="Arial"/>
                <a:sym typeface="Arial"/>
              </a:rPr>
              <a:t>is</a:t>
            </a:r>
            <a:r>
              <a:rPr lang="en" sz="1000">
                <a:latin typeface="Arial"/>
                <a:ea typeface="Arial"/>
                <a:cs typeface="Arial"/>
                <a:sym typeface="Arial"/>
              </a:rPr>
              <a:t> </a:t>
            </a:r>
            <a:r>
              <a:rPr lang="en" sz="1000" b="1">
                <a:latin typeface="Arial"/>
                <a:ea typeface="Arial"/>
                <a:cs typeface="Arial"/>
                <a:sym typeface="Arial"/>
              </a:rPr>
              <a:t>NULL</a:t>
            </a:r>
            <a:r>
              <a:rPr lang="en" sz="1000">
                <a:latin typeface="Arial"/>
                <a:ea typeface="Arial"/>
                <a:cs typeface="Arial"/>
                <a:sym typeface="Arial"/>
              </a:rPr>
              <a:t>, 'Never Issued', </a:t>
            </a:r>
            <a:r>
              <a:rPr lang="en" sz="1000" b="1">
                <a:latin typeface="Arial"/>
                <a:ea typeface="Arial"/>
                <a:cs typeface="Arial"/>
                <a:sym typeface="Arial"/>
              </a:rPr>
              <a:t>CONCAT</a:t>
            </a:r>
            <a:r>
              <a:rPr lang="en" sz="1000">
                <a:latin typeface="Arial"/>
                <a:ea typeface="Arial"/>
                <a:cs typeface="Arial"/>
                <a:sym typeface="Arial"/>
              </a:rPr>
              <a:t>(</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ROUND</a:t>
            </a:r>
            <a:r>
              <a:rPr lang="en" sz="1000">
                <a:latin typeface="Arial"/>
                <a:ea typeface="Arial"/>
                <a:cs typeface="Arial"/>
                <a:sym typeface="Arial"/>
              </a:rPr>
              <a:t>(100*</a:t>
            </a:r>
            <a:r>
              <a:rPr lang="en" sz="1000" b="1">
                <a:latin typeface="Arial"/>
                <a:ea typeface="Arial"/>
                <a:cs typeface="Arial"/>
                <a:sym typeface="Arial"/>
              </a:rPr>
              <a:t>SUM</a:t>
            </a:r>
            <a:r>
              <a:rPr lang="en" sz="1000">
                <a:latin typeface="Arial"/>
                <a:ea typeface="Arial"/>
                <a:cs typeface="Arial"/>
                <a:sym typeface="Arial"/>
              </a:rPr>
              <a:t>(</a:t>
            </a:r>
            <a:r>
              <a:rPr lang="en" sz="1000" b="1">
                <a:latin typeface="Arial"/>
                <a:ea typeface="Arial"/>
                <a:cs typeface="Arial"/>
                <a:sym typeface="Arial"/>
              </a:rPr>
              <a:t>DATEDIFF</a:t>
            </a:r>
            <a:r>
              <a:rPr lang="en" sz="1000">
                <a:latin typeface="Arial"/>
                <a:ea typeface="Arial"/>
                <a:cs typeface="Arial"/>
                <a:sym typeface="Arial"/>
              </a:rPr>
              <a:t>(</a:t>
            </a:r>
            <a:r>
              <a:rPr lang="en" sz="1000" b="1">
                <a:latin typeface="Arial"/>
                <a:ea typeface="Arial"/>
                <a:cs typeface="Arial"/>
                <a:sym typeface="Arial"/>
              </a:rPr>
              <a:t>IF</a:t>
            </a:r>
            <a:r>
              <a:rPr lang="en" sz="1000">
                <a:latin typeface="Arial"/>
                <a:ea typeface="Arial"/>
                <a:cs typeface="Arial"/>
                <a:sym typeface="Arial"/>
              </a:rPr>
              <a:t>(Ownership_End_Date </a:t>
            </a:r>
            <a:r>
              <a:rPr lang="en" sz="1000" b="1">
                <a:latin typeface="Arial"/>
                <a:ea typeface="Arial"/>
                <a:cs typeface="Arial"/>
                <a:sym typeface="Arial"/>
              </a:rPr>
              <a:t>IS</a:t>
            </a:r>
            <a:r>
              <a:rPr lang="en" sz="1000">
                <a:latin typeface="Arial"/>
                <a:ea typeface="Arial"/>
                <a:cs typeface="Arial"/>
                <a:sym typeface="Arial"/>
              </a:rPr>
              <a:t> </a:t>
            </a:r>
            <a:r>
              <a:rPr lang="en" sz="1000" b="1">
                <a:latin typeface="Arial"/>
                <a:ea typeface="Arial"/>
                <a:cs typeface="Arial"/>
                <a:sym typeface="Arial"/>
              </a:rPr>
              <a:t>NULL</a:t>
            </a:r>
            <a:r>
              <a:rPr lang="en" sz="1000">
                <a:latin typeface="Arial"/>
                <a:ea typeface="Arial"/>
                <a:cs typeface="Arial"/>
                <a:sym typeface="Arial"/>
              </a:rPr>
              <a:t>, '2023-04-07', </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Ownership_End_Date), Ownership_Start_Date)) /</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DATEDIFF</a:t>
            </a:r>
            <a:r>
              <a:rPr lang="en" sz="1000">
                <a:latin typeface="Arial"/>
                <a:ea typeface="Arial"/>
                <a:cs typeface="Arial"/>
                <a:sym typeface="Arial"/>
              </a:rPr>
              <a:t>('2023-04-07',Purchase_Date)</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 </a:t>
            </a:r>
            <a:r>
              <a:rPr lang="en" sz="1000" b="1">
                <a:latin typeface="Arial"/>
                <a:ea typeface="Arial"/>
                <a:cs typeface="Arial"/>
                <a:sym typeface="Arial"/>
              </a:rPr>
              <a:t>as</a:t>
            </a:r>
            <a:r>
              <a:rPr lang="en" sz="1000">
                <a:latin typeface="Arial"/>
                <a:ea typeface="Arial"/>
                <a:cs typeface="Arial"/>
                <a:sym typeface="Arial"/>
              </a:rPr>
              <a:t> 'Utilization',</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Purchase_Date,</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FLOOR</a:t>
            </a:r>
            <a:r>
              <a:rPr lang="en" sz="1000">
                <a:latin typeface="Arial"/>
                <a:ea typeface="Arial"/>
                <a:cs typeface="Arial"/>
                <a:sym typeface="Arial"/>
              </a:rPr>
              <a:t>(</a:t>
            </a:r>
            <a:r>
              <a:rPr lang="en" sz="1000" b="1">
                <a:latin typeface="Arial"/>
                <a:ea typeface="Arial"/>
                <a:cs typeface="Arial"/>
                <a:sym typeface="Arial"/>
              </a:rPr>
              <a:t>DATEDIFF</a:t>
            </a:r>
            <a:r>
              <a:rPr lang="en" sz="1000">
                <a:latin typeface="Arial"/>
                <a:ea typeface="Arial"/>
                <a:cs typeface="Arial"/>
                <a:sym typeface="Arial"/>
              </a:rPr>
              <a:t>('2023-04-07',Purchase_Date)/365) </a:t>
            </a:r>
            <a:r>
              <a:rPr lang="en" sz="1000" b="1">
                <a:latin typeface="Arial"/>
                <a:ea typeface="Arial"/>
                <a:cs typeface="Arial"/>
                <a:sym typeface="Arial"/>
              </a:rPr>
              <a:t>as</a:t>
            </a:r>
            <a:r>
              <a:rPr lang="en" sz="1000">
                <a:latin typeface="Arial"/>
                <a:ea typeface="Arial"/>
                <a:cs typeface="Arial"/>
                <a:sym typeface="Arial"/>
              </a:rPr>
              <a:t> 'Years Owned',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MOD</a:t>
            </a:r>
            <a:r>
              <a:rPr lang="en" sz="1000">
                <a:latin typeface="Arial"/>
                <a:ea typeface="Arial"/>
                <a:cs typeface="Arial"/>
                <a:sym typeface="Arial"/>
              </a:rPr>
              <a:t>(</a:t>
            </a:r>
            <a:r>
              <a:rPr lang="en" sz="1000" b="1">
                <a:latin typeface="Arial"/>
                <a:ea typeface="Arial"/>
                <a:cs typeface="Arial"/>
                <a:sym typeface="Arial"/>
              </a:rPr>
              <a:t>DATEDIFF</a:t>
            </a:r>
            <a:r>
              <a:rPr lang="en" sz="1000">
                <a:latin typeface="Arial"/>
                <a:ea typeface="Arial"/>
                <a:cs typeface="Arial"/>
                <a:sym typeface="Arial"/>
              </a:rPr>
              <a:t>('2023-04-07',Purchase_Date),365) </a:t>
            </a:r>
            <a:r>
              <a:rPr lang="en" sz="1000" b="1">
                <a:latin typeface="Arial"/>
                <a:ea typeface="Arial"/>
                <a:cs typeface="Arial"/>
                <a:sym typeface="Arial"/>
              </a:rPr>
              <a:t>as</a:t>
            </a:r>
            <a:r>
              <a:rPr lang="en" sz="1000">
                <a:latin typeface="Arial"/>
                <a:ea typeface="Arial"/>
                <a:cs typeface="Arial"/>
                <a:sym typeface="Arial"/>
              </a:rPr>
              <a:t> 'Days Owned'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FROM</a:t>
            </a:r>
            <a:r>
              <a:rPr lang="en" sz="1000">
                <a:latin typeface="Arial"/>
                <a:ea typeface="Arial"/>
                <a:cs typeface="Arial"/>
                <a:sym typeface="Arial"/>
              </a:rPr>
              <a:t> A_Company_Asset a </a:t>
            </a:r>
            <a:r>
              <a:rPr lang="en" sz="1000" b="1">
                <a:latin typeface="Arial"/>
                <a:ea typeface="Arial"/>
                <a:cs typeface="Arial"/>
                <a:sym typeface="Arial"/>
              </a:rPr>
              <a:t>RIGHT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A_Physical_Company_Asset p </a:t>
            </a:r>
            <a:r>
              <a:rPr lang="en" sz="1000" b="1">
                <a:latin typeface="Arial"/>
                <a:ea typeface="Arial"/>
                <a:cs typeface="Arial"/>
                <a:sym typeface="Arial"/>
              </a:rPr>
              <a:t>on</a:t>
            </a:r>
            <a:r>
              <a:rPr lang="en" sz="1000">
                <a:latin typeface="Arial"/>
                <a:ea typeface="Arial"/>
                <a:cs typeface="Arial"/>
                <a:sym typeface="Arial"/>
              </a:rPr>
              <a:t> a.Asset_ID = p.P_Asset_ID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A_Company_Asset_Ownership o </a:t>
            </a:r>
            <a:r>
              <a:rPr lang="en" sz="1000" b="1">
                <a:latin typeface="Arial"/>
                <a:ea typeface="Arial"/>
                <a:cs typeface="Arial"/>
                <a:sym typeface="Arial"/>
              </a:rPr>
              <a:t>on</a:t>
            </a:r>
            <a:r>
              <a:rPr lang="en" sz="1000">
                <a:latin typeface="Arial"/>
                <a:ea typeface="Arial"/>
                <a:cs typeface="Arial"/>
                <a:sym typeface="Arial"/>
              </a:rPr>
              <a:t> o.Asset_ID = a.Asset_ID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GROUP</a:t>
            </a:r>
            <a:r>
              <a:rPr lang="en" sz="1000">
                <a:latin typeface="Arial"/>
                <a:ea typeface="Arial"/>
                <a:cs typeface="Arial"/>
                <a:sym typeface="Arial"/>
              </a:rPr>
              <a:t> </a:t>
            </a:r>
            <a:r>
              <a:rPr lang="en" sz="1000" b="1">
                <a:latin typeface="Arial"/>
                <a:ea typeface="Arial"/>
                <a:cs typeface="Arial"/>
                <a:sym typeface="Arial"/>
              </a:rPr>
              <a:t>BY</a:t>
            </a:r>
            <a:r>
              <a:rPr lang="en" sz="1000">
                <a:latin typeface="Arial"/>
                <a:ea typeface="Arial"/>
                <a:cs typeface="Arial"/>
                <a:sym typeface="Arial"/>
              </a:rPr>
              <a:t> P_Asset_ID</a:t>
            </a:r>
            <a:endParaRPr sz="1000">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00000"/>
              </a:lnSpc>
              <a:spcBef>
                <a:spcPts val="0"/>
              </a:spcBef>
              <a:spcAft>
                <a:spcPts val="0"/>
              </a:spcAft>
              <a:buNone/>
            </a:pPr>
            <a:r>
              <a:rPr lang="en" sz="1500" b="1" u="sng">
                <a:latin typeface="Arial"/>
                <a:ea typeface="Arial"/>
                <a:cs typeface="Arial"/>
                <a:sym typeface="Arial"/>
              </a:rPr>
              <a:t>SQL Query #5:</a:t>
            </a:r>
            <a:endParaRPr sz="1500" b="1" u="sng">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SELECT</a:t>
            </a:r>
            <a:r>
              <a:rPr lang="en" sz="1000">
                <a:latin typeface="Arial"/>
                <a:ea typeface="Arial"/>
                <a:cs typeface="Arial"/>
                <a:sym typeface="Arial"/>
              </a:rPr>
              <a:t> aca.Asset_ID,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aca.Asset_Type,</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CASE</a:t>
            </a:r>
            <a:r>
              <a:rPr lang="en" sz="1000">
                <a:latin typeface="Arial"/>
                <a:ea typeface="Arial"/>
                <a:cs typeface="Arial"/>
                <a:sym typeface="Arial"/>
              </a:rPr>
              <a:t> 	</a:t>
            </a:r>
            <a:r>
              <a:rPr lang="en" sz="1000" b="1">
                <a:latin typeface="Arial"/>
                <a:ea typeface="Arial"/>
                <a:cs typeface="Arial"/>
                <a:sym typeface="Arial"/>
              </a:rPr>
              <a:t>WHEN</a:t>
            </a:r>
            <a:r>
              <a:rPr lang="en" sz="1000">
                <a:latin typeface="Arial"/>
                <a:ea typeface="Arial"/>
                <a:cs typeface="Arial"/>
                <a:sym typeface="Arial"/>
              </a:rPr>
              <a:t> aca.Asset_Type = 'IT Asset' </a:t>
            </a:r>
            <a:r>
              <a:rPr lang="en" sz="1000" b="1">
                <a:latin typeface="Arial"/>
                <a:ea typeface="Arial"/>
                <a:cs typeface="Arial"/>
                <a:sym typeface="Arial"/>
              </a:rPr>
              <a:t>THEN</a:t>
            </a:r>
            <a:r>
              <a:rPr lang="en" sz="1000">
                <a:latin typeface="Arial"/>
                <a:ea typeface="Arial"/>
                <a:cs typeface="Arial"/>
                <a:sym typeface="Arial"/>
              </a:rPr>
              <a:t> </a:t>
            </a:r>
            <a:r>
              <a:rPr lang="en" sz="1000" b="1">
                <a:latin typeface="Arial"/>
                <a:ea typeface="Arial"/>
                <a:cs typeface="Arial"/>
                <a:sym typeface="Arial"/>
              </a:rPr>
              <a:t>CONCAT</a:t>
            </a:r>
            <a:r>
              <a:rPr lang="en" sz="1000">
                <a:latin typeface="Arial"/>
                <a:ea typeface="Arial"/>
                <a:cs typeface="Arial"/>
                <a:sym typeface="Arial"/>
              </a:rPr>
              <a:t>(aiaca.Access_Type,' ', aiaca.Location)</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WHEN</a:t>
            </a:r>
            <a:r>
              <a:rPr lang="en" sz="1000">
                <a:latin typeface="Arial"/>
                <a:ea typeface="Arial"/>
                <a:cs typeface="Arial"/>
                <a:sym typeface="Arial"/>
              </a:rPr>
              <a:t> aca.Asset_Type = 'Clearance' </a:t>
            </a:r>
            <a:r>
              <a:rPr lang="en" sz="1000" b="1">
                <a:latin typeface="Arial"/>
                <a:ea typeface="Arial"/>
                <a:cs typeface="Arial"/>
                <a:sym typeface="Arial"/>
              </a:rPr>
              <a:t>THEN</a:t>
            </a:r>
            <a:r>
              <a:rPr lang="en" sz="1000">
                <a:latin typeface="Arial"/>
                <a:ea typeface="Arial"/>
                <a:cs typeface="Arial"/>
                <a:sym typeface="Arial"/>
              </a:rPr>
              <a:t> Clearance_Type</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t>
            </a:r>
            <a:r>
              <a:rPr lang="en" sz="1000" b="1">
                <a:latin typeface="Arial"/>
                <a:ea typeface="Arial"/>
                <a:cs typeface="Arial"/>
                <a:sym typeface="Arial"/>
              </a:rPr>
              <a:t>ELSE</a:t>
            </a:r>
            <a:r>
              <a:rPr lang="en" sz="1000">
                <a:latin typeface="Arial"/>
                <a:ea typeface="Arial"/>
                <a:cs typeface="Arial"/>
                <a:sym typeface="Arial"/>
              </a:rPr>
              <a:t> Asset_Type </a:t>
            </a:r>
            <a:r>
              <a:rPr lang="en" sz="1000" b="1">
                <a:latin typeface="Arial"/>
                <a:ea typeface="Arial"/>
                <a:cs typeface="Arial"/>
                <a:sym typeface="Arial"/>
              </a:rPr>
              <a:t>END</a:t>
            </a:r>
            <a:r>
              <a:rPr lang="en" sz="1000">
                <a:latin typeface="Arial"/>
                <a:ea typeface="Arial"/>
                <a:cs typeface="Arial"/>
                <a:sym typeface="Arial"/>
              </a:rPr>
              <a:t>) </a:t>
            </a:r>
            <a:r>
              <a:rPr lang="en" sz="1000" b="1">
                <a:latin typeface="Arial"/>
                <a:ea typeface="Arial"/>
                <a:cs typeface="Arial"/>
                <a:sym typeface="Arial"/>
              </a:rPr>
              <a:t>as</a:t>
            </a:r>
            <a:r>
              <a:rPr lang="en" sz="1000">
                <a:latin typeface="Arial"/>
                <a:ea typeface="Arial"/>
                <a:cs typeface="Arial"/>
                <a:sym typeface="Arial"/>
              </a:rPr>
              <a:t> 'Description',</a:t>
            </a:r>
            <a:endParaRPr sz="10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	CONCAT</a:t>
            </a:r>
            <a:r>
              <a:rPr lang="en" sz="1000">
                <a:latin typeface="Arial"/>
                <a:ea typeface="Arial"/>
                <a:cs typeface="Arial"/>
                <a:sym typeface="Arial"/>
              </a:rPr>
              <a:t>(ae.First_Name, ' ', ae.Last_Name) </a:t>
            </a:r>
            <a:r>
              <a:rPr lang="en" sz="1000" b="1">
                <a:latin typeface="Arial"/>
                <a:ea typeface="Arial"/>
                <a:cs typeface="Arial"/>
                <a:sym typeface="Arial"/>
              </a:rPr>
              <a:t>as</a:t>
            </a:r>
            <a:r>
              <a:rPr lang="en" sz="1000">
                <a:latin typeface="Arial"/>
                <a:ea typeface="Arial"/>
                <a:cs typeface="Arial"/>
                <a:sym typeface="Arial"/>
              </a:rPr>
              <a:t> 'Employee',</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ad.Name </a:t>
            </a:r>
            <a:r>
              <a:rPr lang="en" sz="1000" b="1">
                <a:latin typeface="Arial"/>
                <a:ea typeface="Arial"/>
                <a:cs typeface="Arial"/>
                <a:sym typeface="Arial"/>
              </a:rPr>
              <a:t>as</a:t>
            </a:r>
            <a:r>
              <a:rPr lang="en" sz="1000">
                <a:latin typeface="Arial"/>
                <a:ea typeface="Arial"/>
                <a:cs typeface="Arial"/>
                <a:sym typeface="Arial"/>
              </a:rPr>
              <a:t> 'Department',</a:t>
            </a:r>
            <a:endParaRPr sz="1000">
              <a:latin typeface="Arial"/>
              <a:ea typeface="Arial"/>
              <a:cs typeface="Arial"/>
              <a:sym typeface="Arial"/>
            </a:endParaRPr>
          </a:p>
          <a:p>
            <a:pPr marL="0" lvl="0" indent="0" algn="l" rtl="0">
              <a:lnSpc>
                <a:spcPct val="100000"/>
              </a:lnSpc>
              <a:spcBef>
                <a:spcPts val="0"/>
              </a:spcBef>
              <a:spcAft>
                <a:spcPts val="0"/>
              </a:spcAft>
              <a:buNone/>
            </a:pPr>
            <a:r>
              <a:rPr lang="en" sz="1000">
                <a:latin typeface="Arial"/>
                <a:ea typeface="Arial"/>
                <a:cs typeface="Arial"/>
                <a:sym typeface="Arial"/>
              </a:rPr>
              <a:t>	Ownership_Start_Date</a:t>
            </a:r>
            <a:endParaRPr sz="10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FROM</a:t>
            </a:r>
            <a:r>
              <a:rPr lang="en" sz="1000">
                <a:latin typeface="Arial"/>
                <a:ea typeface="Arial"/>
                <a:cs typeface="Arial"/>
                <a:sym typeface="Arial"/>
              </a:rPr>
              <a:t> A_Company_Asset_Ownership acao </a:t>
            </a: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A_Company_Asset aca </a:t>
            </a:r>
            <a:r>
              <a:rPr lang="en" sz="1000" b="1">
                <a:latin typeface="Arial"/>
                <a:ea typeface="Arial"/>
                <a:cs typeface="Arial"/>
                <a:sym typeface="Arial"/>
              </a:rPr>
              <a:t>on</a:t>
            </a:r>
            <a:r>
              <a:rPr lang="en" sz="1000">
                <a:latin typeface="Arial"/>
                <a:ea typeface="Arial"/>
                <a:cs typeface="Arial"/>
                <a:sym typeface="Arial"/>
              </a:rPr>
              <a:t> acao.Asset_ID = aca.Asset_ID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A_Clearance_Company_Asset acca </a:t>
            </a:r>
            <a:r>
              <a:rPr lang="en" sz="1000" b="1">
                <a:latin typeface="Arial"/>
                <a:ea typeface="Arial"/>
                <a:cs typeface="Arial"/>
                <a:sym typeface="Arial"/>
              </a:rPr>
              <a:t>on</a:t>
            </a:r>
            <a:r>
              <a:rPr lang="en" sz="1000">
                <a:latin typeface="Arial"/>
                <a:ea typeface="Arial"/>
                <a:cs typeface="Arial"/>
                <a:sym typeface="Arial"/>
              </a:rPr>
              <a:t> acca.C_Asset_ID = aca.Asset_ID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A_IT_Access_Company_Asset aiaca </a:t>
            </a:r>
            <a:r>
              <a:rPr lang="en" sz="1000" b="1">
                <a:latin typeface="Arial"/>
                <a:ea typeface="Arial"/>
                <a:cs typeface="Arial"/>
                <a:sym typeface="Arial"/>
              </a:rPr>
              <a:t>on</a:t>
            </a:r>
            <a:r>
              <a:rPr lang="en" sz="1000">
                <a:latin typeface="Arial"/>
                <a:ea typeface="Arial"/>
                <a:cs typeface="Arial"/>
                <a:sym typeface="Arial"/>
              </a:rPr>
              <a:t> aiaca.IT_Asset_ID = aca.Asset_ID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A_Employee ae </a:t>
            </a:r>
            <a:r>
              <a:rPr lang="en" sz="1000" b="1">
                <a:latin typeface="Arial"/>
                <a:ea typeface="Arial"/>
                <a:cs typeface="Arial"/>
                <a:sym typeface="Arial"/>
              </a:rPr>
              <a:t>on</a:t>
            </a:r>
            <a:r>
              <a:rPr lang="en" sz="1000">
                <a:latin typeface="Arial"/>
                <a:ea typeface="Arial"/>
                <a:cs typeface="Arial"/>
                <a:sym typeface="Arial"/>
              </a:rPr>
              <a:t> acao.Employee_ID = ae.Employee_ID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LEFT</a:t>
            </a:r>
            <a:r>
              <a:rPr lang="en" sz="1000">
                <a:latin typeface="Arial"/>
                <a:ea typeface="Arial"/>
                <a:cs typeface="Arial"/>
                <a:sym typeface="Arial"/>
              </a:rPr>
              <a:t> </a:t>
            </a:r>
            <a:r>
              <a:rPr lang="en" sz="1000" b="1">
                <a:latin typeface="Arial"/>
                <a:ea typeface="Arial"/>
                <a:cs typeface="Arial"/>
                <a:sym typeface="Arial"/>
              </a:rPr>
              <a:t>JOIN</a:t>
            </a:r>
            <a:r>
              <a:rPr lang="en" sz="1000">
                <a:latin typeface="Arial"/>
                <a:ea typeface="Arial"/>
                <a:cs typeface="Arial"/>
                <a:sym typeface="Arial"/>
              </a:rPr>
              <a:t> A_Department ad </a:t>
            </a:r>
            <a:r>
              <a:rPr lang="en" sz="1000" b="1">
                <a:latin typeface="Arial"/>
                <a:ea typeface="Arial"/>
                <a:cs typeface="Arial"/>
                <a:sym typeface="Arial"/>
              </a:rPr>
              <a:t>on</a:t>
            </a:r>
            <a:r>
              <a:rPr lang="en" sz="1000">
                <a:latin typeface="Arial"/>
                <a:ea typeface="Arial"/>
                <a:cs typeface="Arial"/>
                <a:sym typeface="Arial"/>
              </a:rPr>
              <a:t> ae.Department_ID = ad.Department_ID</a:t>
            </a:r>
            <a:endParaRPr sz="1000">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WHERE</a:t>
            </a:r>
            <a:r>
              <a:rPr lang="en" sz="1000">
                <a:latin typeface="Arial"/>
                <a:ea typeface="Arial"/>
                <a:cs typeface="Arial"/>
                <a:sym typeface="Arial"/>
              </a:rPr>
              <a:t> Ownership_End_Date </a:t>
            </a:r>
            <a:r>
              <a:rPr lang="en" sz="1000" b="1">
                <a:latin typeface="Arial"/>
                <a:ea typeface="Arial"/>
                <a:cs typeface="Arial"/>
                <a:sym typeface="Arial"/>
              </a:rPr>
              <a:t>IS</a:t>
            </a:r>
            <a:r>
              <a:rPr lang="en" sz="1000">
                <a:latin typeface="Arial"/>
                <a:ea typeface="Arial"/>
                <a:cs typeface="Arial"/>
                <a:sym typeface="Arial"/>
              </a:rPr>
              <a:t> </a:t>
            </a:r>
            <a:r>
              <a:rPr lang="en" sz="1000" b="1">
                <a:latin typeface="Arial"/>
                <a:ea typeface="Arial"/>
                <a:cs typeface="Arial"/>
                <a:sym typeface="Arial"/>
              </a:rPr>
              <a:t>NULL</a:t>
            </a:r>
            <a:endParaRPr sz="1000" b="1">
              <a:latin typeface="Arial"/>
              <a:ea typeface="Arial"/>
              <a:cs typeface="Arial"/>
              <a:sym typeface="Arial"/>
            </a:endParaRPr>
          </a:p>
          <a:p>
            <a:pPr marL="0" lvl="0" indent="0" algn="l" rtl="0">
              <a:lnSpc>
                <a:spcPct val="100000"/>
              </a:lnSpc>
              <a:spcBef>
                <a:spcPts val="0"/>
              </a:spcBef>
              <a:spcAft>
                <a:spcPts val="0"/>
              </a:spcAft>
              <a:buNone/>
            </a:pPr>
            <a:r>
              <a:rPr lang="en" sz="1000" b="1">
                <a:latin typeface="Arial"/>
                <a:ea typeface="Arial"/>
                <a:cs typeface="Arial"/>
                <a:sym typeface="Arial"/>
              </a:rPr>
              <a:t>ORDER</a:t>
            </a:r>
            <a:r>
              <a:rPr lang="en" sz="1000">
                <a:latin typeface="Arial"/>
                <a:ea typeface="Arial"/>
                <a:cs typeface="Arial"/>
                <a:sym typeface="Arial"/>
              </a:rPr>
              <a:t> </a:t>
            </a:r>
            <a:r>
              <a:rPr lang="en" sz="1000" b="1">
                <a:latin typeface="Arial"/>
                <a:ea typeface="Arial"/>
                <a:cs typeface="Arial"/>
                <a:sym typeface="Arial"/>
              </a:rPr>
              <a:t>BY</a:t>
            </a:r>
            <a:r>
              <a:rPr lang="en" sz="1000">
                <a:latin typeface="Arial"/>
                <a:ea typeface="Arial"/>
                <a:cs typeface="Arial"/>
                <a:sym typeface="Arial"/>
              </a:rPr>
              <a:t> ad.Name, ae.First_Name, ae.Last_Name</a:t>
            </a:r>
            <a:endParaRPr sz="1000" b="1">
              <a:latin typeface="Arial"/>
              <a:ea typeface="Arial"/>
              <a:cs typeface="Arial"/>
              <a:sym typeface="Arial"/>
            </a:endParaRPr>
          </a:p>
        </p:txBody>
      </p:sp>
      <p:pic>
        <p:nvPicPr>
          <p:cNvPr id="281" name="Google Shape;281;p40"/>
          <p:cNvPicPr preferRelativeResize="0"/>
          <p:nvPr/>
        </p:nvPicPr>
        <p:blipFill>
          <a:blip r:embed="rId3">
            <a:alphaModFix/>
          </a:blip>
          <a:stretch>
            <a:fillRect/>
          </a:stretch>
        </p:blipFill>
        <p:spPr>
          <a:xfrm>
            <a:off x="4696400" y="536233"/>
            <a:ext cx="4274324" cy="800042"/>
          </a:xfrm>
          <a:prstGeom prst="rect">
            <a:avLst/>
          </a:prstGeom>
          <a:noFill/>
          <a:ln>
            <a:noFill/>
          </a:ln>
        </p:spPr>
      </p:pic>
      <p:pic>
        <p:nvPicPr>
          <p:cNvPr id="282" name="Google Shape;282;p40"/>
          <p:cNvPicPr preferRelativeResize="0"/>
          <p:nvPr/>
        </p:nvPicPr>
        <p:blipFill>
          <a:blip r:embed="rId4">
            <a:alphaModFix/>
          </a:blip>
          <a:stretch>
            <a:fillRect/>
          </a:stretch>
        </p:blipFill>
        <p:spPr>
          <a:xfrm>
            <a:off x="4972000" y="3047525"/>
            <a:ext cx="4066950" cy="645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67450" y="31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dirty="0">
                <a:latin typeface="Oswald" panose="00000500000000000000" pitchFamily="2" charset="0"/>
                <a:ea typeface="Times New Roman"/>
                <a:cs typeface="Times New Roman"/>
                <a:sym typeface="Times New Roman"/>
              </a:rPr>
              <a:t>Pain Points &amp; Solution</a:t>
            </a:r>
            <a:endParaRPr dirty="0">
              <a:latin typeface="Oswald" panose="00000500000000000000" pitchFamily="2" charset="0"/>
              <a:ea typeface="Times New Roman"/>
              <a:cs typeface="Times New Roman"/>
              <a:sym typeface="Times New Roman"/>
            </a:endParaRPr>
          </a:p>
        </p:txBody>
      </p:sp>
      <p:sp>
        <p:nvSpPr>
          <p:cNvPr id="74" name="Google Shape;74;p15"/>
          <p:cNvSpPr txBox="1">
            <a:spLocks noGrp="1"/>
          </p:cNvSpPr>
          <p:nvPr>
            <p:ph type="body" idx="1"/>
          </p:nvPr>
        </p:nvSpPr>
        <p:spPr>
          <a:xfrm>
            <a:off x="311700" y="975500"/>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latin typeface="Average" panose="020B0604020202020204" charset="0"/>
              </a:rPr>
              <a:t>Problems in AS-IS:</a:t>
            </a:r>
          </a:p>
          <a:p>
            <a:pPr marL="0" lvl="0" indent="0" algn="l" rtl="0">
              <a:spcBef>
                <a:spcPts val="0"/>
              </a:spcBef>
              <a:spcAft>
                <a:spcPts val="0"/>
              </a:spcAft>
              <a:buNone/>
            </a:pPr>
            <a:endParaRPr sz="1800" b="1" dirty="0">
              <a:latin typeface="Average" panose="020B0604020202020204" charset="0"/>
            </a:endParaRPr>
          </a:p>
          <a:p>
            <a:pPr marL="0" lvl="0" indent="0" algn="l" rtl="0">
              <a:spcBef>
                <a:spcPts val="1200"/>
              </a:spcBef>
              <a:spcAft>
                <a:spcPts val="0"/>
              </a:spcAft>
              <a:buNone/>
            </a:pPr>
            <a:r>
              <a:rPr lang="en" sz="1800" b="1" dirty="0">
                <a:latin typeface="Average" panose="020B0604020202020204" charset="0"/>
              </a:rPr>
              <a:t>                </a:t>
            </a:r>
            <a:r>
              <a:rPr lang="en" sz="1800" dirty="0">
                <a:latin typeface="Average" panose="020B0604020202020204" charset="0"/>
              </a:rPr>
              <a:t>Time</a:t>
            </a:r>
          </a:p>
          <a:p>
            <a:pPr marL="0" lvl="0" indent="0" algn="l" rtl="0">
              <a:spcBef>
                <a:spcPts val="1200"/>
              </a:spcBef>
              <a:spcAft>
                <a:spcPts val="0"/>
              </a:spcAft>
              <a:buNone/>
            </a:pPr>
            <a:endParaRPr sz="1800" dirty="0">
              <a:latin typeface="Average" panose="020B0604020202020204" charset="0"/>
            </a:endParaRPr>
          </a:p>
          <a:p>
            <a:pPr marL="914400" lvl="0" indent="0" algn="l" rtl="0">
              <a:spcBef>
                <a:spcPts val="1200"/>
              </a:spcBef>
              <a:spcAft>
                <a:spcPts val="0"/>
              </a:spcAft>
              <a:buNone/>
            </a:pPr>
            <a:r>
              <a:rPr lang="en" sz="1800" dirty="0">
                <a:latin typeface="Average" panose="020B0604020202020204" charset="0"/>
              </a:rPr>
              <a:t>Effort</a:t>
            </a:r>
            <a:endParaRPr sz="1800" dirty="0">
              <a:latin typeface="Average" panose="020B0604020202020204" charset="0"/>
            </a:endParaRPr>
          </a:p>
          <a:p>
            <a:pPr marL="914400" lvl="0" indent="0" algn="l" rtl="0">
              <a:spcBef>
                <a:spcPts val="1200"/>
              </a:spcBef>
              <a:spcAft>
                <a:spcPts val="0"/>
              </a:spcAft>
              <a:buNone/>
            </a:pPr>
            <a:endParaRPr sz="1800" dirty="0">
              <a:latin typeface="Average" panose="020B0604020202020204" charset="0"/>
            </a:endParaRPr>
          </a:p>
          <a:p>
            <a:pPr marL="914400" lvl="0" indent="0" algn="l" rtl="0">
              <a:spcBef>
                <a:spcPts val="1200"/>
              </a:spcBef>
              <a:spcAft>
                <a:spcPts val="1200"/>
              </a:spcAft>
              <a:buNone/>
            </a:pPr>
            <a:r>
              <a:rPr lang="en" sz="1800" dirty="0">
                <a:latin typeface="Average" panose="020B0604020202020204" charset="0"/>
              </a:rPr>
              <a:t>Risk</a:t>
            </a:r>
            <a:endParaRPr sz="1800" dirty="0">
              <a:latin typeface="Average" panose="020B0604020202020204" charset="0"/>
            </a:endParaRPr>
          </a:p>
        </p:txBody>
      </p:sp>
      <p:sp>
        <p:nvSpPr>
          <p:cNvPr id="75" name="Google Shape;75;p15"/>
          <p:cNvSpPr txBox="1">
            <a:spLocks noGrp="1"/>
          </p:cNvSpPr>
          <p:nvPr>
            <p:ph type="body" idx="2"/>
          </p:nvPr>
        </p:nvSpPr>
        <p:spPr>
          <a:xfrm>
            <a:off x="4832400" y="975500"/>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b="1" dirty="0"/>
              <a:t>Solution:</a:t>
            </a:r>
          </a:p>
          <a:p>
            <a:pPr marL="0" lvl="0" indent="0" algn="l" rtl="0">
              <a:spcBef>
                <a:spcPts val="0"/>
              </a:spcBef>
              <a:spcAft>
                <a:spcPts val="0"/>
              </a:spcAft>
              <a:buNone/>
            </a:pPr>
            <a:endParaRPr sz="1800" b="1" dirty="0"/>
          </a:p>
          <a:p>
            <a:pPr marL="914400" lvl="0" indent="0" algn="l" rtl="0">
              <a:spcBef>
                <a:spcPts val="1200"/>
              </a:spcBef>
              <a:spcAft>
                <a:spcPts val="0"/>
              </a:spcAft>
              <a:buNone/>
            </a:pPr>
            <a:r>
              <a:rPr lang="en" sz="1800" dirty="0"/>
              <a:t>Paperwork</a:t>
            </a:r>
            <a:endParaRPr sz="1800" dirty="0"/>
          </a:p>
          <a:p>
            <a:pPr marL="914400" lvl="0" indent="0" algn="l" rtl="0">
              <a:spcBef>
                <a:spcPts val="1200"/>
              </a:spcBef>
              <a:spcAft>
                <a:spcPts val="0"/>
              </a:spcAft>
              <a:buNone/>
            </a:pPr>
            <a:endParaRPr sz="1800" dirty="0"/>
          </a:p>
          <a:p>
            <a:pPr marL="914400" lvl="0" indent="0" algn="l" rtl="0">
              <a:spcBef>
                <a:spcPts val="1200"/>
              </a:spcBef>
              <a:spcAft>
                <a:spcPts val="0"/>
              </a:spcAft>
              <a:buNone/>
            </a:pPr>
            <a:r>
              <a:rPr lang="en" sz="1800" dirty="0"/>
              <a:t>Communication</a:t>
            </a:r>
            <a:endParaRPr sz="1800" dirty="0"/>
          </a:p>
          <a:p>
            <a:pPr marL="914400" lvl="0" indent="0" algn="l" rtl="0">
              <a:spcBef>
                <a:spcPts val="1200"/>
              </a:spcBef>
              <a:spcAft>
                <a:spcPts val="0"/>
              </a:spcAft>
              <a:buNone/>
            </a:pPr>
            <a:endParaRPr sz="1800" dirty="0"/>
          </a:p>
          <a:p>
            <a:pPr marL="914400" lvl="0" indent="0" algn="l" rtl="0">
              <a:spcBef>
                <a:spcPts val="1200"/>
              </a:spcBef>
              <a:spcAft>
                <a:spcPts val="1200"/>
              </a:spcAft>
              <a:buNone/>
            </a:pPr>
            <a:r>
              <a:rPr lang="en" sz="1800" dirty="0"/>
              <a:t>Simplifying Process</a:t>
            </a:r>
            <a:endParaRPr sz="1800" dirty="0"/>
          </a:p>
        </p:txBody>
      </p:sp>
      <p:sp>
        <p:nvSpPr>
          <p:cNvPr id="76" name="Google Shape;76;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77" name="Google Shape;77;p15" descr="Radioactive with solid fill"/>
          <p:cNvPicPr preferRelativeResize="0"/>
          <p:nvPr/>
        </p:nvPicPr>
        <p:blipFill rotWithShape="1">
          <a:blip r:embed="rId3">
            <a:alphaModFix/>
          </a:blip>
          <a:srcRect/>
          <a:stretch/>
        </p:blipFill>
        <p:spPr>
          <a:xfrm>
            <a:off x="336497" y="3503985"/>
            <a:ext cx="705557" cy="705557"/>
          </a:xfrm>
          <a:prstGeom prst="rect">
            <a:avLst/>
          </a:prstGeom>
          <a:noFill/>
          <a:ln>
            <a:noFill/>
          </a:ln>
        </p:spPr>
      </p:pic>
      <p:pic>
        <p:nvPicPr>
          <p:cNvPr id="78" name="Google Shape;78;p15" descr="Hourglass 60% with solid fill"/>
          <p:cNvPicPr preferRelativeResize="0"/>
          <p:nvPr/>
        </p:nvPicPr>
        <p:blipFill rotWithShape="1">
          <a:blip r:embed="rId4">
            <a:alphaModFix/>
          </a:blip>
          <a:srcRect/>
          <a:stretch/>
        </p:blipFill>
        <p:spPr>
          <a:xfrm>
            <a:off x="336497" y="1552350"/>
            <a:ext cx="655965" cy="667668"/>
          </a:xfrm>
          <a:prstGeom prst="rect">
            <a:avLst/>
          </a:prstGeom>
          <a:noFill/>
          <a:ln>
            <a:noFill/>
          </a:ln>
        </p:spPr>
      </p:pic>
      <p:pic>
        <p:nvPicPr>
          <p:cNvPr id="79" name="Google Shape;79;p15" descr="Spinning Plates with solid fill"/>
          <p:cNvPicPr preferRelativeResize="0"/>
          <p:nvPr/>
        </p:nvPicPr>
        <p:blipFill rotWithShape="1">
          <a:blip r:embed="rId5">
            <a:alphaModFix/>
          </a:blip>
          <a:srcRect/>
          <a:stretch/>
        </p:blipFill>
        <p:spPr>
          <a:xfrm>
            <a:off x="336496" y="2579120"/>
            <a:ext cx="705557" cy="705557"/>
          </a:xfrm>
          <a:prstGeom prst="rect">
            <a:avLst/>
          </a:prstGeom>
          <a:noFill/>
          <a:ln>
            <a:noFill/>
          </a:ln>
        </p:spPr>
      </p:pic>
      <p:pic>
        <p:nvPicPr>
          <p:cNvPr id="80" name="Google Shape;80;p15" descr="Group of men with solid fill"/>
          <p:cNvPicPr preferRelativeResize="0"/>
          <p:nvPr/>
        </p:nvPicPr>
        <p:blipFill rotWithShape="1">
          <a:blip r:embed="rId6">
            <a:alphaModFix/>
          </a:blip>
          <a:srcRect/>
          <a:stretch/>
        </p:blipFill>
        <p:spPr>
          <a:xfrm>
            <a:off x="4832400" y="2552761"/>
            <a:ext cx="758277" cy="758277"/>
          </a:xfrm>
          <a:prstGeom prst="rect">
            <a:avLst/>
          </a:prstGeom>
          <a:noFill/>
          <a:ln>
            <a:noFill/>
          </a:ln>
        </p:spPr>
      </p:pic>
      <p:pic>
        <p:nvPicPr>
          <p:cNvPr id="81" name="Google Shape;81;p15"/>
          <p:cNvPicPr preferRelativeResize="0"/>
          <p:nvPr/>
        </p:nvPicPr>
        <p:blipFill rotWithShape="1">
          <a:blip r:embed="rId7">
            <a:alphaModFix/>
          </a:blip>
          <a:srcRect/>
          <a:stretch/>
        </p:blipFill>
        <p:spPr>
          <a:xfrm>
            <a:off x="4832400" y="1545141"/>
            <a:ext cx="758277" cy="758277"/>
          </a:xfrm>
          <a:prstGeom prst="rect">
            <a:avLst/>
          </a:prstGeom>
          <a:solidFill>
            <a:srgbClr val="FFFFFF"/>
          </a:solidFill>
          <a:ln w="25400" cap="flat" cmpd="sng">
            <a:solidFill>
              <a:srgbClr val="FEF8F2"/>
            </a:solidFill>
            <a:prstDash val="solid"/>
            <a:round/>
            <a:headEnd type="none" w="sm" len="sm"/>
            <a:tailEnd type="none" w="sm" len="sm"/>
          </a:ln>
        </p:spPr>
      </p:pic>
      <p:pic>
        <p:nvPicPr>
          <p:cNvPr id="82" name="Google Shape;82;p15"/>
          <p:cNvPicPr preferRelativeResize="0"/>
          <p:nvPr/>
        </p:nvPicPr>
        <p:blipFill rotWithShape="1">
          <a:blip r:embed="rId8">
            <a:alphaModFix/>
          </a:blip>
          <a:srcRect/>
          <a:stretch/>
        </p:blipFill>
        <p:spPr>
          <a:xfrm>
            <a:off x="4885121" y="3557320"/>
            <a:ext cx="705556" cy="7055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To-Be Process</a:t>
            </a:r>
            <a:endParaRPr dirty="0"/>
          </a:p>
        </p:txBody>
      </p:sp>
      <p:sp>
        <p:nvSpPr>
          <p:cNvPr id="89" name="Google Shape;89;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8F822A41-F366-21F6-98AF-F61B66DF2F89}"/>
              </a:ext>
            </a:extLst>
          </p:cNvPr>
          <p:cNvPicPr>
            <a:picLocks noChangeAspect="1"/>
          </p:cNvPicPr>
          <p:nvPr/>
        </p:nvPicPr>
        <p:blipFill>
          <a:blip r:embed="rId3"/>
          <a:stretch>
            <a:fillRect/>
          </a:stretch>
        </p:blipFill>
        <p:spPr>
          <a:xfrm>
            <a:off x="1352948" y="560525"/>
            <a:ext cx="6438103" cy="45079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Rules &amp; Benefits</a:t>
            </a:r>
            <a:endParaRPr/>
          </a:p>
        </p:txBody>
      </p:sp>
      <p:sp>
        <p:nvSpPr>
          <p:cNvPr id="96" name="Google Shape;96;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pSp>
        <p:nvGrpSpPr>
          <p:cNvPr id="97" name="Google Shape;97;p17"/>
          <p:cNvGrpSpPr/>
          <p:nvPr/>
        </p:nvGrpSpPr>
        <p:grpSpPr>
          <a:xfrm>
            <a:off x="6687307" y="3168751"/>
            <a:ext cx="1854000" cy="1854000"/>
            <a:chOff x="6077707" y="1644751"/>
            <a:chExt cx="1854000" cy="1854000"/>
          </a:xfrm>
        </p:grpSpPr>
        <p:sp>
          <p:nvSpPr>
            <p:cNvPr id="98" name="Google Shape;98;p17"/>
            <p:cNvSpPr/>
            <p:nvPr/>
          </p:nvSpPr>
          <p:spPr>
            <a:xfrm>
              <a:off x="6077707" y="1644751"/>
              <a:ext cx="1854000" cy="18540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7"/>
            <p:cNvSpPr txBox="1"/>
            <p:nvPr/>
          </p:nvSpPr>
          <p:spPr>
            <a:xfrm>
              <a:off x="6386100" y="2311040"/>
              <a:ext cx="1290600" cy="521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Average"/>
                  <a:ea typeface="Average"/>
                  <a:cs typeface="Average"/>
                  <a:sym typeface="Average"/>
                </a:rPr>
                <a:t>Completion of projects</a:t>
              </a:r>
              <a:endParaRPr sz="1200">
                <a:solidFill>
                  <a:schemeClr val="lt1"/>
                </a:solidFill>
                <a:latin typeface="Average"/>
                <a:ea typeface="Average"/>
                <a:cs typeface="Average"/>
                <a:sym typeface="Average"/>
              </a:endParaRPr>
            </a:p>
          </p:txBody>
        </p:sp>
      </p:grpSp>
      <p:grpSp>
        <p:nvGrpSpPr>
          <p:cNvPr id="100" name="Google Shape;100;p17"/>
          <p:cNvGrpSpPr/>
          <p:nvPr/>
        </p:nvGrpSpPr>
        <p:grpSpPr>
          <a:xfrm>
            <a:off x="5065505" y="3168751"/>
            <a:ext cx="1854000" cy="1854000"/>
            <a:chOff x="4455905" y="1644751"/>
            <a:chExt cx="1854000" cy="1854000"/>
          </a:xfrm>
        </p:grpSpPr>
        <p:sp>
          <p:nvSpPr>
            <p:cNvPr id="101" name="Google Shape;101;p17"/>
            <p:cNvSpPr/>
            <p:nvPr/>
          </p:nvSpPr>
          <p:spPr>
            <a:xfrm>
              <a:off x="4455905" y="1644751"/>
              <a:ext cx="1854000" cy="18540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p:nvPr/>
          </p:nvSpPr>
          <p:spPr>
            <a:xfrm>
              <a:off x="4764300" y="2311040"/>
              <a:ext cx="1290600" cy="521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Average"/>
                  <a:ea typeface="Average"/>
                  <a:cs typeface="Average"/>
                  <a:sym typeface="Average"/>
                </a:rPr>
                <a:t>Centralized communication</a:t>
              </a:r>
              <a:endParaRPr sz="1200">
                <a:solidFill>
                  <a:schemeClr val="lt1"/>
                </a:solidFill>
                <a:latin typeface="Average"/>
                <a:ea typeface="Average"/>
                <a:cs typeface="Average"/>
                <a:sym typeface="Average"/>
              </a:endParaRPr>
            </a:p>
          </p:txBody>
        </p:sp>
      </p:grpSp>
      <p:grpSp>
        <p:nvGrpSpPr>
          <p:cNvPr id="103" name="Google Shape;103;p17"/>
          <p:cNvGrpSpPr/>
          <p:nvPr/>
        </p:nvGrpSpPr>
        <p:grpSpPr>
          <a:xfrm>
            <a:off x="3443702" y="3168762"/>
            <a:ext cx="1854000" cy="1854000"/>
            <a:chOff x="2834102" y="1644762"/>
            <a:chExt cx="1854000" cy="1854000"/>
          </a:xfrm>
        </p:grpSpPr>
        <p:sp>
          <p:nvSpPr>
            <p:cNvPr id="104" name="Google Shape;104;p17"/>
            <p:cNvSpPr/>
            <p:nvPr/>
          </p:nvSpPr>
          <p:spPr>
            <a:xfrm>
              <a:off x="2834102" y="1644762"/>
              <a:ext cx="1854000" cy="18540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7"/>
            <p:cNvSpPr txBox="1"/>
            <p:nvPr/>
          </p:nvSpPr>
          <p:spPr>
            <a:xfrm>
              <a:off x="3142502" y="2311050"/>
              <a:ext cx="1290600" cy="521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Average"/>
                  <a:ea typeface="Average"/>
                  <a:cs typeface="Average"/>
                  <a:sym typeface="Average"/>
                </a:rPr>
                <a:t>Smoother transitions</a:t>
              </a:r>
              <a:endParaRPr sz="1200">
                <a:solidFill>
                  <a:schemeClr val="lt1"/>
                </a:solidFill>
                <a:latin typeface="Average"/>
                <a:ea typeface="Average"/>
                <a:cs typeface="Average"/>
                <a:sym typeface="Average"/>
              </a:endParaRPr>
            </a:p>
          </p:txBody>
        </p:sp>
      </p:grpSp>
      <p:grpSp>
        <p:nvGrpSpPr>
          <p:cNvPr id="106" name="Google Shape;106;p17"/>
          <p:cNvGrpSpPr/>
          <p:nvPr/>
        </p:nvGrpSpPr>
        <p:grpSpPr>
          <a:xfrm>
            <a:off x="1821900" y="3168762"/>
            <a:ext cx="1854000" cy="1854000"/>
            <a:chOff x="1212300" y="1644762"/>
            <a:chExt cx="1854000" cy="1854000"/>
          </a:xfrm>
        </p:grpSpPr>
        <p:sp>
          <p:nvSpPr>
            <p:cNvPr id="107" name="Google Shape;107;p17"/>
            <p:cNvSpPr/>
            <p:nvPr/>
          </p:nvSpPr>
          <p:spPr>
            <a:xfrm>
              <a:off x="1212300" y="1644762"/>
              <a:ext cx="1854000" cy="18540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txBox="1"/>
            <p:nvPr/>
          </p:nvSpPr>
          <p:spPr>
            <a:xfrm>
              <a:off x="1275350" y="2311050"/>
              <a:ext cx="1290600" cy="521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Average"/>
                  <a:ea typeface="Average"/>
                  <a:cs typeface="Average"/>
                  <a:sym typeface="Average"/>
                </a:rPr>
                <a:t>Reduced burden</a:t>
              </a:r>
              <a:endParaRPr sz="1200">
                <a:solidFill>
                  <a:schemeClr val="lt1"/>
                </a:solidFill>
                <a:latin typeface="Average"/>
                <a:ea typeface="Average"/>
                <a:cs typeface="Average"/>
                <a:sym typeface="Average"/>
              </a:endParaRPr>
            </a:p>
          </p:txBody>
        </p:sp>
      </p:grpSp>
      <p:grpSp>
        <p:nvGrpSpPr>
          <p:cNvPr id="109" name="Google Shape;109;p17"/>
          <p:cNvGrpSpPr/>
          <p:nvPr/>
        </p:nvGrpSpPr>
        <p:grpSpPr>
          <a:xfrm>
            <a:off x="6763507" y="1111351"/>
            <a:ext cx="1854000" cy="1854000"/>
            <a:chOff x="6077707" y="1644751"/>
            <a:chExt cx="1854000" cy="1854000"/>
          </a:xfrm>
        </p:grpSpPr>
        <p:sp>
          <p:nvSpPr>
            <p:cNvPr id="110" name="Google Shape;110;p17"/>
            <p:cNvSpPr/>
            <p:nvPr/>
          </p:nvSpPr>
          <p:spPr>
            <a:xfrm>
              <a:off x="6077707" y="1644751"/>
              <a:ext cx="1854000" cy="18540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txBox="1"/>
            <p:nvPr/>
          </p:nvSpPr>
          <p:spPr>
            <a:xfrm>
              <a:off x="6386100" y="2311040"/>
              <a:ext cx="1290600" cy="52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Average"/>
                  <a:ea typeface="Average"/>
                  <a:cs typeface="Average"/>
                  <a:sym typeface="Average"/>
                </a:rPr>
                <a:t>Company Access</a:t>
              </a:r>
              <a:endParaRPr sz="1200">
                <a:solidFill>
                  <a:schemeClr val="lt1"/>
                </a:solidFill>
                <a:latin typeface="Average"/>
                <a:ea typeface="Average"/>
                <a:cs typeface="Average"/>
                <a:sym typeface="Average"/>
              </a:endParaRPr>
            </a:p>
          </p:txBody>
        </p:sp>
      </p:grpSp>
      <p:grpSp>
        <p:nvGrpSpPr>
          <p:cNvPr id="112" name="Google Shape;112;p17"/>
          <p:cNvGrpSpPr/>
          <p:nvPr/>
        </p:nvGrpSpPr>
        <p:grpSpPr>
          <a:xfrm>
            <a:off x="5141705" y="1111351"/>
            <a:ext cx="1854000" cy="1854000"/>
            <a:chOff x="4455905" y="1644751"/>
            <a:chExt cx="1854000" cy="1854000"/>
          </a:xfrm>
        </p:grpSpPr>
        <p:sp>
          <p:nvSpPr>
            <p:cNvPr id="113" name="Google Shape;113;p17"/>
            <p:cNvSpPr/>
            <p:nvPr/>
          </p:nvSpPr>
          <p:spPr>
            <a:xfrm>
              <a:off x="4455905" y="1644751"/>
              <a:ext cx="1854000" cy="18540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4764300" y="2311040"/>
              <a:ext cx="1290600" cy="52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Average"/>
                  <a:ea typeface="Average"/>
                  <a:cs typeface="Average"/>
                  <a:sym typeface="Average"/>
                </a:rPr>
                <a:t>One job at a time</a:t>
              </a:r>
              <a:endParaRPr sz="1200">
                <a:solidFill>
                  <a:schemeClr val="lt1"/>
                </a:solidFill>
                <a:latin typeface="Average"/>
                <a:ea typeface="Average"/>
                <a:cs typeface="Average"/>
                <a:sym typeface="Average"/>
              </a:endParaRPr>
            </a:p>
          </p:txBody>
        </p:sp>
      </p:grpSp>
      <p:grpSp>
        <p:nvGrpSpPr>
          <p:cNvPr id="115" name="Google Shape;115;p17"/>
          <p:cNvGrpSpPr/>
          <p:nvPr/>
        </p:nvGrpSpPr>
        <p:grpSpPr>
          <a:xfrm>
            <a:off x="3519902" y="1111362"/>
            <a:ext cx="1854000" cy="1854000"/>
            <a:chOff x="2834102" y="1644762"/>
            <a:chExt cx="1854000" cy="1854000"/>
          </a:xfrm>
        </p:grpSpPr>
        <p:sp>
          <p:nvSpPr>
            <p:cNvPr id="116" name="Google Shape;116;p17"/>
            <p:cNvSpPr/>
            <p:nvPr/>
          </p:nvSpPr>
          <p:spPr>
            <a:xfrm>
              <a:off x="2834102" y="1644762"/>
              <a:ext cx="1854000" cy="18540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txBox="1"/>
            <p:nvPr/>
          </p:nvSpPr>
          <p:spPr>
            <a:xfrm>
              <a:off x="3142502" y="2311050"/>
              <a:ext cx="1290600" cy="52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100">
                  <a:solidFill>
                    <a:schemeClr val="lt1"/>
                  </a:solidFill>
                  <a:latin typeface="Average"/>
                  <a:ea typeface="Average"/>
                  <a:cs typeface="Average"/>
                  <a:sym typeface="Average"/>
                </a:rPr>
                <a:t>Must </a:t>
              </a:r>
              <a:r>
                <a:rPr lang="en" sz="1200">
                  <a:solidFill>
                    <a:schemeClr val="lt1"/>
                  </a:solidFill>
                  <a:latin typeface="Average"/>
                  <a:ea typeface="Average"/>
                  <a:cs typeface="Average"/>
                  <a:sym typeface="Average"/>
                </a:rPr>
                <a:t>have </a:t>
              </a:r>
              <a:r>
                <a:rPr lang="en" sz="1100">
                  <a:solidFill>
                    <a:schemeClr val="lt1"/>
                  </a:solidFill>
                  <a:latin typeface="Average"/>
                  <a:ea typeface="Average"/>
                  <a:cs typeface="Average"/>
                  <a:sym typeface="Average"/>
                </a:rPr>
                <a:t>an HR manager and a functional manager</a:t>
              </a:r>
              <a:endParaRPr sz="1100">
                <a:solidFill>
                  <a:schemeClr val="lt1"/>
                </a:solidFill>
                <a:latin typeface="Average"/>
                <a:ea typeface="Average"/>
                <a:cs typeface="Average"/>
                <a:sym typeface="Average"/>
              </a:endParaRPr>
            </a:p>
          </p:txBody>
        </p:sp>
      </p:grpSp>
      <p:grpSp>
        <p:nvGrpSpPr>
          <p:cNvPr id="118" name="Google Shape;118;p17"/>
          <p:cNvGrpSpPr/>
          <p:nvPr/>
        </p:nvGrpSpPr>
        <p:grpSpPr>
          <a:xfrm>
            <a:off x="1898100" y="1111362"/>
            <a:ext cx="1854000" cy="1854000"/>
            <a:chOff x="1212300" y="1644762"/>
            <a:chExt cx="1854000" cy="1854000"/>
          </a:xfrm>
        </p:grpSpPr>
        <p:sp>
          <p:nvSpPr>
            <p:cNvPr id="119" name="Google Shape;119;p17"/>
            <p:cNvSpPr/>
            <p:nvPr/>
          </p:nvSpPr>
          <p:spPr>
            <a:xfrm>
              <a:off x="1212300" y="1644762"/>
              <a:ext cx="1854000" cy="1854000"/>
            </a:xfrm>
            <a:prstGeom prst="ellipse">
              <a:avLst/>
            </a:pr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txBox="1"/>
            <p:nvPr/>
          </p:nvSpPr>
          <p:spPr>
            <a:xfrm>
              <a:off x="1275350" y="2311050"/>
              <a:ext cx="1714800" cy="52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a:solidFill>
                    <a:schemeClr val="lt1"/>
                  </a:solidFill>
                  <a:latin typeface="Average"/>
                  <a:ea typeface="Average"/>
                  <a:cs typeface="Average"/>
                  <a:sym typeface="Average"/>
                </a:rPr>
                <a:t>One Employee → </a:t>
              </a:r>
              <a:endParaRPr sz="1200">
                <a:solidFill>
                  <a:schemeClr val="lt1"/>
                </a:solidFill>
                <a:latin typeface="Average"/>
                <a:ea typeface="Average"/>
                <a:cs typeface="Average"/>
                <a:sym typeface="Average"/>
              </a:endParaRPr>
            </a:p>
            <a:p>
              <a:pPr marL="0" lvl="0" indent="0" algn="l" rtl="0">
                <a:lnSpc>
                  <a:spcPct val="115000"/>
                </a:lnSpc>
                <a:spcBef>
                  <a:spcPts val="0"/>
                </a:spcBef>
                <a:spcAft>
                  <a:spcPts val="0"/>
                </a:spcAft>
                <a:buNone/>
              </a:pPr>
              <a:r>
                <a:rPr lang="en" sz="1200">
                  <a:solidFill>
                    <a:schemeClr val="lt1"/>
                  </a:solidFill>
                  <a:latin typeface="Average"/>
                  <a:ea typeface="Average"/>
                  <a:cs typeface="Average"/>
                  <a:sym typeface="Average"/>
                </a:rPr>
                <a:t>One Department</a:t>
              </a:r>
              <a:endParaRPr sz="1200">
                <a:solidFill>
                  <a:schemeClr val="lt1"/>
                </a:solidFill>
                <a:latin typeface="Average"/>
                <a:ea typeface="Average"/>
                <a:cs typeface="Average"/>
                <a:sym typeface="Average"/>
              </a:endParaRPr>
            </a:p>
          </p:txBody>
        </p:sp>
      </p:grpSp>
      <p:sp>
        <p:nvSpPr>
          <p:cNvPr id="121" name="Google Shape;121;p17"/>
          <p:cNvSpPr txBox="1">
            <a:spLocks noGrp="1"/>
          </p:cNvSpPr>
          <p:nvPr>
            <p:ph type="body" idx="1"/>
          </p:nvPr>
        </p:nvSpPr>
        <p:spPr>
          <a:xfrm>
            <a:off x="311700" y="1152475"/>
            <a:ext cx="18540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Business Rules</a:t>
            </a: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0"/>
              </a:spcAft>
              <a:buNone/>
            </a:pPr>
            <a:endParaRPr/>
          </a:p>
          <a:p>
            <a:pPr marL="0" lvl="0" indent="0" algn="l" rtl="0">
              <a:lnSpc>
                <a:spcPct val="100000"/>
              </a:lnSpc>
              <a:spcBef>
                <a:spcPts val="1200"/>
              </a:spcBef>
              <a:spcAft>
                <a:spcPts val="1200"/>
              </a:spcAft>
              <a:buNone/>
            </a:pPr>
            <a:r>
              <a:rPr lang="en"/>
              <a:t>Benefits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Enhanced Entity Relationship Diagram (ERD) &amp; Example Records</a:t>
            </a:r>
            <a:endParaRPr/>
          </a:p>
        </p:txBody>
      </p:sp>
      <p:sp>
        <p:nvSpPr>
          <p:cNvPr id="127" name="Google Shape;127;p18"/>
          <p:cNvSpPr txBox="1">
            <a:spLocks noGrp="1"/>
          </p:cNvSpPr>
          <p:nvPr>
            <p:ph type="body" idx="2"/>
          </p:nvPr>
        </p:nvSpPr>
        <p:spPr>
          <a:xfrm>
            <a:off x="5860125" y="1152475"/>
            <a:ext cx="29721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Difficulties:</a:t>
            </a:r>
            <a:endParaRPr/>
          </a:p>
          <a:p>
            <a:pPr marL="457200" lvl="0" indent="-317500" algn="l" rtl="0">
              <a:spcBef>
                <a:spcPts val="0"/>
              </a:spcBef>
              <a:spcAft>
                <a:spcPts val="0"/>
              </a:spcAft>
              <a:buSzPts val="1400"/>
              <a:buChar char="●"/>
            </a:pPr>
            <a:r>
              <a:rPr lang="en"/>
              <a:t>Multiple relationships between employee and department</a:t>
            </a:r>
            <a:endParaRPr/>
          </a:p>
          <a:p>
            <a:pPr marL="457200" lvl="0" indent="-317500" algn="l" rtl="0">
              <a:spcBef>
                <a:spcPts val="0"/>
              </a:spcBef>
              <a:spcAft>
                <a:spcPts val="0"/>
              </a:spcAft>
              <a:buSzPts val="1400"/>
              <a:buChar char="●"/>
            </a:pPr>
            <a:r>
              <a:rPr lang="en"/>
              <a:t>Desire to have endorsements on the Withdrawal Paperwork and New Hire Postings</a:t>
            </a:r>
            <a:endParaRPr/>
          </a:p>
          <a:p>
            <a:pPr marL="0" lvl="0" indent="0" algn="l" rtl="0">
              <a:spcBef>
                <a:spcPts val="1200"/>
              </a:spcBef>
              <a:spcAft>
                <a:spcPts val="0"/>
              </a:spcAft>
              <a:buNone/>
            </a:pPr>
            <a:r>
              <a:rPr lang="en"/>
              <a:t>Record Creation:</a:t>
            </a:r>
            <a:endParaRPr/>
          </a:p>
          <a:p>
            <a:pPr marL="457200" lvl="0" indent="-317500" algn="l" rtl="0">
              <a:spcBef>
                <a:spcPts val="1200"/>
              </a:spcBef>
              <a:spcAft>
                <a:spcPts val="0"/>
              </a:spcAft>
              <a:buSzPts val="1400"/>
              <a:buChar char="●"/>
            </a:pPr>
            <a:r>
              <a:rPr lang="en"/>
              <a:t>Generic or AI generated data was populated for this proof of concept database.</a:t>
            </a:r>
            <a:endParaRPr/>
          </a:p>
          <a:p>
            <a:pPr marL="457200" lvl="0" indent="-317500" algn="l" rtl="0">
              <a:spcBef>
                <a:spcPts val="0"/>
              </a:spcBef>
              <a:spcAft>
                <a:spcPts val="0"/>
              </a:spcAft>
              <a:buSzPts val="1400"/>
              <a:buChar char="●"/>
            </a:pPr>
            <a:r>
              <a:rPr lang="en"/>
              <a:t>PK and FK were manually created.</a:t>
            </a:r>
            <a:endParaRPr/>
          </a:p>
        </p:txBody>
      </p:sp>
      <p:sp>
        <p:nvSpPr>
          <p:cNvPr id="128" name="Google Shape;128;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pic>
        <p:nvPicPr>
          <p:cNvPr id="129" name="Google Shape;129;p18"/>
          <p:cNvPicPr preferRelativeResize="0"/>
          <p:nvPr/>
        </p:nvPicPr>
        <p:blipFill>
          <a:blip r:embed="rId5">
            <a:alphaModFix/>
          </a:blip>
          <a:stretch>
            <a:fillRect/>
          </a:stretch>
        </p:blipFill>
        <p:spPr>
          <a:xfrm>
            <a:off x="136375" y="1155775"/>
            <a:ext cx="5602126" cy="1563525"/>
          </a:xfrm>
          <a:prstGeom prst="rect">
            <a:avLst/>
          </a:prstGeom>
          <a:noFill/>
          <a:ln>
            <a:noFill/>
          </a:ln>
        </p:spPr>
      </p:pic>
      <p:pic>
        <p:nvPicPr>
          <p:cNvPr id="130" name="Google Shape;130;p18"/>
          <p:cNvPicPr preferRelativeResize="0"/>
          <p:nvPr/>
        </p:nvPicPr>
        <p:blipFill>
          <a:blip r:embed="rId6">
            <a:alphaModFix/>
          </a:blip>
          <a:stretch>
            <a:fillRect/>
          </a:stretch>
        </p:blipFill>
        <p:spPr>
          <a:xfrm>
            <a:off x="152400" y="2871700"/>
            <a:ext cx="4760744" cy="2119401"/>
          </a:xfrm>
          <a:prstGeom prst="rect">
            <a:avLst/>
          </a:prstGeom>
          <a:noFill/>
          <a:ln>
            <a:noFill/>
          </a:ln>
        </p:spPr>
      </p:pic>
      <p:pic>
        <p:nvPicPr>
          <p:cNvPr id="2" name="AUDIO-2023-04-24-22-23-04">
            <a:hlinkClick r:id="" action="ppaction://media"/>
            <a:extLst>
              <a:ext uri="{FF2B5EF4-FFF2-40B4-BE49-F238E27FC236}">
                <a16:creationId xmlns:a16="http://schemas.microsoft.com/office/drawing/2014/main" id="{70DE8241-BE5D-4979-AB9F-58FB972139C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7274312" y="2719300"/>
            <a:ext cx="304800" cy="304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nextCondLst>
                <p:cond evt="onClick" delay="0">
                  <p:tgtEl>
                    <p:spTgt spid="2"/>
                  </p:tgtEl>
                </p:cond>
              </p:nextCondLst>
            </p:seq>
            <p:audio>
              <p:cMediaNode vol="80000" numSld="999">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Utilization Report</a:t>
            </a:r>
            <a:endParaRPr/>
          </a:p>
        </p:txBody>
      </p:sp>
      <p:sp>
        <p:nvSpPr>
          <p:cNvPr id="136" name="Google Shape;13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Purpose</a:t>
            </a:r>
            <a:r>
              <a:rPr lang="en"/>
              <a:t>: Utilization report of all individual equipment important to the business.  </a:t>
            </a:r>
            <a:endParaRPr/>
          </a:p>
          <a:p>
            <a:pPr marL="0" lvl="0" indent="0" algn="l" rtl="0">
              <a:spcBef>
                <a:spcPts val="1200"/>
              </a:spcBef>
              <a:spcAft>
                <a:spcPts val="1200"/>
              </a:spcAft>
              <a:buNone/>
            </a:pPr>
            <a:r>
              <a:rPr lang="en" b="1"/>
              <a:t>Use In Business Metric</a:t>
            </a:r>
            <a:r>
              <a:rPr lang="en"/>
              <a:t>: Percent utilization of acquired personal equipment</a:t>
            </a:r>
            <a:endParaRPr/>
          </a:p>
        </p:txBody>
      </p:sp>
      <p:sp>
        <p:nvSpPr>
          <p:cNvPr id="137" name="Google Shape;13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Benefit</a:t>
            </a:r>
            <a:r>
              <a:rPr lang="en"/>
              <a:t>: Useful for identifying whether there is existing stock of equipment available to be assigned to new hires or sold off if equipment is not needed to satisfy the needs of new postings.</a:t>
            </a:r>
            <a:endParaRPr/>
          </a:p>
        </p:txBody>
      </p:sp>
      <p:sp>
        <p:nvSpPr>
          <p:cNvPr id="138" name="Google Shape;138;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pic>
        <p:nvPicPr>
          <p:cNvPr id="139" name="Google Shape;139;p19"/>
          <p:cNvPicPr preferRelativeResize="0"/>
          <p:nvPr/>
        </p:nvPicPr>
        <p:blipFill>
          <a:blip r:embed="rId3">
            <a:alphaModFix/>
          </a:blip>
          <a:stretch>
            <a:fillRect/>
          </a:stretch>
        </p:blipFill>
        <p:spPr>
          <a:xfrm>
            <a:off x="311700" y="2520493"/>
            <a:ext cx="8370050" cy="1566650"/>
          </a:xfrm>
          <a:prstGeom prst="rect">
            <a:avLst/>
          </a:prstGeom>
          <a:noFill/>
          <a:ln>
            <a:noFill/>
          </a:ln>
        </p:spPr>
      </p:pic>
      <p:sp>
        <p:nvSpPr>
          <p:cNvPr id="140" name="Google Shape;140;p19"/>
          <p:cNvSpPr/>
          <p:nvPr/>
        </p:nvSpPr>
        <p:spPr>
          <a:xfrm>
            <a:off x="5287900" y="3024218"/>
            <a:ext cx="713700" cy="10629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9"/>
          <p:cNvSpPr/>
          <p:nvPr/>
        </p:nvSpPr>
        <p:spPr>
          <a:xfrm>
            <a:off x="6365850" y="3310443"/>
            <a:ext cx="713700" cy="7767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1000"/>
                                        <p:tgtEl>
                                          <p:spTgt spid="140"/>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1000"/>
                                        <p:tgtEl>
                                          <p:spTgt spid="1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Salary Review Report</a:t>
            </a:r>
            <a:endParaRPr/>
          </a:p>
        </p:txBody>
      </p:sp>
      <p:sp>
        <p:nvSpPr>
          <p:cNvPr id="147" name="Google Shape;147;p20"/>
          <p:cNvSpPr txBox="1">
            <a:spLocks noGrp="1"/>
          </p:cNvSpPr>
          <p:nvPr>
            <p:ph type="body" idx="1"/>
          </p:nvPr>
        </p:nvSpPr>
        <p:spPr>
          <a:xfrm>
            <a:off x="311700" y="1389600"/>
            <a:ext cx="19077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Purpose:</a:t>
            </a:r>
            <a:r>
              <a:rPr lang="en"/>
              <a:t>  HR Review that Offboarded Employees Salary is within industry norm.</a:t>
            </a:r>
            <a:endParaRPr/>
          </a:p>
          <a:p>
            <a:pPr marL="0" lvl="0" indent="0" algn="l" rtl="0">
              <a:spcBef>
                <a:spcPts val="1200"/>
              </a:spcBef>
              <a:spcAft>
                <a:spcPts val="0"/>
              </a:spcAft>
              <a:buNone/>
            </a:pPr>
            <a:r>
              <a:rPr lang="en" b="1"/>
              <a:t>Benefit:  </a:t>
            </a:r>
            <a:r>
              <a:rPr lang="en"/>
              <a:t>Checks that company salaries are competitive</a:t>
            </a:r>
            <a:endParaRPr/>
          </a:p>
          <a:p>
            <a:pPr marL="0" lvl="0" indent="0" algn="l" rtl="0">
              <a:spcBef>
                <a:spcPts val="1200"/>
              </a:spcBef>
              <a:spcAft>
                <a:spcPts val="0"/>
              </a:spcAft>
              <a:buNone/>
            </a:pPr>
            <a:r>
              <a:rPr lang="en" b="1"/>
              <a:t>Use In Business Metric:</a:t>
            </a:r>
            <a:r>
              <a:rPr lang="en"/>
              <a:t>  Salary guidance to HR for employees that will be replacing the offboarded</a:t>
            </a:r>
            <a:endParaRPr/>
          </a:p>
          <a:p>
            <a:pPr marL="0" lvl="0" indent="0" algn="l" rtl="0">
              <a:spcBef>
                <a:spcPts val="1200"/>
              </a:spcBef>
              <a:spcAft>
                <a:spcPts val="1200"/>
              </a:spcAft>
              <a:buNone/>
            </a:pPr>
            <a:endParaRPr/>
          </a:p>
        </p:txBody>
      </p:sp>
      <p:sp>
        <p:nvSpPr>
          <p:cNvPr id="148" name="Google Shape;148;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149" name="Google Shape;149;p20"/>
          <p:cNvPicPr preferRelativeResize="0"/>
          <p:nvPr/>
        </p:nvPicPr>
        <p:blipFill>
          <a:blip r:embed="rId3">
            <a:alphaModFix/>
          </a:blip>
          <a:stretch>
            <a:fillRect/>
          </a:stretch>
        </p:blipFill>
        <p:spPr>
          <a:xfrm>
            <a:off x="2219400" y="1755604"/>
            <a:ext cx="6819549" cy="1519096"/>
          </a:xfrm>
          <a:prstGeom prst="rect">
            <a:avLst/>
          </a:prstGeom>
          <a:noFill/>
          <a:ln>
            <a:noFill/>
          </a:ln>
        </p:spPr>
      </p:pic>
      <p:sp>
        <p:nvSpPr>
          <p:cNvPr id="150" name="Google Shape;150;p20"/>
          <p:cNvSpPr txBox="1"/>
          <p:nvPr/>
        </p:nvSpPr>
        <p:spPr>
          <a:xfrm>
            <a:off x="2735075" y="3822575"/>
            <a:ext cx="3837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accent2"/>
                </a:solidFill>
                <a:latin typeface="Average"/>
                <a:ea typeface="Average"/>
                <a:cs typeface="Average"/>
                <a:sym typeface="Average"/>
              </a:rPr>
              <a:t>Report Confirms Salaries of Resigned Employees are in Line with Industry Norms</a:t>
            </a:r>
            <a:endParaRPr i="1">
              <a:solidFill>
                <a:schemeClr val="accent2"/>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Process Duration Report</a:t>
            </a:r>
            <a:endParaRPr/>
          </a:p>
        </p:txBody>
      </p:sp>
      <p:sp>
        <p:nvSpPr>
          <p:cNvPr id="156" name="Google Shape;156;p2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Purpose:   </a:t>
            </a:r>
            <a:r>
              <a:rPr lang="en"/>
              <a:t>Report shows process improvement</a:t>
            </a:r>
            <a:endParaRPr/>
          </a:p>
          <a:p>
            <a:pPr marL="0" lvl="0" indent="0" algn="l" rtl="0">
              <a:spcBef>
                <a:spcPts val="1200"/>
              </a:spcBef>
              <a:spcAft>
                <a:spcPts val="0"/>
              </a:spcAft>
              <a:buNone/>
            </a:pPr>
            <a:r>
              <a:rPr lang="en" b="1"/>
              <a:t>Benefit:   </a:t>
            </a:r>
            <a:r>
              <a:rPr lang="en"/>
              <a:t>Ensures the offboarding process is closing within the employee notice duration.</a:t>
            </a:r>
            <a:endParaRPr/>
          </a:p>
          <a:p>
            <a:pPr marL="0" lvl="0" indent="0" algn="l" rtl="0">
              <a:spcBef>
                <a:spcPts val="1200"/>
              </a:spcBef>
              <a:spcAft>
                <a:spcPts val="0"/>
              </a:spcAft>
              <a:buNone/>
            </a:pPr>
            <a:r>
              <a:rPr lang="en" b="1"/>
              <a:t>Use In Business Metric:   </a:t>
            </a:r>
            <a:r>
              <a:rPr lang="en"/>
              <a:t>Ensuring that all the employee's projects are completed before their last day, reducing the risk of unfinished work or delays.</a:t>
            </a:r>
            <a:endParaRPr/>
          </a:p>
          <a:p>
            <a:pPr marL="0" lvl="0" indent="0" algn="l" rtl="0">
              <a:spcBef>
                <a:spcPts val="1200"/>
              </a:spcBef>
              <a:spcAft>
                <a:spcPts val="1200"/>
              </a:spcAft>
              <a:buNone/>
            </a:pPr>
            <a:endParaRPr/>
          </a:p>
        </p:txBody>
      </p:sp>
      <p:sp>
        <p:nvSpPr>
          <p:cNvPr id="157" name="Google Shape;157;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58" name="Google Shape;158;p21"/>
          <p:cNvPicPr preferRelativeResize="0"/>
          <p:nvPr/>
        </p:nvPicPr>
        <p:blipFill>
          <a:blip r:embed="rId3">
            <a:alphaModFix/>
          </a:blip>
          <a:stretch>
            <a:fillRect/>
          </a:stretch>
        </p:blipFill>
        <p:spPr>
          <a:xfrm>
            <a:off x="4071150" y="1600850"/>
            <a:ext cx="4666425" cy="1817200"/>
          </a:xfrm>
          <a:prstGeom prst="rect">
            <a:avLst/>
          </a:prstGeom>
          <a:noFill/>
          <a:ln>
            <a:noFill/>
          </a:ln>
        </p:spPr>
      </p:pic>
      <p:sp>
        <p:nvSpPr>
          <p:cNvPr id="159" name="Google Shape;159;p21"/>
          <p:cNvSpPr txBox="1"/>
          <p:nvPr/>
        </p:nvSpPr>
        <p:spPr>
          <a:xfrm>
            <a:off x="2552700" y="3832625"/>
            <a:ext cx="4038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accent2"/>
                </a:solidFill>
                <a:latin typeface="Average"/>
                <a:ea typeface="Average"/>
                <a:cs typeface="Average"/>
                <a:sym typeface="Average"/>
              </a:rPr>
              <a:t>Report Confirms New Process Achieves Timely Off-boarding for All Departments</a:t>
            </a:r>
            <a:endParaRPr i="1">
              <a:solidFill>
                <a:schemeClr val="accent2"/>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000000"/>
      </a:lt1>
      <a:dk2>
        <a:srgbClr val="9E9E9E"/>
      </a:dk2>
      <a:lt2>
        <a:srgbClr val="E0E0E0"/>
      </a:lt2>
      <a:accent1>
        <a:srgbClr val="616161"/>
      </a:accent1>
      <a:accent2>
        <a:srgbClr val="78909C"/>
      </a:accent2>
      <a:accent3>
        <a:srgbClr val="CACACA"/>
      </a:accent3>
      <a:accent4>
        <a:srgbClr val="DD7E6B"/>
      </a:accent4>
      <a:accent5>
        <a:srgbClr val="9FC5E8"/>
      </a:accent5>
      <a:accent6>
        <a:srgbClr val="F5F5F5"/>
      </a:accent6>
      <a:hlink>
        <a:srgbClr val="1155CC"/>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8265</Words>
  <Application>Microsoft Office PowerPoint</Application>
  <PresentationFormat>On-screen Show (16:9)</PresentationFormat>
  <Paragraphs>620</Paragraphs>
  <Slides>28</Slides>
  <Notes>28</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Average</vt:lpstr>
      <vt:lpstr>Courier New</vt:lpstr>
      <vt:lpstr>Oswald</vt:lpstr>
      <vt:lpstr>Arial</vt:lpstr>
      <vt:lpstr>Times New Roman</vt:lpstr>
      <vt:lpstr>Slate</vt:lpstr>
      <vt:lpstr>Off-Boarding Process A Data Management and Business Process Modeling Project</vt:lpstr>
      <vt:lpstr>PowerPoint Presentation</vt:lpstr>
      <vt:lpstr>Pain Points &amp; Solution</vt:lpstr>
      <vt:lpstr>To-Be Process</vt:lpstr>
      <vt:lpstr>Business Rules &amp; Benefits</vt:lpstr>
      <vt:lpstr>Enhanced Entity Relationship Diagram (ERD) &amp; Example Records</vt:lpstr>
      <vt:lpstr>Utilization Report</vt:lpstr>
      <vt:lpstr>Salary Review Report</vt:lpstr>
      <vt:lpstr>Process Duration Report</vt:lpstr>
      <vt:lpstr>In Conclusion</vt:lpstr>
      <vt:lpstr>Questions?</vt:lpstr>
      <vt:lpstr>Appendix</vt:lpstr>
      <vt:lpstr>Full ERD</vt:lpstr>
      <vt:lpstr>PowerPoint Presentation</vt:lpstr>
      <vt:lpstr>Data Dictionary</vt:lpstr>
      <vt:lpstr>PowerPoint Presentation</vt:lpstr>
      <vt:lpstr>PowerPoint Presentation</vt:lpstr>
      <vt:lpstr>PowerPoint Presentation</vt:lpstr>
      <vt:lpstr>Table Creation SQL Code</vt:lpstr>
      <vt:lpstr>PowerPoint Presentation</vt:lpstr>
      <vt:lpstr>PowerPoint Presentation</vt:lpstr>
      <vt:lpstr>Record Creation SQL Code</vt:lpstr>
      <vt:lpstr>PowerPoint Presentation</vt:lpstr>
      <vt:lpstr>PowerPoint Presentation</vt:lpstr>
      <vt:lpstr>PowerPoint Presentation</vt:lpstr>
      <vt:lpstr>PowerPoint Presentation</vt:lpstr>
      <vt:lpstr>SQL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Off-Boarding Process A Data Management and Business Process Modeling Project</dc:title>
  <cp:lastModifiedBy>Jessica Tuazon</cp:lastModifiedBy>
  <cp:revision>1</cp:revision>
  <dcterms:modified xsi:type="dcterms:W3CDTF">2023-04-26T20:06:03Z</dcterms:modified>
</cp:coreProperties>
</file>