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56" r:id="rId5"/>
    <p:sldId id="276" r:id="rId6"/>
    <p:sldId id="277" r:id="rId7"/>
    <p:sldId id="298" r:id="rId8"/>
    <p:sldId id="288" r:id="rId9"/>
    <p:sldId id="289" r:id="rId10"/>
    <p:sldId id="290" r:id="rId11"/>
    <p:sldId id="291" r:id="rId12"/>
    <p:sldId id="292" r:id="rId13"/>
    <p:sldId id="293" r:id="rId14"/>
    <p:sldId id="294" r:id="rId15"/>
    <p:sldId id="295" r:id="rId16"/>
    <p:sldId id="296" r:id="rId17"/>
    <p:sldId id="287" r:id="rId18"/>
    <p:sldId id="28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51" d="100"/>
          <a:sy n="51" d="100"/>
        </p:scale>
        <p:origin x="888" y="43"/>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12/6/2023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1617805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2321877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425938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3713003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4085712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426613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2198526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2975663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670909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2045009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2967951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12/6/2023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12/6/2023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12/6/2023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12/6/2023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12/6/2023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12/6/2023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12/6/2023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12/6/2023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12/6/2023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12/6/2023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12/6/2023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12/6/2023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768978" y="2841500"/>
            <a:ext cx="9144000" cy="2049792"/>
          </a:xfrm>
        </p:spPr>
        <p:txBody>
          <a:bodyPr lIns="0" tIns="0" rIns="0" bIns="0" anchor="t">
            <a:spAutoFit/>
          </a:bodyPr>
          <a:lstStyle/>
          <a:p>
            <a:r>
              <a:rPr lang="en-US" sz="4400" dirty="0">
                <a:solidFill>
                  <a:schemeClr val="bg1"/>
                </a:solidFill>
                <a:latin typeface="Times New Roman" panose="02020603050405020304" pitchFamily="18" charset="0"/>
                <a:cs typeface="Times New Roman" panose="02020603050405020304" pitchFamily="18" charset="0"/>
              </a:rPr>
              <a:t>Obesity Forecast: Predictive Modeling for BMI Trends</a:t>
            </a:r>
            <a:br>
              <a:rPr lang="en-US" sz="4400" dirty="0">
                <a:solidFill>
                  <a:schemeClr val="bg1"/>
                </a:solidFill>
                <a:latin typeface="Times New Roman" panose="02020603050405020304" pitchFamily="18" charset="0"/>
                <a:cs typeface="Times New Roman" panose="02020603050405020304" pitchFamily="18" charset="0"/>
              </a:rPr>
            </a:b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0" y="2220180"/>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TextBox 2">
            <a:extLst>
              <a:ext uri="{FF2B5EF4-FFF2-40B4-BE49-F238E27FC236}">
                <a16:creationId xmlns:a16="http://schemas.microsoft.com/office/drawing/2014/main" id="{85F6DC08-FD32-2160-6E30-A17036B732DA}"/>
              </a:ext>
            </a:extLst>
          </p:cNvPr>
          <p:cNvSpPr txBox="1"/>
          <p:nvPr/>
        </p:nvSpPr>
        <p:spPr>
          <a:xfrm>
            <a:off x="9218649" y="4724400"/>
            <a:ext cx="2958353" cy="1477328"/>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Group Members:</a:t>
            </a:r>
          </a:p>
          <a:p>
            <a:r>
              <a:rPr lang="en-IN" dirty="0">
                <a:solidFill>
                  <a:schemeClr val="bg1"/>
                </a:solidFill>
                <a:latin typeface="Times New Roman" panose="02020603050405020304" pitchFamily="18" charset="0"/>
                <a:cs typeface="Times New Roman" panose="02020603050405020304" pitchFamily="18" charset="0"/>
              </a:rPr>
              <a:t>Prathyusha Kalepalli</a:t>
            </a:r>
          </a:p>
          <a:p>
            <a:r>
              <a:rPr lang="en-IN" dirty="0">
                <a:solidFill>
                  <a:schemeClr val="bg1"/>
                </a:solidFill>
                <a:latin typeface="Times New Roman" panose="02020603050405020304" pitchFamily="18" charset="0"/>
                <a:cs typeface="Times New Roman" panose="02020603050405020304" pitchFamily="18" charset="0"/>
              </a:rPr>
              <a:t>Srinivas </a:t>
            </a:r>
            <a:r>
              <a:rPr lang="en-IN" dirty="0" err="1">
                <a:solidFill>
                  <a:schemeClr val="bg1"/>
                </a:solidFill>
                <a:latin typeface="Times New Roman" panose="02020603050405020304" pitchFamily="18" charset="0"/>
                <a:cs typeface="Times New Roman" panose="02020603050405020304" pitchFamily="18" charset="0"/>
              </a:rPr>
              <a:t>Minnakanti</a:t>
            </a:r>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Madhavi </a:t>
            </a:r>
            <a:r>
              <a:rPr lang="en-IN" dirty="0" err="1">
                <a:solidFill>
                  <a:schemeClr val="bg1"/>
                </a:solidFill>
                <a:latin typeface="Times New Roman" panose="02020603050405020304" pitchFamily="18" charset="0"/>
                <a:cs typeface="Times New Roman" panose="02020603050405020304" pitchFamily="18" charset="0"/>
              </a:rPr>
              <a:t>Muppani</a:t>
            </a:r>
            <a:endParaRPr lang="en-IN" dirty="0">
              <a:solidFill>
                <a:schemeClr val="bg1"/>
              </a:solidFill>
              <a:latin typeface="Times New Roman" panose="02020603050405020304" pitchFamily="18" charset="0"/>
              <a:cs typeface="Times New Roman" panose="02020603050405020304" pitchFamily="18" charset="0"/>
            </a:endParaRPr>
          </a:p>
          <a:p>
            <a:r>
              <a:rPr lang="en-IN" dirty="0" err="1">
                <a:solidFill>
                  <a:schemeClr val="bg1"/>
                </a:solidFill>
                <a:latin typeface="Times New Roman" panose="02020603050405020304" pitchFamily="18" charset="0"/>
                <a:cs typeface="Times New Roman" panose="02020603050405020304" pitchFamily="18" charset="0"/>
              </a:rPr>
              <a:t>Uttej</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Attili</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29816"/>
            <a:ext cx="11734800" cy="8863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dirty="0">
                <a:solidFill>
                  <a:schemeClr val="tx1">
                    <a:lumMod val="75000"/>
                    <a:lumOff val="25000"/>
                  </a:schemeClr>
                </a:solidFill>
                <a:latin typeface="Times New Roman" panose="02020603050405020304" pitchFamily="18" charset="0"/>
                <a:cs typeface="Times New Roman" panose="02020603050405020304" pitchFamily="18" charset="0"/>
              </a:rPr>
              <a:t>Model Development: Boosted Tree</a:t>
            </a:r>
            <a:br>
              <a:rPr lang="en-US" sz="3600"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sz="3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Data Quality Check</a:t>
            </a:r>
          </a:p>
        </p:txBody>
      </p:sp>
      <p:sp>
        <p:nvSpPr>
          <p:cNvPr id="47" name="Rectangle 46">
            <a:extLst>
              <a:ext uri="{FF2B5EF4-FFF2-40B4-BE49-F238E27FC236}">
                <a16:creationId xmlns:a16="http://schemas.microsoft.com/office/drawing/2014/main" id="{1751D31D-3535-411D-8BAC-95CCC90AB185}"/>
              </a:ext>
            </a:extLst>
          </p:cNvPr>
          <p:cNvSpPr/>
          <p:nvPr/>
        </p:nvSpPr>
        <p:spPr>
          <a:xfrm>
            <a:off x="3450274" y="2859002"/>
            <a:ext cx="1371600" cy="492443"/>
          </a:xfrm>
          <a:prstGeom prst="rect">
            <a:avLst/>
          </a:prstGeom>
        </p:spPr>
        <p:txBody>
          <a:bodyPr wrap="square" lIns="0" tIns="0" rIns="0" bIns="0">
            <a:spAutoFit/>
          </a:bodyPr>
          <a:lstStyle/>
          <a:p>
            <a:pPr algn="ctr"/>
            <a:r>
              <a:rPr lang="en-US" sz="1600" b="1" dirty="0">
                <a:solidFill>
                  <a:schemeClr val="bg1"/>
                </a:solidFill>
              </a:rPr>
              <a:t>Feature Engineering</a:t>
            </a:r>
          </a:p>
        </p:txBody>
      </p:sp>
      <p:sp>
        <p:nvSpPr>
          <p:cNvPr id="48" name="Rectangle 47">
            <a:extLst>
              <a:ext uri="{FF2B5EF4-FFF2-40B4-BE49-F238E27FC236}">
                <a16:creationId xmlns:a16="http://schemas.microsoft.com/office/drawing/2014/main" id="{FA4D735A-8F75-4E2A-8F1A-CC303B0718BA}"/>
              </a:ext>
            </a:extLst>
          </p:cNvPr>
          <p:cNvSpPr/>
          <p:nvPr/>
        </p:nvSpPr>
        <p:spPr>
          <a:xfrm>
            <a:off x="6107030" y="2709722"/>
            <a:ext cx="1371600" cy="492443"/>
          </a:xfrm>
          <a:prstGeom prst="rect">
            <a:avLst/>
          </a:prstGeom>
        </p:spPr>
        <p:txBody>
          <a:bodyPr wrap="square" lIns="0" tIns="0" rIns="0" bIns="0">
            <a:spAutoFit/>
          </a:bodyPr>
          <a:lstStyle/>
          <a:p>
            <a:pPr algn="ctr"/>
            <a:r>
              <a:rPr lang="en-US" sz="1600" b="1" dirty="0">
                <a:solidFill>
                  <a:schemeClr val="bg1"/>
                </a:solidFill>
              </a:rPr>
              <a:t>Data Transformation</a:t>
            </a:r>
          </a:p>
        </p:txBody>
      </p:sp>
      <p:sp>
        <p:nvSpPr>
          <p:cNvPr id="49" name="Rectangle 48">
            <a:extLst>
              <a:ext uri="{FF2B5EF4-FFF2-40B4-BE49-F238E27FC236}">
                <a16:creationId xmlns:a16="http://schemas.microsoft.com/office/drawing/2014/main" id="{54AB9282-0505-49EB-AABF-998083225E3A}"/>
              </a:ext>
            </a:extLst>
          </p:cNvPr>
          <p:cNvSpPr/>
          <p:nvPr/>
        </p:nvSpPr>
        <p:spPr>
          <a:xfrm>
            <a:off x="8809539" y="2667846"/>
            <a:ext cx="1371600" cy="492443"/>
          </a:xfrm>
          <a:prstGeom prst="rect">
            <a:avLst/>
          </a:prstGeom>
        </p:spPr>
        <p:txBody>
          <a:bodyPr wrap="square" lIns="0" tIns="0" rIns="0" bIns="0">
            <a:spAutoFit/>
          </a:bodyPr>
          <a:lstStyle/>
          <a:p>
            <a:pPr algn="ctr"/>
            <a:r>
              <a:rPr lang="en-US" sz="1600" b="1" dirty="0">
                <a:solidFill>
                  <a:schemeClr val="bg1"/>
                </a:solidFill>
              </a:rPr>
              <a:t>Training – Validation Split</a:t>
            </a:r>
          </a:p>
        </p:txBody>
      </p:sp>
      <p:sp>
        <p:nvSpPr>
          <p:cNvPr id="51" name="Rectangle 50">
            <a:extLst>
              <a:ext uri="{FF2B5EF4-FFF2-40B4-BE49-F238E27FC236}">
                <a16:creationId xmlns:a16="http://schemas.microsoft.com/office/drawing/2014/main" id="{8AA18108-5B8B-4147-84A7-D30A16BEC4EA}"/>
              </a:ext>
            </a:extLst>
          </p:cNvPr>
          <p:cNvSpPr/>
          <p:nvPr/>
        </p:nvSpPr>
        <p:spPr>
          <a:xfrm>
            <a:off x="774691" y="3683234"/>
            <a:ext cx="1752042" cy="487313"/>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Validation</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Cleansing</a:t>
            </a:r>
          </a:p>
        </p:txBody>
      </p:sp>
      <p:sp>
        <p:nvSpPr>
          <p:cNvPr id="52" name="Rectangle 51">
            <a:extLst>
              <a:ext uri="{FF2B5EF4-FFF2-40B4-BE49-F238E27FC236}">
                <a16:creationId xmlns:a16="http://schemas.microsoft.com/office/drawing/2014/main" id="{A8534162-B6E2-4579-9DAD-AD8DE07459BC}"/>
              </a:ext>
            </a:extLst>
          </p:cNvPr>
          <p:cNvSpPr/>
          <p:nvPr/>
        </p:nvSpPr>
        <p:spPr>
          <a:xfrm>
            <a:off x="2915223" y="3625818"/>
            <a:ext cx="2044686" cy="487313"/>
          </a:xfrm>
          <a:prstGeom prst="rect">
            <a:avLst/>
          </a:prstGeom>
        </p:spPr>
        <p:txBody>
          <a:bodyPr wrap="square" lIns="0" tIns="0" rIns="0" bIns="0" anchor="t">
            <a:spAutoFit/>
          </a:bodyPr>
          <a:lstStyle/>
          <a:p>
            <a:pPr marL="1200150" lvl="2" indent="-285750">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BMI</a:t>
            </a:r>
          </a:p>
          <a:p>
            <a:pPr marL="1200150" lvl="2" indent="-285750">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Recoding</a:t>
            </a:r>
          </a:p>
        </p:txBody>
      </p:sp>
      <p:sp>
        <p:nvSpPr>
          <p:cNvPr id="53" name="Rectangle 52">
            <a:extLst>
              <a:ext uri="{FF2B5EF4-FFF2-40B4-BE49-F238E27FC236}">
                <a16:creationId xmlns:a16="http://schemas.microsoft.com/office/drawing/2014/main" id="{E1535E1C-6EBC-45D8-BCE1-D5B947A61FB6}"/>
              </a:ext>
            </a:extLst>
          </p:cNvPr>
          <p:cNvSpPr/>
          <p:nvPr/>
        </p:nvSpPr>
        <p:spPr>
          <a:xfrm>
            <a:off x="6007720" y="3578132"/>
            <a:ext cx="1752042" cy="730969"/>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Decoding</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Normalization</a:t>
            </a:r>
          </a:p>
          <a:p>
            <a:pPr algn="ctr">
              <a:lnSpc>
                <a:spcPts val="1900"/>
              </a:lnSpc>
            </a:pPr>
            <a:r>
              <a:rPr lang="en-US" sz="1600" dirty="0">
                <a:solidFill>
                  <a:schemeClr val="bg1"/>
                </a:solidFill>
                <a:latin typeface="Times New Roman" panose="02020603050405020304" pitchFamily="18" charset="0"/>
                <a:cs typeface="Times New Roman" panose="02020603050405020304" pitchFamily="18" charset="0"/>
              </a:rPr>
              <a:t> </a:t>
            </a:r>
          </a:p>
        </p:txBody>
      </p:sp>
      <p:sp>
        <p:nvSpPr>
          <p:cNvPr id="54" name="Rectangle 53">
            <a:extLst>
              <a:ext uri="{FF2B5EF4-FFF2-40B4-BE49-F238E27FC236}">
                <a16:creationId xmlns:a16="http://schemas.microsoft.com/office/drawing/2014/main" id="{28FF18A5-7B4E-4493-B38D-E732E033F82F}"/>
              </a:ext>
            </a:extLst>
          </p:cNvPr>
          <p:cNvSpPr/>
          <p:nvPr/>
        </p:nvSpPr>
        <p:spPr>
          <a:xfrm>
            <a:off x="8614773" y="3588861"/>
            <a:ext cx="1752042" cy="487313"/>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Segregation</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Partitioning</a:t>
            </a:r>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949076" y="225828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9292175" y="2104894"/>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3" name="Picture 2" descr="A screenshot of a computer&#10;&#10;Description automatically generated">
            <a:extLst>
              <a:ext uri="{FF2B5EF4-FFF2-40B4-BE49-F238E27FC236}">
                <a16:creationId xmlns:a16="http://schemas.microsoft.com/office/drawing/2014/main" id="{F7A5F2D4-2E21-E8EE-6DB7-C3A7B8937289}"/>
              </a:ext>
            </a:extLst>
          </p:cNvPr>
          <p:cNvPicPr>
            <a:picLocks noChangeAspect="1"/>
          </p:cNvPicPr>
          <p:nvPr/>
        </p:nvPicPr>
        <p:blipFill rotWithShape="1">
          <a:blip r:embed="rId3"/>
          <a:srcRect l="2054" t="59450" r="2054"/>
          <a:stretch/>
        </p:blipFill>
        <p:spPr>
          <a:xfrm>
            <a:off x="335360" y="946182"/>
            <a:ext cx="5860065" cy="228600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E6AAE31C-9038-A945-5AD5-F062AD7599EF}"/>
              </a:ext>
            </a:extLst>
          </p:cNvPr>
          <p:cNvPicPr>
            <a:picLocks noChangeAspect="1"/>
          </p:cNvPicPr>
          <p:nvPr/>
        </p:nvPicPr>
        <p:blipFill>
          <a:blip r:embed="rId4"/>
          <a:stretch>
            <a:fillRect/>
          </a:stretch>
        </p:blipFill>
        <p:spPr>
          <a:xfrm>
            <a:off x="381177" y="3732249"/>
            <a:ext cx="8921664" cy="2630747"/>
          </a:xfrm>
          <a:prstGeom prst="rect">
            <a:avLst/>
          </a:prstGeom>
        </p:spPr>
      </p:pic>
      <p:sp>
        <p:nvSpPr>
          <p:cNvPr id="7" name="TextBox 6">
            <a:extLst>
              <a:ext uri="{FF2B5EF4-FFF2-40B4-BE49-F238E27FC236}">
                <a16:creationId xmlns:a16="http://schemas.microsoft.com/office/drawing/2014/main" id="{7A74129A-97F1-2200-809F-0F63F90CE1CF}"/>
              </a:ext>
            </a:extLst>
          </p:cNvPr>
          <p:cNvSpPr txBox="1"/>
          <p:nvPr/>
        </p:nvSpPr>
        <p:spPr>
          <a:xfrm>
            <a:off x="8806034" y="725080"/>
            <a:ext cx="297628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AUC Score  = 0.9132</a:t>
            </a:r>
          </a:p>
        </p:txBody>
      </p:sp>
    </p:spTree>
    <p:extLst>
      <p:ext uri="{BB962C8B-B14F-4D97-AF65-F5344CB8AC3E}">
        <p14:creationId xmlns:p14="http://schemas.microsoft.com/office/powerpoint/2010/main" val="4172030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29816"/>
            <a:ext cx="11734800" cy="8863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dirty="0">
                <a:solidFill>
                  <a:schemeClr val="tx1">
                    <a:lumMod val="75000"/>
                    <a:lumOff val="25000"/>
                  </a:schemeClr>
                </a:solidFill>
                <a:latin typeface="Times New Roman" panose="02020603050405020304" pitchFamily="18" charset="0"/>
                <a:cs typeface="Times New Roman" panose="02020603050405020304" pitchFamily="18" charset="0"/>
              </a:rPr>
              <a:t>Model Development: Neural Network</a:t>
            </a:r>
            <a:br>
              <a:rPr lang="en-US" sz="3600"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sz="3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Data Quality Check</a:t>
            </a:r>
          </a:p>
        </p:txBody>
      </p:sp>
      <p:sp>
        <p:nvSpPr>
          <p:cNvPr id="47" name="Rectangle 46">
            <a:extLst>
              <a:ext uri="{FF2B5EF4-FFF2-40B4-BE49-F238E27FC236}">
                <a16:creationId xmlns:a16="http://schemas.microsoft.com/office/drawing/2014/main" id="{1751D31D-3535-411D-8BAC-95CCC90AB185}"/>
              </a:ext>
            </a:extLst>
          </p:cNvPr>
          <p:cNvSpPr/>
          <p:nvPr/>
        </p:nvSpPr>
        <p:spPr>
          <a:xfrm>
            <a:off x="3450274" y="2859002"/>
            <a:ext cx="1371600" cy="492443"/>
          </a:xfrm>
          <a:prstGeom prst="rect">
            <a:avLst/>
          </a:prstGeom>
        </p:spPr>
        <p:txBody>
          <a:bodyPr wrap="square" lIns="0" tIns="0" rIns="0" bIns="0">
            <a:spAutoFit/>
          </a:bodyPr>
          <a:lstStyle/>
          <a:p>
            <a:pPr algn="ctr"/>
            <a:r>
              <a:rPr lang="en-US" sz="1600" b="1" dirty="0">
                <a:solidFill>
                  <a:schemeClr val="bg1"/>
                </a:solidFill>
              </a:rPr>
              <a:t>Feature Engineering</a:t>
            </a:r>
          </a:p>
        </p:txBody>
      </p:sp>
      <p:sp>
        <p:nvSpPr>
          <p:cNvPr id="48" name="Rectangle 47">
            <a:extLst>
              <a:ext uri="{FF2B5EF4-FFF2-40B4-BE49-F238E27FC236}">
                <a16:creationId xmlns:a16="http://schemas.microsoft.com/office/drawing/2014/main" id="{FA4D735A-8F75-4E2A-8F1A-CC303B0718BA}"/>
              </a:ext>
            </a:extLst>
          </p:cNvPr>
          <p:cNvSpPr/>
          <p:nvPr/>
        </p:nvSpPr>
        <p:spPr>
          <a:xfrm>
            <a:off x="6107030" y="2709722"/>
            <a:ext cx="1371600" cy="492443"/>
          </a:xfrm>
          <a:prstGeom prst="rect">
            <a:avLst/>
          </a:prstGeom>
        </p:spPr>
        <p:txBody>
          <a:bodyPr wrap="square" lIns="0" tIns="0" rIns="0" bIns="0">
            <a:spAutoFit/>
          </a:bodyPr>
          <a:lstStyle/>
          <a:p>
            <a:pPr algn="ctr"/>
            <a:r>
              <a:rPr lang="en-US" sz="1600" b="1" dirty="0">
                <a:solidFill>
                  <a:schemeClr val="bg1"/>
                </a:solidFill>
              </a:rPr>
              <a:t>Data Transformation</a:t>
            </a:r>
          </a:p>
        </p:txBody>
      </p:sp>
      <p:sp>
        <p:nvSpPr>
          <p:cNvPr id="49" name="Rectangle 48">
            <a:extLst>
              <a:ext uri="{FF2B5EF4-FFF2-40B4-BE49-F238E27FC236}">
                <a16:creationId xmlns:a16="http://schemas.microsoft.com/office/drawing/2014/main" id="{54AB9282-0505-49EB-AABF-998083225E3A}"/>
              </a:ext>
            </a:extLst>
          </p:cNvPr>
          <p:cNvSpPr/>
          <p:nvPr/>
        </p:nvSpPr>
        <p:spPr>
          <a:xfrm>
            <a:off x="8809539" y="2667846"/>
            <a:ext cx="1371600" cy="492443"/>
          </a:xfrm>
          <a:prstGeom prst="rect">
            <a:avLst/>
          </a:prstGeom>
        </p:spPr>
        <p:txBody>
          <a:bodyPr wrap="square" lIns="0" tIns="0" rIns="0" bIns="0">
            <a:spAutoFit/>
          </a:bodyPr>
          <a:lstStyle/>
          <a:p>
            <a:pPr algn="ctr"/>
            <a:r>
              <a:rPr lang="en-US" sz="1600" b="1" dirty="0">
                <a:solidFill>
                  <a:schemeClr val="bg1"/>
                </a:solidFill>
              </a:rPr>
              <a:t>Training – Validation Split</a:t>
            </a:r>
          </a:p>
        </p:txBody>
      </p:sp>
      <p:sp>
        <p:nvSpPr>
          <p:cNvPr id="51" name="Rectangle 50">
            <a:extLst>
              <a:ext uri="{FF2B5EF4-FFF2-40B4-BE49-F238E27FC236}">
                <a16:creationId xmlns:a16="http://schemas.microsoft.com/office/drawing/2014/main" id="{8AA18108-5B8B-4147-84A7-D30A16BEC4EA}"/>
              </a:ext>
            </a:extLst>
          </p:cNvPr>
          <p:cNvSpPr/>
          <p:nvPr/>
        </p:nvSpPr>
        <p:spPr>
          <a:xfrm>
            <a:off x="774691" y="3683234"/>
            <a:ext cx="1752042" cy="487313"/>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Validation</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Cleansing</a:t>
            </a:r>
          </a:p>
        </p:txBody>
      </p:sp>
      <p:sp>
        <p:nvSpPr>
          <p:cNvPr id="52" name="Rectangle 51">
            <a:extLst>
              <a:ext uri="{FF2B5EF4-FFF2-40B4-BE49-F238E27FC236}">
                <a16:creationId xmlns:a16="http://schemas.microsoft.com/office/drawing/2014/main" id="{A8534162-B6E2-4579-9DAD-AD8DE07459BC}"/>
              </a:ext>
            </a:extLst>
          </p:cNvPr>
          <p:cNvSpPr/>
          <p:nvPr/>
        </p:nvSpPr>
        <p:spPr>
          <a:xfrm>
            <a:off x="2915223" y="3625818"/>
            <a:ext cx="2044686" cy="487313"/>
          </a:xfrm>
          <a:prstGeom prst="rect">
            <a:avLst/>
          </a:prstGeom>
        </p:spPr>
        <p:txBody>
          <a:bodyPr wrap="square" lIns="0" tIns="0" rIns="0" bIns="0" anchor="t">
            <a:spAutoFit/>
          </a:bodyPr>
          <a:lstStyle/>
          <a:p>
            <a:pPr marL="1200150" lvl="2" indent="-285750">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BMI</a:t>
            </a:r>
          </a:p>
          <a:p>
            <a:pPr marL="1200150" lvl="2" indent="-285750">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Recoding</a:t>
            </a:r>
          </a:p>
        </p:txBody>
      </p:sp>
      <p:sp>
        <p:nvSpPr>
          <p:cNvPr id="53" name="Rectangle 52">
            <a:extLst>
              <a:ext uri="{FF2B5EF4-FFF2-40B4-BE49-F238E27FC236}">
                <a16:creationId xmlns:a16="http://schemas.microsoft.com/office/drawing/2014/main" id="{E1535E1C-6EBC-45D8-BCE1-D5B947A61FB6}"/>
              </a:ext>
            </a:extLst>
          </p:cNvPr>
          <p:cNvSpPr/>
          <p:nvPr/>
        </p:nvSpPr>
        <p:spPr>
          <a:xfrm>
            <a:off x="6007720" y="3578132"/>
            <a:ext cx="1752042" cy="730969"/>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Decoding</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Normalization</a:t>
            </a:r>
          </a:p>
          <a:p>
            <a:pPr algn="ctr">
              <a:lnSpc>
                <a:spcPts val="1900"/>
              </a:lnSpc>
            </a:pPr>
            <a:r>
              <a:rPr lang="en-US" sz="1600" dirty="0">
                <a:solidFill>
                  <a:schemeClr val="bg1"/>
                </a:solidFill>
                <a:latin typeface="Times New Roman" panose="02020603050405020304" pitchFamily="18" charset="0"/>
                <a:cs typeface="Times New Roman" panose="02020603050405020304" pitchFamily="18" charset="0"/>
              </a:rPr>
              <a:t> </a:t>
            </a:r>
          </a:p>
        </p:txBody>
      </p:sp>
      <p:sp>
        <p:nvSpPr>
          <p:cNvPr id="54" name="Rectangle 53">
            <a:extLst>
              <a:ext uri="{FF2B5EF4-FFF2-40B4-BE49-F238E27FC236}">
                <a16:creationId xmlns:a16="http://schemas.microsoft.com/office/drawing/2014/main" id="{28FF18A5-7B4E-4493-B38D-E732E033F82F}"/>
              </a:ext>
            </a:extLst>
          </p:cNvPr>
          <p:cNvSpPr/>
          <p:nvPr/>
        </p:nvSpPr>
        <p:spPr>
          <a:xfrm>
            <a:off x="8614773" y="3588861"/>
            <a:ext cx="1752042" cy="487313"/>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Segregation</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Partitioning</a:t>
            </a:r>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949076" y="225828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9292175" y="2104894"/>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2" name="Picture 1" descr="A screenshot of a computer&#10;&#10;Description automatically generated">
            <a:extLst>
              <a:ext uri="{FF2B5EF4-FFF2-40B4-BE49-F238E27FC236}">
                <a16:creationId xmlns:a16="http://schemas.microsoft.com/office/drawing/2014/main" id="{4C22467A-1C9B-B9E1-82B2-5853F81D6B81}"/>
              </a:ext>
            </a:extLst>
          </p:cNvPr>
          <p:cNvPicPr>
            <a:picLocks noChangeAspect="1"/>
          </p:cNvPicPr>
          <p:nvPr/>
        </p:nvPicPr>
        <p:blipFill rotWithShape="1">
          <a:blip r:embed="rId3"/>
          <a:srcRect l="4594" t="57269" r="3362" b="2024"/>
          <a:stretch/>
        </p:blipFill>
        <p:spPr>
          <a:xfrm>
            <a:off x="651452" y="1357874"/>
            <a:ext cx="5904656" cy="2204405"/>
          </a:xfrm>
          <a:prstGeom prst="rect">
            <a:avLst/>
          </a:prstGeom>
        </p:spPr>
      </p:pic>
      <p:pic>
        <p:nvPicPr>
          <p:cNvPr id="5" name="Picture 4" descr="A screen shot of a graph&#10;&#10;Description automatically generated">
            <a:extLst>
              <a:ext uri="{FF2B5EF4-FFF2-40B4-BE49-F238E27FC236}">
                <a16:creationId xmlns:a16="http://schemas.microsoft.com/office/drawing/2014/main" id="{429EE62A-3DBE-6465-F93F-34C505200B4A}"/>
              </a:ext>
            </a:extLst>
          </p:cNvPr>
          <p:cNvPicPr>
            <a:picLocks noChangeAspect="1"/>
          </p:cNvPicPr>
          <p:nvPr/>
        </p:nvPicPr>
        <p:blipFill>
          <a:blip r:embed="rId4"/>
          <a:stretch>
            <a:fillRect/>
          </a:stretch>
        </p:blipFill>
        <p:spPr>
          <a:xfrm>
            <a:off x="695934" y="3669953"/>
            <a:ext cx="9552667" cy="2780071"/>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86B5F4EB-5EEE-DAC0-B3A7-3877908C762A}"/>
              </a:ext>
            </a:extLst>
          </p:cNvPr>
          <p:cNvPicPr>
            <a:picLocks noChangeAspect="1"/>
          </p:cNvPicPr>
          <p:nvPr/>
        </p:nvPicPr>
        <p:blipFill rotWithShape="1">
          <a:blip r:embed="rId3"/>
          <a:srcRect l="2137" t="15108" b="79077"/>
          <a:stretch/>
        </p:blipFill>
        <p:spPr>
          <a:xfrm>
            <a:off x="685763" y="894653"/>
            <a:ext cx="5742012" cy="288032"/>
          </a:xfrm>
          <a:prstGeom prst="rect">
            <a:avLst/>
          </a:prstGeom>
        </p:spPr>
      </p:pic>
      <p:sp>
        <p:nvSpPr>
          <p:cNvPr id="10" name="TextBox 9">
            <a:extLst>
              <a:ext uri="{FF2B5EF4-FFF2-40B4-BE49-F238E27FC236}">
                <a16:creationId xmlns:a16="http://schemas.microsoft.com/office/drawing/2014/main" id="{6ED7C531-CF2B-1528-E717-448CA76E2CBD}"/>
              </a:ext>
            </a:extLst>
          </p:cNvPr>
          <p:cNvSpPr txBox="1"/>
          <p:nvPr/>
        </p:nvSpPr>
        <p:spPr>
          <a:xfrm>
            <a:off x="8806034" y="725080"/>
            <a:ext cx="297628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AUC Score  = 0.9007</a:t>
            </a:r>
          </a:p>
        </p:txBody>
      </p:sp>
    </p:spTree>
    <p:extLst>
      <p:ext uri="{BB962C8B-B14F-4D97-AF65-F5344CB8AC3E}">
        <p14:creationId xmlns:p14="http://schemas.microsoft.com/office/powerpoint/2010/main" val="341158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29816"/>
            <a:ext cx="11734800" cy="8863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dirty="0">
                <a:solidFill>
                  <a:schemeClr val="tx1">
                    <a:lumMod val="75000"/>
                    <a:lumOff val="25000"/>
                  </a:schemeClr>
                </a:solidFill>
                <a:latin typeface="Times New Roman" panose="02020603050405020304" pitchFamily="18" charset="0"/>
                <a:cs typeface="Times New Roman" panose="02020603050405020304" pitchFamily="18" charset="0"/>
              </a:rPr>
              <a:t>Model Development: Model Comparison</a:t>
            </a:r>
            <a:br>
              <a:rPr lang="en-US" sz="3600"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sz="3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Data Quality Check</a:t>
            </a:r>
          </a:p>
        </p:txBody>
      </p:sp>
      <p:sp>
        <p:nvSpPr>
          <p:cNvPr id="47" name="Rectangle 46">
            <a:extLst>
              <a:ext uri="{FF2B5EF4-FFF2-40B4-BE49-F238E27FC236}">
                <a16:creationId xmlns:a16="http://schemas.microsoft.com/office/drawing/2014/main" id="{1751D31D-3535-411D-8BAC-95CCC90AB185}"/>
              </a:ext>
            </a:extLst>
          </p:cNvPr>
          <p:cNvSpPr/>
          <p:nvPr/>
        </p:nvSpPr>
        <p:spPr>
          <a:xfrm>
            <a:off x="3450274" y="2859002"/>
            <a:ext cx="1371600" cy="492443"/>
          </a:xfrm>
          <a:prstGeom prst="rect">
            <a:avLst/>
          </a:prstGeom>
        </p:spPr>
        <p:txBody>
          <a:bodyPr wrap="square" lIns="0" tIns="0" rIns="0" bIns="0">
            <a:spAutoFit/>
          </a:bodyPr>
          <a:lstStyle/>
          <a:p>
            <a:pPr algn="ctr"/>
            <a:r>
              <a:rPr lang="en-US" sz="1600" b="1" dirty="0">
                <a:solidFill>
                  <a:schemeClr val="bg1"/>
                </a:solidFill>
              </a:rPr>
              <a:t>Feature Engineering</a:t>
            </a:r>
          </a:p>
        </p:txBody>
      </p:sp>
      <p:sp>
        <p:nvSpPr>
          <p:cNvPr id="48" name="Rectangle 47">
            <a:extLst>
              <a:ext uri="{FF2B5EF4-FFF2-40B4-BE49-F238E27FC236}">
                <a16:creationId xmlns:a16="http://schemas.microsoft.com/office/drawing/2014/main" id="{FA4D735A-8F75-4E2A-8F1A-CC303B0718BA}"/>
              </a:ext>
            </a:extLst>
          </p:cNvPr>
          <p:cNvSpPr/>
          <p:nvPr/>
        </p:nvSpPr>
        <p:spPr>
          <a:xfrm>
            <a:off x="6107030" y="2709722"/>
            <a:ext cx="1371600" cy="492443"/>
          </a:xfrm>
          <a:prstGeom prst="rect">
            <a:avLst/>
          </a:prstGeom>
        </p:spPr>
        <p:txBody>
          <a:bodyPr wrap="square" lIns="0" tIns="0" rIns="0" bIns="0">
            <a:spAutoFit/>
          </a:bodyPr>
          <a:lstStyle/>
          <a:p>
            <a:pPr algn="ctr"/>
            <a:r>
              <a:rPr lang="en-US" sz="1600" b="1" dirty="0">
                <a:solidFill>
                  <a:schemeClr val="bg1"/>
                </a:solidFill>
              </a:rPr>
              <a:t>Data Transformation</a:t>
            </a:r>
          </a:p>
        </p:txBody>
      </p:sp>
      <p:sp>
        <p:nvSpPr>
          <p:cNvPr id="49" name="Rectangle 48">
            <a:extLst>
              <a:ext uri="{FF2B5EF4-FFF2-40B4-BE49-F238E27FC236}">
                <a16:creationId xmlns:a16="http://schemas.microsoft.com/office/drawing/2014/main" id="{54AB9282-0505-49EB-AABF-998083225E3A}"/>
              </a:ext>
            </a:extLst>
          </p:cNvPr>
          <p:cNvSpPr/>
          <p:nvPr/>
        </p:nvSpPr>
        <p:spPr>
          <a:xfrm>
            <a:off x="8809539" y="2667846"/>
            <a:ext cx="1371600" cy="492443"/>
          </a:xfrm>
          <a:prstGeom prst="rect">
            <a:avLst/>
          </a:prstGeom>
        </p:spPr>
        <p:txBody>
          <a:bodyPr wrap="square" lIns="0" tIns="0" rIns="0" bIns="0">
            <a:spAutoFit/>
          </a:bodyPr>
          <a:lstStyle/>
          <a:p>
            <a:pPr algn="ctr"/>
            <a:r>
              <a:rPr lang="en-US" sz="1600" b="1" dirty="0">
                <a:solidFill>
                  <a:schemeClr val="bg1"/>
                </a:solidFill>
              </a:rPr>
              <a:t>Training – Validation Split</a:t>
            </a:r>
          </a:p>
        </p:txBody>
      </p:sp>
      <p:sp>
        <p:nvSpPr>
          <p:cNvPr id="51" name="Rectangle 50">
            <a:extLst>
              <a:ext uri="{FF2B5EF4-FFF2-40B4-BE49-F238E27FC236}">
                <a16:creationId xmlns:a16="http://schemas.microsoft.com/office/drawing/2014/main" id="{8AA18108-5B8B-4147-84A7-D30A16BEC4EA}"/>
              </a:ext>
            </a:extLst>
          </p:cNvPr>
          <p:cNvSpPr/>
          <p:nvPr/>
        </p:nvSpPr>
        <p:spPr>
          <a:xfrm>
            <a:off x="774691" y="3683234"/>
            <a:ext cx="1752042" cy="487313"/>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Validation</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Cleansing</a:t>
            </a:r>
          </a:p>
        </p:txBody>
      </p:sp>
      <p:sp>
        <p:nvSpPr>
          <p:cNvPr id="52" name="Rectangle 51">
            <a:extLst>
              <a:ext uri="{FF2B5EF4-FFF2-40B4-BE49-F238E27FC236}">
                <a16:creationId xmlns:a16="http://schemas.microsoft.com/office/drawing/2014/main" id="{A8534162-B6E2-4579-9DAD-AD8DE07459BC}"/>
              </a:ext>
            </a:extLst>
          </p:cNvPr>
          <p:cNvSpPr/>
          <p:nvPr/>
        </p:nvSpPr>
        <p:spPr>
          <a:xfrm>
            <a:off x="2915223" y="3625818"/>
            <a:ext cx="2044686" cy="487313"/>
          </a:xfrm>
          <a:prstGeom prst="rect">
            <a:avLst/>
          </a:prstGeom>
        </p:spPr>
        <p:txBody>
          <a:bodyPr wrap="square" lIns="0" tIns="0" rIns="0" bIns="0" anchor="t">
            <a:spAutoFit/>
          </a:bodyPr>
          <a:lstStyle/>
          <a:p>
            <a:pPr marL="1200150" lvl="2" indent="-285750">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BMI</a:t>
            </a:r>
          </a:p>
          <a:p>
            <a:pPr marL="1200150" lvl="2" indent="-285750">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Recoding</a:t>
            </a:r>
          </a:p>
        </p:txBody>
      </p:sp>
      <p:sp>
        <p:nvSpPr>
          <p:cNvPr id="53" name="Rectangle 52">
            <a:extLst>
              <a:ext uri="{FF2B5EF4-FFF2-40B4-BE49-F238E27FC236}">
                <a16:creationId xmlns:a16="http://schemas.microsoft.com/office/drawing/2014/main" id="{E1535E1C-6EBC-45D8-BCE1-D5B947A61FB6}"/>
              </a:ext>
            </a:extLst>
          </p:cNvPr>
          <p:cNvSpPr/>
          <p:nvPr/>
        </p:nvSpPr>
        <p:spPr>
          <a:xfrm>
            <a:off x="6007720" y="3578132"/>
            <a:ext cx="1752042" cy="730969"/>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Decoding</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Normalization</a:t>
            </a:r>
          </a:p>
          <a:p>
            <a:pPr algn="ctr">
              <a:lnSpc>
                <a:spcPts val="1900"/>
              </a:lnSpc>
            </a:pPr>
            <a:r>
              <a:rPr lang="en-US" sz="1600" dirty="0">
                <a:solidFill>
                  <a:schemeClr val="bg1"/>
                </a:solidFill>
                <a:latin typeface="Times New Roman" panose="02020603050405020304" pitchFamily="18" charset="0"/>
                <a:cs typeface="Times New Roman" panose="02020603050405020304" pitchFamily="18" charset="0"/>
              </a:rPr>
              <a:t> </a:t>
            </a:r>
          </a:p>
        </p:txBody>
      </p:sp>
      <p:sp>
        <p:nvSpPr>
          <p:cNvPr id="54" name="Rectangle 53">
            <a:extLst>
              <a:ext uri="{FF2B5EF4-FFF2-40B4-BE49-F238E27FC236}">
                <a16:creationId xmlns:a16="http://schemas.microsoft.com/office/drawing/2014/main" id="{28FF18A5-7B4E-4493-B38D-E732E033F82F}"/>
              </a:ext>
            </a:extLst>
          </p:cNvPr>
          <p:cNvSpPr/>
          <p:nvPr/>
        </p:nvSpPr>
        <p:spPr>
          <a:xfrm>
            <a:off x="8614773" y="3588861"/>
            <a:ext cx="1752042" cy="487313"/>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Segregation</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Partitioning</a:t>
            </a:r>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949076" y="225828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9292175" y="2104894"/>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3" name="Picture 2" descr="A screenshot of a computer&#10;&#10;Description automatically generated">
            <a:extLst>
              <a:ext uri="{FF2B5EF4-FFF2-40B4-BE49-F238E27FC236}">
                <a16:creationId xmlns:a16="http://schemas.microsoft.com/office/drawing/2014/main" id="{7A9CAF6F-D920-5957-C318-3A08FBE6E61E}"/>
              </a:ext>
            </a:extLst>
          </p:cNvPr>
          <p:cNvPicPr>
            <a:picLocks noChangeAspect="1"/>
          </p:cNvPicPr>
          <p:nvPr/>
        </p:nvPicPr>
        <p:blipFill>
          <a:blip r:embed="rId3"/>
          <a:stretch>
            <a:fillRect/>
          </a:stretch>
        </p:blipFill>
        <p:spPr>
          <a:xfrm>
            <a:off x="421341" y="1352443"/>
            <a:ext cx="9840416" cy="4661581"/>
          </a:xfrm>
          <a:prstGeom prst="rect">
            <a:avLst/>
          </a:prstGeom>
        </p:spPr>
      </p:pic>
    </p:spTree>
    <p:extLst>
      <p:ext uri="{BB962C8B-B14F-4D97-AF65-F5344CB8AC3E}">
        <p14:creationId xmlns:p14="http://schemas.microsoft.com/office/powerpoint/2010/main" val="1760490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29816"/>
            <a:ext cx="11734800" cy="8863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dirty="0">
                <a:solidFill>
                  <a:schemeClr val="tx1">
                    <a:lumMod val="75000"/>
                    <a:lumOff val="25000"/>
                  </a:schemeClr>
                </a:solidFill>
                <a:latin typeface="Times New Roman" panose="02020603050405020304" pitchFamily="18" charset="0"/>
                <a:cs typeface="Times New Roman" panose="02020603050405020304" pitchFamily="18" charset="0"/>
              </a:rPr>
              <a:t>Model Development: Model Comparison</a:t>
            </a:r>
            <a:br>
              <a:rPr lang="en-US" sz="3600"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sz="3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Data Quality Check</a:t>
            </a:r>
          </a:p>
        </p:txBody>
      </p:sp>
      <p:sp>
        <p:nvSpPr>
          <p:cNvPr id="47" name="Rectangle 46">
            <a:extLst>
              <a:ext uri="{FF2B5EF4-FFF2-40B4-BE49-F238E27FC236}">
                <a16:creationId xmlns:a16="http://schemas.microsoft.com/office/drawing/2014/main" id="{1751D31D-3535-411D-8BAC-95CCC90AB185}"/>
              </a:ext>
            </a:extLst>
          </p:cNvPr>
          <p:cNvSpPr/>
          <p:nvPr/>
        </p:nvSpPr>
        <p:spPr>
          <a:xfrm>
            <a:off x="3450274" y="2859002"/>
            <a:ext cx="1371600" cy="492443"/>
          </a:xfrm>
          <a:prstGeom prst="rect">
            <a:avLst/>
          </a:prstGeom>
        </p:spPr>
        <p:txBody>
          <a:bodyPr wrap="square" lIns="0" tIns="0" rIns="0" bIns="0">
            <a:spAutoFit/>
          </a:bodyPr>
          <a:lstStyle/>
          <a:p>
            <a:pPr algn="ctr"/>
            <a:r>
              <a:rPr lang="en-US" sz="1600" b="1" dirty="0">
                <a:solidFill>
                  <a:schemeClr val="bg1"/>
                </a:solidFill>
              </a:rPr>
              <a:t>Feature Engineering</a:t>
            </a:r>
          </a:p>
        </p:txBody>
      </p:sp>
      <p:sp>
        <p:nvSpPr>
          <p:cNvPr id="48" name="Rectangle 47">
            <a:extLst>
              <a:ext uri="{FF2B5EF4-FFF2-40B4-BE49-F238E27FC236}">
                <a16:creationId xmlns:a16="http://schemas.microsoft.com/office/drawing/2014/main" id="{FA4D735A-8F75-4E2A-8F1A-CC303B0718BA}"/>
              </a:ext>
            </a:extLst>
          </p:cNvPr>
          <p:cNvSpPr/>
          <p:nvPr/>
        </p:nvSpPr>
        <p:spPr>
          <a:xfrm>
            <a:off x="6107030" y="2709722"/>
            <a:ext cx="1371600" cy="492443"/>
          </a:xfrm>
          <a:prstGeom prst="rect">
            <a:avLst/>
          </a:prstGeom>
        </p:spPr>
        <p:txBody>
          <a:bodyPr wrap="square" lIns="0" tIns="0" rIns="0" bIns="0">
            <a:spAutoFit/>
          </a:bodyPr>
          <a:lstStyle/>
          <a:p>
            <a:pPr algn="ctr"/>
            <a:r>
              <a:rPr lang="en-US" sz="1600" b="1" dirty="0">
                <a:solidFill>
                  <a:schemeClr val="bg1"/>
                </a:solidFill>
              </a:rPr>
              <a:t>Data Transformation</a:t>
            </a:r>
          </a:p>
        </p:txBody>
      </p:sp>
      <p:sp>
        <p:nvSpPr>
          <p:cNvPr id="49" name="Rectangle 48">
            <a:extLst>
              <a:ext uri="{FF2B5EF4-FFF2-40B4-BE49-F238E27FC236}">
                <a16:creationId xmlns:a16="http://schemas.microsoft.com/office/drawing/2014/main" id="{54AB9282-0505-49EB-AABF-998083225E3A}"/>
              </a:ext>
            </a:extLst>
          </p:cNvPr>
          <p:cNvSpPr/>
          <p:nvPr/>
        </p:nvSpPr>
        <p:spPr>
          <a:xfrm>
            <a:off x="8809539" y="2667846"/>
            <a:ext cx="1371600" cy="492443"/>
          </a:xfrm>
          <a:prstGeom prst="rect">
            <a:avLst/>
          </a:prstGeom>
        </p:spPr>
        <p:txBody>
          <a:bodyPr wrap="square" lIns="0" tIns="0" rIns="0" bIns="0">
            <a:spAutoFit/>
          </a:bodyPr>
          <a:lstStyle/>
          <a:p>
            <a:pPr algn="ctr"/>
            <a:r>
              <a:rPr lang="en-US" sz="1600" b="1" dirty="0">
                <a:solidFill>
                  <a:schemeClr val="bg1"/>
                </a:solidFill>
              </a:rPr>
              <a:t>Training – Validation Split</a:t>
            </a:r>
          </a:p>
        </p:txBody>
      </p:sp>
      <p:sp>
        <p:nvSpPr>
          <p:cNvPr id="51" name="Rectangle 50">
            <a:extLst>
              <a:ext uri="{FF2B5EF4-FFF2-40B4-BE49-F238E27FC236}">
                <a16:creationId xmlns:a16="http://schemas.microsoft.com/office/drawing/2014/main" id="{8AA18108-5B8B-4147-84A7-D30A16BEC4EA}"/>
              </a:ext>
            </a:extLst>
          </p:cNvPr>
          <p:cNvSpPr/>
          <p:nvPr/>
        </p:nvSpPr>
        <p:spPr>
          <a:xfrm>
            <a:off x="774691" y="3683234"/>
            <a:ext cx="1752042" cy="487313"/>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Validation</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Cleansing</a:t>
            </a:r>
          </a:p>
        </p:txBody>
      </p:sp>
      <p:sp>
        <p:nvSpPr>
          <p:cNvPr id="52" name="Rectangle 51">
            <a:extLst>
              <a:ext uri="{FF2B5EF4-FFF2-40B4-BE49-F238E27FC236}">
                <a16:creationId xmlns:a16="http://schemas.microsoft.com/office/drawing/2014/main" id="{A8534162-B6E2-4579-9DAD-AD8DE07459BC}"/>
              </a:ext>
            </a:extLst>
          </p:cNvPr>
          <p:cNvSpPr/>
          <p:nvPr/>
        </p:nvSpPr>
        <p:spPr>
          <a:xfrm>
            <a:off x="2915223" y="3625818"/>
            <a:ext cx="2044686" cy="487313"/>
          </a:xfrm>
          <a:prstGeom prst="rect">
            <a:avLst/>
          </a:prstGeom>
        </p:spPr>
        <p:txBody>
          <a:bodyPr wrap="square" lIns="0" tIns="0" rIns="0" bIns="0" anchor="t">
            <a:spAutoFit/>
          </a:bodyPr>
          <a:lstStyle/>
          <a:p>
            <a:pPr marL="1200150" lvl="2" indent="-285750">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BMI</a:t>
            </a:r>
          </a:p>
          <a:p>
            <a:pPr marL="1200150" lvl="2" indent="-285750">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Recoding</a:t>
            </a:r>
          </a:p>
        </p:txBody>
      </p:sp>
      <p:sp>
        <p:nvSpPr>
          <p:cNvPr id="53" name="Rectangle 52">
            <a:extLst>
              <a:ext uri="{FF2B5EF4-FFF2-40B4-BE49-F238E27FC236}">
                <a16:creationId xmlns:a16="http://schemas.microsoft.com/office/drawing/2014/main" id="{E1535E1C-6EBC-45D8-BCE1-D5B947A61FB6}"/>
              </a:ext>
            </a:extLst>
          </p:cNvPr>
          <p:cNvSpPr/>
          <p:nvPr/>
        </p:nvSpPr>
        <p:spPr>
          <a:xfrm>
            <a:off x="6007720" y="3578132"/>
            <a:ext cx="1752042" cy="730969"/>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Decoding</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Normalization</a:t>
            </a:r>
          </a:p>
          <a:p>
            <a:pPr algn="ctr">
              <a:lnSpc>
                <a:spcPts val="1900"/>
              </a:lnSpc>
            </a:pPr>
            <a:r>
              <a:rPr lang="en-US" sz="1600" dirty="0">
                <a:solidFill>
                  <a:schemeClr val="bg1"/>
                </a:solidFill>
                <a:latin typeface="Times New Roman" panose="02020603050405020304" pitchFamily="18" charset="0"/>
                <a:cs typeface="Times New Roman" panose="02020603050405020304" pitchFamily="18" charset="0"/>
              </a:rPr>
              <a:t> </a:t>
            </a:r>
          </a:p>
        </p:txBody>
      </p:sp>
      <p:sp>
        <p:nvSpPr>
          <p:cNvPr id="54" name="Rectangle 53">
            <a:extLst>
              <a:ext uri="{FF2B5EF4-FFF2-40B4-BE49-F238E27FC236}">
                <a16:creationId xmlns:a16="http://schemas.microsoft.com/office/drawing/2014/main" id="{28FF18A5-7B4E-4493-B38D-E732E033F82F}"/>
              </a:ext>
            </a:extLst>
          </p:cNvPr>
          <p:cNvSpPr/>
          <p:nvPr/>
        </p:nvSpPr>
        <p:spPr>
          <a:xfrm>
            <a:off x="8614773" y="3588861"/>
            <a:ext cx="1752042" cy="487313"/>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Segregation</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Partitioning</a:t>
            </a:r>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949076" y="225828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9292175" y="2104894"/>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2" name="Picture 1" descr="A screenshot of a computer&#10;&#10;Description automatically generated">
            <a:extLst>
              <a:ext uri="{FF2B5EF4-FFF2-40B4-BE49-F238E27FC236}">
                <a16:creationId xmlns:a16="http://schemas.microsoft.com/office/drawing/2014/main" id="{3FE29705-032A-3904-B22D-85A86CA5102D}"/>
              </a:ext>
            </a:extLst>
          </p:cNvPr>
          <p:cNvPicPr>
            <a:picLocks noChangeAspect="1"/>
          </p:cNvPicPr>
          <p:nvPr/>
        </p:nvPicPr>
        <p:blipFill>
          <a:blip r:embed="rId3"/>
          <a:stretch>
            <a:fillRect/>
          </a:stretch>
        </p:blipFill>
        <p:spPr>
          <a:xfrm>
            <a:off x="112135" y="642699"/>
            <a:ext cx="9770572" cy="2736304"/>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ABFDC921-3A8E-0990-B5DC-FEBDA6A16ECF}"/>
              </a:ext>
            </a:extLst>
          </p:cNvPr>
          <p:cNvPicPr>
            <a:picLocks noChangeAspect="1"/>
          </p:cNvPicPr>
          <p:nvPr/>
        </p:nvPicPr>
        <p:blipFill>
          <a:blip r:embed="rId4"/>
          <a:stretch>
            <a:fillRect/>
          </a:stretch>
        </p:blipFill>
        <p:spPr>
          <a:xfrm>
            <a:off x="112135" y="3527522"/>
            <a:ext cx="9768407" cy="2736304"/>
          </a:xfrm>
          <a:prstGeom prst="rect">
            <a:avLst/>
          </a:prstGeom>
        </p:spPr>
      </p:pic>
      <p:sp>
        <p:nvSpPr>
          <p:cNvPr id="6" name="TextBox 5">
            <a:extLst>
              <a:ext uri="{FF2B5EF4-FFF2-40B4-BE49-F238E27FC236}">
                <a16:creationId xmlns:a16="http://schemas.microsoft.com/office/drawing/2014/main" id="{5B07C4DF-D28B-2AAA-F2AE-0441800C92DC}"/>
              </a:ext>
            </a:extLst>
          </p:cNvPr>
          <p:cNvSpPr txBox="1"/>
          <p:nvPr/>
        </p:nvSpPr>
        <p:spPr>
          <a:xfrm>
            <a:off x="9869125" y="1227786"/>
            <a:ext cx="2322875" cy="4770537"/>
          </a:xfrm>
          <a:prstGeom prst="rect">
            <a:avLst/>
          </a:prstGeom>
          <a:noFill/>
        </p:spPr>
        <p:txBody>
          <a:bodyPr wrap="square" rtlCol="0">
            <a:spAutoFit/>
          </a:bodyPr>
          <a:lstStyle/>
          <a:p>
            <a:r>
              <a:rPr lang="en-US" sz="1600" dirty="0">
                <a:latin typeface="Times New Roman" panose="02020603050405020304" pitchFamily="18" charset="0"/>
                <a:ea typeface="Calibri" panose="020F0502020204030204" pitchFamily="34" charset="0"/>
              </a:rPr>
              <a:t>T</a:t>
            </a:r>
            <a:r>
              <a:rPr lang="en-US" sz="1600" dirty="0">
                <a:effectLst/>
                <a:latin typeface="Times New Roman" panose="02020603050405020304" pitchFamily="18" charset="0"/>
                <a:ea typeface="Calibri" panose="020F0502020204030204" pitchFamily="34" charset="0"/>
              </a:rPr>
              <a:t>he model with TANH (3), NLINEAR(3), and NGAUSSIAN(3) activation functions achieves a competitive AUC of 0.9066. </a:t>
            </a:r>
          </a:p>
          <a:p>
            <a:endParaRPr lang="en-US" sz="1600" dirty="0">
              <a:latin typeface="Times New Roman" panose="02020603050405020304" pitchFamily="18" charset="0"/>
              <a:ea typeface="Calibri" panose="020F0502020204030204" pitchFamily="34" charset="0"/>
            </a:endParaRPr>
          </a:p>
          <a:p>
            <a:endParaRPr lang="en-US" sz="1600" dirty="0">
              <a:latin typeface="Times New Roman" panose="02020603050405020304" pitchFamily="18" charset="0"/>
              <a:ea typeface="Calibri" panose="020F0502020204030204" pitchFamily="34" charset="0"/>
            </a:endParaRPr>
          </a:p>
          <a:p>
            <a:endParaRPr lang="en-US" sz="1600" dirty="0">
              <a:latin typeface="Times New Roman" panose="02020603050405020304" pitchFamily="18" charset="0"/>
              <a:ea typeface="Calibri" panose="020F0502020204030204" pitchFamily="34" charset="0"/>
            </a:endParaRPr>
          </a:p>
          <a:p>
            <a:endParaRPr lang="en-US" sz="1600" dirty="0">
              <a:latin typeface="Times New Roman" panose="02020603050405020304" pitchFamily="18" charset="0"/>
              <a:ea typeface="Calibri" panose="020F0502020204030204" pitchFamily="34" charset="0"/>
            </a:endParaRPr>
          </a:p>
          <a:p>
            <a:endParaRPr lang="en-US" sz="1600" dirty="0">
              <a:latin typeface="Times New Roman" panose="02020603050405020304" pitchFamily="18" charset="0"/>
              <a:ea typeface="Calibri" panose="020F0502020204030204" pitchFamily="34" charset="0"/>
            </a:endParaRPr>
          </a:p>
          <a:p>
            <a:r>
              <a:rPr lang="en-US" sz="1600" dirty="0">
                <a:effectLst/>
                <a:latin typeface="Times New Roman" panose="02020603050405020304" pitchFamily="18" charset="0"/>
                <a:ea typeface="Calibri" panose="020F0502020204030204" pitchFamily="34" charset="0"/>
              </a:rPr>
              <a:t>The alternative neural network model, incorporating TANH2 (3), NLINEAR2 (3), and NGAUSSIAN2 (3) activations, performs slightly lower with an AUC of 0.9007.</a:t>
            </a:r>
            <a:endParaRPr lang="en-IN" sz="1600" dirty="0"/>
          </a:p>
        </p:txBody>
      </p:sp>
    </p:spTree>
    <p:extLst>
      <p:ext uri="{BB962C8B-B14F-4D97-AF65-F5344CB8AC3E}">
        <p14:creationId xmlns:p14="http://schemas.microsoft.com/office/powerpoint/2010/main" val="4241136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54088" y="22635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Conclusion</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
        <p:nvSpPr>
          <p:cNvPr id="3" name="TextBox 2">
            <a:extLst>
              <a:ext uri="{FF2B5EF4-FFF2-40B4-BE49-F238E27FC236}">
                <a16:creationId xmlns:a16="http://schemas.microsoft.com/office/drawing/2014/main" id="{E97B9294-75D6-117C-E9A9-953BC8E9D974}"/>
              </a:ext>
            </a:extLst>
          </p:cNvPr>
          <p:cNvSpPr txBox="1"/>
          <p:nvPr/>
        </p:nvSpPr>
        <p:spPr>
          <a:xfrm>
            <a:off x="982824" y="1527101"/>
            <a:ext cx="10226351" cy="2031325"/>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Through an extensive evaluation of predictive models, our project reveals that leveraging family history significantly contributes to predicting obesity likelihood. The Bootstrap Forest model emerges as the most effective with highest AUC score among all other models, with a robust ability to identify individuals at risk. </a:t>
            </a:r>
          </a:p>
          <a:p>
            <a:pPr marL="285750"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This emphasizes the crucial role of familial predisposition in obesity prediction, paving the way for targeted interventions and policy initiatives aimed at curbing obesity rates and promoting personalized healthcare strategies.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5478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97263"/>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Times New Roman" panose="02020603050405020304" pitchFamily="18" charset="0"/>
                <a:cs typeface="Times New Roman" panose="02020603050405020304" pitchFamily="18" charset="0"/>
              </a:rPr>
              <a:t>Overview of Project Goals and Objectives</a:t>
            </a:r>
            <a:b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sz="28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Model Interpretation</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799543" y="1549434"/>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Model Comparison</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bg1"/>
                </a:solidFill>
                <a:latin typeface="Times New Roman" panose="02020603050405020304" pitchFamily="18" charset="0"/>
                <a:cs typeface="Times New Roman" panose="02020603050405020304" pitchFamily="18" charset="0"/>
              </a:rPr>
              <a:t>Documentation &amp; Reporting</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5363"/>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Prediction</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703261"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latin typeface="Times New Roman" panose="02020603050405020304" pitchFamily="18" charset="0"/>
                <a:cs typeface="Times New Roman" panose="02020603050405020304" pitchFamily="18" charset="0"/>
              </a:rPr>
              <a:t>Model Development</a:t>
            </a:r>
            <a:endParaRPr lang="en-US" sz="1800" dirty="0">
              <a:latin typeface="Times New Roman" panose="02020603050405020304" pitchFamily="18" charset="0"/>
              <a:cs typeface="Times New Roman" panose="02020603050405020304" pitchFamily="18" charset="0"/>
            </a:endParaRP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Model Evaluation</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0596" y="5023760"/>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3954772" y="3531386"/>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7096564" y="1871367"/>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Freeform 1676" descr="Icon of check box. ">
            <a:extLst>
              <a:ext uri="{FF2B5EF4-FFF2-40B4-BE49-F238E27FC236}">
                <a16:creationId xmlns:a16="http://schemas.microsoft.com/office/drawing/2014/main" id="{C3C9F312-A90C-7FF1-CFFB-19D18AEE60E5}"/>
              </a:ext>
            </a:extLst>
          </p:cNvPr>
          <p:cNvSpPr>
            <a:spLocks noEditPoints="1"/>
          </p:cNvSpPr>
          <p:nvPr/>
        </p:nvSpPr>
        <p:spPr bwMode="auto">
          <a:xfrm>
            <a:off x="7123336" y="5343525"/>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6" name="Group 45" descr="Icon of books. ">
            <a:extLst>
              <a:ext uri="{FF2B5EF4-FFF2-40B4-BE49-F238E27FC236}">
                <a16:creationId xmlns:a16="http://schemas.microsoft.com/office/drawing/2014/main" id="{EAE5EBA2-1D6A-030C-CB68-028DD0CEC062}"/>
              </a:ext>
            </a:extLst>
          </p:cNvPr>
          <p:cNvGrpSpPr/>
          <p:nvPr/>
        </p:nvGrpSpPr>
        <p:grpSpPr>
          <a:xfrm>
            <a:off x="4692995" y="5302436"/>
            <a:ext cx="344413" cy="382447"/>
            <a:chOff x="2608263" y="1920875"/>
            <a:chExt cx="258763" cy="287338"/>
          </a:xfrm>
          <a:solidFill>
            <a:schemeClr val="accent4">
              <a:lumMod val="75000"/>
            </a:schemeClr>
          </a:solidFill>
        </p:grpSpPr>
        <p:sp>
          <p:nvSpPr>
            <p:cNvPr id="47" name="Rectangle 705">
              <a:extLst>
                <a:ext uri="{FF2B5EF4-FFF2-40B4-BE49-F238E27FC236}">
                  <a16:creationId xmlns:a16="http://schemas.microsoft.com/office/drawing/2014/main" id="{81A4867D-F013-A24F-7682-0ED83031C55A}"/>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706">
              <a:extLst>
                <a:ext uri="{FF2B5EF4-FFF2-40B4-BE49-F238E27FC236}">
                  <a16:creationId xmlns:a16="http://schemas.microsoft.com/office/drawing/2014/main" id="{8C19A26D-F023-537F-EC69-C3B8CD723101}"/>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707">
              <a:extLst>
                <a:ext uri="{FF2B5EF4-FFF2-40B4-BE49-F238E27FC236}">
                  <a16:creationId xmlns:a16="http://schemas.microsoft.com/office/drawing/2014/main" id="{638C966D-46C7-4627-5DD7-0F44EF8906DD}"/>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708">
              <a:extLst>
                <a:ext uri="{FF2B5EF4-FFF2-40B4-BE49-F238E27FC236}">
                  <a16:creationId xmlns:a16="http://schemas.microsoft.com/office/drawing/2014/main" id="{CECA6CF0-6BEF-6F57-6BA8-64B66F18DBB3}"/>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709">
              <a:extLst>
                <a:ext uri="{FF2B5EF4-FFF2-40B4-BE49-F238E27FC236}">
                  <a16:creationId xmlns:a16="http://schemas.microsoft.com/office/drawing/2014/main" id="{286FE33C-C814-619B-6FEF-E2F7D82754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710">
              <a:extLst>
                <a:ext uri="{FF2B5EF4-FFF2-40B4-BE49-F238E27FC236}">
                  <a16:creationId xmlns:a16="http://schemas.microsoft.com/office/drawing/2014/main" id="{E0475643-8021-56A0-C403-6DDCA557765D}"/>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Rectangle 711">
              <a:extLst>
                <a:ext uri="{FF2B5EF4-FFF2-40B4-BE49-F238E27FC236}">
                  <a16:creationId xmlns:a16="http://schemas.microsoft.com/office/drawing/2014/main" id="{C804EC6C-E8A5-59EE-725E-74826ED71A1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712">
              <a:extLst>
                <a:ext uri="{FF2B5EF4-FFF2-40B4-BE49-F238E27FC236}">
                  <a16:creationId xmlns:a16="http://schemas.microsoft.com/office/drawing/2014/main" id="{14853E28-CBDE-AC22-C0CC-5C27AD6D1F49}"/>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13">
              <a:extLst>
                <a:ext uri="{FF2B5EF4-FFF2-40B4-BE49-F238E27FC236}">
                  <a16:creationId xmlns:a16="http://schemas.microsoft.com/office/drawing/2014/main" id="{AD0EC5A9-E42F-FE40-6B91-27FA3BD578C3}"/>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14">
              <a:extLst>
                <a:ext uri="{FF2B5EF4-FFF2-40B4-BE49-F238E27FC236}">
                  <a16:creationId xmlns:a16="http://schemas.microsoft.com/office/drawing/2014/main" id="{BD4D7BA6-AEA4-5B57-1E4B-DC05882E6C1F}"/>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Rectangle 715">
              <a:extLst>
                <a:ext uri="{FF2B5EF4-FFF2-40B4-BE49-F238E27FC236}">
                  <a16:creationId xmlns:a16="http://schemas.microsoft.com/office/drawing/2014/main" id="{1AA245E0-F72D-CEBA-0BD2-057048523CE8}"/>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16">
              <a:extLst>
                <a:ext uri="{FF2B5EF4-FFF2-40B4-BE49-F238E27FC236}">
                  <a16:creationId xmlns:a16="http://schemas.microsoft.com/office/drawing/2014/main" id="{B776902F-9715-991A-03A5-A202CC1E0E6D}"/>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17">
              <a:extLst>
                <a:ext uri="{FF2B5EF4-FFF2-40B4-BE49-F238E27FC236}">
                  <a16:creationId xmlns:a16="http://schemas.microsoft.com/office/drawing/2014/main" id="{63A57815-8D2E-D423-26C3-ABAC8D9BD72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718">
              <a:extLst>
                <a:ext uri="{FF2B5EF4-FFF2-40B4-BE49-F238E27FC236}">
                  <a16:creationId xmlns:a16="http://schemas.microsoft.com/office/drawing/2014/main" id="{AD3D9BAB-16C3-844F-210F-894D3EE94A4A}"/>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19">
              <a:extLst>
                <a:ext uri="{FF2B5EF4-FFF2-40B4-BE49-F238E27FC236}">
                  <a16:creationId xmlns:a16="http://schemas.microsoft.com/office/drawing/2014/main" id="{F032A3E7-5857-7EDA-E944-1A27F6F689F2}"/>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20">
              <a:extLst>
                <a:ext uri="{FF2B5EF4-FFF2-40B4-BE49-F238E27FC236}">
                  <a16:creationId xmlns:a16="http://schemas.microsoft.com/office/drawing/2014/main" id="{B081E617-72EE-28EC-4668-1423B80151DD}"/>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29816"/>
            <a:ext cx="11734800" cy="8863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dirty="0">
                <a:latin typeface="Times New Roman" panose="02020603050405020304" pitchFamily="18" charset="0"/>
                <a:cs typeface="Times New Roman" panose="02020603050405020304" pitchFamily="18" charset="0"/>
              </a:rPr>
              <a:t>Data Collection and Preprocessing</a:t>
            </a:r>
            <a:br>
              <a:rPr lang="en-US" sz="3600"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sz="3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2155001" y="2660892"/>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4715670" y="2566519"/>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7387663" y="2603476"/>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Data Quality Check</a:t>
            </a:r>
          </a:p>
        </p:txBody>
      </p:sp>
      <p:sp>
        <p:nvSpPr>
          <p:cNvPr id="47" name="Rectangle 46">
            <a:extLst>
              <a:ext uri="{FF2B5EF4-FFF2-40B4-BE49-F238E27FC236}">
                <a16:creationId xmlns:a16="http://schemas.microsoft.com/office/drawing/2014/main" id="{1751D31D-3535-411D-8BAC-95CCC90AB185}"/>
              </a:ext>
            </a:extLst>
          </p:cNvPr>
          <p:cNvSpPr/>
          <p:nvPr/>
        </p:nvSpPr>
        <p:spPr>
          <a:xfrm>
            <a:off x="3450274" y="2859002"/>
            <a:ext cx="1371600" cy="492443"/>
          </a:xfrm>
          <a:prstGeom prst="rect">
            <a:avLst/>
          </a:prstGeom>
        </p:spPr>
        <p:txBody>
          <a:bodyPr wrap="square" lIns="0" tIns="0" rIns="0" bIns="0">
            <a:spAutoFit/>
          </a:bodyPr>
          <a:lstStyle/>
          <a:p>
            <a:pPr algn="ctr"/>
            <a:r>
              <a:rPr lang="en-US" sz="1600" b="1" dirty="0">
                <a:solidFill>
                  <a:schemeClr val="bg1"/>
                </a:solidFill>
              </a:rPr>
              <a:t>Feature Engineering</a:t>
            </a:r>
          </a:p>
        </p:txBody>
      </p:sp>
      <p:sp>
        <p:nvSpPr>
          <p:cNvPr id="48" name="Rectangle 47">
            <a:extLst>
              <a:ext uri="{FF2B5EF4-FFF2-40B4-BE49-F238E27FC236}">
                <a16:creationId xmlns:a16="http://schemas.microsoft.com/office/drawing/2014/main" id="{FA4D735A-8F75-4E2A-8F1A-CC303B0718BA}"/>
              </a:ext>
            </a:extLst>
          </p:cNvPr>
          <p:cNvSpPr/>
          <p:nvPr/>
        </p:nvSpPr>
        <p:spPr>
          <a:xfrm>
            <a:off x="6107030" y="2709722"/>
            <a:ext cx="1371600" cy="492443"/>
          </a:xfrm>
          <a:prstGeom prst="rect">
            <a:avLst/>
          </a:prstGeom>
        </p:spPr>
        <p:txBody>
          <a:bodyPr wrap="square" lIns="0" tIns="0" rIns="0" bIns="0">
            <a:spAutoFit/>
          </a:bodyPr>
          <a:lstStyle/>
          <a:p>
            <a:pPr algn="ctr"/>
            <a:r>
              <a:rPr lang="en-US" sz="1600" b="1" dirty="0">
                <a:solidFill>
                  <a:schemeClr val="bg1"/>
                </a:solidFill>
              </a:rPr>
              <a:t>Data Transformation</a:t>
            </a:r>
          </a:p>
        </p:txBody>
      </p:sp>
      <p:sp>
        <p:nvSpPr>
          <p:cNvPr id="49" name="Rectangle 48">
            <a:extLst>
              <a:ext uri="{FF2B5EF4-FFF2-40B4-BE49-F238E27FC236}">
                <a16:creationId xmlns:a16="http://schemas.microsoft.com/office/drawing/2014/main" id="{54AB9282-0505-49EB-AABF-998083225E3A}"/>
              </a:ext>
            </a:extLst>
          </p:cNvPr>
          <p:cNvSpPr/>
          <p:nvPr/>
        </p:nvSpPr>
        <p:spPr>
          <a:xfrm>
            <a:off x="8809539" y="2667846"/>
            <a:ext cx="1371600" cy="492443"/>
          </a:xfrm>
          <a:prstGeom prst="rect">
            <a:avLst/>
          </a:prstGeom>
        </p:spPr>
        <p:txBody>
          <a:bodyPr wrap="square" lIns="0" tIns="0" rIns="0" bIns="0">
            <a:spAutoFit/>
          </a:bodyPr>
          <a:lstStyle/>
          <a:p>
            <a:pPr algn="ctr"/>
            <a:r>
              <a:rPr lang="en-US" sz="1600" b="1" dirty="0">
                <a:solidFill>
                  <a:schemeClr val="bg1"/>
                </a:solidFill>
              </a:rPr>
              <a:t>Training – Validation Split</a:t>
            </a:r>
          </a:p>
        </p:txBody>
      </p:sp>
      <p:sp>
        <p:nvSpPr>
          <p:cNvPr id="51" name="Rectangle 50">
            <a:extLst>
              <a:ext uri="{FF2B5EF4-FFF2-40B4-BE49-F238E27FC236}">
                <a16:creationId xmlns:a16="http://schemas.microsoft.com/office/drawing/2014/main" id="{8AA18108-5B8B-4147-84A7-D30A16BEC4EA}"/>
              </a:ext>
            </a:extLst>
          </p:cNvPr>
          <p:cNvSpPr/>
          <p:nvPr/>
        </p:nvSpPr>
        <p:spPr>
          <a:xfrm>
            <a:off x="774691" y="3683234"/>
            <a:ext cx="1752042" cy="487313"/>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Validation</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Cleansing</a:t>
            </a:r>
          </a:p>
        </p:txBody>
      </p:sp>
      <p:sp>
        <p:nvSpPr>
          <p:cNvPr id="52" name="Rectangle 51">
            <a:extLst>
              <a:ext uri="{FF2B5EF4-FFF2-40B4-BE49-F238E27FC236}">
                <a16:creationId xmlns:a16="http://schemas.microsoft.com/office/drawing/2014/main" id="{A8534162-B6E2-4579-9DAD-AD8DE07459BC}"/>
              </a:ext>
            </a:extLst>
          </p:cNvPr>
          <p:cNvSpPr/>
          <p:nvPr/>
        </p:nvSpPr>
        <p:spPr>
          <a:xfrm>
            <a:off x="2915223" y="3625818"/>
            <a:ext cx="2044686" cy="487313"/>
          </a:xfrm>
          <a:prstGeom prst="rect">
            <a:avLst/>
          </a:prstGeom>
        </p:spPr>
        <p:txBody>
          <a:bodyPr wrap="square" lIns="0" tIns="0" rIns="0" bIns="0" anchor="t">
            <a:spAutoFit/>
          </a:bodyPr>
          <a:lstStyle/>
          <a:p>
            <a:pPr marL="1200150" lvl="2" indent="-285750">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BMI</a:t>
            </a:r>
          </a:p>
          <a:p>
            <a:pPr marL="1200150" lvl="2" indent="-285750">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Recoding</a:t>
            </a:r>
          </a:p>
        </p:txBody>
      </p:sp>
      <p:sp>
        <p:nvSpPr>
          <p:cNvPr id="53" name="Rectangle 52">
            <a:extLst>
              <a:ext uri="{FF2B5EF4-FFF2-40B4-BE49-F238E27FC236}">
                <a16:creationId xmlns:a16="http://schemas.microsoft.com/office/drawing/2014/main" id="{E1535E1C-6EBC-45D8-BCE1-D5B947A61FB6}"/>
              </a:ext>
            </a:extLst>
          </p:cNvPr>
          <p:cNvSpPr/>
          <p:nvPr/>
        </p:nvSpPr>
        <p:spPr>
          <a:xfrm>
            <a:off x="6007720" y="3578132"/>
            <a:ext cx="1752042" cy="730969"/>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Decoding</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Normalization</a:t>
            </a:r>
          </a:p>
          <a:p>
            <a:pPr algn="ctr">
              <a:lnSpc>
                <a:spcPts val="1900"/>
              </a:lnSpc>
            </a:pPr>
            <a:r>
              <a:rPr lang="en-US" sz="1600" dirty="0">
                <a:solidFill>
                  <a:schemeClr val="bg1"/>
                </a:solidFill>
                <a:latin typeface="Times New Roman" panose="02020603050405020304" pitchFamily="18" charset="0"/>
                <a:cs typeface="Times New Roman" panose="02020603050405020304" pitchFamily="18" charset="0"/>
              </a:rPr>
              <a:t> </a:t>
            </a:r>
          </a:p>
        </p:txBody>
      </p:sp>
      <p:sp>
        <p:nvSpPr>
          <p:cNvPr id="54" name="Rectangle 53">
            <a:extLst>
              <a:ext uri="{FF2B5EF4-FFF2-40B4-BE49-F238E27FC236}">
                <a16:creationId xmlns:a16="http://schemas.microsoft.com/office/drawing/2014/main" id="{28FF18A5-7B4E-4493-B38D-E732E033F82F}"/>
              </a:ext>
            </a:extLst>
          </p:cNvPr>
          <p:cNvSpPr/>
          <p:nvPr/>
        </p:nvSpPr>
        <p:spPr>
          <a:xfrm>
            <a:off x="8614773" y="3588861"/>
            <a:ext cx="1752042" cy="487313"/>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Segregation</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Partitioning</a:t>
            </a:r>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949076" y="225828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9292175" y="2104894"/>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Freeform 1671" descr="Icon of check mark. ">
            <a:extLst>
              <a:ext uri="{FF2B5EF4-FFF2-40B4-BE49-F238E27FC236}">
                <a16:creationId xmlns:a16="http://schemas.microsoft.com/office/drawing/2014/main" id="{B7A1FD34-22CA-379B-B779-C59334E86A59}"/>
              </a:ext>
            </a:extLst>
          </p:cNvPr>
          <p:cNvSpPr>
            <a:spLocks noEditPoints="1"/>
          </p:cNvSpPr>
          <p:nvPr/>
        </p:nvSpPr>
        <p:spPr bwMode="auto">
          <a:xfrm>
            <a:off x="1516574" y="2366105"/>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dirty="0"/>
          </a:p>
        </p:txBody>
      </p:sp>
      <p:grpSp>
        <p:nvGrpSpPr>
          <p:cNvPr id="5" name="Group 4" descr="Icon of computer monitors. ">
            <a:extLst>
              <a:ext uri="{FF2B5EF4-FFF2-40B4-BE49-F238E27FC236}">
                <a16:creationId xmlns:a16="http://schemas.microsoft.com/office/drawing/2014/main" id="{9F42E565-0D2D-4197-E32E-DD0E0009885B}"/>
              </a:ext>
            </a:extLst>
          </p:cNvPr>
          <p:cNvGrpSpPr/>
          <p:nvPr/>
        </p:nvGrpSpPr>
        <p:grpSpPr>
          <a:xfrm>
            <a:off x="6601606" y="2104895"/>
            <a:ext cx="382447" cy="382446"/>
            <a:chOff x="879475" y="5100638"/>
            <a:chExt cx="287338" cy="287337"/>
          </a:xfrm>
          <a:solidFill>
            <a:schemeClr val="accent4">
              <a:lumMod val="75000"/>
            </a:schemeClr>
          </a:solidFill>
        </p:grpSpPr>
        <p:sp>
          <p:nvSpPr>
            <p:cNvPr id="6" name="Freeform 1636">
              <a:extLst>
                <a:ext uri="{FF2B5EF4-FFF2-40B4-BE49-F238E27FC236}">
                  <a16:creationId xmlns:a16="http://schemas.microsoft.com/office/drawing/2014/main" id="{E8A874AA-B5C6-73D8-2CF0-8EADF7AA0E29}"/>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dirty="0"/>
            </a:p>
          </p:txBody>
        </p:sp>
        <p:sp>
          <p:nvSpPr>
            <p:cNvPr id="7" name="Freeform 1637">
              <a:extLst>
                <a:ext uri="{FF2B5EF4-FFF2-40B4-BE49-F238E27FC236}">
                  <a16:creationId xmlns:a16="http://schemas.microsoft.com/office/drawing/2014/main" id="{8904CB09-D9DB-9FBB-0FC4-85C802DBB45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dirty="0"/>
            </a:p>
          </p:txBody>
        </p:sp>
        <p:sp>
          <p:nvSpPr>
            <p:cNvPr id="10" name="Freeform 1638">
              <a:extLst>
                <a:ext uri="{FF2B5EF4-FFF2-40B4-BE49-F238E27FC236}">
                  <a16:creationId xmlns:a16="http://schemas.microsoft.com/office/drawing/2014/main" id="{58BC24A4-3DEF-073D-AAC4-816CAEAB18A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dirty="0"/>
            </a:p>
          </p:txBody>
        </p:sp>
        <p:sp>
          <p:nvSpPr>
            <p:cNvPr id="12" name="Freeform 1639">
              <a:extLst>
                <a:ext uri="{FF2B5EF4-FFF2-40B4-BE49-F238E27FC236}">
                  <a16:creationId xmlns:a16="http://schemas.microsoft.com/office/drawing/2014/main" id="{B3CCE535-F9E7-EEF7-84B9-A9CF576EA26F}"/>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dirty="0"/>
            </a:p>
          </p:txBody>
        </p:sp>
        <p:sp>
          <p:nvSpPr>
            <p:cNvPr id="13" name="Freeform 1640">
              <a:extLst>
                <a:ext uri="{FF2B5EF4-FFF2-40B4-BE49-F238E27FC236}">
                  <a16:creationId xmlns:a16="http://schemas.microsoft.com/office/drawing/2014/main" id="{5AB969E5-0FC4-34DA-5CF5-5DC6C21C10EE}"/>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82256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29816"/>
            <a:ext cx="11734800" cy="8863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dirty="0">
                <a:solidFill>
                  <a:schemeClr val="tx1">
                    <a:lumMod val="75000"/>
                    <a:lumOff val="25000"/>
                  </a:schemeClr>
                </a:solidFill>
                <a:latin typeface="Times New Roman" panose="02020603050405020304" pitchFamily="18" charset="0"/>
                <a:cs typeface="Times New Roman" panose="02020603050405020304" pitchFamily="18" charset="0"/>
              </a:rPr>
              <a:t>Variables in the dataset</a:t>
            </a:r>
            <a:br>
              <a:rPr lang="en-US" sz="3600"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sz="3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Data Quality Check</a:t>
            </a:r>
          </a:p>
        </p:txBody>
      </p:sp>
      <p:sp>
        <p:nvSpPr>
          <p:cNvPr id="47" name="Rectangle 46">
            <a:extLst>
              <a:ext uri="{FF2B5EF4-FFF2-40B4-BE49-F238E27FC236}">
                <a16:creationId xmlns:a16="http://schemas.microsoft.com/office/drawing/2014/main" id="{1751D31D-3535-411D-8BAC-95CCC90AB185}"/>
              </a:ext>
            </a:extLst>
          </p:cNvPr>
          <p:cNvSpPr/>
          <p:nvPr/>
        </p:nvSpPr>
        <p:spPr>
          <a:xfrm>
            <a:off x="3450274" y="2859002"/>
            <a:ext cx="1371600" cy="492443"/>
          </a:xfrm>
          <a:prstGeom prst="rect">
            <a:avLst/>
          </a:prstGeom>
        </p:spPr>
        <p:txBody>
          <a:bodyPr wrap="square" lIns="0" tIns="0" rIns="0" bIns="0">
            <a:spAutoFit/>
          </a:bodyPr>
          <a:lstStyle/>
          <a:p>
            <a:pPr algn="ctr"/>
            <a:r>
              <a:rPr lang="en-US" sz="1600" b="1" dirty="0">
                <a:solidFill>
                  <a:schemeClr val="bg1"/>
                </a:solidFill>
              </a:rPr>
              <a:t>Feature Engineering</a:t>
            </a:r>
          </a:p>
        </p:txBody>
      </p:sp>
      <p:sp>
        <p:nvSpPr>
          <p:cNvPr id="48" name="Rectangle 47">
            <a:extLst>
              <a:ext uri="{FF2B5EF4-FFF2-40B4-BE49-F238E27FC236}">
                <a16:creationId xmlns:a16="http://schemas.microsoft.com/office/drawing/2014/main" id="{FA4D735A-8F75-4E2A-8F1A-CC303B0718BA}"/>
              </a:ext>
            </a:extLst>
          </p:cNvPr>
          <p:cNvSpPr/>
          <p:nvPr/>
        </p:nvSpPr>
        <p:spPr>
          <a:xfrm>
            <a:off x="6107030" y="2709722"/>
            <a:ext cx="1371600" cy="492443"/>
          </a:xfrm>
          <a:prstGeom prst="rect">
            <a:avLst/>
          </a:prstGeom>
        </p:spPr>
        <p:txBody>
          <a:bodyPr wrap="square" lIns="0" tIns="0" rIns="0" bIns="0">
            <a:spAutoFit/>
          </a:bodyPr>
          <a:lstStyle/>
          <a:p>
            <a:pPr algn="ctr"/>
            <a:r>
              <a:rPr lang="en-US" sz="1600" b="1" dirty="0">
                <a:solidFill>
                  <a:schemeClr val="bg1"/>
                </a:solidFill>
              </a:rPr>
              <a:t>Data Transformation</a:t>
            </a:r>
          </a:p>
        </p:txBody>
      </p:sp>
      <p:sp>
        <p:nvSpPr>
          <p:cNvPr id="49" name="Rectangle 48">
            <a:extLst>
              <a:ext uri="{FF2B5EF4-FFF2-40B4-BE49-F238E27FC236}">
                <a16:creationId xmlns:a16="http://schemas.microsoft.com/office/drawing/2014/main" id="{54AB9282-0505-49EB-AABF-998083225E3A}"/>
              </a:ext>
            </a:extLst>
          </p:cNvPr>
          <p:cNvSpPr/>
          <p:nvPr/>
        </p:nvSpPr>
        <p:spPr>
          <a:xfrm>
            <a:off x="8809539" y="2667846"/>
            <a:ext cx="1371600" cy="492443"/>
          </a:xfrm>
          <a:prstGeom prst="rect">
            <a:avLst/>
          </a:prstGeom>
        </p:spPr>
        <p:txBody>
          <a:bodyPr wrap="square" lIns="0" tIns="0" rIns="0" bIns="0">
            <a:spAutoFit/>
          </a:bodyPr>
          <a:lstStyle/>
          <a:p>
            <a:pPr algn="ctr"/>
            <a:r>
              <a:rPr lang="en-US" sz="1600" b="1" dirty="0">
                <a:solidFill>
                  <a:schemeClr val="bg1"/>
                </a:solidFill>
              </a:rPr>
              <a:t>Training – Validation Split</a:t>
            </a:r>
          </a:p>
        </p:txBody>
      </p:sp>
      <p:sp>
        <p:nvSpPr>
          <p:cNvPr id="51" name="Rectangle 50">
            <a:extLst>
              <a:ext uri="{FF2B5EF4-FFF2-40B4-BE49-F238E27FC236}">
                <a16:creationId xmlns:a16="http://schemas.microsoft.com/office/drawing/2014/main" id="{8AA18108-5B8B-4147-84A7-D30A16BEC4EA}"/>
              </a:ext>
            </a:extLst>
          </p:cNvPr>
          <p:cNvSpPr/>
          <p:nvPr/>
        </p:nvSpPr>
        <p:spPr>
          <a:xfrm>
            <a:off x="774691" y="3683234"/>
            <a:ext cx="1752042" cy="487313"/>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Validation</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Cleansing</a:t>
            </a:r>
          </a:p>
        </p:txBody>
      </p:sp>
      <p:sp>
        <p:nvSpPr>
          <p:cNvPr id="52" name="Rectangle 51">
            <a:extLst>
              <a:ext uri="{FF2B5EF4-FFF2-40B4-BE49-F238E27FC236}">
                <a16:creationId xmlns:a16="http://schemas.microsoft.com/office/drawing/2014/main" id="{A8534162-B6E2-4579-9DAD-AD8DE07459BC}"/>
              </a:ext>
            </a:extLst>
          </p:cNvPr>
          <p:cNvSpPr/>
          <p:nvPr/>
        </p:nvSpPr>
        <p:spPr>
          <a:xfrm>
            <a:off x="2915223" y="3625818"/>
            <a:ext cx="2044686" cy="487313"/>
          </a:xfrm>
          <a:prstGeom prst="rect">
            <a:avLst/>
          </a:prstGeom>
        </p:spPr>
        <p:txBody>
          <a:bodyPr wrap="square" lIns="0" tIns="0" rIns="0" bIns="0" anchor="t">
            <a:spAutoFit/>
          </a:bodyPr>
          <a:lstStyle/>
          <a:p>
            <a:pPr marL="1200150" lvl="2" indent="-285750">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BMI</a:t>
            </a:r>
          </a:p>
          <a:p>
            <a:pPr marL="1200150" lvl="2" indent="-285750">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Recoding</a:t>
            </a:r>
          </a:p>
        </p:txBody>
      </p:sp>
      <p:sp>
        <p:nvSpPr>
          <p:cNvPr id="53" name="Rectangle 52">
            <a:extLst>
              <a:ext uri="{FF2B5EF4-FFF2-40B4-BE49-F238E27FC236}">
                <a16:creationId xmlns:a16="http://schemas.microsoft.com/office/drawing/2014/main" id="{E1535E1C-6EBC-45D8-BCE1-D5B947A61FB6}"/>
              </a:ext>
            </a:extLst>
          </p:cNvPr>
          <p:cNvSpPr/>
          <p:nvPr/>
        </p:nvSpPr>
        <p:spPr>
          <a:xfrm>
            <a:off x="6007720" y="3578132"/>
            <a:ext cx="1752042" cy="730969"/>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Decoding</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Normalization</a:t>
            </a:r>
          </a:p>
          <a:p>
            <a:pPr algn="ctr">
              <a:lnSpc>
                <a:spcPts val="1900"/>
              </a:lnSpc>
            </a:pPr>
            <a:r>
              <a:rPr lang="en-US" sz="1600" dirty="0">
                <a:solidFill>
                  <a:schemeClr val="bg1"/>
                </a:solidFill>
                <a:latin typeface="Times New Roman" panose="02020603050405020304" pitchFamily="18" charset="0"/>
                <a:cs typeface="Times New Roman" panose="02020603050405020304" pitchFamily="18" charset="0"/>
              </a:rPr>
              <a:t> </a:t>
            </a:r>
          </a:p>
        </p:txBody>
      </p:sp>
      <p:sp>
        <p:nvSpPr>
          <p:cNvPr id="54" name="Rectangle 53">
            <a:extLst>
              <a:ext uri="{FF2B5EF4-FFF2-40B4-BE49-F238E27FC236}">
                <a16:creationId xmlns:a16="http://schemas.microsoft.com/office/drawing/2014/main" id="{28FF18A5-7B4E-4493-B38D-E732E033F82F}"/>
              </a:ext>
            </a:extLst>
          </p:cNvPr>
          <p:cNvSpPr/>
          <p:nvPr/>
        </p:nvSpPr>
        <p:spPr>
          <a:xfrm>
            <a:off x="8614773" y="3588861"/>
            <a:ext cx="1752042" cy="487313"/>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Segregation</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Partitioning</a:t>
            </a:r>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949076" y="225828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9292175" y="2104894"/>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 name="TextBox 14">
            <a:extLst>
              <a:ext uri="{FF2B5EF4-FFF2-40B4-BE49-F238E27FC236}">
                <a16:creationId xmlns:a16="http://schemas.microsoft.com/office/drawing/2014/main" id="{C826E8C1-1A3A-AB1E-0A79-E88CFAC67174}"/>
              </a:ext>
            </a:extLst>
          </p:cNvPr>
          <p:cNvSpPr txBox="1"/>
          <p:nvPr/>
        </p:nvSpPr>
        <p:spPr>
          <a:xfrm>
            <a:off x="1076604" y="1110343"/>
            <a:ext cx="9840212" cy="507831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The Obesity data set contains the following columns</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Age</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Height</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Weight</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Gender</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Family history with overweight</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Smoke</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Obesity</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Frequent consumption of high-calorie foods (FAVC)</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Frequency of consumption of vegetables (FCVC)</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Number of main meals (NCP)</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Consumption of food between meals (CAEC)</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Daily water consumption (CH20)</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Alcohol consumption (CALC)</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Monitoring calorie consumption (SCC),</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Frequency of physical activity (FAF),</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Time using technological devices (TUE),</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Transportation used (MTRANS),</a:t>
            </a:r>
          </a:p>
        </p:txBody>
      </p:sp>
    </p:spTree>
    <p:extLst>
      <p:ext uri="{BB962C8B-B14F-4D97-AF65-F5344CB8AC3E}">
        <p14:creationId xmlns:p14="http://schemas.microsoft.com/office/powerpoint/2010/main" val="2586614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29816"/>
            <a:ext cx="11734800" cy="8863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dirty="0">
                <a:solidFill>
                  <a:schemeClr val="tx1">
                    <a:lumMod val="75000"/>
                    <a:lumOff val="25000"/>
                  </a:schemeClr>
                </a:solidFill>
                <a:latin typeface="Times New Roman" panose="02020603050405020304" pitchFamily="18" charset="0"/>
                <a:cs typeface="Times New Roman" panose="02020603050405020304" pitchFamily="18" charset="0"/>
              </a:rPr>
              <a:t>Model Development: Linear Regression</a:t>
            </a:r>
            <a:br>
              <a:rPr lang="en-US" sz="3600"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sz="3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Data Quality Check</a:t>
            </a:r>
          </a:p>
        </p:txBody>
      </p:sp>
      <p:sp>
        <p:nvSpPr>
          <p:cNvPr id="47" name="Rectangle 46">
            <a:extLst>
              <a:ext uri="{FF2B5EF4-FFF2-40B4-BE49-F238E27FC236}">
                <a16:creationId xmlns:a16="http://schemas.microsoft.com/office/drawing/2014/main" id="{1751D31D-3535-411D-8BAC-95CCC90AB185}"/>
              </a:ext>
            </a:extLst>
          </p:cNvPr>
          <p:cNvSpPr/>
          <p:nvPr/>
        </p:nvSpPr>
        <p:spPr>
          <a:xfrm>
            <a:off x="3450274" y="2859002"/>
            <a:ext cx="1371600" cy="492443"/>
          </a:xfrm>
          <a:prstGeom prst="rect">
            <a:avLst/>
          </a:prstGeom>
        </p:spPr>
        <p:txBody>
          <a:bodyPr wrap="square" lIns="0" tIns="0" rIns="0" bIns="0">
            <a:spAutoFit/>
          </a:bodyPr>
          <a:lstStyle/>
          <a:p>
            <a:pPr algn="ctr"/>
            <a:r>
              <a:rPr lang="en-US" sz="1600" b="1" dirty="0">
                <a:solidFill>
                  <a:schemeClr val="bg1"/>
                </a:solidFill>
              </a:rPr>
              <a:t>Feature Engineering</a:t>
            </a:r>
          </a:p>
        </p:txBody>
      </p:sp>
      <p:sp>
        <p:nvSpPr>
          <p:cNvPr id="48" name="Rectangle 47">
            <a:extLst>
              <a:ext uri="{FF2B5EF4-FFF2-40B4-BE49-F238E27FC236}">
                <a16:creationId xmlns:a16="http://schemas.microsoft.com/office/drawing/2014/main" id="{FA4D735A-8F75-4E2A-8F1A-CC303B0718BA}"/>
              </a:ext>
            </a:extLst>
          </p:cNvPr>
          <p:cNvSpPr/>
          <p:nvPr/>
        </p:nvSpPr>
        <p:spPr>
          <a:xfrm>
            <a:off x="6107030" y="2709722"/>
            <a:ext cx="1371600" cy="492443"/>
          </a:xfrm>
          <a:prstGeom prst="rect">
            <a:avLst/>
          </a:prstGeom>
        </p:spPr>
        <p:txBody>
          <a:bodyPr wrap="square" lIns="0" tIns="0" rIns="0" bIns="0">
            <a:spAutoFit/>
          </a:bodyPr>
          <a:lstStyle/>
          <a:p>
            <a:pPr algn="ctr"/>
            <a:r>
              <a:rPr lang="en-US" sz="1600" b="1" dirty="0">
                <a:solidFill>
                  <a:schemeClr val="bg1"/>
                </a:solidFill>
              </a:rPr>
              <a:t>Data Transformation</a:t>
            </a:r>
          </a:p>
        </p:txBody>
      </p:sp>
      <p:sp>
        <p:nvSpPr>
          <p:cNvPr id="49" name="Rectangle 48">
            <a:extLst>
              <a:ext uri="{FF2B5EF4-FFF2-40B4-BE49-F238E27FC236}">
                <a16:creationId xmlns:a16="http://schemas.microsoft.com/office/drawing/2014/main" id="{54AB9282-0505-49EB-AABF-998083225E3A}"/>
              </a:ext>
            </a:extLst>
          </p:cNvPr>
          <p:cNvSpPr/>
          <p:nvPr/>
        </p:nvSpPr>
        <p:spPr>
          <a:xfrm>
            <a:off x="8809539" y="2667846"/>
            <a:ext cx="1371600" cy="492443"/>
          </a:xfrm>
          <a:prstGeom prst="rect">
            <a:avLst/>
          </a:prstGeom>
        </p:spPr>
        <p:txBody>
          <a:bodyPr wrap="square" lIns="0" tIns="0" rIns="0" bIns="0">
            <a:spAutoFit/>
          </a:bodyPr>
          <a:lstStyle/>
          <a:p>
            <a:pPr algn="ctr"/>
            <a:r>
              <a:rPr lang="en-US" sz="1600" b="1" dirty="0">
                <a:solidFill>
                  <a:schemeClr val="bg1"/>
                </a:solidFill>
              </a:rPr>
              <a:t>Training – Validation Split</a:t>
            </a:r>
          </a:p>
        </p:txBody>
      </p:sp>
      <p:sp>
        <p:nvSpPr>
          <p:cNvPr id="51" name="Rectangle 50">
            <a:extLst>
              <a:ext uri="{FF2B5EF4-FFF2-40B4-BE49-F238E27FC236}">
                <a16:creationId xmlns:a16="http://schemas.microsoft.com/office/drawing/2014/main" id="{8AA18108-5B8B-4147-84A7-D30A16BEC4EA}"/>
              </a:ext>
            </a:extLst>
          </p:cNvPr>
          <p:cNvSpPr/>
          <p:nvPr/>
        </p:nvSpPr>
        <p:spPr>
          <a:xfrm>
            <a:off x="774691" y="3683234"/>
            <a:ext cx="1752042" cy="487313"/>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Validation</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Cleansing</a:t>
            </a:r>
          </a:p>
        </p:txBody>
      </p:sp>
      <p:sp>
        <p:nvSpPr>
          <p:cNvPr id="52" name="Rectangle 51">
            <a:extLst>
              <a:ext uri="{FF2B5EF4-FFF2-40B4-BE49-F238E27FC236}">
                <a16:creationId xmlns:a16="http://schemas.microsoft.com/office/drawing/2014/main" id="{A8534162-B6E2-4579-9DAD-AD8DE07459BC}"/>
              </a:ext>
            </a:extLst>
          </p:cNvPr>
          <p:cNvSpPr/>
          <p:nvPr/>
        </p:nvSpPr>
        <p:spPr>
          <a:xfrm>
            <a:off x="2915223" y="3625818"/>
            <a:ext cx="2044686" cy="487313"/>
          </a:xfrm>
          <a:prstGeom prst="rect">
            <a:avLst/>
          </a:prstGeom>
        </p:spPr>
        <p:txBody>
          <a:bodyPr wrap="square" lIns="0" tIns="0" rIns="0" bIns="0" anchor="t">
            <a:spAutoFit/>
          </a:bodyPr>
          <a:lstStyle/>
          <a:p>
            <a:pPr marL="1200150" lvl="2" indent="-285750">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BMI</a:t>
            </a:r>
          </a:p>
          <a:p>
            <a:pPr marL="1200150" lvl="2" indent="-285750">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Recoding</a:t>
            </a:r>
          </a:p>
        </p:txBody>
      </p:sp>
      <p:sp>
        <p:nvSpPr>
          <p:cNvPr id="53" name="Rectangle 52">
            <a:extLst>
              <a:ext uri="{FF2B5EF4-FFF2-40B4-BE49-F238E27FC236}">
                <a16:creationId xmlns:a16="http://schemas.microsoft.com/office/drawing/2014/main" id="{E1535E1C-6EBC-45D8-BCE1-D5B947A61FB6}"/>
              </a:ext>
            </a:extLst>
          </p:cNvPr>
          <p:cNvSpPr/>
          <p:nvPr/>
        </p:nvSpPr>
        <p:spPr>
          <a:xfrm>
            <a:off x="6007720" y="3578132"/>
            <a:ext cx="1752042" cy="730969"/>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Decoding</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Normalization</a:t>
            </a:r>
          </a:p>
          <a:p>
            <a:pPr algn="ctr">
              <a:lnSpc>
                <a:spcPts val="1900"/>
              </a:lnSpc>
            </a:pPr>
            <a:r>
              <a:rPr lang="en-US" sz="1600" dirty="0">
                <a:solidFill>
                  <a:schemeClr val="bg1"/>
                </a:solidFill>
                <a:latin typeface="Times New Roman" panose="02020603050405020304" pitchFamily="18" charset="0"/>
                <a:cs typeface="Times New Roman" panose="02020603050405020304" pitchFamily="18" charset="0"/>
              </a:rPr>
              <a:t> </a:t>
            </a:r>
          </a:p>
        </p:txBody>
      </p:sp>
      <p:sp>
        <p:nvSpPr>
          <p:cNvPr id="54" name="Rectangle 53">
            <a:extLst>
              <a:ext uri="{FF2B5EF4-FFF2-40B4-BE49-F238E27FC236}">
                <a16:creationId xmlns:a16="http://schemas.microsoft.com/office/drawing/2014/main" id="{28FF18A5-7B4E-4493-B38D-E732E033F82F}"/>
              </a:ext>
            </a:extLst>
          </p:cNvPr>
          <p:cNvSpPr/>
          <p:nvPr/>
        </p:nvSpPr>
        <p:spPr>
          <a:xfrm>
            <a:off x="8614773" y="3588861"/>
            <a:ext cx="1752042" cy="487313"/>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Segregation</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Partitioning</a:t>
            </a:r>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949076" y="225828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9292175" y="2104894"/>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5" name="Picture 14" descr="A screenshot of a computer&#10;&#10;Description automatically generated">
            <a:extLst>
              <a:ext uri="{FF2B5EF4-FFF2-40B4-BE49-F238E27FC236}">
                <a16:creationId xmlns:a16="http://schemas.microsoft.com/office/drawing/2014/main" id="{C3846607-326D-C246-79AB-78B046A4FEC1}"/>
              </a:ext>
            </a:extLst>
          </p:cNvPr>
          <p:cNvPicPr>
            <a:picLocks noChangeAspect="1"/>
          </p:cNvPicPr>
          <p:nvPr/>
        </p:nvPicPr>
        <p:blipFill>
          <a:blip r:embed="rId3"/>
          <a:stretch>
            <a:fillRect/>
          </a:stretch>
        </p:blipFill>
        <p:spPr>
          <a:xfrm>
            <a:off x="401655" y="1206260"/>
            <a:ext cx="5027136" cy="4953947"/>
          </a:xfrm>
          <a:prstGeom prst="rect">
            <a:avLst/>
          </a:prstGeom>
          <a:noFill/>
        </p:spPr>
      </p:pic>
      <p:pic>
        <p:nvPicPr>
          <p:cNvPr id="16" name="Picture 15" descr="A screenshot of a computer&#10;&#10;Description automatically generated">
            <a:extLst>
              <a:ext uri="{FF2B5EF4-FFF2-40B4-BE49-F238E27FC236}">
                <a16:creationId xmlns:a16="http://schemas.microsoft.com/office/drawing/2014/main" id="{7B60973C-DDEC-353D-79F9-B758B060DA60}"/>
              </a:ext>
            </a:extLst>
          </p:cNvPr>
          <p:cNvPicPr>
            <a:picLocks noChangeAspect="1"/>
          </p:cNvPicPr>
          <p:nvPr/>
        </p:nvPicPr>
        <p:blipFill>
          <a:blip r:embed="rId4"/>
          <a:stretch>
            <a:fillRect/>
          </a:stretch>
        </p:blipFill>
        <p:spPr>
          <a:xfrm>
            <a:off x="6361616" y="1699962"/>
            <a:ext cx="5229191" cy="4941169"/>
          </a:xfrm>
          <a:prstGeom prst="rect">
            <a:avLst/>
          </a:prstGeom>
        </p:spPr>
      </p:pic>
      <p:sp>
        <p:nvSpPr>
          <p:cNvPr id="17" name="Rectangle 16">
            <a:extLst>
              <a:ext uri="{FF2B5EF4-FFF2-40B4-BE49-F238E27FC236}">
                <a16:creationId xmlns:a16="http://schemas.microsoft.com/office/drawing/2014/main" id="{54017664-7771-6ECC-B06D-C586B4724756}"/>
              </a:ext>
            </a:extLst>
          </p:cNvPr>
          <p:cNvSpPr/>
          <p:nvPr/>
        </p:nvSpPr>
        <p:spPr>
          <a:xfrm>
            <a:off x="324582" y="594406"/>
            <a:ext cx="1947969" cy="523220"/>
          </a:xfrm>
          <a:prstGeom prst="rect">
            <a:avLst/>
          </a:prstGeom>
          <a:noFill/>
        </p:spPr>
        <p:txBody>
          <a:bodyPr wrap="none" lIns="91440" tIns="45720" rIns="91440" bIns="45720">
            <a:spAutoFit/>
          </a:bodyPr>
          <a:lstStyle/>
          <a:p>
            <a:pPr algn="ctr"/>
            <a:r>
              <a:rPr lang="en-US" sz="2800" dirty="0">
                <a:ln w="0"/>
                <a:latin typeface="Times New Roman" panose="02020603050405020304" pitchFamily="18" charset="0"/>
                <a:cs typeface="Times New Roman" panose="02020603050405020304" pitchFamily="18" charset="0"/>
              </a:rPr>
              <a:t>Final Model</a:t>
            </a:r>
            <a:endParaRPr lang="en-US" sz="2800" b="0" cap="none" spc="0" dirty="0">
              <a:ln w="0"/>
              <a:solidFill>
                <a:schemeClr val="tx1"/>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9CB6CACA-8262-98BC-D8B1-2910BD0BB77B}"/>
              </a:ext>
            </a:extLst>
          </p:cNvPr>
          <p:cNvSpPr txBox="1"/>
          <p:nvPr/>
        </p:nvSpPr>
        <p:spPr>
          <a:xfrm>
            <a:off x="6453620" y="600918"/>
            <a:ext cx="5605762" cy="646331"/>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rPr>
              <a:t>Root Mean Squared Error (RASE) = 5.7 on the training set</a:t>
            </a:r>
          </a:p>
          <a:p>
            <a:r>
              <a:rPr lang="en-US" sz="1800" dirty="0">
                <a:effectLst/>
                <a:latin typeface="Times New Roman" panose="02020603050405020304" pitchFamily="18" charset="0"/>
                <a:ea typeface="Calibri" panose="020F0502020204030204" pitchFamily="34" charset="0"/>
              </a:rPr>
              <a:t>RASE = 5.8, the validation set </a:t>
            </a:r>
            <a:endParaRPr lang="en-IN" dirty="0"/>
          </a:p>
        </p:txBody>
      </p:sp>
    </p:spTree>
    <p:extLst>
      <p:ext uri="{BB962C8B-B14F-4D97-AF65-F5344CB8AC3E}">
        <p14:creationId xmlns:p14="http://schemas.microsoft.com/office/powerpoint/2010/main" val="673750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29816"/>
            <a:ext cx="11734800" cy="8863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dirty="0">
                <a:solidFill>
                  <a:schemeClr val="tx1">
                    <a:lumMod val="75000"/>
                    <a:lumOff val="25000"/>
                  </a:schemeClr>
                </a:solidFill>
                <a:latin typeface="Times New Roman" panose="02020603050405020304" pitchFamily="18" charset="0"/>
                <a:cs typeface="Times New Roman" panose="02020603050405020304" pitchFamily="18" charset="0"/>
              </a:rPr>
              <a:t>Model Development: Logistical Regression</a:t>
            </a:r>
            <a:br>
              <a:rPr lang="en-US" sz="3600"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sz="3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Data Quality Check</a:t>
            </a:r>
          </a:p>
        </p:txBody>
      </p:sp>
      <p:sp>
        <p:nvSpPr>
          <p:cNvPr id="47" name="Rectangle 46">
            <a:extLst>
              <a:ext uri="{FF2B5EF4-FFF2-40B4-BE49-F238E27FC236}">
                <a16:creationId xmlns:a16="http://schemas.microsoft.com/office/drawing/2014/main" id="{1751D31D-3535-411D-8BAC-95CCC90AB185}"/>
              </a:ext>
            </a:extLst>
          </p:cNvPr>
          <p:cNvSpPr/>
          <p:nvPr/>
        </p:nvSpPr>
        <p:spPr>
          <a:xfrm>
            <a:off x="3450274" y="2859002"/>
            <a:ext cx="1371600" cy="492443"/>
          </a:xfrm>
          <a:prstGeom prst="rect">
            <a:avLst/>
          </a:prstGeom>
        </p:spPr>
        <p:txBody>
          <a:bodyPr wrap="square" lIns="0" tIns="0" rIns="0" bIns="0">
            <a:spAutoFit/>
          </a:bodyPr>
          <a:lstStyle/>
          <a:p>
            <a:pPr algn="ctr"/>
            <a:r>
              <a:rPr lang="en-US" sz="1600" b="1" dirty="0">
                <a:solidFill>
                  <a:schemeClr val="bg1"/>
                </a:solidFill>
              </a:rPr>
              <a:t>Feature Engineering</a:t>
            </a:r>
          </a:p>
        </p:txBody>
      </p:sp>
      <p:sp>
        <p:nvSpPr>
          <p:cNvPr id="48" name="Rectangle 47">
            <a:extLst>
              <a:ext uri="{FF2B5EF4-FFF2-40B4-BE49-F238E27FC236}">
                <a16:creationId xmlns:a16="http://schemas.microsoft.com/office/drawing/2014/main" id="{FA4D735A-8F75-4E2A-8F1A-CC303B0718BA}"/>
              </a:ext>
            </a:extLst>
          </p:cNvPr>
          <p:cNvSpPr/>
          <p:nvPr/>
        </p:nvSpPr>
        <p:spPr>
          <a:xfrm>
            <a:off x="6107030" y="2709722"/>
            <a:ext cx="1371600" cy="492443"/>
          </a:xfrm>
          <a:prstGeom prst="rect">
            <a:avLst/>
          </a:prstGeom>
        </p:spPr>
        <p:txBody>
          <a:bodyPr wrap="square" lIns="0" tIns="0" rIns="0" bIns="0">
            <a:spAutoFit/>
          </a:bodyPr>
          <a:lstStyle/>
          <a:p>
            <a:pPr algn="ctr"/>
            <a:r>
              <a:rPr lang="en-US" sz="1600" b="1" dirty="0">
                <a:solidFill>
                  <a:schemeClr val="bg1"/>
                </a:solidFill>
              </a:rPr>
              <a:t>Data Transformation</a:t>
            </a:r>
          </a:p>
        </p:txBody>
      </p:sp>
      <p:sp>
        <p:nvSpPr>
          <p:cNvPr id="49" name="Rectangle 48">
            <a:extLst>
              <a:ext uri="{FF2B5EF4-FFF2-40B4-BE49-F238E27FC236}">
                <a16:creationId xmlns:a16="http://schemas.microsoft.com/office/drawing/2014/main" id="{54AB9282-0505-49EB-AABF-998083225E3A}"/>
              </a:ext>
            </a:extLst>
          </p:cNvPr>
          <p:cNvSpPr/>
          <p:nvPr/>
        </p:nvSpPr>
        <p:spPr>
          <a:xfrm>
            <a:off x="8809539" y="2667846"/>
            <a:ext cx="1371600" cy="492443"/>
          </a:xfrm>
          <a:prstGeom prst="rect">
            <a:avLst/>
          </a:prstGeom>
        </p:spPr>
        <p:txBody>
          <a:bodyPr wrap="square" lIns="0" tIns="0" rIns="0" bIns="0">
            <a:spAutoFit/>
          </a:bodyPr>
          <a:lstStyle/>
          <a:p>
            <a:pPr algn="ctr"/>
            <a:r>
              <a:rPr lang="en-US" sz="1600" b="1" dirty="0">
                <a:solidFill>
                  <a:schemeClr val="bg1"/>
                </a:solidFill>
              </a:rPr>
              <a:t>Training – Validation Split</a:t>
            </a:r>
          </a:p>
        </p:txBody>
      </p:sp>
      <p:sp>
        <p:nvSpPr>
          <p:cNvPr id="51" name="Rectangle 50">
            <a:extLst>
              <a:ext uri="{FF2B5EF4-FFF2-40B4-BE49-F238E27FC236}">
                <a16:creationId xmlns:a16="http://schemas.microsoft.com/office/drawing/2014/main" id="{8AA18108-5B8B-4147-84A7-D30A16BEC4EA}"/>
              </a:ext>
            </a:extLst>
          </p:cNvPr>
          <p:cNvSpPr/>
          <p:nvPr/>
        </p:nvSpPr>
        <p:spPr>
          <a:xfrm>
            <a:off x="774691" y="3683234"/>
            <a:ext cx="1752042" cy="487313"/>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Validation</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Cleansing</a:t>
            </a:r>
          </a:p>
        </p:txBody>
      </p:sp>
      <p:sp>
        <p:nvSpPr>
          <p:cNvPr id="52" name="Rectangle 51">
            <a:extLst>
              <a:ext uri="{FF2B5EF4-FFF2-40B4-BE49-F238E27FC236}">
                <a16:creationId xmlns:a16="http://schemas.microsoft.com/office/drawing/2014/main" id="{A8534162-B6E2-4579-9DAD-AD8DE07459BC}"/>
              </a:ext>
            </a:extLst>
          </p:cNvPr>
          <p:cNvSpPr/>
          <p:nvPr/>
        </p:nvSpPr>
        <p:spPr>
          <a:xfrm>
            <a:off x="2915223" y="3625818"/>
            <a:ext cx="2044686" cy="487313"/>
          </a:xfrm>
          <a:prstGeom prst="rect">
            <a:avLst/>
          </a:prstGeom>
        </p:spPr>
        <p:txBody>
          <a:bodyPr wrap="square" lIns="0" tIns="0" rIns="0" bIns="0" anchor="t">
            <a:spAutoFit/>
          </a:bodyPr>
          <a:lstStyle/>
          <a:p>
            <a:pPr marL="1200150" lvl="2" indent="-285750">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BMI</a:t>
            </a:r>
          </a:p>
          <a:p>
            <a:pPr marL="1200150" lvl="2" indent="-285750">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Recoding</a:t>
            </a:r>
          </a:p>
        </p:txBody>
      </p:sp>
      <p:sp>
        <p:nvSpPr>
          <p:cNvPr id="53" name="Rectangle 52">
            <a:extLst>
              <a:ext uri="{FF2B5EF4-FFF2-40B4-BE49-F238E27FC236}">
                <a16:creationId xmlns:a16="http://schemas.microsoft.com/office/drawing/2014/main" id="{E1535E1C-6EBC-45D8-BCE1-D5B947A61FB6}"/>
              </a:ext>
            </a:extLst>
          </p:cNvPr>
          <p:cNvSpPr/>
          <p:nvPr/>
        </p:nvSpPr>
        <p:spPr>
          <a:xfrm>
            <a:off x="6007720" y="3578132"/>
            <a:ext cx="1752042" cy="730969"/>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Decoding</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Normalization</a:t>
            </a:r>
          </a:p>
          <a:p>
            <a:pPr algn="ctr">
              <a:lnSpc>
                <a:spcPts val="1900"/>
              </a:lnSpc>
            </a:pPr>
            <a:r>
              <a:rPr lang="en-US" sz="1600" dirty="0">
                <a:solidFill>
                  <a:schemeClr val="bg1"/>
                </a:solidFill>
                <a:latin typeface="Times New Roman" panose="02020603050405020304" pitchFamily="18" charset="0"/>
                <a:cs typeface="Times New Roman" panose="02020603050405020304" pitchFamily="18" charset="0"/>
              </a:rPr>
              <a:t> </a:t>
            </a:r>
          </a:p>
        </p:txBody>
      </p:sp>
      <p:sp>
        <p:nvSpPr>
          <p:cNvPr id="54" name="Rectangle 53">
            <a:extLst>
              <a:ext uri="{FF2B5EF4-FFF2-40B4-BE49-F238E27FC236}">
                <a16:creationId xmlns:a16="http://schemas.microsoft.com/office/drawing/2014/main" id="{28FF18A5-7B4E-4493-B38D-E732E033F82F}"/>
              </a:ext>
            </a:extLst>
          </p:cNvPr>
          <p:cNvSpPr/>
          <p:nvPr/>
        </p:nvSpPr>
        <p:spPr>
          <a:xfrm>
            <a:off x="8614773" y="3588861"/>
            <a:ext cx="1752042" cy="487313"/>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Segregation</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Partitioning</a:t>
            </a:r>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949076" y="225828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9292175" y="2104894"/>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7" name="Rectangle 16">
            <a:extLst>
              <a:ext uri="{FF2B5EF4-FFF2-40B4-BE49-F238E27FC236}">
                <a16:creationId xmlns:a16="http://schemas.microsoft.com/office/drawing/2014/main" id="{54017664-7771-6ECC-B06D-C586B4724756}"/>
              </a:ext>
            </a:extLst>
          </p:cNvPr>
          <p:cNvSpPr/>
          <p:nvPr/>
        </p:nvSpPr>
        <p:spPr>
          <a:xfrm>
            <a:off x="324582" y="594406"/>
            <a:ext cx="1947969" cy="523220"/>
          </a:xfrm>
          <a:prstGeom prst="rect">
            <a:avLst/>
          </a:prstGeom>
          <a:noFill/>
        </p:spPr>
        <p:txBody>
          <a:bodyPr wrap="none" lIns="91440" tIns="45720" rIns="91440" bIns="45720">
            <a:spAutoFit/>
          </a:bodyPr>
          <a:lstStyle/>
          <a:p>
            <a:pPr algn="ctr"/>
            <a:r>
              <a:rPr lang="en-US" sz="2800" dirty="0">
                <a:ln w="0"/>
                <a:latin typeface="Times New Roman" panose="02020603050405020304" pitchFamily="18" charset="0"/>
                <a:cs typeface="Times New Roman" panose="02020603050405020304" pitchFamily="18" charset="0"/>
              </a:rPr>
              <a:t>Final Model</a:t>
            </a:r>
            <a:endParaRPr lang="en-US" sz="2800" b="0" cap="none" spc="0" dirty="0">
              <a:ln w="0"/>
              <a:solidFill>
                <a:schemeClr val="tx1"/>
              </a:solidFill>
              <a:latin typeface="Times New Roman" panose="02020603050405020304" pitchFamily="18" charset="0"/>
              <a:cs typeface="Times New Roman" panose="02020603050405020304" pitchFamily="18" charset="0"/>
            </a:endParaRPr>
          </a:p>
        </p:txBody>
      </p:sp>
      <p:pic>
        <p:nvPicPr>
          <p:cNvPr id="2" name="Picture 1" descr="A screenshot of a computer&#10;&#10;Description automatically generated">
            <a:extLst>
              <a:ext uri="{FF2B5EF4-FFF2-40B4-BE49-F238E27FC236}">
                <a16:creationId xmlns:a16="http://schemas.microsoft.com/office/drawing/2014/main" id="{B524E50B-10D2-9145-480A-4BFB1ED9246D}"/>
              </a:ext>
            </a:extLst>
          </p:cNvPr>
          <p:cNvPicPr>
            <a:picLocks noChangeAspect="1"/>
          </p:cNvPicPr>
          <p:nvPr/>
        </p:nvPicPr>
        <p:blipFill>
          <a:blip r:embed="rId3"/>
          <a:stretch>
            <a:fillRect/>
          </a:stretch>
        </p:blipFill>
        <p:spPr>
          <a:xfrm>
            <a:off x="364158" y="1409295"/>
            <a:ext cx="4917326" cy="3140558"/>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D527B769-CE62-D01E-8EA1-4D0EF955926B}"/>
              </a:ext>
            </a:extLst>
          </p:cNvPr>
          <p:cNvPicPr>
            <a:picLocks noChangeAspect="1"/>
          </p:cNvPicPr>
          <p:nvPr/>
        </p:nvPicPr>
        <p:blipFill>
          <a:blip r:embed="rId4"/>
          <a:stretch>
            <a:fillRect/>
          </a:stretch>
        </p:blipFill>
        <p:spPr>
          <a:xfrm>
            <a:off x="6705792" y="1409295"/>
            <a:ext cx="4321219" cy="3140558"/>
          </a:xfrm>
          <a:prstGeom prst="rect">
            <a:avLst/>
          </a:prstGeom>
        </p:spPr>
      </p:pic>
    </p:spTree>
    <p:extLst>
      <p:ext uri="{BB962C8B-B14F-4D97-AF65-F5344CB8AC3E}">
        <p14:creationId xmlns:p14="http://schemas.microsoft.com/office/powerpoint/2010/main" val="3561997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29816"/>
            <a:ext cx="11734800" cy="8863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dirty="0">
                <a:solidFill>
                  <a:schemeClr val="tx1">
                    <a:lumMod val="75000"/>
                    <a:lumOff val="25000"/>
                  </a:schemeClr>
                </a:solidFill>
                <a:latin typeface="Times New Roman" panose="02020603050405020304" pitchFamily="18" charset="0"/>
                <a:cs typeface="Times New Roman" panose="02020603050405020304" pitchFamily="18" charset="0"/>
              </a:rPr>
              <a:t>Model Development: Logistical Regression</a:t>
            </a:r>
            <a:br>
              <a:rPr lang="en-US" sz="3600"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sz="3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Data Quality Check</a:t>
            </a:r>
          </a:p>
        </p:txBody>
      </p:sp>
      <p:sp>
        <p:nvSpPr>
          <p:cNvPr id="47" name="Rectangle 46">
            <a:extLst>
              <a:ext uri="{FF2B5EF4-FFF2-40B4-BE49-F238E27FC236}">
                <a16:creationId xmlns:a16="http://schemas.microsoft.com/office/drawing/2014/main" id="{1751D31D-3535-411D-8BAC-95CCC90AB185}"/>
              </a:ext>
            </a:extLst>
          </p:cNvPr>
          <p:cNvSpPr/>
          <p:nvPr/>
        </p:nvSpPr>
        <p:spPr>
          <a:xfrm>
            <a:off x="3450274" y="2859002"/>
            <a:ext cx="1371600" cy="492443"/>
          </a:xfrm>
          <a:prstGeom prst="rect">
            <a:avLst/>
          </a:prstGeom>
        </p:spPr>
        <p:txBody>
          <a:bodyPr wrap="square" lIns="0" tIns="0" rIns="0" bIns="0">
            <a:spAutoFit/>
          </a:bodyPr>
          <a:lstStyle/>
          <a:p>
            <a:pPr algn="ctr"/>
            <a:r>
              <a:rPr lang="en-US" sz="1600" b="1" dirty="0">
                <a:solidFill>
                  <a:schemeClr val="bg1"/>
                </a:solidFill>
              </a:rPr>
              <a:t>Feature Engineering</a:t>
            </a:r>
          </a:p>
        </p:txBody>
      </p:sp>
      <p:sp>
        <p:nvSpPr>
          <p:cNvPr id="48" name="Rectangle 47">
            <a:extLst>
              <a:ext uri="{FF2B5EF4-FFF2-40B4-BE49-F238E27FC236}">
                <a16:creationId xmlns:a16="http://schemas.microsoft.com/office/drawing/2014/main" id="{FA4D735A-8F75-4E2A-8F1A-CC303B0718BA}"/>
              </a:ext>
            </a:extLst>
          </p:cNvPr>
          <p:cNvSpPr/>
          <p:nvPr/>
        </p:nvSpPr>
        <p:spPr>
          <a:xfrm>
            <a:off x="6107030" y="2709722"/>
            <a:ext cx="1371600" cy="492443"/>
          </a:xfrm>
          <a:prstGeom prst="rect">
            <a:avLst/>
          </a:prstGeom>
        </p:spPr>
        <p:txBody>
          <a:bodyPr wrap="square" lIns="0" tIns="0" rIns="0" bIns="0">
            <a:spAutoFit/>
          </a:bodyPr>
          <a:lstStyle/>
          <a:p>
            <a:pPr algn="ctr"/>
            <a:r>
              <a:rPr lang="en-US" sz="1600" b="1" dirty="0">
                <a:solidFill>
                  <a:schemeClr val="bg1"/>
                </a:solidFill>
              </a:rPr>
              <a:t>Data Transformation</a:t>
            </a:r>
          </a:p>
        </p:txBody>
      </p:sp>
      <p:sp>
        <p:nvSpPr>
          <p:cNvPr id="49" name="Rectangle 48">
            <a:extLst>
              <a:ext uri="{FF2B5EF4-FFF2-40B4-BE49-F238E27FC236}">
                <a16:creationId xmlns:a16="http://schemas.microsoft.com/office/drawing/2014/main" id="{54AB9282-0505-49EB-AABF-998083225E3A}"/>
              </a:ext>
            </a:extLst>
          </p:cNvPr>
          <p:cNvSpPr/>
          <p:nvPr/>
        </p:nvSpPr>
        <p:spPr>
          <a:xfrm>
            <a:off x="8809539" y="2667846"/>
            <a:ext cx="1371600" cy="492443"/>
          </a:xfrm>
          <a:prstGeom prst="rect">
            <a:avLst/>
          </a:prstGeom>
        </p:spPr>
        <p:txBody>
          <a:bodyPr wrap="square" lIns="0" tIns="0" rIns="0" bIns="0">
            <a:spAutoFit/>
          </a:bodyPr>
          <a:lstStyle/>
          <a:p>
            <a:pPr algn="ctr"/>
            <a:r>
              <a:rPr lang="en-US" sz="1600" b="1" dirty="0">
                <a:solidFill>
                  <a:schemeClr val="bg1"/>
                </a:solidFill>
              </a:rPr>
              <a:t>Training – Validation Split</a:t>
            </a:r>
          </a:p>
        </p:txBody>
      </p:sp>
      <p:sp>
        <p:nvSpPr>
          <p:cNvPr id="51" name="Rectangle 50">
            <a:extLst>
              <a:ext uri="{FF2B5EF4-FFF2-40B4-BE49-F238E27FC236}">
                <a16:creationId xmlns:a16="http://schemas.microsoft.com/office/drawing/2014/main" id="{8AA18108-5B8B-4147-84A7-D30A16BEC4EA}"/>
              </a:ext>
            </a:extLst>
          </p:cNvPr>
          <p:cNvSpPr/>
          <p:nvPr/>
        </p:nvSpPr>
        <p:spPr>
          <a:xfrm>
            <a:off x="774691" y="3683234"/>
            <a:ext cx="1752042" cy="487313"/>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Validation</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Cleansing</a:t>
            </a:r>
          </a:p>
        </p:txBody>
      </p:sp>
      <p:sp>
        <p:nvSpPr>
          <p:cNvPr id="52" name="Rectangle 51">
            <a:extLst>
              <a:ext uri="{FF2B5EF4-FFF2-40B4-BE49-F238E27FC236}">
                <a16:creationId xmlns:a16="http://schemas.microsoft.com/office/drawing/2014/main" id="{A8534162-B6E2-4579-9DAD-AD8DE07459BC}"/>
              </a:ext>
            </a:extLst>
          </p:cNvPr>
          <p:cNvSpPr/>
          <p:nvPr/>
        </p:nvSpPr>
        <p:spPr>
          <a:xfrm>
            <a:off x="2915223" y="3625818"/>
            <a:ext cx="2044686" cy="487313"/>
          </a:xfrm>
          <a:prstGeom prst="rect">
            <a:avLst/>
          </a:prstGeom>
        </p:spPr>
        <p:txBody>
          <a:bodyPr wrap="square" lIns="0" tIns="0" rIns="0" bIns="0" anchor="t">
            <a:spAutoFit/>
          </a:bodyPr>
          <a:lstStyle/>
          <a:p>
            <a:pPr marL="1200150" lvl="2" indent="-285750">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BMI</a:t>
            </a:r>
          </a:p>
          <a:p>
            <a:pPr marL="1200150" lvl="2" indent="-285750">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Recoding</a:t>
            </a:r>
          </a:p>
        </p:txBody>
      </p:sp>
      <p:sp>
        <p:nvSpPr>
          <p:cNvPr id="53" name="Rectangle 52">
            <a:extLst>
              <a:ext uri="{FF2B5EF4-FFF2-40B4-BE49-F238E27FC236}">
                <a16:creationId xmlns:a16="http://schemas.microsoft.com/office/drawing/2014/main" id="{E1535E1C-6EBC-45D8-BCE1-D5B947A61FB6}"/>
              </a:ext>
            </a:extLst>
          </p:cNvPr>
          <p:cNvSpPr/>
          <p:nvPr/>
        </p:nvSpPr>
        <p:spPr>
          <a:xfrm>
            <a:off x="6007720" y="3578132"/>
            <a:ext cx="1752042" cy="730969"/>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Decoding</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Normalization</a:t>
            </a:r>
          </a:p>
          <a:p>
            <a:pPr algn="ctr">
              <a:lnSpc>
                <a:spcPts val="1900"/>
              </a:lnSpc>
            </a:pPr>
            <a:r>
              <a:rPr lang="en-US" sz="1600" dirty="0">
                <a:solidFill>
                  <a:schemeClr val="bg1"/>
                </a:solidFill>
                <a:latin typeface="Times New Roman" panose="02020603050405020304" pitchFamily="18" charset="0"/>
                <a:cs typeface="Times New Roman" panose="02020603050405020304" pitchFamily="18" charset="0"/>
              </a:rPr>
              <a:t> </a:t>
            </a:r>
          </a:p>
        </p:txBody>
      </p:sp>
      <p:sp>
        <p:nvSpPr>
          <p:cNvPr id="54" name="Rectangle 53">
            <a:extLst>
              <a:ext uri="{FF2B5EF4-FFF2-40B4-BE49-F238E27FC236}">
                <a16:creationId xmlns:a16="http://schemas.microsoft.com/office/drawing/2014/main" id="{28FF18A5-7B4E-4493-B38D-E732E033F82F}"/>
              </a:ext>
            </a:extLst>
          </p:cNvPr>
          <p:cNvSpPr/>
          <p:nvPr/>
        </p:nvSpPr>
        <p:spPr>
          <a:xfrm>
            <a:off x="8614773" y="3588861"/>
            <a:ext cx="1752042" cy="487313"/>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Segregation</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Partitioning</a:t>
            </a:r>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949076" y="225828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9292175" y="2104894"/>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7" name="Rectangle 16">
            <a:extLst>
              <a:ext uri="{FF2B5EF4-FFF2-40B4-BE49-F238E27FC236}">
                <a16:creationId xmlns:a16="http://schemas.microsoft.com/office/drawing/2014/main" id="{54017664-7771-6ECC-B06D-C586B4724756}"/>
              </a:ext>
            </a:extLst>
          </p:cNvPr>
          <p:cNvSpPr/>
          <p:nvPr/>
        </p:nvSpPr>
        <p:spPr>
          <a:xfrm>
            <a:off x="569966" y="687613"/>
            <a:ext cx="1808508" cy="523220"/>
          </a:xfrm>
          <a:prstGeom prst="rect">
            <a:avLst/>
          </a:prstGeom>
          <a:noFill/>
        </p:spPr>
        <p:txBody>
          <a:bodyPr wrap="none" lIns="91440" tIns="45720" rIns="91440" bIns="45720">
            <a:spAutoFit/>
          </a:bodyPr>
          <a:lstStyle/>
          <a:p>
            <a:pPr algn="ctr"/>
            <a:r>
              <a:rPr lang="en-US" sz="2800" b="0" cap="none" spc="0" dirty="0">
                <a:ln w="0"/>
                <a:solidFill>
                  <a:schemeClr val="tx1"/>
                </a:solidFill>
                <a:latin typeface="Times New Roman" panose="02020603050405020304" pitchFamily="18" charset="0"/>
                <a:cs typeface="Times New Roman" panose="02020603050405020304" pitchFamily="18" charset="0"/>
              </a:rPr>
              <a:t>Odd Ratios</a:t>
            </a:r>
          </a:p>
        </p:txBody>
      </p:sp>
      <p:pic>
        <p:nvPicPr>
          <p:cNvPr id="5" name="Picture 4" descr="A screenshot of a computer&#10;&#10;Description automatically generated">
            <a:extLst>
              <a:ext uri="{FF2B5EF4-FFF2-40B4-BE49-F238E27FC236}">
                <a16:creationId xmlns:a16="http://schemas.microsoft.com/office/drawing/2014/main" id="{333FFF88-A119-A9F9-D72F-07B0EBA04F2E}"/>
              </a:ext>
            </a:extLst>
          </p:cNvPr>
          <p:cNvPicPr>
            <a:picLocks noChangeAspect="1"/>
          </p:cNvPicPr>
          <p:nvPr/>
        </p:nvPicPr>
        <p:blipFill>
          <a:blip r:embed="rId3"/>
          <a:stretch>
            <a:fillRect/>
          </a:stretch>
        </p:blipFill>
        <p:spPr>
          <a:xfrm>
            <a:off x="606060" y="1595002"/>
            <a:ext cx="4422718" cy="4176464"/>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639AF800-4177-7975-51AC-5ED3C739217A}"/>
              </a:ext>
            </a:extLst>
          </p:cNvPr>
          <p:cNvPicPr>
            <a:picLocks noChangeAspect="1"/>
          </p:cNvPicPr>
          <p:nvPr/>
        </p:nvPicPr>
        <p:blipFill>
          <a:blip r:embed="rId4"/>
          <a:stretch>
            <a:fillRect/>
          </a:stretch>
        </p:blipFill>
        <p:spPr>
          <a:xfrm>
            <a:off x="5744633" y="1670476"/>
            <a:ext cx="5554499" cy="1008112"/>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D4DEB22D-750C-5D23-5E97-C5BA60E046F4}"/>
              </a:ext>
            </a:extLst>
          </p:cNvPr>
          <p:cNvPicPr>
            <a:picLocks noChangeAspect="1"/>
          </p:cNvPicPr>
          <p:nvPr/>
        </p:nvPicPr>
        <p:blipFill>
          <a:blip r:embed="rId5"/>
          <a:stretch>
            <a:fillRect/>
          </a:stretch>
        </p:blipFill>
        <p:spPr>
          <a:xfrm>
            <a:off x="5795897" y="2955943"/>
            <a:ext cx="5448808" cy="2923751"/>
          </a:xfrm>
          <a:prstGeom prst="rect">
            <a:avLst/>
          </a:prstGeom>
        </p:spPr>
      </p:pic>
    </p:spTree>
    <p:extLst>
      <p:ext uri="{BB962C8B-B14F-4D97-AF65-F5344CB8AC3E}">
        <p14:creationId xmlns:p14="http://schemas.microsoft.com/office/powerpoint/2010/main" val="2642557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29816"/>
            <a:ext cx="11734800" cy="8863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dirty="0">
                <a:solidFill>
                  <a:schemeClr val="tx1">
                    <a:lumMod val="75000"/>
                    <a:lumOff val="25000"/>
                  </a:schemeClr>
                </a:solidFill>
                <a:latin typeface="Times New Roman" panose="02020603050405020304" pitchFamily="18" charset="0"/>
                <a:cs typeface="Times New Roman" panose="02020603050405020304" pitchFamily="18" charset="0"/>
              </a:rPr>
              <a:t>Model Development: Decision Tree</a:t>
            </a:r>
            <a:br>
              <a:rPr lang="en-US" sz="3600"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sz="3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Data Quality Check</a:t>
            </a:r>
          </a:p>
        </p:txBody>
      </p:sp>
      <p:sp>
        <p:nvSpPr>
          <p:cNvPr id="47" name="Rectangle 46">
            <a:extLst>
              <a:ext uri="{FF2B5EF4-FFF2-40B4-BE49-F238E27FC236}">
                <a16:creationId xmlns:a16="http://schemas.microsoft.com/office/drawing/2014/main" id="{1751D31D-3535-411D-8BAC-95CCC90AB185}"/>
              </a:ext>
            </a:extLst>
          </p:cNvPr>
          <p:cNvSpPr/>
          <p:nvPr/>
        </p:nvSpPr>
        <p:spPr>
          <a:xfrm>
            <a:off x="3450274" y="2859002"/>
            <a:ext cx="1371600" cy="492443"/>
          </a:xfrm>
          <a:prstGeom prst="rect">
            <a:avLst/>
          </a:prstGeom>
        </p:spPr>
        <p:txBody>
          <a:bodyPr wrap="square" lIns="0" tIns="0" rIns="0" bIns="0">
            <a:spAutoFit/>
          </a:bodyPr>
          <a:lstStyle/>
          <a:p>
            <a:pPr algn="ctr"/>
            <a:r>
              <a:rPr lang="en-US" sz="1600" b="1" dirty="0">
                <a:solidFill>
                  <a:schemeClr val="bg1"/>
                </a:solidFill>
              </a:rPr>
              <a:t>Feature Engineering</a:t>
            </a:r>
          </a:p>
        </p:txBody>
      </p:sp>
      <p:sp>
        <p:nvSpPr>
          <p:cNvPr id="48" name="Rectangle 47">
            <a:extLst>
              <a:ext uri="{FF2B5EF4-FFF2-40B4-BE49-F238E27FC236}">
                <a16:creationId xmlns:a16="http://schemas.microsoft.com/office/drawing/2014/main" id="{FA4D735A-8F75-4E2A-8F1A-CC303B0718BA}"/>
              </a:ext>
            </a:extLst>
          </p:cNvPr>
          <p:cNvSpPr/>
          <p:nvPr/>
        </p:nvSpPr>
        <p:spPr>
          <a:xfrm>
            <a:off x="6107030" y="2709722"/>
            <a:ext cx="1371600" cy="492443"/>
          </a:xfrm>
          <a:prstGeom prst="rect">
            <a:avLst/>
          </a:prstGeom>
        </p:spPr>
        <p:txBody>
          <a:bodyPr wrap="square" lIns="0" tIns="0" rIns="0" bIns="0">
            <a:spAutoFit/>
          </a:bodyPr>
          <a:lstStyle/>
          <a:p>
            <a:pPr algn="ctr"/>
            <a:r>
              <a:rPr lang="en-US" sz="1600" b="1" dirty="0">
                <a:solidFill>
                  <a:schemeClr val="bg1"/>
                </a:solidFill>
              </a:rPr>
              <a:t>Data Transformation</a:t>
            </a:r>
          </a:p>
        </p:txBody>
      </p:sp>
      <p:sp>
        <p:nvSpPr>
          <p:cNvPr id="49" name="Rectangle 48">
            <a:extLst>
              <a:ext uri="{FF2B5EF4-FFF2-40B4-BE49-F238E27FC236}">
                <a16:creationId xmlns:a16="http://schemas.microsoft.com/office/drawing/2014/main" id="{54AB9282-0505-49EB-AABF-998083225E3A}"/>
              </a:ext>
            </a:extLst>
          </p:cNvPr>
          <p:cNvSpPr/>
          <p:nvPr/>
        </p:nvSpPr>
        <p:spPr>
          <a:xfrm>
            <a:off x="8809539" y="2667846"/>
            <a:ext cx="1371600" cy="492443"/>
          </a:xfrm>
          <a:prstGeom prst="rect">
            <a:avLst/>
          </a:prstGeom>
        </p:spPr>
        <p:txBody>
          <a:bodyPr wrap="square" lIns="0" tIns="0" rIns="0" bIns="0">
            <a:spAutoFit/>
          </a:bodyPr>
          <a:lstStyle/>
          <a:p>
            <a:pPr algn="ctr"/>
            <a:r>
              <a:rPr lang="en-US" sz="1600" b="1" dirty="0">
                <a:solidFill>
                  <a:schemeClr val="bg1"/>
                </a:solidFill>
              </a:rPr>
              <a:t>Training – Validation Split</a:t>
            </a:r>
          </a:p>
        </p:txBody>
      </p:sp>
      <p:sp>
        <p:nvSpPr>
          <p:cNvPr id="51" name="Rectangle 50">
            <a:extLst>
              <a:ext uri="{FF2B5EF4-FFF2-40B4-BE49-F238E27FC236}">
                <a16:creationId xmlns:a16="http://schemas.microsoft.com/office/drawing/2014/main" id="{8AA18108-5B8B-4147-84A7-D30A16BEC4EA}"/>
              </a:ext>
            </a:extLst>
          </p:cNvPr>
          <p:cNvSpPr/>
          <p:nvPr/>
        </p:nvSpPr>
        <p:spPr>
          <a:xfrm>
            <a:off x="774691" y="3683234"/>
            <a:ext cx="1752042" cy="487313"/>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Validation</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Cleansing</a:t>
            </a:r>
          </a:p>
        </p:txBody>
      </p:sp>
      <p:sp>
        <p:nvSpPr>
          <p:cNvPr id="52" name="Rectangle 51">
            <a:extLst>
              <a:ext uri="{FF2B5EF4-FFF2-40B4-BE49-F238E27FC236}">
                <a16:creationId xmlns:a16="http://schemas.microsoft.com/office/drawing/2014/main" id="{A8534162-B6E2-4579-9DAD-AD8DE07459BC}"/>
              </a:ext>
            </a:extLst>
          </p:cNvPr>
          <p:cNvSpPr/>
          <p:nvPr/>
        </p:nvSpPr>
        <p:spPr>
          <a:xfrm>
            <a:off x="2915223" y="3625818"/>
            <a:ext cx="2044686" cy="487313"/>
          </a:xfrm>
          <a:prstGeom prst="rect">
            <a:avLst/>
          </a:prstGeom>
        </p:spPr>
        <p:txBody>
          <a:bodyPr wrap="square" lIns="0" tIns="0" rIns="0" bIns="0" anchor="t">
            <a:spAutoFit/>
          </a:bodyPr>
          <a:lstStyle/>
          <a:p>
            <a:pPr marL="1200150" lvl="2" indent="-285750">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BMI</a:t>
            </a:r>
          </a:p>
          <a:p>
            <a:pPr marL="1200150" lvl="2" indent="-285750">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Recoding</a:t>
            </a:r>
          </a:p>
        </p:txBody>
      </p:sp>
      <p:sp>
        <p:nvSpPr>
          <p:cNvPr id="53" name="Rectangle 52">
            <a:extLst>
              <a:ext uri="{FF2B5EF4-FFF2-40B4-BE49-F238E27FC236}">
                <a16:creationId xmlns:a16="http://schemas.microsoft.com/office/drawing/2014/main" id="{E1535E1C-6EBC-45D8-BCE1-D5B947A61FB6}"/>
              </a:ext>
            </a:extLst>
          </p:cNvPr>
          <p:cNvSpPr/>
          <p:nvPr/>
        </p:nvSpPr>
        <p:spPr>
          <a:xfrm>
            <a:off x="6007720" y="3578132"/>
            <a:ext cx="1752042" cy="730969"/>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Decoding</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Normalization</a:t>
            </a:r>
          </a:p>
          <a:p>
            <a:pPr algn="ctr">
              <a:lnSpc>
                <a:spcPts val="1900"/>
              </a:lnSpc>
            </a:pPr>
            <a:r>
              <a:rPr lang="en-US" sz="1600" dirty="0">
                <a:solidFill>
                  <a:schemeClr val="bg1"/>
                </a:solidFill>
                <a:latin typeface="Times New Roman" panose="02020603050405020304" pitchFamily="18" charset="0"/>
                <a:cs typeface="Times New Roman" panose="02020603050405020304" pitchFamily="18" charset="0"/>
              </a:rPr>
              <a:t> </a:t>
            </a:r>
          </a:p>
        </p:txBody>
      </p:sp>
      <p:sp>
        <p:nvSpPr>
          <p:cNvPr id="54" name="Rectangle 53">
            <a:extLst>
              <a:ext uri="{FF2B5EF4-FFF2-40B4-BE49-F238E27FC236}">
                <a16:creationId xmlns:a16="http://schemas.microsoft.com/office/drawing/2014/main" id="{28FF18A5-7B4E-4493-B38D-E732E033F82F}"/>
              </a:ext>
            </a:extLst>
          </p:cNvPr>
          <p:cNvSpPr/>
          <p:nvPr/>
        </p:nvSpPr>
        <p:spPr>
          <a:xfrm>
            <a:off x="8614773" y="3588861"/>
            <a:ext cx="1752042" cy="487313"/>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Segregation</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Partitioning</a:t>
            </a:r>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949076" y="225828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9292175" y="2104894"/>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3" name="Picture 2" descr="A computer screen shot of a diagram&#10;&#10;Description automatically generated">
            <a:extLst>
              <a:ext uri="{FF2B5EF4-FFF2-40B4-BE49-F238E27FC236}">
                <a16:creationId xmlns:a16="http://schemas.microsoft.com/office/drawing/2014/main" id="{F15EF7E9-B018-4DDD-5FFD-4DAD0CEA8241}"/>
              </a:ext>
            </a:extLst>
          </p:cNvPr>
          <p:cNvPicPr>
            <a:picLocks noChangeAspect="1"/>
          </p:cNvPicPr>
          <p:nvPr/>
        </p:nvPicPr>
        <p:blipFill>
          <a:blip r:embed="rId3"/>
          <a:stretch>
            <a:fillRect/>
          </a:stretch>
        </p:blipFill>
        <p:spPr>
          <a:xfrm>
            <a:off x="191344" y="1695887"/>
            <a:ext cx="5609751" cy="5057972"/>
          </a:xfrm>
          <a:prstGeom prst="rect">
            <a:avLst/>
          </a:prstGeom>
        </p:spPr>
      </p:pic>
      <p:pic>
        <p:nvPicPr>
          <p:cNvPr id="10" name="Picture 9" descr="A screen shot of a graph&#10;&#10;Description automatically generated">
            <a:extLst>
              <a:ext uri="{FF2B5EF4-FFF2-40B4-BE49-F238E27FC236}">
                <a16:creationId xmlns:a16="http://schemas.microsoft.com/office/drawing/2014/main" id="{8ED63D16-985C-2C6B-1A91-565037E0312D}"/>
              </a:ext>
            </a:extLst>
          </p:cNvPr>
          <p:cNvPicPr>
            <a:picLocks noChangeAspect="1"/>
          </p:cNvPicPr>
          <p:nvPr/>
        </p:nvPicPr>
        <p:blipFill>
          <a:blip r:embed="rId4"/>
          <a:stretch>
            <a:fillRect/>
          </a:stretch>
        </p:blipFill>
        <p:spPr>
          <a:xfrm>
            <a:off x="5985957" y="3429000"/>
            <a:ext cx="5793652" cy="2232248"/>
          </a:xfrm>
          <a:prstGeom prst="rect">
            <a:avLst/>
          </a:prstGeom>
        </p:spPr>
      </p:pic>
      <p:pic>
        <p:nvPicPr>
          <p:cNvPr id="12" name="Picture 11" descr="A white box with black text&#10;&#10;Description automatically generated">
            <a:extLst>
              <a:ext uri="{FF2B5EF4-FFF2-40B4-BE49-F238E27FC236}">
                <a16:creationId xmlns:a16="http://schemas.microsoft.com/office/drawing/2014/main" id="{4430EB63-EAEB-0EEE-138A-9DDB184FB37F}"/>
              </a:ext>
            </a:extLst>
          </p:cNvPr>
          <p:cNvPicPr>
            <a:picLocks noChangeAspect="1"/>
          </p:cNvPicPr>
          <p:nvPr/>
        </p:nvPicPr>
        <p:blipFill>
          <a:blip r:embed="rId5"/>
          <a:stretch>
            <a:fillRect/>
          </a:stretch>
        </p:blipFill>
        <p:spPr>
          <a:xfrm>
            <a:off x="6016694" y="1682014"/>
            <a:ext cx="6086661" cy="1157049"/>
          </a:xfrm>
          <a:prstGeom prst="rect">
            <a:avLst/>
          </a:prstGeom>
        </p:spPr>
      </p:pic>
      <p:sp>
        <p:nvSpPr>
          <p:cNvPr id="13" name="TextBox 12">
            <a:extLst>
              <a:ext uri="{FF2B5EF4-FFF2-40B4-BE49-F238E27FC236}">
                <a16:creationId xmlns:a16="http://schemas.microsoft.com/office/drawing/2014/main" id="{9C2D86CA-39F4-AEEB-CB12-C0AEB250EDBB}"/>
              </a:ext>
            </a:extLst>
          </p:cNvPr>
          <p:cNvSpPr txBox="1"/>
          <p:nvPr/>
        </p:nvSpPr>
        <p:spPr>
          <a:xfrm>
            <a:off x="8882783" y="823401"/>
            <a:ext cx="2884954" cy="70788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Number of Splits = 14</a:t>
            </a:r>
          </a:p>
          <a:p>
            <a:r>
              <a:rPr lang="en-IN" sz="2000" dirty="0">
                <a:latin typeface="Times New Roman" panose="02020603050405020304" pitchFamily="18" charset="0"/>
                <a:cs typeface="Times New Roman" panose="02020603050405020304" pitchFamily="18" charset="0"/>
              </a:rPr>
              <a:t>AUC= 0.8770</a:t>
            </a:r>
          </a:p>
        </p:txBody>
      </p:sp>
    </p:spTree>
    <p:extLst>
      <p:ext uri="{BB962C8B-B14F-4D97-AF65-F5344CB8AC3E}">
        <p14:creationId xmlns:p14="http://schemas.microsoft.com/office/powerpoint/2010/main" val="3944802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29816"/>
            <a:ext cx="11734800" cy="8863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dirty="0">
                <a:solidFill>
                  <a:schemeClr val="tx1">
                    <a:lumMod val="75000"/>
                    <a:lumOff val="25000"/>
                  </a:schemeClr>
                </a:solidFill>
                <a:latin typeface="Times New Roman" panose="02020603050405020304" pitchFamily="18" charset="0"/>
                <a:cs typeface="Times New Roman" panose="02020603050405020304" pitchFamily="18" charset="0"/>
              </a:rPr>
              <a:t>Model Development: Bootstrap Forest</a:t>
            </a:r>
            <a:br>
              <a:rPr lang="en-US" sz="3600"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sz="3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Data Quality Check</a:t>
            </a:r>
          </a:p>
        </p:txBody>
      </p:sp>
      <p:sp>
        <p:nvSpPr>
          <p:cNvPr id="47" name="Rectangle 46">
            <a:extLst>
              <a:ext uri="{FF2B5EF4-FFF2-40B4-BE49-F238E27FC236}">
                <a16:creationId xmlns:a16="http://schemas.microsoft.com/office/drawing/2014/main" id="{1751D31D-3535-411D-8BAC-95CCC90AB185}"/>
              </a:ext>
            </a:extLst>
          </p:cNvPr>
          <p:cNvSpPr/>
          <p:nvPr/>
        </p:nvSpPr>
        <p:spPr>
          <a:xfrm>
            <a:off x="3450274" y="2859002"/>
            <a:ext cx="1371600" cy="492443"/>
          </a:xfrm>
          <a:prstGeom prst="rect">
            <a:avLst/>
          </a:prstGeom>
        </p:spPr>
        <p:txBody>
          <a:bodyPr wrap="square" lIns="0" tIns="0" rIns="0" bIns="0">
            <a:spAutoFit/>
          </a:bodyPr>
          <a:lstStyle/>
          <a:p>
            <a:pPr algn="ctr"/>
            <a:r>
              <a:rPr lang="en-US" sz="1600" b="1" dirty="0">
                <a:solidFill>
                  <a:schemeClr val="bg1"/>
                </a:solidFill>
              </a:rPr>
              <a:t>Feature Engineering</a:t>
            </a:r>
          </a:p>
        </p:txBody>
      </p:sp>
      <p:sp>
        <p:nvSpPr>
          <p:cNvPr id="48" name="Rectangle 47">
            <a:extLst>
              <a:ext uri="{FF2B5EF4-FFF2-40B4-BE49-F238E27FC236}">
                <a16:creationId xmlns:a16="http://schemas.microsoft.com/office/drawing/2014/main" id="{FA4D735A-8F75-4E2A-8F1A-CC303B0718BA}"/>
              </a:ext>
            </a:extLst>
          </p:cNvPr>
          <p:cNvSpPr/>
          <p:nvPr/>
        </p:nvSpPr>
        <p:spPr>
          <a:xfrm>
            <a:off x="6107030" y="2709722"/>
            <a:ext cx="1371600" cy="492443"/>
          </a:xfrm>
          <a:prstGeom prst="rect">
            <a:avLst/>
          </a:prstGeom>
        </p:spPr>
        <p:txBody>
          <a:bodyPr wrap="square" lIns="0" tIns="0" rIns="0" bIns="0">
            <a:spAutoFit/>
          </a:bodyPr>
          <a:lstStyle/>
          <a:p>
            <a:pPr algn="ctr"/>
            <a:r>
              <a:rPr lang="en-US" sz="1600" b="1" dirty="0">
                <a:solidFill>
                  <a:schemeClr val="bg1"/>
                </a:solidFill>
              </a:rPr>
              <a:t>Data Transformation</a:t>
            </a:r>
          </a:p>
        </p:txBody>
      </p:sp>
      <p:sp>
        <p:nvSpPr>
          <p:cNvPr id="49" name="Rectangle 48">
            <a:extLst>
              <a:ext uri="{FF2B5EF4-FFF2-40B4-BE49-F238E27FC236}">
                <a16:creationId xmlns:a16="http://schemas.microsoft.com/office/drawing/2014/main" id="{54AB9282-0505-49EB-AABF-998083225E3A}"/>
              </a:ext>
            </a:extLst>
          </p:cNvPr>
          <p:cNvSpPr/>
          <p:nvPr/>
        </p:nvSpPr>
        <p:spPr>
          <a:xfrm>
            <a:off x="8809539" y="2667846"/>
            <a:ext cx="1371600" cy="492443"/>
          </a:xfrm>
          <a:prstGeom prst="rect">
            <a:avLst/>
          </a:prstGeom>
        </p:spPr>
        <p:txBody>
          <a:bodyPr wrap="square" lIns="0" tIns="0" rIns="0" bIns="0">
            <a:spAutoFit/>
          </a:bodyPr>
          <a:lstStyle/>
          <a:p>
            <a:pPr algn="ctr"/>
            <a:r>
              <a:rPr lang="en-US" sz="1600" b="1" dirty="0">
                <a:solidFill>
                  <a:schemeClr val="bg1"/>
                </a:solidFill>
              </a:rPr>
              <a:t>Training – Validation Split</a:t>
            </a:r>
          </a:p>
        </p:txBody>
      </p:sp>
      <p:sp>
        <p:nvSpPr>
          <p:cNvPr id="51" name="Rectangle 50">
            <a:extLst>
              <a:ext uri="{FF2B5EF4-FFF2-40B4-BE49-F238E27FC236}">
                <a16:creationId xmlns:a16="http://schemas.microsoft.com/office/drawing/2014/main" id="{8AA18108-5B8B-4147-84A7-D30A16BEC4EA}"/>
              </a:ext>
            </a:extLst>
          </p:cNvPr>
          <p:cNvSpPr/>
          <p:nvPr/>
        </p:nvSpPr>
        <p:spPr>
          <a:xfrm>
            <a:off x="774691" y="3683234"/>
            <a:ext cx="1752042" cy="487313"/>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Validation</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Cleansing</a:t>
            </a:r>
          </a:p>
        </p:txBody>
      </p:sp>
      <p:sp>
        <p:nvSpPr>
          <p:cNvPr id="52" name="Rectangle 51">
            <a:extLst>
              <a:ext uri="{FF2B5EF4-FFF2-40B4-BE49-F238E27FC236}">
                <a16:creationId xmlns:a16="http://schemas.microsoft.com/office/drawing/2014/main" id="{A8534162-B6E2-4579-9DAD-AD8DE07459BC}"/>
              </a:ext>
            </a:extLst>
          </p:cNvPr>
          <p:cNvSpPr/>
          <p:nvPr/>
        </p:nvSpPr>
        <p:spPr>
          <a:xfrm>
            <a:off x="2915223" y="3625818"/>
            <a:ext cx="2044686" cy="487313"/>
          </a:xfrm>
          <a:prstGeom prst="rect">
            <a:avLst/>
          </a:prstGeom>
        </p:spPr>
        <p:txBody>
          <a:bodyPr wrap="square" lIns="0" tIns="0" rIns="0" bIns="0" anchor="t">
            <a:spAutoFit/>
          </a:bodyPr>
          <a:lstStyle/>
          <a:p>
            <a:pPr marL="1200150" lvl="2" indent="-285750">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BMI</a:t>
            </a:r>
          </a:p>
          <a:p>
            <a:pPr marL="1200150" lvl="2" indent="-285750">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Recoding</a:t>
            </a:r>
          </a:p>
        </p:txBody>
      </p:sp>
      <p:sp>
        <p:nvSpPr>
          <p:cNvPr id="53" name="Rectangle 52">
            <a:extLst>
              <a:ext uri="{FF2B5EF4-FFF2-40B4-BE49-F238E27FC236}">
                <a16:creationId xmlns:a16="http://schemas.microsoft.com/office/drawing/2014/main" id="{E1535E1C-6EBC-45D8-BCE1-D5B947A61FB6}"/>
              </a:ext>
            </a:extLst>
          </p:cNvPr>
          <p:cNvSpPr/>
          <p:nvPr/>
        </p:nvSpPr>
        <p:spPr>
          <a:xfrm>
            <a:off x="6007720" y="3578132"/>
            <a:ext cx="1752042" cy="730969"/>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Decoding</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Normalization</a:t>
            </a:r>
          </a:p>
          <a:p>
            <a:pPr algn="ctr">
              <a:lnSpc>
                <a:spcPts val="1900"/>
              </a:lnSpc>
            </a:pPr>
            <a:r>
              <a:rPr lang="en-US" sz="1600" dirty="0">
                <a:solidFill>
                  <a:schemeClr val="bg1"/>
                </a:solidFill>
                <a:latin typeface="Times New Roman" panose="02020603050405020304" pitchFamily="18" charset="0"/>
                <a:cs typeface="Times New Roman" panose="02020603050405020304" pitchFamily="18" charset="0"/>
              </a:rPr>
              <a:t> </a:t>
            </a:r>
          </a:p>
        </p:txBody>
      </p:sp>
      <p:sp>
        <p:nvSpPr>
          <p:cNvPr id="54" name="Rectangle 53">
            <a:extLst>
              <a:ext uri="{FF2B5EF4-FFF2-40B4-BE49-F238E27FC236}">
                <a16:creationId xmlns:a16="http://schemas.microsoft.com/office/drawing/2014/main" id="{28FF18A5-7B4E-4493-B38D-E732E033F82F}"/>
              </a:ext>
            </a:extLst>
          </p:cNvPr>
          <p:cNvSpPr/>
          <p:nvPr/>
        </p:nvSpPr>
        <p:spPr>
          <a:xfrm>
            <a:off x="8614773" y="3588861"/>
            <a:ext cx="1752042" cy="487313"/>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Segregation</a:t>
            </a:r>
          </a:p>
          <a:p>
            <a:pPr marL="285750" indent="-285750" algn="ctr">
              <a:lnSpc>
                <a:spcPts val="19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Partitioning</a:t>
            </a:r>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949076" y="225828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2" name="Picture 1" descr="A screenshot of a computer&#10;&#10;Description automatically generated">
            <a:extLst>
              <a:ext uri="{FF2B5EF4-FFF2-40B4-BE49-F238E27FC236}">
                <a16:creationId xmlns:a16="http://schemas.microsoft.com/office/drawing/2014/main" id="{2A91EE92-5995-0872-5A3F-8F63241D0374}"/>
              </a:ext>
            </a:extLst>
          </p:cNvPr>
          <p:cNvPicPr>
            <a:picLocks noChangeAspect="1"/>
          </p:cNvPicPr>
          <p:nvPr/>
        </p:nvPicPr>
        <p:blipFill rotWithShape="1">
          <a:blip r:embed="rId3"/>
          <a:srcRect l="1100" t="57631" b="2942"/>
          <a:stretch/>
        </p:blipFill>
        <p:spPr>
          <a:xfrm>
            <a:off x="311620" y="1290586"/>
            <a:ext cx="6013368" cy="2304256"/>
          </a:xfrm>
          <a:prstGeom prst="rect">
            <a:avLst/>
          </a:prstGeom>
        </p:spPr>
      </p:pic>
      <p:pic>
        <p:nvPicPr>
          <p:cNvPr id="5" name="Picture 4" descr="A screen shot of a graph&#10;&#10;Description automatically generated">
            <a:extLst>
              <a:ext uri="{FF2B5EF4-FFF2-40B4-BE49-F238E27FC236}">
                <a16:creationId xmlns:a16="http://schemas.microsoft.com/office/drawing/2014/main" id="{17172469-F828-5588-3875-57A37F5A5AA5}"/>
              </a:ext>
            </a:extLst>
          </p:cNvPr>
          <p:cNvPicPr>
            <a:picLocks noChangeAspect="1"/>
          </p:cNvPicPr>
          <p:nvPr/>
        </p:nvPicPr>
        <p:blipFill>
          <a:blip r:embed="rId4"/>
          <a:stretch>
            <a:fillRect/>
          </a:stretch>
        </p:blipFill>
        <p:spPr>
          <a:xfrm>
            <a:off x="335360" y="4014554"/>
            <a:ext cx="9330242" cy="2747238"/>
          </a:xfrm>
          <a:prstGeom prst="rect">
            <a:avLst/>
          </a:prstGeom>
        </p:spPr>
      </p:pic>
      <p:sp>
        <p:nvSpPr>
          <p:cNvPr id="6" name="TextBox 5">
            <a:extLst>
              <a:ext uri="{FF2B5EF4-FFF2-40B4-BE49-F238E27FC236}">
                <a16:creationId xmlns:a16="http://schemas.microsoft.com/office/drawing/2014/main" id="{B4CDD167-EECF-64ED-9F1E-157D850419DF}"/>
              </a:ext>
            </a:extLst>
          </p:cNvPr>
          <p:cNvSpPr txBox="1"/>
          <p:nvPr/>
        </p:nvSpPr>
        <p:spPr>
          <a:xfrm>
            <a:off x="8848376" y="742854"/>
            <a:ext cx="3343624" cy="369332"/>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rPr>
              <a:t>AUC score = 0.9300</a:t>
            </a:r>
            <a:endParaRPr lang="en-IN" dirty="0"/>
          </a:p>
        </p:txBody>
      </p:sp>
    </p:spTree>
    <p:extLst>
      <p:ext uri="{BB962C8B-B14F-4D97-AF65-F5344CB8AC3E}">
        <p14:creationId xmlns:p14="http://schemas.microsoft.com/office/powerpoint/2010/main" val="4165558265"/>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ED9CDA5EDA6504D82D2C7A344E8FDC8" ma:contentTypeVersion="3" ma:contentTypeDescription="Create a new document." ma:contentTypeScope="" ma:versionID="7a0d937a3b0a30f290c151e06c31db59">
  <xsd:schema xmlns:xsd="http://www.w3.org/2001/XMLSchema" xmlns:xs="http://www.w3.org/2001/XMLSchema" xmlns:p="http://schemas.microsoft.com/office/2006/metadata/properties" xmlns:ns3="ac2fbbda-526e-4641-838c-26f9f3315861" targetNamespace="http://schemas.microsoft.com/office/2006/metadata/properties" ma:root="true" ma:fieldsID="a0462de8a66c9cffb291747047c6652c" ns3:_="">
    <xsd:import namespace="ac2fbbda-526e-4641-838c-26f9f3315861"/>
    <xsd:element name="properties">
      <xsd:complexType>
        <xsd:sequence>
          <xsd:element name="documentManagement">
            <xsd:complexType>
              <xsd:all>
                <xsd:element ref="ns3:MediaServiceMetadata" minOccurs="0"/>
                <xsd:element ref="ns3:MediaServiceFastMetadata"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2fbbda-526e-4641-838c-26f9f33158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EF609EDA-869E-4BE5-AE5D-B898C584B6FF}">
  <ds:schemaRefs>
    <ds:schemaRef ds:uri="http://schemas.microsoft.com/office/2006/documentManagement/types"/>
    <ds:schemaRef ds:uri="http://www.w3.org/XML/1998/namespace"/>
    <ds:schemaRef ds:uri="http://schemas.microsoft.com/office/2006/metadata/properties"/>
    <ds:schemaRef ds:uri="http://purl.org/dc/elements/1.1/"/>
    <ds:schemaRef ds:uri="http://purl.org/dc/terms/"/>
    <ds:schemaRef ds:uri="http://schemas.microsoft.com/office/infopath/2007/PartnerControls"/>
    <ds:schemaRef ds:uri="http://schemas.openxmlformats.org/package/2006/metadata/core-properties"/>
    <ds:schemaRef ds:uri="ac2fbbda-526e-4641-838c-26f9f3315861"/>
    <ds:schemaRef ds:uri="http://purl.org/dc/dcmitype/"/>
  </ds:schemaRefs>
</ds:datastoreItem>
</file>

<file path=customXml/itemProps3.xml><?xml version="1.0" encoding="utf-8"?>
<ds:datastoreItem xmlns:ds="http://schemas.openxmlformats.org/officeDocument/2006/customXml" ds:itemID="{DE1BA02C-D3AF-460D-B7E7-7282229BD3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c2fbbda-526e-4641-838c-26f9f33158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8807</TotalTime>
  <Words>665</Words>
  <Application>Microsoft Office PowerPoint</Application>
  <PresentationFormat>Widescreen</PresentationFormat>
  <Paragraphs>235</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Segoe UI Light</vt:lpstr>
      <vt:lpstr>Times New Roman</vt:lpstr>
      <vt:lpstr>Wingdings</vt:lpstr>
      <vt:lpstr>Office Theme</vt:lpstr>
      <vt:lpstr>Obesity Forecast: Predictive Modeling for BMI Trends </vt:lpstr>
      <vt:lpstr>Project analysis slide 2</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Project analysis slide 11</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Obesity Forecast: Predictive Modeling for BMI Trends</dc:title>
  <dc:creator>prathyusha kalepalli</dc:creator>
  <cp:lastModifiedBy>Muppani, Madhavi</cp:lastModifiedBy>
  <cp:revision>10</cp:revision>
  <dcterms:created xsi:type="dcterms:W3CDTF">2023-12-01T01:06:42Z</dcterms:created>
  <dcterms:modified xsi:type="dcterms:W3CDTF">2023-12-07T04:00:30Z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0x0101000ED9CDA5EDA6504D82D2C7A344E8FDC8</vt:lpwstr>
  </property>
</Properties>
</file>