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421" r:id="rId2"/>
    <p:sldId id="433" r:id="rId3"/>
    <p:sldId id="437" r:id="rId4"/>
    <p:sldId id="432" r:id="rId5"/>
    <p:sldId id="43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B7F1"/>
    <a:srgbClr val="3BC1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5ECD3-2220-B546-BE5C-EB787709368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DB4AB-A74B-4548-844D-87F754E1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41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15997-1662-EA4C-B0FD-B3E56DC0D4BE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C4890-EDCC-6C47-BA0E-319BCABA4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188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EE45-055B-6343-84A5-88A1DA406A3A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11/28/2016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85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64D2-6503-0C4B-B5AC-1685703DA24A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11/28/2016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30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6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12A9-6AE2-F345-9825-466ACDCD8856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11/28/2016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988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94" y="365129"/>
            <a:ext cx="10515601" cy="1325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>
                <a:solidFill>
                  <a:srgbClr val="534239"/>
                </a:solidFill>
              </a:rPr>
              <a:t>Click to edit Master title style</a:t>
            </a:r>
            <a:endParaRPr sz="4400">
              <a:solidFill>
                <a:srgbClr val="534239"/>
              </a:solidFill>
            </a:endParaRP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8" y="1681166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>
                <a:solidFill>
                  <a:srgbClr val="534239"/>
                </a:solidFill>
              </a:rPr>
              <a:t>Click to edit Master text styles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534239"/>
                </a:solidFill>
                <a:latin typeface="Calibri"/>
              </a:rPr>
              <a:pPr/>
              <a:t>‹#›</a:t>
            </a:fld>
            <a:endParaRPr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5917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EFD4-C876-CA4C-B49B-7FA34DA1561B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11/28/2016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69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E5CA-C782-8E46-9B3E-F9CED25E0339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11/28/2016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952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A8FC-182D-B340-97C1-577E143752B0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11/28/2016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305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6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6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1056-E43B-8742-88B2-2DC24BA589FA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11/28/2016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955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8A71-96C8-F547-B72D-3A95A75BA5F5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11/28/2016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930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E76F-8135-1B4F-ADE4-4E57ADC4B36B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11/28/2016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98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5298-3AF9-004B-9B8E-EA134192EADA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11/28/2016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271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A409-5DDE-3445-9A2A-B3CD99000A03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11/28/2016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945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40846" y="6001865"/>
            <a:ext cx="2004087" cy="39177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7CAF175-01A6-7344-9772-4109104A5F71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 defTabSz="457200"/>
              <a:t>11/28/2016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08684" y="64612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457200"/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 defTabSz="457200"/>
              <a:t>‹#›</a:t>
            </a:fld>
            <a:endParaRPr lang="en-US" dirty="0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52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cs1.insttech.washington.edu:888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3200" b="1" dirty="0">
                <a:latin typeface="+mn-lt"/>
              </a:rPr>
            </a:br>
            <a:br>
              <a:rPr lang="en-US" sz="3200" b="1" dirty="0">
                <a:latin typeface="+mn-lt"/>
              </a:rPr>
            </a:br>
            <a:r>
              <a:rPr lang="en-US" sz="4400" b="1" dirty="0"/>
              <a:t>Risk Prediction Following Surgery Using Machine Learning Algorithms</a:t>
            </a:r>
            <a:br>
              <a:rPr lang="en-US" dirty="0"/>
            </a:br>
            <a:br>
              <a:rPr lang="en-US" sz="3200" b="1" dirty="0">
                <a:latin typeface="+mn-lt"/>
              </a:rPr>
            </a:br>
            <a:endParaRPr lang="en-US" sz="3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6424" y="2910254"/>
            <a:ext cx="9144000" cy="2365131"/>
          </a:xfrm>
        </p:spPr>
        <p:txBody>
          <a:bodyPr>
            <a:normAutofit fontScale="85000" lnSpcReduction="20000"/>
          </a:bodyPr>
          <a:lstStyle/>
          <a:p>
            <a:pPr lvl="8"/>
            <a:endParaRPr lang="en-US" dirty="0"/>
          </a:p>
          <a:p>
            <a:r>
              <a:rPr lang="en-US" b="1" dirty="0"/>
              <a:t>By</a:t>
            </a:r>
          </a:p>
          <a:p>
            <a:r>
              <a:rPr lang="en-US" dirty="0"/>
              <a:t>Prathyusha Mandagani</a:t>
            </a:r>
          </a:p>
          <a:p>
            <a:r>
              <a:rPr lang="en-US" b="1" dirty="0"/>
              <a:t>  Chair of the Supervisory Committee</a:t>
            </a:r>
            <a:endParaRPr lang="en-US" sz="2000" b="1" dirty="0"/>
          </a:p>
          <a:p>
            <a:r>
              <a:rPr lang="en-US" dirty="0"/>
              <a:t>     Professor Martine De Cock</a:t>
            </a:r>
          </a:p>
          <a:p>
            <a:r>
              <a:rPr lang="en-US" dirty="0"/>
              <a:t>Professor </a:t>
            </a:r>
            <a:r>
              <a:rPr lang="en-US" dirty="0" err="1"/>
              <a:t>Senjuti</a:t>
            </a:r>
            <a:r>
              <a:rPr lang="en-US" dirty="0"/>
              <a:t> </a:t>
            </a:r>
            <a:r>
              <a:rPr lang="en-US" dirty="0" err="1"/>
              <a:t>Basu</a:t>
            </a:r>
            <a:r>
              <a:rPr lang="en-US" dirty="0"/>
              <a:t> Roy</a:t>
            </a:r>
          </a:p>
          <a:p>
            <a:r>
              <a:rPr lang="en-US" dirty="0"/>
              <a:t>Professor </a:t>
            </a:r>
            <a:r>
              <a:rPr lang="en-US" dirty="0" err="1"/>
              <a:t>Ankur</a:t>
            </a:r>
            <a:r>
              <a:rPr lang="en-US" dirty="0"/>
              <a:t> </a:t>
            </a:r>
            <a:r>
              <a:rPr lang="en-US" dirty="0" err="1"/>
              <a:t>Teredesai</a:t>
            </a:r>
            <a:endParaRPr lang="en-US" dirty="0"/>
          </a:p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0477">
            <a:off x="1313474" y="3021495"/>
            <a:ext cx="3676592" cy="243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8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8892"/>
            <a:ext cx="5448300" cy="469509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Surgical Complications Introduction:</a:t>
            </a:r>
          </a:p>
          <a:p>
            <a:r>
              <a:rPr lang="en-US" dirty="0"/>
              <a:t>Surgical complications are associated with excess cost and ultimately lower profit margins for hospitals­. </a:t>
            </a:r>
          </a:p>
          <a:p>
            <a:r>
              <a:rPr lang="en-US" dirty="0"/>
              <a:t>The surgical complications are the most common reason for the patient’s readmissions to the hospitals.</a:t>
            </a:r>
          </a:p>
          <a:p>
            <a:pPr marL="0" indent="0">
              <a:buNone/>
            </a:pPr>
            <a:r>
              <a:rPr lang="en-US" b="1" dirty="0"/>
              <a:t>Objective:</a:t>
            </a:r>
          </a:p>
          <a:p>
            <a:pPr marL="0" indent="0">
              <a:buNone/>
            </a:pPr>
            <a:r>
              <a:rPr lang="en-US" dirty="0"/>
              <a:t>Using machine learning, to construct a predictive model for identification of high-risk patients susceptible to Surgical complications following surgery, based on patients medical information provided.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2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597877"/>
            <a:ext cx="5265383" cy="512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3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3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105063"/>
              </p:ext>
            </p:extLst>
          </p:nvPr>
        </p:nvGraphicFramePr>
        <p:xfrm>
          <a:off x="855785" y="1077205"/>
          <a:ext cx="10515600" cy="4797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823">
                  <a:extLst>
                    <a:ext uri="{9D8B030D-6E8A-4147-A177-3AD203B41FA5}">
                      <a16:colId xmlns:a16="http://schemas.microsoft.com/office/drawing/2014/main" val="320838329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38977123"/>
                    </a:ext>
                  </a:extLst>
                </a:gridCol>
                <a:gridCol w="4064977">
                  <a:extLst>
                    <a:ext uri="{9D8B030D-6E8A-4147-A177-3AD203B41FA5}">
                      <a16:colId xmlns:a16="http://schemas.microsoft.com/office/drawing/2014/main" val="2750167030"/>
                    </a:ext>
                  </a:extLst>
                </a:gridCol>
              </a:tblGrid>
              <a:tr h="382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SORCE Project from UW Medicine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AMIA KDDM 2016 Competition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596550"/>
                  </a:ext>
                </a:extLst>
              </a:tr>
              <a:tr h="955079"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Predicting the risk of adverse events following a surgery in patients with multiple chronic conditions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Predicting</a:t>
                      </a:r>
                      <a:r>
                        <a:rPr lang="en-US" baseline="0" dirty="0"/>
                        <a:t> the risk of surgical site infections following a surgery based on patients blood tests results history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67871"/>
                  </a:ext>
                </a:extLst>
              </a:tr>
              <a:tr h="754636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Truven</a:t>
                      </a:r>
                      <a:r>
                        <a:rPr lang="en-US" dirty="0"/>
                        <a:t> Health </a:t>
                      </a:r>
                      <a:r>
                        <a:rPr lang="en-US" dirty="0" err="1"/>
                        <a:t>MarketScan</a:t>
                      </a:r>
                      <a:r>
                        <a:rPr lang="en-US" dirty="0"/>
                        <a:t> Research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benchmark patient dataset of the University Hospital of North Norway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6088"/>
                  </a:ext>
                </a:extLst>
              </a:tr>
              <a:tr h="668555">
                <a:tc>
                  <a:txBody>
                    <a:bodyPr/>
                    <a:lstStyle/>
                    <a:p>
                      <a:r>
                        <a:rPr lang="en-US" dirty="0"/>
                        <a:t>Models Applied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Naïve Bayes, Ada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regression, Decision</a:t>
                      </a:r>
                      <a:r>
                        <a:rPr lang="en-US" baseline="0" dirty="0"/>
                        <a:t> trees, Ada boost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74026"/>
                  </a:ext>
                </a:extLst>
              </a:tr>
              <a:tr h="382032">
                <a:tc>
                  <a:txBody>
                    <a:bodyPr/>
                    <a:lstStyle/>
                    <a:p>
                      <a:r>
                        <a:rPr lang="en-US" dirty="0"/>
                        <a:t>Best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AUC:</a:t>
                      </a:r>
                      <a:r>
                        <a:rPr lang="en-US" baseline="0" dirty="0"/>
                        <a:t> 79% (Naïve Bayes)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AUC:</a:t>
                      </a:r>
                      <a:r>
                        <a:rPr lang="en-US" baseline="0" dirty="0"/>
                        <a:t> 86% (Ada boost)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5318"/>
                  </a:ext>
                </a:extLst>
              </a:tr>
              <a:tr h="1655470">
                <a:tc>
                  <a:txBody>
                    <a:bodyPr/>
                    <a:lstStyle/>
                    <a:p>
                      <a:r>
                        <a:rPr lang="en-US" dirty="0"/>
                        <a:t>Papers</a:t>
                      </a:r>
                    </a:p>
                    <a:p>
                      <a:r>
                        <a:rPr lang="en-US" dirty="0"/>
                        <a:t>(Under review)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 Risk Prediction Following Surgery Using Machine Learning Algorithms, by Anne P. Ehlers, MD MPH;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Senjuti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Basu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Roy, PhD; Sara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Khor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MS; Prathyusha Mandagani;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Moushumi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Maria; Rafael Alfonso-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Cristancho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MD MSc PhD; David R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Flum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MD MPH</a:t>
                      </a:r>
                    </a:p>
                    <a:p>
                      <a:pPr marL="0" algn="l" defTabSz="914400" rtl="0" eaLnBrk="1" latinLnBrk="0" hangingPunct="1"/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 Models for Surgical Site Infection Prediction, by Prathyusha Mandagani, Shaun Coleman,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Anam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Zahid</a:t>
                      </a:r>
                      <a:b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Annie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Pugel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Ehlers,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Senjuti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Basu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Roy, Martine De Cock</a:t>
                      </a:r>
                    </a:p>
                    <a:p>
                      <a:r>
                        <a:rPr lang="en-US" sz="1400" b="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(Stood</a:t>
                      </a:r>
                      <a:r>
                        <a:rPr lang="en-US" sz="1400" b="0" kern="1200" baseline="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en-US" sz="1400" b="0" kern="1200" baseline="300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400" b="0" kern="1200" baseline="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in the competition)</a:t>
                      </a:r>
                    </a:p>
                    <a:p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28604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55785" y="615539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4123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			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	    Demo</a:t>
            </a:r>
            <a:br>
              <a:rPr lang="en-US" dirty="0"/>
            </a:br>
            <a:r>
              <a:rPr lang="en-US" dirty="0"/>
              <a:t>		         </a:t>
            </a:r>
            <a:r>
              <a:rPr lang="en-US" sz="2700" dirty="0"/>
              <a:t>(Built on the SORCE project)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4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7738" y="2690446"/>
            <a:ext cx="8027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</a:t>
            </a:r>
            <a:r>
              <a:rPr lang="en-US" dirty="0">
                <a:hlinkClick r:id="rId2"/>
              </a:rPr>
              <a:t>http://mcs1.insttech.washington.edu:8888/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7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like to express gratitude to </a:t>
            </a:r>
            <a:r>
              <a:rPr lang="en-US" dirty="0" err="1"/>
              <a:t>Prof.Martine</a:t>
            </a:r>
            <a:r>
              <a:rPr lang="en-US" dirty="0"/>
              <a:t>, my capstone committee chair, for the immense help and guidance through out the project.</a:t>
            </a:r>
          </a:p>
          <a:p>
            <a:r>
              <a:rPr lang="en-US" dirty="0"/>
              <a:t>I would like to acknowledge </a:t>
            </a:r>
            <a:r>
              <a:rPr lang="en-US" dirty="0" err="1"/>
              <a:t>Prof.Senjuti</a:t>
            </a:r>
            <a:r>
              <a:rPr lang="en-US" dirty="0"/>
              <a:t> </a:t>
            </a:r>
            <a:r>
              <a:rPr lang="en-US" dirty="0" err="1"/>
              <a:t>Basu</a:t>
            </a:r>
            <a:r>
              <a:rPr lang="en-US" dirty="0"/>
              <a:t> Roy, </a:t>
            </a:r>
            <a:r>
              <a:rPr lang="en-US" dirty="0" err="1"/>
              <a:t>Prof.Ankur</a:t>
            </a:r>
            <a:r>
              <a:rPr lang="en-US" dirty="0"/>
              <a:t> </a:t>
            </a:r>
            <a:r>
              <a:rPr lang="en-US" dirty="0" err="1"/>
              <a:t>Teredesai</a:t>
            </a:r>
            <a:r>
              <a:rPr lang="en-US" dirty="0"/>
              <a:t>, Committee members, for the encouragement and guidance.</a:t>
            </a:r>
          </a:p>
          <a:p>
            <a:r>
              <a:rPr lang="en-US" dirty="0"/>
              <a:t>I THANK YOU 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5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2002804"/>
      </p:ext>
    </p:extLst>
  </p:cSld>
  <p:clrMapOvr>
    <a:masterClrMapping/>
  </p:clrMapOvr>
</p:sld>
</file>

<file path=ppt/theme/theme1.xml><?xml version="1.0" encoding="utf-8"?>
<a:theme xmlns:a="http://schemas.openxmlformats.org/drawingml/2006/main" name="cds_temp">
  <a:themeElements>
    <a:clrScheme name="Formal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cds_temp.potx</Template>
  <TotalTime>11035</TotalTime>
  <Words>317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cds_temp</vt:lpstr>
      <vt:lpstr>  Risk Prediction Following Surgery Using Machine Learning Algorithms  </vt:lpstr>
      <vt:lpstr>PowerPoint Presentation</vt:lpstr>
      <vt:lpstr>PowerPoint Presentation</vt:lpstr>
      <vt:lpstr>                  Demo            (Built on the SORCE project)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Joel Larson</dc:creator>
  <cp:lastModifiedBy>prathyusha mandagani</cp:lastModifiedBy>
  <cp:revision>731</cp:revision>
  <dcterms:created xsi:type="dcterms:W3CDTF">2014-02-19T23:02:34Z</dcterms:created>
  <dcterms:modified xsi:type="dcterms:W3CDTF">2016-11-28T19:21:52Z</dcterms:modified>
</cp:coreProperties>
</file>