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Alfa Slab One"/>
      <p:regular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AlfaSlabOn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838200" y="635635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79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4038600" y="635635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79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808684" y="646121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3423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838200" y="365129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838200" y="635635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979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4038600" y="635635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979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808684" y="646121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53423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 rot="5400000">
            <a:off x="7133434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 rot="5400000">
            <a:off x="1799437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838200" y="635635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979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4038600" y="635635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979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808684" y="646121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53423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1_Comparis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839794" y="365129"/>
            <a:ext cx="10515601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839787" y="1681166"/>
            <a:ext cx="5157788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808684" y="646121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53423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838200" y="365129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838200" y="635635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79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4038600" y="635635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79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808684" y="646121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3423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831850" y="170974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31850" y="4589473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97918E"/>
              </a:buClr>
              <a:buFont typeface="Arial"/>
              <a:buNone/>
              <a:defRPr b="0" i="0" sz="2400" u="none" cap="none" strike="noStrike">
                <a:solidFill>
                  <a:srgbClr val="979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97918E"/>
              </a:buClr>
              <a:buFont typeface="Arial"/>
              <a:buNone/>
              <a:defRPr b="0" i="0" sz="2000" u="none" cap="none" strike="noStrike">
                <a:solidFill>
                  <a:srgbClr val="9791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97918E"/>
              </a:buClr>
              <a:buFont typeface="Arial"/>
              <a:buNone/>
              <a:defRPr b="0" i="0" sz="1800" u="none" cap="none" strike="noStrike">
                <a:solidFill>
                  <a:srgbClr val="9791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97918E"/>
              </a:buClr>
              <a:buFont typeface="Arial"/>
              <a:buNone/>
              <a:defRPr b="0" i="0" sz="1600" u="none" cap="none" strike="noStrike">
                <a:solidFill>
                  <a:srgbClr val="9791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97918E"/>
              </a:buClr>
              <a:buFont typeface="Arial"/>
              <a:buNone/>
              <a:defRPr b="0" i="0" sz="1600" u="none" cap="none" strike="noStrike">
                <a:solidFill>
                  <a:srgbClr val="9791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97918E"/>
              </a:buClr>
              <a:buFont typeface="Arial"/>
              <a:buNone/>
              <a:defRPr b="0" i="0" sz="1600" u="none" cap="none" strike="noStrike">
                <a:solidFill>
                  <a:srgbClr val="9791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97918E"/>
              </a:buClr>
              <a:buFont typeface="Arial"/>
              <a:buNone/>
              <a:defRPr b="0" i="0" sz="1600" u="none" cap="none" strike="noStrike">
                <a:solidFill>
                  <a:srgbClr val="9791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97918E"/>
              </a:buClr>
              <a:buFont typeface="Arial"/>
              <a:buNone/>
              <a:defRPr b="0" i="0" sz="1600" u="none" cap="none" strike="noStrike">
                <a:solidFill>
                  <a:srgbClr val="9791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97918E"/>
              </a:buClr>
              <a:buFont typeface="Arial"/>
              <a:buNone/>
              <a:defRPr b="0" i="0" sz="1600" u="none" cap="none" strike="noStrike">
                <a:solidFill>
                  <a:srgbClr val="9791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838200" y="635635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979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4038600" y="635635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979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808684" y="646121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53423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838200" y="365129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838200" y="635635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979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4038600" y="635635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979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808684" y="646121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53423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839787" y="365129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6172205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6172205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979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979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808684" y="646121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53423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838200" y="365129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838200" y="635635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979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4038600" y="635635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979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808684" y="646121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53423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0" type="dt"/>
          </p:nvPr>
        </p:nvSpPr>
        <p:spPr>
          <a:xfrm>
            <a:off x="838200" y="635635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979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4038600" y="635635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979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808684" y="646121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53423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5183187" y="987434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838200" y="635635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979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4038600" y="635635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979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808684" y="646121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53423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8" name="Shape 68"/>
          <p:cNvSpPr/>
          <p:nvPr>
            <p:ph idx="2" type="pic"/>
          </p:nvPr>
        </p:nvSpPr>
        <p:spPr>
          <a:xfrm>
            <a:off x="5183187" y="987434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838200" y="635635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979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4038600" y="635635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979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808684" y="646121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53423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3.png"/><Relationship Id="rId2" Type="http://schemas.openxmlformats.org/officeDocument/2006/relationships/image" Target="../media/image00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0845" y="6001864"/>
            <a:ext cx="2004087" cy="3917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type="title"/>
          </p:nvPr>
        </p:nvSpPr>
        <p:spPr>
          <a:xfrm>
            <a:off x="838200" y="365129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838200" y="635635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79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4038600" y="635635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79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808684" y="646121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3423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ites.google.com/site/feiwang03/acm-bcb-workshop-on-healthcare-analytics" TargetMode="External"/><Relationship Id="rId4" Type="http://schemas.openxmlformats.org/officeDocument/2006/relationships/hyperlink" Target="http://mcs1.insttech.washington.edu:8888/" TargetMode="External"/><Relationship Id="rId5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1524000" y="407399"/>
            <a:ext cx="9144000" cy="234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rgbClr val="98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Building Machine Learning Models to      Predict Future Frequent Users of Emergency Departments</a:t>
            </a:r>
          </a:p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1524000" y="2824675"/>
            <a:ext cx="9144000" cy="310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040"/>
              <a:t>By</a:t>
            </a:r>
          </a:p>
          <a:p>
            <a:pPr lvl="0" rtl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040"/>
              <a:t>Vikhyati Singh</a:t>
            </a:r>
          </a:p>
          <a:p>
            <a:pPr lv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040"/>
              <a:t>  Committee Members </a:t>
            </a:r>
          </a:p>
          <a:p>
            <a:pPr lvl="0" rtl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040"/>
              <a:t>     Professor Martine De Cock (Chair )</a:t>
            </a:r>
          </a:p>
          <a:p>
            <a:pPr lvl="0" rtl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040"/>
              <a:t>Professor Ankur Teredesai</a:t>
            </a:r>
          </a:p>
          <a:p>
            <a:pPr lvl="0" rtl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040"/>
              <a:t>David Hazel</a:t>
            </a:r>
          </a:p>
          <a:p>
            <a:pPr lvl="0" rtl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040"/>
              <a:t>   Dr Shanu Sushmita</a:t>
            </a:r>
          </a:p>
          <a:p>
            <a:pPr lvl="0" rt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838200" y="365129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000">
                <a:solidFill>
                  <a:srgbClr val="A61C00"/>
                </a:solidFill>
                <a:latin typeface="Alfa Slab One"/>
                <a:ea typeface="Alfa Slab One"/>
                <a:cs typeface="Alfa Slab One"/>
                <a:sym typeface="Alfa Slab One"/>
              </a:rPr>
              <a:t>Introduction: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838200" y="1493825"/>
            <a:ext cx="10515600" cy="444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808684" y="6461217"/>
            <a:ext cx="27432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Screen Shot 2016-11-27 at 10.28.22 PM.png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493825"/>
            <a:ext cx="10515598" cy="4440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838200" y="353075"/>
            <a:ext cx="10515600" cy="69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000">
                <a:solidFill>
                  <a:srgbClr val="A61C00"/>
                </a:solidFill>
                <a:latin typeface="Alfa Slab One"/>
                <a:ea typeface="Alfa Slab One"/>
                <a:cs typeface="Alfa Slab One"/>
                <a:sym typeface="Alfa Slab One"/>
              </a:rPr>
              <a:t>Methods: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606650" y="882725"/>
            <a:ext cx="9387000" cy="69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-US"/>
              <a:t>Decision Trees, Logistic regression, AdaBoost</a:t>
            </a: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808684" y="6461217"/>
            <a:ext cx="27432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DT.png" id="113" name="Shape 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6650" y="1643200"/>
            <a:ext cx="9387000" cy="424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838200" y="365124"/>
            <a:ext cx="10515600" cy="53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000">
                <a:solidFill>
                  <a:srgbClr val="A61C00"/>
                </a:solidFill>
                <a:latin typeface="Alfa Slab One"/>
                <a:ea typeface="Alfa Slab One"/>
                <a:cs typeface="Alfa Slab One"/>
                <a:sym typeface="Alfa Slab One"/>
              </a:rPr>
              <a:t>Deliverables: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838200" y="777025"/>
            <a:ext cx="10515600" cy="518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2400"/>
              <a:t>We also published a paper at the ACM BCB Workshop on Methods and Applications in Healthcare Analytics, 2016.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     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https://sites.google.com/site/feiwang03/acm-bcb-workshop-on-healthcare-analytics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Demo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http://mcs1.insttech.washington.edu:8888/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808684" y="6461217"/>
            <a:ext cx="27432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prediction (1).png"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0250" y="3517274"/>
            <a:ext cx="6790100" cy="2295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838200" y="365129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838200" y="1690825"/>
            <a:ext cx="10515600" cy="428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                                      </a:t>
            </a:r>
            <a:r>
              <a:rPr b="1" lang="en-US" sz="4800">
                <a:solidFill>
                  <a:srgbClr val="FF0000"/>
                </a:solidFill>
              </a:rPr>
              <a:t>THANK  YOU</a:t>
            </a:r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808684" y="6461217"/>
            <a:ext cx="27432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ds_temp">
  <a:themeElements>
    <a:clrScheme name="Formal">
      <a:dk1>
        <a:srgbClr val="534239"/>
      </a:dk1>
      <a:lt1>
        <a:srgbClr val="FFFFFF"/>
      </a:lt1>
      <a:dk2>
        <a:srgbClr val="3D3A48"/>
      </a:dk2>
      <a:lt2>
        <a:srgbClr val="E1DFD1"/>
      </a:lt2>
      <a:accent1>
        <a:srgbClr val="907F76"/>
      </a:accent1>
      <a:accent2>
        <a:srgbClr val="A46645"/>
      </a:accent2>
      <a:accent3>
        <a:srgbClr val="CD9C47"/>
      </a:accent3>
      <a:accent4>
        <a:srgbClr val="9A92CD"/>
      </a:accent4>
      <a:accent5>
        <a:srgbClr val="7D639B"/>
      </a:accent5>
      <a:accent6>
        <a:srgbClr val="733678"/>
      </a:accent6>
      <a:hlink>
        <a:srgbClr val="A84914"/>
      </a:hlink>
      <a:folHlink>
        <a:srgbClr val="B256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