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59" r:id="rId5"/>
    <p:sldId id="260" r:id="rId6"/>
    <p:sldId id="266" r:id="rId7"/>
    <p:sldId id="262" r:id="rId8"/>
    <p:sldId id="265"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CACAB-A48E-4C61-BA34-1F740E121828}" v="11" dt="2022-11-01T17:57:56.775"/>
    <p1510:client id="{2609B968-B15E-4E0A-ABD9-DB23A068A62E}" v="3" dt="2022-11-01T18:24:23.154"/>
    <p1510:client id="{3878753F-512B-4A31-906C-7E358D22CA15}" v="82" dt="2022-11-01T17:57:09.523"/>
    <p1510:client id="{475A2244-DB8F-4A8E-8D60-F448A5468A38}" v="20" dt="2022-11-01T18:08:52.852"/>
    <p1510:client id="{71231A89-9423-4610-94F2-6A07374F83DD}" v="81" dt="2022-11-01T17:59:39.852"/>
    <p1510:client id="{79E02D9B-97D1-4BD3-8876-3DF2A00FE3C3}" v="8" dt="2022-11-01T17:49:28.637"/>
    <p1510:client id="{D17467C4-1AD2-4866-B5F0-E21B446C5D06}" v="25" dt="2022-11-01T18:23:03.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351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4519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196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711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130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84129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3633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12557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013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716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8223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39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244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0972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567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4046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9616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0709350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2837" y="1624603"/>
            <a:ext cx="8825658" cy="2677648"/>
          </a:xfrm>
        </p:spPr>
        <p:txBody>
          <a:bodyPr>
            <a:normAutofit/>
          </a:bodyPr>
          <a:lstStyle/>
          <a:p>
            <a:pPr algn="ctr" fontAlgn="base"/>
            <a:r>
              <a:rPr lang="en-US" sz="4000" b="1"/>
              <a:t>Heart Attack Analysis &amp;  Prediction</a:t>
            </a:r>
            <a:r>
              <a:rPr lang="en-US" sz="4000"/>
              <a:t> </a:t>
            </a:r>
            <a:br>
              <a:rPr lang="en-US"/>
            </a:br>
            <a:endParaRPr lang="en-US"/>
          </a:p>
        </p:txBody>
      </p:sp>
      <p:sp>
        <p:nvSpPr>
          <p:cNvPr id="3" name="Subtitle 2"/>
          <p:cNvSpPr>
            <a:spLocks noGrp="1"/>
          </p:cNvSpPr>
          <p:nvPr>
            <p:ph type="subTitle" idx="1"/>
          </p:nvPr>
        </p:nvSpPr>
        <p:spPr>
          <a:xfrm>
            <a:off x="7306236" y="4392705"/>
            <a:ext cx="8351276" cy="1105854"/>
          </a:xfrm>
        </p:spPr>
        <p:txBody>
          <a:bodyPr>
            <a:noAutofit/>
          </a:bodyPr>
          <a:lstStyle/>
          <a:p>
            <a:pPr algn="just" fontAlgn="base"/>
            <a:r>
              <a:rPr lang="en-IN" b="1"/>
              <a:t>Presented by: </a:t>
            </a:r>
          </a:p>
          <a:p>
            <a:pPr algn="just" fontAlgn="base"/>
            <a:r>
              <a:rPr lang="en-IN" err="1"/>
              <a:t>Vivek</a:t>
            </a:r>
            <a:r>
              <a:rPr lang="en-IN"/>
              <a:t> </a:t>
            </a:r>
            <a:r>
              <a:rPr lang="en-IN" err="1"/>
              <a:t>Pakalapati</a:t>
            </a:r>
            <a:r>
              <a:rPr lang="en-IN"/>
              <a:t> </a:t>
            </a:r>
          </a:p>
          <a:p>
            <a:pPr algn="just" fontAlgn="base"/>
            <a:r>
              <a:rPr lang="en-IN" err="1"/>
              <a:t>Lohit</a:t>
            </a:r>
            <a:r>
              <a:rPr lang="en-IN"/>
              <a:t> </a:t>
            </a:r>
            <a:r>
              <a:rPr lang="en-IN" err="1"/>
              <a:t>Venkata</a:t>
            </a:r>
            <a:r>
              <a:rPr lang="en-IN"/>
              <a:t> Sai </a:t>
            </a:r>
            <a:r>
              <a:rPr lang="en-IN" err="1"/>
              <a:t>Nadh</a:t>
            </a:r>
            <a:r>
              <a:rPr lang="en-IN"/>
              <a:t> </a:t>
            </a:r>
            <a:r>
              <a:rPr lang="en-IN" err="1"/>
              <a:t>Polisetty</a:t>
            </a:r>
            <a:r>
              <a:rPr lang="en-IN"/>
              <a:t> </a:t>
            </a:r>
          </a:p>
          <a:p>
            <a:pPr algn="just" fontAlgn="base"/>
            <a:r>
              <a:rPr lang="en-IN"/>
              <a:t>Karen </a:t>
            </a:r>
            <a:r>
              <a:rPr lang="en-IN" err="1"/>
              <a:t>Quan</a:t>
            </a:r>
            <a:r>
              <a:rPr lang="en-IN"/>
              <a:t> </a:t>
            </a:r>
          </a:p>
          <a:p>
            <a:pPr algn="just" fontAlgn="base"/>
            <a:r>
              <a:rPr lang="en-IN" err="1"/>
              <a:t>Prathyusha</a:t>
            </a:r>
            <a:r>
              <a:rPr lang="en-IN"/>
              <a:t> </a:t>
            </a:r>
            <a:r>
              <a:rPr lang="en-IN" err="1"/>
              <a:t>Vattikuti</a:t>
            </a:r>
            <a:r>
              <a:rPr lang="en-IN"/>
              <a:t> </a:t>
            </a:r>
          </a:p>
          <a:p>
            <a:pPr algn="just" fontAlgn="base"/>
            <a:r>
              <a:rPr lang="en-IN"/>
              <a:t> </a:t>
            </a:r>
          </a:p>
          <a:p>
            <a:endParaRPr lang="en-US"/>
          </a:p>
        </p:txBody>
      </p:sp>
    </p:spTree>
    <p:extLst>
      <p:ext uri="{BB962C8B-B14F-4D97-AF65-F5344CB8AC3E}">
        <p14:creationId xmlns:p14="http://schemas.microsoft.com/office/powerpoint/2010/main" val="14173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vert="horz" lIns="91440" tIns="45720" rIns="91440" bIns="45720" rtlCol="0" anchor="t">
            <a:normAutofit/>
          </a:bodyPr>
          <a:lstStyle/>
          <a:p>
            <a:r>
              <a:rPr lang="en-IN">
                <a:ea typeface="+mn-lt"/>
                <a:cs typeface="+mn-lt"/>
              </a:rPr>
              <a:t>By applying the first approach, the accuracy achieved by the Two-Class Boosted Decision Tree is 78.3%, Logistic Regression is 80.3% and Hyper tuned Logistic Regression model is 82%. Logistic regression is having the highest accuracy here which is achieved by using the cross-validation and grid search for finding the best parameters or in other words doing the hyperparameter tuning. The Logistic regression hyper tuned model is predicting True positives as 35 and True negatives as 15. Coming to Decision tree is predicting True positives as 33 and True negatives as 15.</a:t>
            </a:r>
            <a:endParaRPr lang="en-US">
              <a:ea typeface="+mn-lt"/>
              <a:cs typeface="+mn-lt"/>
            </a:endParaRPr>
          </a:p>
        </p:txBody>
      </p:sp>
    </p:spTree>
    <p:extLst>
      <p:ext uri="{BB962C8B-B14F-4D97-AF65-F5344CB8AC3E}">
        <p14:creationId xmlns:p14="http://schemas.microsoft.com/office/powerpoint/2010/main" val="69476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4537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p>
        </p:txBody>
      </p:sp>
      <p:sp>
        <p:nvSpPr>
          <p:cNvPr id="3" name="Content Placeholder 2"/>
          <p:cNvSpPr>
            <a:spLocks noGrp="1"/>
          </p:cNvSpPr>
          <p:nvPr>
            <p:ph idx="1"/>
          </p:nvPr>
        </p:nvSpPr>
        <p:spPr>
          <a:xfrm>
            <a:off x="863929" y="2564920"/>
            <a:ext cx="8915400" cy="3777622"/>
          </a:xfrm>
        </p:spPr>
        <p:txBody>
          <a:bodyPr/>
          <a:lstStyle/>
          <a:p>
            <a:r>
              <a:rPr lang="en-US"/>
              <a:t> Heart disease is considered as one of the major causes of death throughout the world. It cannot be easily predicted by the medical practitioners as it is a difficult task which demands expertise and higher knowledge for prediction. Here we address  the issue of prediction of heart disease according to input attributes on the basis of data mining techniques.</a:t>
            </a:r>
          </a:p>
        </p:txBody>
      </p:sp>
    </p:spTree>
    <p:extLst>
      <p:ext uri="{BB962C8B-B14F-4D97-AF65-F5344CB8AC3E}">
        <p14:creationId xmlns:p14="http://schemas.microsoft.com/office/powerpoint/2010/main" val="77034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 for solving the problem</a:t>
            </a:r>
          </a:p>
        </p:txBody>
      </p:sp>
      <p:sp>
        <p:nvSpPr>
          <p:cNvPr id="3" name="Content Placeholder 2"/>
          <p:cNvSpPr>
            <a:spLocks noGrp="1"/>
          </p:cNvSpPr>
          <p:nvPr>
            <p:ph idx="1"/>
          </p:nvPr>
        </p:nvSpPr>
        <p:spPr/>
        <p:txBody>
          <a:bodyPr vert="horz" lIns="91440" tIns="45720" rIns="91440" bIns="45720" rtlCol="0" anchor="t">
            <a:normAutofit/>
          </a:bodyPr>
          <a:lstStyle/>
          <a:p>
            <a:r>
              <a:rPr lang="en-IN"/>
              <a:t>There are measures to prevent a heart attack from happening such as living a healthy lifestyle, having a balanced work/life schedule to reduce stress, and taking medication, however, even healthy individuals can experience a heart attack. The goal is to determine whether the individual experienced a heart attack or not based on the symptoms and tests performed. Based on the output, precautions could be undertaken which include taking medication, exercising, doing therapy to reduce stress, and eating healthier.</a:t>
            </a:r>
            <a:endParaRPr lang="en-US"/>
          </a:p>
        </p:txBody>
      </p:sp>
    </p:spTree>
    <p:extLst>
      <p:ext uri="{BB962C8B-B14F-4D97-AF65-F5344CB8AC3E}">
        <p14:creationId xmlns:p14="http://schemas.microsoft.com/office/powerpoint/2010/main" val="191759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 methodology and evaluation metrics</a:t>
            </a:r>
            <a:r>
              <a:rPr lang="en-US"/>
              <a:t> </a:t>
            </a:r>
            <a:br>
              <a:rPr lang="en-US"/>
            </a:b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fontAlgn="base">
              <a:buNone/>
            </a:pPr>
            <a:endParaRPr lang="en-US"/>
          </a:p>
          <a:p>
            <a:pPr fontAlgn="base"/>
            <a:r>
              <a:rPr lang="en-US" dirty="0"/>
              <a:t>Are we checking on missing values and how are we going to proceed further</a:t>
            </a:r>
          </a:p>
          <a:p>
            <a:pPr fontAlgn="base"/>
            <a:r>
              <a:rPr lang="en-US" dirty="0"/>
              <a:t>Considering Decision tree and logistic regression for the dataset </a:t>
            </a:r>
          </a:p>
          <a:p>
            <a:r>
              <a:rPr lang="en-IN" b="1"/>
              <a:t>Evaluation metrics:</a:t>
            </a:r>
            <a:r>
              <a:rPr lang="en-IN"/>
              <a:t> Confusion Matrix and Accuracy</a:t>
            </a:r>
            <a:endParaRPr lang="en-US"/>
          </a:p>
        </p:txBody>
      </p:sp>
    </p:spTree>
    <p:extLst>
      <p:ext uri="{BB962C8B-B14F-4D97-AF65-F5344CB8AC3E}">
        <p14:creationId xmlns:p14="http://schemas.microsoft.com/office/powerpoint/2010/main" val="94401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Description of the dataset</a:t>
            </a:r>
            <a:r>
              <a:rPr lang="en-IN"/>
              <a:t> </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fontAlgn="base"/>
            <a:r>
              <a:rPr lang="en-IN"/>
              <a:t>The Heart Attack Analysis &amp; Prediction Dataset consists of three hundred three rows and fourteen columns. This is considered a relatively small dataset which restricts how accurate our model will be. </a:t>
            </a:r>
            <a:r>
              <a:rPr lang="en-US"/>
              <a:t> </a:t>
            </a:r>
          </a:p>
          <a:p>
            <a:r>
              <a:rPr lang="en-US"/>
              <a:t>The dependent variable is the output which determines whether the patient experienced a heart attack or not (1 or 0)</a:t>
            </a:r>
          </a:p>
          <a:p>
            <a:pPr fontAlgn="base"/>
            <a:r>
              <a:rPr lang="en-US"/>
              <a:t> </a:t>
            </a:r>
            <a:r>
              <a:rPr lang="en-IN"/>
              <a:t>The independent variables and descriptions of each are as followed: </a:t>
            </a:r>
            <a:r>
              <a:rPr lang="en-US"/>
              <a:t> </a:t>
            </a:r>
          </a:p>
          <a:p>
            <a:endParaRPr lang="en-US"/>
          </a:p>
        </p:txBody>
      </p:sp>
    </p:spTree>
    <p:extLst>
      <p:ext uri="{BB962C8B-B14F-4D97-AF65-F5344CB8AC3E}">
        <p14:creationId xmlns:p14="http://schemas.microsoft.com/office/powerpoint/2010/main" val="232813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8166454A-44F8-8CFC-EC84-5ACB2CFDE25C}"/>
              </a:ext>
            </a:extLst>
          </p:cNvPr>
          <p:cNvPicPr>
            <a:picLocks noChangeAspect="1"/>
          </p:cNvPicPr>
          <p:nvPr/>
        </p:nvPicPr>
        <p:blipFill>
          <a:blip r:embed="rId2"/>
          <a:stretch>
            <a:fillRect/>
          </a:stretch>
        </p:blipFill>
        <p:spPr>
          <a:xfrm>
            <a:off x="1654018" y="2383424"/>
            <a:ext cx="8885149" cy="4190487"/>
          </a:xfrm>
          <a:prstGeom prst="rect">
            <a:avLst/>
          </a:prstGeom>
        </p:spPr>
      </p:pic>
      <p:sp>
        <p:nvSpPr>
          <p:cNvPr id="6" name="Title 1">
            <a:extLst>
              <a:ext uri="{FF2B5EF4-FFF2-40B4-BE49-F238E27FC236}">
                <a16:creationId xmlns:a16="http://schemas.microsoft.com/office/drawing/2014/main" id="{25AE8247-3265-C7C0-5E29-AE2C031450EC}"/>
              </a:ext>
            </a:extLst>
          </p:cNvPr>
          <p:cNvSpPr>
            <a:spLocks noGrp="1"/>
          </p:cNvSpPr>
          <p:nvPr>
            <p:ph type="title"/>
          </p:nvPr>
        </p:nvSpPr>
        <p:spPr>
          <a:xfrm>
            <a:off x="1154954" y="973668"/>
            <a:ext cx="8761413" cy="706964"/>
          </a:xfrm>
        </p:spPr>
        <p:txBody>
          <a:bodyPr/>
          <a:lstStyle/>
          <a:p>
            <a:r>
              <a:rPr lang="en-IN" b="1"/>
              <a:t>Description of the dataset</a:t>
            </a:r>
            <a:r>
              <a:rPr lang="en-IN"/>
              <a:t> </a:t>
            </a:r>
            <a:endParaRPr lang="en-US"/>
          </a:p>
        </p:txBody>
      </p:sp>
    </p:spTree>
    <p:extLst>
      <p:ext uri="{BB962C8B-B14F-4D97-AF65-F5344CB8AC3E}">
        <p14:creationId xmlns:p14="http://schemas.microsoft.com/office/powerpoint/2010/main" val="5974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Comparison</a:t>
            </a:r>
          </a:p>
        </p:txBody>
      </p:sp>
      <p:sp>
        <p:nvSpPr>
          <p:cNvPr id="3" name="Content Placeholder 2"/>
          <p:cNvSpPr>
            <a:spLocks noGrp="1"/>
          </p:cNvSpPr>
          <p:nvPr>
            <p:ph idx="1"/>
          </p:nvPr>
        </p:nvSpPr>
        <p:spPr/>
        <p:txBody>
          <a:bodyPr/>
          <a:lstStyle/>
          <a:p>
            <a:pPr fontAlgn="base"/>
            <a:r>
              <a:rPr lang="en-US"/>
              <a:t>There are a variety of algorithms available, including Decision Trees, Naive Bayes, Logistic Regression, K-Nearest Neighbors, and Support Vector Machine, because the data being evaluated for model development. We are comparing the accuracies of decision tree and logistic regression when developing models. </a:t>
            </a:r>
          </a:p>
          <a:p>
            <a:pPr fontAlgn="base"/>
            <a:r>
              <a:rPr lang="en-US"/>
              <a:t>Due to their simplicity and dependability, Two-Class Boosted Decision Trees and Two-Class Logistic Regression models were chosen as the two algorithms for the analysis. When properly set, both algorithms are capable of performing well on a range of machine learning tasks, predict an outcome variable in a supervised manner</a:t>
            </a:r>
          </a:p>
          <a:p>
            <a:endParaRPr lang="en-US"/>
          </a:p>
        </p:txBody>
      </p:sp>
    </p:spTree>
    <p:extLst>
      <p:ext uri="{BB962C8B-B14F-4D97-AF65-F5344CB8AC3E}">
        <p14:creationId xmlns:p14="http://schemas.microsoft.com/office/powerpoint/2010/main" val="333549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707D88E-E571-C2B8-ED9A-37A70B2E6604}"/>
              </a:ext>
            </a:extLst>
          </p:cNvPr>
          <p:cNvPicPr>
            <a:picLocks noGrp="1" noChangeAspect="1"/>
          </p:cNvPicPr>
          <p:nvPr>
            <p:ph idx="1"/>
          </p:nvPr>
        </p:nvPicPr>
        <p:blipFill>
          <a:blip r:embed="rId2"/>
          <a:stretch>
            <a:fillRect/>
          </a:stretch>
        </p:blipFill>
        <p:spPr>
          <a:xfrm>
            <a:off x="1729464" y="1213971"/>
            <a:ext cx="8864461" cy="4817035"/>
          </a:xfrm>
        </p:spPr>
      </p:pic>
    </p:spTree>
    <p:extLst>
      <p:ext uri="{BB962C8B-B14F-4D97-AF65-F5344CB8AC3E}">
        <p14:creationId xmlns:p14="http://schemas.microsoft.com/office/powerpoint/2010/main" val="415912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CFC500ED-D0F7-3F2E-411C-B79784031D29}"/>
              </a:ext>
            </a:extLst>
          </p:cNvPr>
          <p:cNvPicPr>
            <a:picLocks noGrp="1" noChangeAspect="1"/>
          </p:cNvPicPr>
          <p:nvPr>
            <p:ph idx="1"/>
          </p:nvPr>
        </p:nvPicPr>
        <p:blipFill>
          <a:blip r:embed="rId2"/>
          <a:stretch>
            <a:fillRect/>
          </a:stretch>
        </p:blipFill>
        <p:spPr>
          <a:xfrm>
            <a:off x="2486814" y="4706839"/>
            <a:ext cx="8825659" cy="2148298"/>
          </a:xfrm>
        </p:spPr>
      </p:pic>
      <p:pic>
        <p:nvPicPr>
          <p:cNvPr id="2" name="Picture 2" descr="A picture containing text&#10;&#10;Description automatically generated">
            <a:extLst>
              <a:ext uri="{FF2B5EF4-FFF2-40B4-BE49-F238E27FC236}">
                <a16:creationId xmlns:a16="http://schemas.microsoft.com/office/drawing/2014/main" id="{FDC0114A-B50F-E990-2DFE-8B00BA46313E}"/>
              </a:ext>
            </a:extLst>
          </p:cNvPr>
          <p:cNvPicPr>
            <a:picLocks noChangeAspect="1"/>
          </p:cNvPicPr>
          <p:nvPr/>
        </p:nvPicPr>
        <p:blipFill>
          <a:blip r:embed="rId3"/>
          <a:stretch>
            <a:fillRect/>
          </a:stretch>
        </p:blipFill>
        <p:spPr>
          <a:xfrm>
            <a:off x="2483224" y="2745187"/>
            <a:ext cx="9713258" cy="1961537"/>
          </a:xfrm>
          <a:prstGeom prst="rect">
            <a:avLst/>
          </a:prstGeom>
        </p:spPr>
      </p:pic>
      <p:pic>
        <p:nvPicPr>
          <p:cNvPr id="3" name="Picture 4" descr="Table&#10;&#10;Description automatically generated">
            <a:extLst>
              <a:ext uri="{FF2B5EF4-FFF2-40B4-BE49-F238E27FC236}">
                <a16:creationId xmlns:a16="http://schemas.microsoft.com/office/drawing/2014/main" id="{6F392837-1638-4903-83EF-27CF1D88914B}"/>
              </a:ext>
            </a:extLst>
          </p:cNvPr>
          <p:cNvPicPr>
            <a:picLocks noChangeAspect="1"/>
          </p:cNvPicPr>
          <p:nvPr/>
        </p:nvPicPr>
        <p:blipFill>
          <a:blip r:embed="rId4"/>
          <a:stretch>
            <a:fillRect/>
          </a:stretch>
        </p:blipFill>
        <p:spPr>
          <a:xfrm>
            <a:off x="1160930" y="832874"/>
            <a:ext cx="8559051" cy="1685906"/>
          </a:xfrm>
          <a:prstGeom prst="rect">
            <a:avLst/>
          </a:prstGeom>
        </p:spPr>
      </p:pic>
    </p:spTree>
    <p:extLst>
      <p:ext uri="{BB962C8B-B14F-4D97-AF65-F5344CB8AC3E}">
        <p14:creationId xmlns:p14="http://schemas.microsoft.com/office/powerpoint/2010/main" val="626253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Heart Attack Analysis &amp;  Prediction  </vt:lpstr>
      <vt:lpstr>Abstract</vt:lpstr>
      <vt:lpstr>Motivation for solving the problem</vt:lpstr>
      <vt:lpstr>Solution methodology and evaluation metrics  </vt:lpstr>
      <vt:lpstr>Description of the dataset </vt:lpstr>
      <vt:lpstr>Description of the dataset </vt:lpstr>
      <vt:lpstr>Comparison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 &amp;  Prediction  </dc:title>
  <dc:creator>lohith sai</dc:creator>
  <cp:revision>7</cp:revision>
  <dcterms:created xsi:type="dcterms:W3CDTF">2022-11-01T17:20:18Z</dcterms:created>
  <dcterms:modified xsi:type="dcterms:W3CDTF">2022-11-01T18:24:26Z</dcterms:modified>
</cp:coreProperties>
</file>