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9" r:id="rId1"/>
  </p:sldMasterIdLst>
  <p:notesMasterIdLst>
    <p:notesMasterId r:id="rId24"/>
  </p:notesMasterIdLst>
  <p:sldIdLst>
    <p:sldId id="256" r:id="rId2"/>
    <p:sldId id="276" r:id="rId3"/>
    <p:sldId id="284" r:id="rId4"/>
    <p:sldId id="285" r:id="rId5"/>
    <p:sldId id="277" r:id="rId6"/>
    <p:sldId id="275" r:id="rId7"/>
    <p:sldId id="259" r:id="rId8"/>
    <p:sldId id="282" r:id="rId9"/>
    <p:sldId id="274" r:id="rId10"/>
    <p:sldId id="265" r:id="rId11"/>
    <p:sldId id="266" r:id="rId12"/>
    <p:sldId id="283" r:id="rId13"/>
    <p:sldId id="267" r:id="rId14"/>
    <p:sldId id="269" r:id="rId15"/>
    <p:sldId id="272" r:id="rId16"/>
    <p:sldId id="268" r:id="rId17"/>
    <p:sldId id="270" r:id="rId18"/>
    <p:sldId id="280" r:id="rId19"/>
    <p:sldId id="278" r:id="rId20"/>
    <p:sldId id="279" r:id="rId21"/>
    <p:sldId id="281"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94"/>
  </p:normalViewPr>
  <p:slideViewPr>
    <p:cSldViewPr snapToGrid="0">
      <p:cViewPr varScale="1">
        <p:scale>
          <a:sx n="38" d="100"/>
          <a:sy n="38" d="100"/>
        </p:scale>
        <p:origin x="6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isetty, Ram Prathyusha" userId="3643e16e-2ede-477c-a3ca-0838080222eb" providerId="ADAL" clId="{B6F02898-AECC-45BC-9BB5-113DBD1AAA7B}"/>
    <pc:docChg chg="modSld sldOrd">
      <pc:chgData name="Gangisetty, Ram Prathyusha" userId="3643e16e-2ede-477c-a3ca-0838080222eb" providerId="ADAL" clId="{B6F02898-AECC-45BC-9BB5-113DBD1AAA7B}" dt="2025-07-17T23:20:41.466" v="1"/>
      <pc:docMkLst>
        <pc:docMk/>
      </pc:docMkLst>
      <pc:sldChg chg="ord">
        <pc:chgData name="Gangisetty, Ram Prathyusha" userId="3643e16e-2ede-477c-a3ca-0838080222eb" providerId="ADAL" clId="{B6F02898-AECC-45BC-9BB5-113DBD1AAA7B}" dt="2025-07-17T23:20:41.466" v="1"/>
        <pc:sldMkLst>
          <pc:docMk/>
          <pc:sldMk cId="3898107174" sldId="27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D48EA-19C3-4D20-A73E-0256FC78691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B85D0A95-162D-49D6-9E1B-740FE32CB40F}">
      <dgm:prSet/>
      <dgm:spPr/>
      <dgm:t>
        <a:bodyPr/>
        <a:lstStyle/>
        <a:p>
          <a:r>
            <a:rPr lang="en-US"/>
            <a:t>Diverse Dimensions of Academy Awards Dataset:Abundant opportunities for diverse research on gender, color, and ethnicity.Tailored analysis of various characteristics beyond prize prediction.</a:t>
          </a:r>
        </a:p>
      </dgm:t>
    </dgm:pt>
    <dgm:pt modelId="{5139508B-0370-4E1A-AED0-4F29E61D9C99}" type="parTrans" cxnId="{A1D03394-7CBB-4349-A866-0CE20FAC6C05}">
      <dgm:prSet/>
      <dgm:spPr/>
      <dgm:t>
        <a:bodyPr/>
        <a:lstStyle/>
        <a:p>
          <a:endParaRPr lang="en-US"/>
        </a:p>
      </dgm:t>
    </dgm:pt>
    <dgm:pt modelId="{0DC4FC40-982B-4F1E-82AE-1C0B4EE294A3}" type="sibTrans" cxnId="{A1D03394-7CBB-4349-A866-0CE20FAC6C05}">
      <dgm:prSet/>
      <dgm:spPr/>
      <dgm:t>
        <a:bodyPr/>
        <a:lstStyle/>
        <a:p>
          <a:endParaRPr lang="en-US"/>
        </a:p>
      </dgm:t>
    </dgm:pt>
    <dgm:pt modelId="{050D7FF0-83DE-442C-8E65-739E75B825E4}">
      <dgm:prSet/>
      <dgm:spPr/>
      <dgm:t>
        <a:bodyPr/>
        <a:lstStyle/>
        <a:p>
          <a:r>
            <a:rPr lang="en-US"/>
            <a:t>Feature Analysis:Identifying primary demographic variables impacting nominations and wins.Examining the influence of race or gender on award outcomes.</a:t>
          </a:r>
        </a:p>
      </dgm:t>
    </dgm:pt>
    <dgm:pt modelId="{C3E1062C-8586-4441-BB6E-90B7E8C08674}" type="parTrans" cxnId="{A360117C-3641-4F9B-A151-5C08BB969321}">
      <dgm:prSet/>
      <dgm:spPr/>
      <dgm:t>
        <a:bodyPr/>
        <a:lstStyle/>
        <a:p>
          <a:endParaRPr lang="en-US"/>
        </a:p>
      </dgm:t>
    </dgm:pt>
    <dgm:pt modelId="{0220C614-EBFA-4F87-B319-CB12A9B1B1CE}" type="sibTrans" cxnId="{A360117C-3641-4F9B-A151-5C08BB969321}">
      <dgm:prSet/>
      <dgm:spPr/>
      <dgm:t>
        <a:bodyPr/>
        <a:lstStyle/>
        <a:p>
          <a:endParaRPr lang="en-US"/>
        </a:p>
      </dgm:t>
    </dgm:pt>
    <dgm:pt modelId="{D8A8E51E-6931-466E-8F0C-5F21EF7A38C5}">
      <dgm:prSet/>
      <dgm:spPr/>
      <dgm:t>
        <a:bodyPr/>
        <a:lstStyle/>
        <a:p>
          <a:r>
            <a:rPr lang="en-US"/>
            <a:t>Efficient Data Execution:Well-organized dataset with defined variables.Supports complex analyses and longitudinal studies due to extensive time span.</a:t>
          </a:r>
        </a:p>
      </dgm:t>
    </dgm:pt>
    <dgm:pt modelId="{A19C5409-B2E6-4C33-86E5-BA289135F44D}" type="parTrans" cxnId="{CCFEA48B-0CFC-450C-A2F1-7E1A48874B3E}">
      <dgm:prSet/>
      <dgm:spPr/>
      <dgm:t>
        <a:bodyPr/>
        <a:lstStyle/>
        <a:p>
          <a:endParaRPr lang="en-US"/>
        </a:p>
      </dgm:t>
    </dgm:pt>
    <dgm:pt modelId="{A0EC4629-7131-46B1-A61C-7DEDFF419DDF}" type="sibTrans" cxnId="{CCFEA48B-0CFC-450C-A2F1-7E1A48874B3E}">
      <dgm:prSet/>
      <dgm:spPr/>
      <dgm:t>
        <a:bodyPr/>
        <a:lstStyle/>
        <a:p>
          <a:endParaRPr lang="en-US"/>
        </a:p>
      </dgm:t>
    </dgm:pt>
    <dgm:pt modelId="{59DE90F8-2EF2-49AD-A075-8060135E835D}" type="pres">
      <dgm:prSet presAssocID="{06DD48EA-19C3-4D20-A73E-0256FC786915}" presName="vert0" presStyleCnt="0">
        <dgm:presLayoutVars>
          <dgm:dir/>
          <dgm:animOne val="branch"/>
          <dgm:animLvl val="lvl"/>
        </dgm:presLayoutVars>
      </dgm:prSet>
      <dgm:spPr/>
    </dgm:pt>
    <dgm:pt modelId="{026006C4-CFC6-4B79-AD16-4DD7B935EDF4}" type="pres">
      <dgm:prSet presAssocID="{B85D0A95-162D-49D6-9E1B-740FE32CB40F}" presName="thickLine" presStyleLbl="alignNode1" presStyleIdx="0" presStyleCnt="3"/>
      <dgm:spPr/>
    </dgm:pt>
    <dgm:pt modelId="{D49D6CAA-26C4-4DC5-8EFC-3EE945AB3E9A}" type="pres">
      <dgm:prSet presAssocID="{B85D0A95-162D-49D6-9E1B-740FE32CB40F}" presName="horz1" presStyleCnt="0"/>
      <dgm:spPr/>
    </dgm:pt>
    <dgm:pt modelId="{542DC617-4058-4A37-BF69-004720690744}" type="pres">
      <dgm:prSet presAssocID="{B85D0A95-162D-49D6-9E1B-740FE32CB40F}" presName="tx1" presStyleLbl="revTx" presStyleIdx="0" presStyleCnt="3"/>
      <dgm:spPr/>
    </dgm:pt>
    <dgm:pt modelId="{44BB5855-8ABE-46A2-8A8C-D44ABF06D76A}" type="pres">
      <dgm:prSet presAssocID="{B85D0A95-162D-49D6-9E1B-740FE32CB40F}" presName="vert1" presStyleCnt="0"/>
      <dgm:spPr/>
    </dgm:pt>
    <dgm:pt modelId="{CB713BD5-39FC-4FF0-81AF-EE706FA38CA6}" type="pres">
      <dgm:prSet presAssocID="{050D7FF0-83DE-442C-8E65-739E75B825E4}" presName="thickLine" presStyleLbl="alignNode1" presStyleIdx="1" presStyleCnt="3"/>
      <dgm:spPr/>
    </dgm:pt>
    <dgm:pt modelId="{6A66C418-FE54-43F5-8897-FA613070D70A}" type="pres">
      <dgm:prSet presAssocID="{050D7FF0-83DE-442C-8E65-739E75B825E4}" presName="horz1" presStyleCnt="0"/>
      <dgm:spPr/>
    </dgm:pt>
    <dgm:pt modelId="{675105E3-4724-4729-851B-42D87F4FBB2F}" type="pres">
      <dgm:prSet presAssocID="{050D7FF0-83DE-442C-8E65-739E75B825E4}" presName="tx1" presStyleLbl="revTx" presStyleIdx="1" presStyleCnt="3"/>
      <dgm:spPr/>
    </dgm:pt>
    <dgm:pt modelId="{1DAB59C2-79D4-451E-B549-C7E98F52F685}" type="pres">
      <dgm:prSet presAssocID="{050D7FF0-83DE-442C-8E65-739E75B825E4}" presName="vert1" presStyleCnt="0"/>
      <dgm:spPr/>
    </dgm:pt>
    <dgm:pt modelId="{9A41813A-909A-4EDD-8FFE-4455CA3DC02E}" type="pres">
      <dgm:prSet presAssocID="{D8A8E51E-6931-466E-8F0C-5F21EF7A38C5}" presName="thickLine" presStyleLbl="alignNode1" presStyleIdx="2" presStyleCnt="3"/>
      <dgm:spPr/>
    </dgm:pt>
    <dgm:pt modelId="{9411518E-39D8-4DD2-B582-77163EE314A6}" type="pres">
      <dgm:prSet presAssocID="{D8A8E51E-6931-466E-8F0C-5F21EF7A38C5}" presName="horz1" presStyleCnt="0"/>
      <dgm:spPr/>
    </dgm:pt>
    <dgm:pt modelId="{2EBCCC42-491D-4A49-9B93-ABE11B7C2FBE}" type="pres">
      <dgm:prSet presAssocID="{D8A8E51E-6931-466E-8F0C-5F21EF7A38C5}" presName="tx1" presStyleLbl="revTx" presStyleIdx="2" presStyleCnt="3"/>
      <dgm:spPr/>
    </dgm:pt>
    <dgm:pt modelId="{DF1DB8A7-E8D4-4E95-9B61-EC4A54126ACE}" type="pres">
      <dgm:prSet presAssocID="{D8A8E51E-6931-466E-8F0C-5F21EF7A38C5}" presName="vert1" presStyleCnt="0"/>
      <dgm:spPr/>
    </dgm:pt>
  </dgm:ptLst>
  <dgm:cxnLst>
    <dgm:cxn modelId="{9C95BF12-D9C2-4BE1-AE81-B0F2C96ECFCD}" type="presOf" srcId="{06DD48EA-19C3-4D20-A73E-0256FC786915}" destId="{59DE90F8-2EF2-49AD-A075-8060135E835D}" srcOrd="0" destOrd="0" presId="urn:microsoft.com/office/officeart/2008/layout/LinedList"/>
    <dgm:cxn modelId="{785E1615-C0CD-4A9A-8764-7321AACAF4F3}" type="presOf" srcId="{B85D0A95-162D-49D6-9E1B-740FE32CB40F}" destId="{542DC617-4058-4A37-BF69-004720690744}" srcOrd="0" destOrd="0" presId="urn:microsoft.com/office/officeart/2008/layout/LinedList"/>
    <dgm:cxn modelId="{6598467B-0979-48AC-A99E-E0C3DD51AB73}" type="presOf" srcId="{D8A8E51E-6931-466E-8F0C-5F21EF7A38C5}" destId="{2EBCCC42-491D-4A49-9B93-ABE11B7C2FBE}" srcOrd="0" destOrd="0" presId="urn:microsoft.com/office/officeart/2008/layout/LinedList"/>
    <dgm:cxn modelId="{A360117C-3641-4F9B-A151-5C08BB969321}" srcId="{06DD48EA-19C3-4D20-A73E-0256FC786915}" destId="{050D7FF0-83DE-442C-8E65-739E75B825E4}" srcOrd="1" destOrd="0" parTransId="{C3E1062C-8586-4441-BB6E-90B7E8C08674}" sibTransId="{0220C614-EBFA-4F87-B319-CB12A9B1B1CE}"/>
    <dgm:cxn modelId="{CCFEA48B-0CFC-450C-A2F1-7E1A48874B3E}" srcId="{06DD48EA-19C3-4D20-A73E-0256FC786915}" destId="{D8A8E51E-6931-466E-8F0C-5F21EF7A38C5}" srcOrd="2" destOrd="0" parTransId="{A19C5409-B2E6-4C33-86E5-BA289135F44D}" sibTransId="{A0EC4629-7131-46B1-A61C-7DEDFF419DDF}"/>
    <dgm:cxn modelId="{A1D03394-7CBB-4349-A866-0CE20FAC6C05}" srcId="{06DD48EA-19C3-4D20-A73E-0256FC786915}" destId="{B85D0A95-162D-49D6-9E1B-740FE32CB40F}" srcOrd="0" destOrd="0" parTransId="{5139508B-0370-4E1A-AED0-4F29E61D9C99}" sibTransId="{0DC4FC40-982B-4F1E-82AE-1C0B4EE294A3}"/>
    <dgm:cxn modelId="{0E3D51A6-DAEA-42D1-99A1-9112EE33907B}" type="presOf" srcId="{050D7FF0-83DE-442C-8E65-739E75B825E4}" destId="{675105E3-4724-4729-851B-42D87F4FBB2F}" srcOrd="0" destOrd="0" presId="urn:microsoft.com/office/officeart/2008/layout/LinedList"/>
    <dgm:cxn modelId="{F60D435B-B5D4-4C34-9940-C94703EB2955}" type="presParOf" srcId="{59DE90F8-2EF2-49AD-A075-8060135E835D}" destId="{026006C4-CFC6-4B79-AD16-4DD7B935EDF4}" srcOrd="0" destOrd="0" presId="urn:microsoft.com/office/officeart/2008/layout/LinedList"/>
    <dgm:cxn modelId="{77E1471C-DF62-4CC3-9C98-79B89B126759}" type="presParOf" srcId="{59DE90F8-2EF2-49AD-A075-8060135E835D}" destId="{D49D6CAA-26C4-4DC5-8EFC-3EE945AB3E9A}" srcOrd="1" destOrd="0" presId="urn:microsoft.com/office/officeart/2008/layout/LinedList"/>
    <dgm:cxn modelId="{A6BBC297-AFC0-4169-8A0C-9788CB109000}" type="presParOf" srcId="{D49D6CAA-26C4-4DC5-8EFC-3EE945AB3E9A}" destId="{542DC617-4058-4A37-BF69-004720690744}" srcOrd="0" destOrd="0" presId="urn:microsoft.com/office/officeart/2008/layout/LinedList"/>
    <dgm:cxn modelId="{1C505483-1F74-4383-A47C-D11B4A756A46}" type="presParOf" srcId="{D49D6CAA-26C4-4DC5-8EFC-3EE945AB3E9A}" destId="{44BB5855-8ABE-46A2-8A8C-D44ABF06D76A}" srcOrd="1" destOrd="0" presId="urn:microsoft.com/office/officeart/2008/layout/LinedList"/>
    <dgm:cxn modelId="{0586596B-C354-43EC-A0C0-C4650CC89856}" type="presParOf" srcId="{59DE90F8-2EF2-49AD-A075-8060135E835D}" destId="{CB713BD5-39FC-4FF0-81AF-EE706FA38CA6}" srcOrd="2" destOrd="0" presId="urn:microsoft.com/office/officeart/2008/layout/LinedList"/>
    <dgm:cxn modelId="{D800F0CA-7547-468E-A48C-9C8281C61E10}" type="presParOf" srcId="{59DE90F8-2EF2-49AD-A075-8060135E835D}" destId="{6A66C418-FE54-43F5-8897-FA613070D70A}" srcOrd="3" destOrd="0" presId="urn:microsoft.com/office/officeart/2008/layout/LinedList"/>
    <dgm:cxn modelId="{CED2EAC5-CE8C-4A63-AE75-CCBDB0B46977}" type="presParOf" srcId="{6A66C418-FE54-43F5-8897-FA613070D70A}" destId="{675105E3-4724-4729-851B-42D87F4FBB2F}" srcOrd="0" destOrd="0" presId="urn:microsoft.com/office/officeart/2008/layout/LinedList"/>
    <dgm:cxn modelId="{5ABEEDBF-3401-4442-9D3B-35FD605EB31A}" type="presParOf" srcId="{6A66C418-FE54-43F5-8897-FA613070D70A}" destId="{1DAB59C2-79D4-451E-B549-C7E98F52F685}" srcOrd="1" destOrd="0" presId="urn:microsoft.com/office/officeart/2008/layout/LinedList"/>
    <dgm:cxn modelId="{36BC7BA5-D2E1-46A8-BB46-87B28F7805DA}" type="presParOf" srcId="{59DE90F8-2EF2-49AD-A075-8060135E835D}" destId="{9A41813A-909A-4EDD-8FFE-4455CA3DC02E}" srcOrd="4" destOrd="0" presId="urn:microsoft.com/office/officeart/2008/layout/LinedList"/>
    <dgm:cxn modelId="{D53E839E-FE41-45FB-B741-D6C98E26315F}" type="presParOf" srcId="{59DE90F8-2EF2-49AD-A075-8060135E835D}" destId="{9411518E-39D8-4DD2-B582-77163EE314A6}" srcOrd="5" destOrd="0" presId="urn:microsoft.com/office/officeart/2008/layout/LinedList"/>
    <dgm:cxn modelId="{1AB06804-C511-418B-8F2A-DED08EF78A40}" type="presParOf" srcId="{9411518E-39D8-4DD2-B582-77163EE314A6}" destId="{2EBCCC42-491D-4A49-9B93-ABE11B7C2FBE}" srcOrd="0" destOrd="0" presId="urn:microsoft.com/office/officeart/2008/layout/LinedList"/>
    <dgm:cxn modelId="{45A11E92-A5BA-4803-BBB5-55C66572A388}" type="presParOf" srcId="{9411518E-39D8-4DD2-B582-77163EE314A6}" destId="{DF1DB8A7-E8D4-4E95-9B61-EC4A54126AC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146471-53FD-4687-AB33-83C328D6077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5B99096-9987-4249-8C53-D26229AD13A0}">
      <dgm:prSet/>
      <dgm:spPr/>
      <dgm:t>
        <a:bodyPr/>
        <a:lstStyle/>
        <a:p>
          <a:r>
            <a:rPr lang="en-US" baseline="0"/>
            <a:t>Restricted Dataset:The dataset's limits are its main drawback.Lack of gender and race information for nominations and winners.Limits the depth of diversity analysis within the Academy Awards.</a:t>
          </a:r>
          <a:endParaRPr lang="en-US"/>
        </a:p>
      </dgm:t>
    </dgm:pt>
    <dgm:pt modelId="{3505A0CB-3CCE-4751-B4C8-2FE7F26B9C15}" type="parTrans" cxnId="{90E0BD72-D153-4A06-BF3C-EB55361C02D4}">
      <dgm:prSet/>
      <dgm:spPr/>
      <dgm:t>
        <a:bodyPr/>
        <a:lstStyle/>
        <a:p>
          <a:endParaRPr lang="en-US"/>
        </a:p>
      </dgm:t>
    </dgm:pt>
    <dgm:pt modelId="{7F92FE14-E733-42FA-9A06-A0A302FDC56D}" type="sibTrans" cxnId="{90E0BD72-D153-4A06-BF3C-EB55361C02D4}">
      <dgm:prSet/>
      <dgm:spPr/>
      <dgm:t>
        <a:bodyPr/>
        <a:lstStyle/>
        <a:p>
          <a:endParaRPr lang="en-US"/>
        </a:p>
      </dgm:t>
    </dgm:pt>
    <dgm:pt modelId="{D3B45E2C-1E4B-48C2-95AC-4F062B73A001}">
      <dgm:prSet/>
      <dgm:spPr/>
      <dgm:t>
        <a:bodyPr/>
        <a:lstStyle/>
        <a:p>
          <a:r>
            <a:rPr lang="en-US" baseline="0"/>
            <a:t>Data Collection Challenges:Complex and time-consuming data compilation from 1927 to 2015.Potential gaps and errors in the dataset may compromise analysis validity.</a:t>
          </a:r>
          <a:endParaRPr lang="en-US"/>
        </a:p>
      </dgm:t>
    </dgm:pt>
    <dgm:pt modelId="{6EF1DBF1-B6C3-4B67-9747-8EFD3F07E046}" type="parTrans" cxnId="{900EDBC9-2345-4AEF-A9BE-FE461F6BA305}">
      <dgm:prSet/>
      <dgm:spPr/>
      <dgm:t>
        <a:bodyPr/>
        <a:lstStyle/>
        <a:p>
          <a:endParaRPr lang="en-US"/>
        </a:p>
      </dgm:t>
    </dgm:pt>
    <dgm:pt modelId="{B7FC0679-2086-4F3D-B0B4-DC1547EAE7C7}" type="sibTrans" cxnId="{900EDBC9-2345-4AEF-A9BE-FE461F6BA305}">
      <dgm:prSet/>
      <dgm:spPr/>
      <dgm:t>
        <a:bodyPr/>
        <a:lstStyle/>
        <a:p>
          <a:endParaRPr lang="en-US"/>
        </a:p>
      </dgm:t>
    </dgm:pt>
    <dgm:pt modelId="{4BEEB7E2-0EB6-4968-817E-F05760681F1C}">
      <dgm:prSet/>
      <dgm:spPr/>
      <dgm:t>
        <a:bodyPr/>
        <a:lstStyle/>
        <a:p>
          <a:r>
            <a:rPr lang="en-US" baseline="0"/>
            <a:t>Partial Diversity Picture:Exclusion of gender and race data limits comprehensive insights.Difficulty drawing significant conclusions about equity and representation.</a:t>
          </a:r>
          <a:endParaRPr lang="en-US"/>
        </a:p>
      </dgm:t>
    </dgm:pt>
    <dgm:pt modelId="{5D000360-E2CA-44F5-BAE1-D58927C0DAEC}" type="parTrans" cxnId="{5FB3A380-3633-4845-BC26-E7B547C853A4}">
      <dgm:prSet/>
      <dgm:spPr/>
      <dgm:t>
        <a:bodyPr/>
        <a:lstStyle/>
        <a:p>
          <a:endParaRPr lang="en-US"/>
        </a:p>
      </dgm:t>
    </dgm:pt>
    <dgm:pt modelId="{4318C38F-CB17-4096-BC7C-2BF1B25B4224}" type="sibTrans" cxnId="{5FB3A380-3633-4845-BC26-E7B547C853A4}">
      <dgm:prSet/>
      <dgm:spPr/>
      <dgm:t>
        <a:bodyPr/>
        <a:lstStyle/>
        <a:p>
          <a:endParaRPr lang="en-US"/>
        </a:p>
      </dgm:t>
    </dgm:pt>
    <dgm:pt modelId="{7D8421CD-34A9-4845-9B9E-76B948C350CE}" type="pres">
      <dgm:prSet presAssocID="{A7146471-53FD-4687-AB33-83C328D60778}" presName="vert0" presStyleCnt="0">
        <dgm:presLayoutVars>
          <dgm:dir/>
          <dgm:animOne val="branch"/>
          <dgm:animLvl val="lvl"/>
        </dgm:presLayoutVars>
      </dgm:prSet>
      <dgm:spPr/>
    </dgm:pt>
    <dgm:pt modelId="{EDFE5DD4-9753-4B5C-B963-08B8B1AAF6D6}" type="pres">
      <dgm:prSet presAssocID="{25B99096-9987-4249-8C53-D26229AD13A0}" presName="thickLine" presStyleLbl="alignNode1" presStyleIdx="0" presStyleCnt="3"/>
      <dgm:spPr/>
    </dgm:pt>
    <dgm:pt modelId="{5B6AAED7-F423-4F85-834D-D94AE22BDBF3}" type="pres">
      <dgm:prSet presAssocID="{25B99096-9987-4249-8C53-D26229AD13A0}" presName="horz1" presStyleCnt="0"/>
      <dgm:spPr/>
    </dgm:pt>
    <dgm:pt modelId="{204BFB48-81CC-46D5-B077-D712C578A6EA}" type="pres">
      <dgm:prSet presAssocID="{25B99096-9987-4249-8C53-D26229AD13A0}" presName="tx1" presStyleLbl="revTx" presStyleIdx="0" presStyleCnt="3"/>
      <dgm:spPr/>
    </dgm:pt>
    <dgm:pt modelId="{BC30D598-9728-4619-94CD-F2DB46CBF3BD}" type="pres">
      <dgm:prSet presAssocID="{25B99096-9987-4249-8C53-D26229AD13A0}" presName="vert1" presStyleCnt="0"/>
      <dgm:spPr/>
    </dgm:pt>
    <dgm:pt modelId="{D5B0A5D9-6841-453C-B470-84C8691CB767}" type="pres">
      <dgm:prSet presAssocID="{D3B45E2C-1E4B-48C2-95AC-4F062B73A001}" presName="thickLine" presStyleLbl="alignNode1" presStyleIdx="1" presStyleCnt="3"/>
      <dgm:spPr/>
    </dgm:pt>
    <dgm:pt modelId="{291EBA85-08B2-47D3-BE6C-B7500B026522}" type="pres">
      <dgm:prSet presAssocID="{D3B45E2C-1E4B-48C2-95AC-4F062B73A001}" presName="horz1" presStyleCnt="0"/>
      <dgm:spPr/>
    </dgm:pt>
    <dgm:pt modelId="{E6459EAF-84D1-4C7A-A88E-C8A649EF6E48}" type="pres">
      <dgm:prSet presAssocID="{D3B45E2C-1E4B-48C2-95AC-4F062B73A001}" presName="tx1" presStyleLbl="revTx" presStyleIdx="1" presStyleCnt="3"/>
      <dgm:spPr/>
    </dgm:pt>
    <dgm:pt modelId="{9753E9FC-51CB-4716-8B2D-8A652CD2BD3F}" type="pres">
      <dgm:prSet presAssocID="{D3B45E2C-1E4B-48C2-95AC-4F062B73A001}" presName="vert1" presStyleCnt="0"/>
      <dgm:spPr/>
    </dgm:pt>
    <dgm:pt modelId="{4689A8DA-5D36-4085-8248-93AAB8B21A21}" type="pres">
      <dgm:prSet presAssocID="{4BEEB7E2-0EB6-4968-817E-F05760681F1C}" presName="thickLine" presStyleLbl="alignNode1" presStyleIdx="2" presStyleCnt="3"/>
      <dgm:spPr/>
    </dgm:pt>
    <dgm:pt modelId="{5C25A13D-DB40-4C9D-94AD-41AF26E31F0C}" type="pres">
      <dgm:prSet presAssocID="{4BEEB7E2-0EB6-4968-817E-F05760681F1C}" presName="horz1" presStyleCnt="0"/>
      <dgm:spPr/>
    </dgm:pt>
    <dgm:pt modelId="{CC5CEA23-EFDD-447D-8EF5-994FDA5DFC17}" type="pres">
      <dgm:prSet presAssocID="{4BEEB7E2-0EB6-4968-817E-F05760681F1C}" presName="tx1" presStyleLbl="revTx" presStyleIdx="2" presStyleCnt="3"/>
      <dgm:spPr/>
    </dgm:pt>
    <dgm:pt modelId="{737675DA-AA02-4F06-A753-B3052EF93BD0}" type="pres">
      <dgm:prSet presAssocID="{4BEEB7E2-0EB6-4968-817E-F05760681F1C}" presName="vert1" presStyleCnt="0"/>
      <dgm:spPr/>
    </dgm:pt>
  </dgm:ptLst>
  <dgm:cxnLst>
    <dgm:cxn modelId="{C9F50D06-A177-4464-BC4C-D3F619CC5EDB}" type="presOf" srcId="{A7146471-53FD-4687-AB33-83C328D60778}" destId="{7D8421CD-34A9-4845-9B9E-76B948C350CE}" srcOrd="0" destOrd="0" presId="urn:microsoft.com/office/officeart/2008/layout/LinedList"/>
    <dgm:cxn modelId="{86685B25-CAF3-413C-9098-61DA8E5347F8}" type="presOf" srcId="{D3B45E2C-1E4B-48C2-95AC-4F062B73A001}" destId="{E6459EAF-84D1-4C7A-A88E-C8A649EF6E48}" srcOrd="0" destOrd="0" presId="urn:microsoft.com/office/officeart/2008/layout/LinedList"/>
    <dgm:cxn modelId="{90E0BD72-D153-4A06-BF3C-EB55361C02D4}" srcId="{A7146471-53FD-4687-AB33-83C328D60778}" destId="{25B99096-9987-4249-8C53-D26229AD13A0}" srcOrd="0" destOrd="0" parTransId="{3505A0CB-3CCE-4751-B4C8-2FE7F26B9C15}" sibTransId="{7F92FE14-E733-42FA-9A06-A0A302FDC56D}"/>
    <dgm:cxn modelId="{DF490B76-7C50-41BE-B705-1E09DA48CC74}" type="presOf" srcId="{4BEEB7E2-0EB6-4968-817E-F05760681F1C}" destId="{CC5CEA23-EFDD-447D-8EF5-994FDA5DFC17}" srcOrd="0" destOrd="0" presId="urn:microsoft.com/office/officeart/2008/layout/LinedList"/>
    <dgm:cxn modelId="{17F7967B-E7BC-4B3A-B0C7-B9E15F7E234A}" type="presOf" srcId="{25B99096-9987-4249-8C53-D26229AD13A0}" destId="{204BFB48-81CC-46D5-B077-D712C578A6EA}" srcOrd="0" destOrd="0" presId="urn:microsoft.com/office/officeart/2008/layout/LinedList"/>
    <dgm:cxn modelId="{5FB3A380-3633-4845-BC26-E7B547C853A4}" srcId="{A7146471-53FD-4687-AB33-83C328D60778}" destId="{4BEEB7E2-0EB6-4968-817E-F05760681F1C}" srcOrd="2" destOrd="0" parTransId="{5D000360-E2CA-44F5-BAE1-D58927C0DAEC}" sibTransId="{4318C38F-CB17-4096-BC7C-2BF1B25B4224}"/>
    <dgm:cxn modelId="{900EDBC9-2345-4AEF-A9BE-FE461F6BA305}" srcId="{A7146471-53FD-4687-AB33-83C328D60778}" destId="{D3B45E2C-1E4B-48C2-95AC-4F062B73A001}" srcOrd="1" destOrd="0" parTransId="{6EF1DBF1-B6C3-4B67-9747-8EFD3F07E046}" sibTransId="{B7FC0679-2086-4F3D-B0B4-DC1547EAE7C7}"/>
    <dgm:cxn modelId="{071AB3F5-8B02-440E-80B8-72BBBBF3CDDD}" type="presParOf" srcId="{7D8421CD-34A9-4845-9B9E-76B948C350CE}" destId="{EDFE5DD4-9753-4B5C-B963-08B8B1AAF6D6}" srcOrd="0" destOrd="0" presId="urn:microsoft.com/office/officeart/2008/layout/LinedList"/>
    <dgm:cxn modelId="{AD0D876A-501A-4F97-B682-A2ED7E91A01E}" type="presParOf" srcId="{7D8421CD-34A9-4845-9B9E-76B948C350CE}" destId="{5B6AAED7-F423-4F85-834D-D94AE22BDBF3}" srcOrd="1" destOrd="0" presId="urn:microsoft.com/office/officeart/2008/layout/LinedList"/>
    <dgm:cxn modelId="{2D6CDA8A-2B97-4994-926A-2B641198188B}" type="presParOf" srcId="{5B6AAED7-F423-4F85-834D-D94AE22BDBF3}" destId="{204BFB48-81CC-46D5-B077-D712C578A6EA}" srcOrd="0" destOrd="0" presId="urn:microsoft.com/office/officeart/2008/layout/LinedList"/>
    <dgm:cxn modelId="{9DF38D05-D7E9-48B8-A4D0-3BD3FE0F95DB}" type="presParOf" srcId="{5B6AAED7-F423-4F85-834D-D94AE22BDBF3}" destId="{BC30D598-9728-4619-94CD-F2DB46CBF3BD}" srcOrd="1" destOrd="0" presId="urn:microsoft.com/office/officeart/2008/layout/LinedList"/>
    <dgm:cxn modelId="{A5EADEC2-84D6-4FEC-93C1-CCC06BF6F487}" type="presParOf" srcId="{7D8421CD-34A9-4845-9B9E-76B948C350CE}" destId="{D5B0A5D9-6841-453C-B470-84C8691CB767}" srcOrd="2" destOrd="0" presId="urn:microsoft.com/office/officeart/2008/layout/LinedList"/>
    <dgm:cxn modelId="{9EC2099B-BE7B-4AE9-892F-9DA149F38B18}" type="presParOf" srcId="{7D8421CD-34A9-4845-9B9E-76B948C350CE}" destId="{291EBA85-08B2-47D3-BE6C-B7500B026522}" srcOrd="3" destOrd="0" presId="urn:microsoft.com/office/officeart/2008/layout/LinedList"/>
    <dgm:cxn modelId="{225FE026-E171-4349-B42E-C0CAA5758C49}" type="presParOf" srcId="{291EBA85-08B2-47D3-BE6C-B7500B026522}" destId="{E6459EAF-84D1-4C7A-A88E-C8A649EF6E48}" srcOrd="0" destOrd="0" presId="urn:microsoft.com/office/officeart/2008/layout/LinedList"/>
    <dgm:cxn modelId="{AAF47527-281C-4BF4-8A2C-FB145A988010}" type="presParOf" srcId="{291EBA85-08B2-47D3-BE6C-B7500B026522}" destId="{9753E9FC-51CB-4716-8B2D-8A652CD2BD3F}" srcOrd="1" destOrd="0" presId="urn:microsoft.com/office/officeart/2008/layout/LinedList"/>
    <dgm:cxn modelId="{5D4354D8-465B-4157-BA43-D810B4EC2747}" type="presParOf" srcId="{7D8421CD-34A9-4845-9B9E-76B948C350CE}" destId="{4689A8DA-5D36-4085-8248-93AAB8B21A21}" srcOrd="4" destOrd="0" presId="urn:microsoft.com/office/officeart/2008/layout/LinedList"/>
    <dgm:cxn modelId="{34A8C982-780D-481E-9ACD-8D03752F2F3B}" type="presParOf" srcId="{7D8421CD-34A9-4845-9B9E-76B948C350CE}" destId="{5C25A13D-DB40-4C9D-94AD-41AF26E31F0C}" srcOrd="5" destOrd="0" presId="urn:microsoft.com/office/officeart/2008/layout/LinedList"/>
    <dgm:cxn modelId="{189875BD-E04B-4D62-AA8A-CA7C3D5617FD}" type="presParOf" srcId="{5C25A13D-DB40-4C9D-94AD-41AF26E31F0C}" destId="{CC5CEA23-EFDD-447D-8EF5-994FDA5DFC17}" srcOrd="0" destOrd="0" presId="urn:microsoft.com/office/officeart/2008/layout/LinedList"/>
    <dgm:cxn modelId="{782B5E1D-98B6-4434-93C2-67F1C370491F}" type="presParOf" srcId="{5C25A13D-DB40-4C9D-94AD-41AF26E31F0C}" destId="{737675DA-AA02-4F06-A753-B3052EF93BD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076329-53FF-458A-9A3A-C428A94BFE04}"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04439CC-C81D-4A7E-BEFC-394E93A4F0C9}">
      <dgm:prSet/>
      <dgm:spPr/>
      <dgm:t>
        <a:bodyPr/>
        <a:lstStyle/>
        <a:p>
          <a:r>
            <a:rPr lang="en-US"/>
            <a:t>Natural Language Processing:Language processing is a subset of artificial intelligence that focuses on the interaction between computers and human languages.</a:t>
          </a:r>
        </a:p>
      </dgm:t>
    </dgm:pt>
    <dgm:pt modelId="{D174DCA6-715C-4309-ABFC-138620182F19}" type="parTrans" cxnId="{0AC299DC-5BBF-4E73-B8D3-03BF88725C83}">
      <dgm:prSet/>
      <dgm:spPr/>
      <dgm:t>
        <a:bodyPr/>
        <a:lstStyle/>
        <a:p>
          <a:endParaRPr lang="en-US"/>
        </a:p>
      </dgm:t>
    </dgm:pt>
    <dgm:pt modelId="{85D87103-7FBA-41AB-812F-2962AC991E6D}" type="sibTrans" cxnId="{0AC299DC-5BBF-4E73-B8D3-03BF88725C83}">
      <dgm:prSet/>
      <dgm:spPr/>
      <dgm:t>
        <a:bodyPr/>
        <a:lstStyle/>
        <a:p>
          <a:endParaRPr lang="en-US"/>
        </a:p>
      </dgm:t>
    </dgm:pt>
    <dgm:pt modelId="{916421A6-4248-4EA2-AA14-EE70D02962AC}">
      <dgm:prSet/>
      <dgm:spPr/>
      <dgm:t>
        <a:bodyPr/>
        <a:lstStyle/>
        <a:p>
          <a:r>
            <a:rPr lang="en-US"/>
            <a:t>Image Recognition:The ability of computers to detect and categorize items inside digital photos is known as image recognition.</a:t>
          </a:r>
        </a:p>
      </dgm:t>
    </dgm:pt>
    <dgm:pt modelId="{38372613-737D-46FD-A1D1-F1C156E5C977}" type="parTrans" cxnId="{0234DDFE-7B53-437E-A1ED-32EC801BDE96}">
      <dgm:prSet/>
      <dgm:spPr/>
      <dgm:t>
        <a:bodyPr/>
        <a:lstStyle/>
        <a:p>
          <a:endParaRPr lang="en-US"/>
        </a:p>
      </dgm:t>
    </dgm:pt>
    <dgm:pt modelId="{A58C68E8-C36C-46C3-A435-04D83B261493}" type="sibTrans" cxnId="{0234DDFE-7B53-437E-A1ED-32EC801BDE96}">
      <dgm:prSet/>
      <dgm:spPr/>
      <dgm:t>
        <a:bodyPr/>
        <a:lstStyle/>
        <a:p>
          <a:endParaRPr lang="en-US"/>
        </a:p>
      </dgm:t>
    </dgm:pt>
    <dgm:pt modelId="{6A513251-70B9-4294-A411-1C8C94FA1310}">
      <dgm:prSet/>
      <dgm:spPr/>
      <dgm:t>
        <a:bodyPr/>
        <a:lstStyle/>
        <a:p>
          <a:r>
            <a:rPr lang="en-US"/>
            <a:t>Clinical Diagnostics:Medical diagnostics is the process of identifying and diagnosing diseases or problems in patients using medical data.</a:t>
          </a:r>
        </a:p>
      </dgm:t>
    </dgm:pt>
    <dgm:pt modelId="{33085F17-C5BF-4EBE-8730-6D370C915C57}" type="parTrans" cxnId="{671ED607-AA0F-42A8-8BE0-662A4A83B8B8}">
      <dgm:prSet/>
      <dgm:spPr/>
      <dgm:t>
        <a:bodyPr/>
        <a:lstStyle/>
        <a:p>
          <a:endParaRPr lang="en-US"/>
        </a:p>
      </dgm:t>
    </dgm:pt>
    <dgm:pt modelId="{387023F3-48B6-4DC7-AC8C-6429AFBC768E}" type="sibTrans" cxnId="{671ED607-AA0F-42A8-8BE0-662A4A83B8B8}">
      <dgm:prSet/>
      <dgm:spPr/>
      <dgm:t>
        <a:bodyPr/>
        <a:lstStyle/>
        <a:p>
          <a:endParaRPr lang="en-US"/>
        </a:p>
      </dgm:t>
    </dgm:pt>
    <dgm:pt modelId="{1AEAD225-6AE4-4454-96BE-68871A9D2D5C}" type="pres">
      <dgm:prSet presAssocID="{BF076329-53FF-458A-9A3A-C428A94BFE04}" presName="vert0" presStyleCnt="0">
        <dgm:presLayoutVars>
          <dgm:dir/>
          <dgm:animOne val="branch"/>
          <dgm:animLvl val="lvl"/>
        </dgm:presLayoutVars>
      </dgm:prSet>
      <dgm:spPr/>
    </dgm:pt>
    <dgm:pt modelId="{FD7F1A1C-21C0-41AD-B305-1F9BEE0D3830}" type="pres">
      <dgm:prSet presAssocID="{F04439CC-C81D-4A7E-BEFC-394E93A4F0C9}" presName="thickLine" presStyleLbl="alignNode1" presStyleIdx="0" presStyleCnt="3"/>
      <dgm:spPr/>
    </dgm:pt>
    <dgm:pt modelId="{FAA2E7FB-05EF-495D-B269-C5B037D18488}" type="pres">
      <dgm:prSet presAssocID="{F04439CC-C81D-4A7E-BEFC-394E93A4F0C9}" presName="horz1" presStyleCnt="0"/>
      <dgm:spPr/>
    </dgm:pt>
    <dgm:pt modelId="{7E605FCF-8D90-459E-B9B3-1432ABBE0945}" type="pres">
      <dgm:prSet presAssocID="{F04439CC-C81D-4A7E-BEFC-394E93A4F0C9}" presName="tx1" presStyleLbl="revTx" presStyleIdx="0" presStyleCnt="3"/>
      <dgm:spPr/>
    </dgm:pt>
    <dgm:pt modelId="{6680DEE8-3820-48D0-9FD3-754FE540241A}" type="pres">
      <dgm:prSet presAssocID="{F04439CC-C81D-4A7E-BEFC-394E93A4F0C9}" presName="vert1" presStyleCnt="0"/>
      <dgm:spPr/>
    </dgm:pt>
    <dgm:pt modelId="{EEA42601-1BF9-4C6B-A392-163A18B22A3E}" type="pres">
      <dgm:prSet presAssocID="{916421A6-4248-4EA2-AA14-EE70D02962AC}" presName="thickLine" presStyleLbl="alignNode1" presStyleIdx="1" presStyleCnt="3"/>
      <dgm:spPr/>
    </dgm:pt>
    <dgm:pt modelId="{5BC8A5B8-053E-4ED4-A60E-89E40C908922}" type="pres">
      <dgm:prSet presAssocID="{916421A6-4248-4EA2-AA14-EE70D02962AC}" presName="horz1" presStyleCnt="0"/>
      <dgm:spPr/>
    </dgm:pt>
    <dgm:pt modelId="{5A093731-CE2A-4088-B6E0-59DBF67250C6}" type="pres">
      <dgm:prSet presAssocID="{916421A6-4248-4EA2-AA14-EE70D02962AC}" presName="tx1" presStyleLbl="revTx" presStyleIdx="1" presStyleCnt="3"/>
      <dgm:spPr/>
    </dgm:pt>
    <dgm:pt modelId="{810C4BDF-EE58-4582-ABDB-AD9CCDD67495}" type="pres">
      <dgm:prSet presAssocID="{916421A6-4248-4EA2-AA14-EE70D02962AC}" presName="vert1" presStyleCnt="0"/>
      <dgm:spPr/>
    </dgm:pt>
    <dgm:pt modelId="{D84E1985-8D5B-4129-BB92-B581046DCBE9}" type="pres">
      <dgm:prSet presAssocID="{6A513251-70B9-4294-A411-1C8C94FA1310}" presName="thickLine" presStyleLbl="alignNode1" presStyleIdx="2" presStyleCnt="3"/>
      <dgm:spPr/>
    </dgm:pt>
    <dgm:pt modelId="{B23B9F51-293E-4DA2-958E-181959670DDD}" type="pres">
      <dgm:prSet presAssocID="{6A513251-70B9-4294-A411-1C8C94FA1310}" presName="horz1" presStyleCnt="0"/>
      <dgm:spPr/>
    </dgm:pt>
    <dgm:pt modelId="{7FC1FDF8-A665-4B52-92E0-1BFE81A5AC1B}" type="pres">
      <dgm:prSet presAssocID="{6A513251-70B9-4294-A411-1C8C94FA1310}" presName="tx1" presStyleLbl="revTx" presStyleIdx="2" presStyleCnt="3"/>
      <dgm:spPr/>
    </dgm:pt>
    <dgm:pt modelId="{0CA7581C-5061-4241-A8A4-687CFAAA3EAD}" type="pres">
      <dgm:prSet presAssocID="{6A513251-70B9-4294-A411-1C8C94FA1310}" presName="vert1" presStyleCnt="0"/>
      <dgm:spPr/>
    </dgm:pt>
  </dgm:ptLst>
  <dgm:cxnLst>
    <dgm:cxn modelId="{671ED607-AA0F-42A8-8BE0-662A4A83B8B8}" srcId="{BF076329-53FF-458A-9A3A-C428A94BFE04}" destId="{6A513251-70B9-4294-A411-1C8C94FA1310}" srcOrd="2" destOrd="0" parTransId="{33085F17-C5BF-4EBE-8730-6D370C915C57}" sibTransId="{387023F3-48B6-4DC7-AC8C-6429AFBC768E}"/>
    <dgm:cxn modelId="{A2C5D073-B6A1-42E4-B239-025E09BDB23B}" type="presOf" srcId="{6A513251-70B9-4294-A411-1C8C94FA1310}" destId="{7FC1FDF8-A665-4B52-92E0-1BFE81A5AC1B}" srcOrd="0" destOrd="0" presId="urn:microsoft.com/office/officeart/2008/layout/LinedList"/>
    <dgm:cxn modelId="{0AC299DC-5BBF-4E73-B8D3-03BF88725C83}" srcId="{BF076329-53FF-458A-9A3A-C428A94BFE04}" destId="{F04439CC-C81D-4A7E-BEFC-394E93A4F0C9}" srcOrd="0" destOrd="0" parTransId="{D174DCA6-715C-4309-ABFC-138620182F19}" sibTransId="{85D87103-7FBA-41AB-812F-2962AC991E6D}"/>
    <dgm:cxn modelId="{B58439DE-FC8C-4EB9-A07C-3AF8029EADE4}" type="presOf" srcId="{BF076329-53FF-458A-9A3A-C428A94BFE04}" destId="{1AEAD225-6AE4-4454-96BE-68871A9D2D5C}" srcOrd="0" destOrd="0" presId="urn:microsoft.com/office/officeart/2008/layout/LinedList"/>
    <dgm:cxn modelId="{5EC116E2-C035-4B0E-A3EF-69607811F3A3}" type="presOf" srcId="{F04439CC-C81D-4A7E-BEFC-394E93A4F0C9}" destId="{7E605FCF-8D90-459E-B9B3-1432ABBE0945}" srcOrd="0" destOrd="0" presId="urn:microsoft.com/office/officeart/2008/layout/LinedList"/>
    <dgm:cxn modelId="{0A7257E7-1FFB-4165-A558-1D810E76EE0B}" type="presOf" srcId="{916421A6-4248-4EA2-AA14-EE70D02962AC}" destId="{5A093731-CE2A-4088-B6E0-59DBF67250C6}" srcOrd="0" destOrd="0" presId="urn:microsoft.com/office/officeart/2008/layout/LinedList"/>
    <dgm:cxn modelId="{0234DDFE-7B53-437E-A1ED-32EC801BDE96}" srcId="{BF076329-53FF-458A-9A3A-C428A94BFE04}" destId="{916421A6-4248-4EA2-AA14-EE70D02962AC}" srcOrd="1" destOrd="0" parTransId="{38372613-737D-46FD-A1D1-F1C156E5C977}" sibTransId="{A58C68E8-C36C-46C3-A435-04D83B261493}"/>
    <dgm:cxn modelId="{D4AD835C-3553-4A8C-8338-3AFA7336DB23}" type="presParOf" srcId="{1AEAD225-6AE4-4454-96BE-68871A9D2D5C}" destId="{FD7F1A1C-21C0-41AD-B305-1F9BEE0D3830}" srcOrd="0" destOrd="0" presId="urn:microsoft.com/office/officeart/2008/layout/LinedList"/>
    <dgm:cxn modelId="{FD8842F4-B2D4-4BE0-8B39-3413976D47EE}" type="presParOf" srcId="{1AEAD225-6AE4-4454-96BE-68871A9D2D5C}" destId="{FAA2E7FB-05EF-495D-B269-C5B037D18488}" srcOrd="1" destOrd="0" presId="urn:microsoft.com/office/officeart/2008/layout/LinedList"/>
    <dgm:cxn modelId="{09A5AD41-D17A-4FBE-A784-1C2F8C724B23}" type="presParOf" srcId="{FAA2E7FB-05EF-495D-B269-C5B037D18488}" destId="{7E605FCF-8D90-459E-B9B3-1432ABBE0945}" srcOrd="0" destOrd="0" presId="urn:microsoft.com/office/officeart/2008/layout/LinedList"/>
    <dgm:cxn modelId="{087A5B33-89E4-4FB9-B0B4-57FA5BFE8304}" type="presParOf" srcId="{FAA2E7FB-05EF-495D-B269-C5B037D18488}" destId="{6680DEE8-3820-48D0-9FD3-754FE540241A}" srcOrd="1" destOrd="0" presId="urn:microsoft.com/office/officeart/2008/layout/LinedList"/>
    <dgm:cxn modelId="{F4822DA8-575E-4012-9348-8F04F18CFC54}" type="presParOf" srcId="{1AEAD225-6AE4-4454-96BE-68871A9D2D5C}" destId="{EEA42601-1BF9-4C6B-A392-163A18B22A3E}" srcOrd="2" destOrd="0" presId="urn:microsoft.com/office/officeart/2008/layout/LinedList"/>
    <dgm:cxn modelId="{4F1D8466-88E2-47EE-8403-9DEA87E89AF2}" type="presParOf" srcId="{1AEAD225-6AE4-4454-96BE-68871A9D2D5C}" destId="{5BC8A5B8-053E-4ED4-A60E-89E40C908922}" srcOrd="3" destOrd="0" presId="urn:microsoft.com/office/officeart/2008/layout/LinedList"/>
    <dgm:cxn modelId="{BE0F0876-9624-4F2F-9DC4-4B2A0AF77948}" type="presParOf" srcId="{5BC8A5B8-053E-4ED4-A60E-89E40C908922}" destId="{5A093731-CE2A-4088-B6E0-59DBF67250C6}" srcOrd="0" destOrd="0" presId="urn:microsoft.com/office/officeart/2008/layout/LinedList"/>
    <dgm:cxn modelId="{328E941E-2438-4A99-9E39-1A5E878799EB}" type="presParOf" srcId="{5BC8A5B8-053E-4ED4-A60E-89E40C908922}" destId="{810C4BDF-EE58-4582-ABDB-AD9CCDD67495}" srcOrd="1" destOrd="0" presId="urn:microsoft.com/office/officeart/2008/layout/LinedList"/>
    <dgm:cxn modelId="{C247B864-4FAD-433B-83C7-FD8FD4A3BD15}" type="presParOf" srcId="{1AEAD225-6AE4-4454-96BE-68871A9D2D5C}" destId="{D84E1985-8D5B-4129-BB92-B581046DCBE9}" srcOrd="4" destOrd="0" presId="urn:microsoft.com/office/officeart/2008/layout/LinedList"/>
    <dgm:cxn modelId="{860347E3-A4DF-446D-9661-09AFBC432C04}" type="presParOf" srcId="{1AEAD225-6AE4-4454-96BE-68871A9D2D5C}" destId="{B23B9F51-293E-4DA2-958E-181959670DDD}" srcOrd="5" destOrd="0" presId="urn:microsoft.com/office/officeart/2008/layout/LinedList"/>
    <dgm:cxn modelId="{622FE068-B00D-4E94-A97A-BC83B9EF380B}" type="presParOf" srcId="{B23B9F51-293E-4DA2-958E-181959670DDD}" destId="{7FC1FDF8-A665-4B52-92E0-1BFE81A5AC1B}" srcOrd="0" destOrd="0" presId="urn:microsoft.com/office/officeart/2008/layout/LinedList"/>
    <dgm:cxn modelId="{C8AD635D-9678-4042-A8A4-3D897B693EC3}" type="presParOf" srcId="{B23B9F51-293E-4DA2-958E-181959670DDD}" destId="{0CA7581C-5061-4241-A8A4-687CFAAA3EA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006C4-CFC6-4B79-AD16-4DD7B935EDF4}">
      <dsp:nvSpPr>
        <dsp:cNvPr id="0" name=""/>
        <dsp:cNvSpPr/>
      </dsp:nvSpPr>
      <dsp:spPr>
        <a:xfrm>
          <a:off x="0" y="2249"/>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542DC617-4058-4A37-BF69-004720690744}">
      <dsp:nvSpPr>
        <dsp:cNvPr id="0" name=""/>
        <dsp:cNvSpPr/>
      </dsp:nvSpPr>
      <dsp:spPr>
        <a:xfrm>
          <a:off x="0" y="2249"/>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Diverse Dimensions of Academy Awards Dataset:Abundant opportunities for diverse research on gender, color, and ethnicity.Tailored analysis of various characteristics beyond prize prediction.</a:t>
          </a:r>
        </a:p>
      </dsp:txBody>
      <dsp:txXfrm>
        <a:off x="0" y="2249"/>
        <a:ext cx="6683374" cy="1534142"/>
      </dsp:txXfrm>
    </dsp:sp>
    <dsp:sp modelId="{CB713BD5-39FC-4FF0-81AF-EE706FA38CA6}">
      <dsp:nvSpPr>
        <dsp:cNvPr id="0" name=""/>
        <dsp:cNvSpPr/>
      </dsp:nvSpPr>
      <dsp:spPr>
        <a:xfrm>
          <a:off x="0" y="1536391"/>
          <a:ext cx="6683374" cy="0"/>
        </a:xfrm>
        <a:prstGeom prst="line">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w="9525" cap="flat" cmpd="sng" algn="ctr">
          <a:solidFill>
            <a:schemeClr val="accent2">
              <a:hueOff val="-2187096"/>
              <a:satOff val="-4210"/>
              <a:lumOff val="294"/>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675105E3-4724-4729-851B-42D87F4FBB2F}">
      <dsp:nvSpPr>
        <dsp:cNvPr id="0" name=""/>
        <dsp:cNvSpPr/>
      </dsp:nvSpPr>
      <dsp:spPr>
        <a:xfrm>
          <a:off x="0" y="1536391"/>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Feature Analysis:Identifying primary demographic variables impacting nominations and wins.Examining the influence of race or gender on award outcomes.</a:t>
          </a:r>
        </a:p>
      </dsp:txBody>
      <dsp:txXfrm>
        <a:off x="0" y="1536391"/>
        <a:ext cx="6683374" cy="1534142"/>
      </dsp:txXfrm>
    </dsp:sp>
    <dsp:sp modelId="{9A41813A-909A-4EDD-8FFE-4455CA3DC02E}">
      <dsp:nvSpPr>
        <dsp:cNvPr id="0" name=""/>
        <dsp:cNvSpPr/>
      </dsp:nvSpPr>
      <dsp:spPr>
        <a:xfrm>
          <a:off x="0" y="3070533"/>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2EBCCC42-491D-4A49-9B93-ABE11B7C2FBE}">
      <dsp:nvSpPr>
        <dsp:cNvPr id="0" name=""/>
        <dsp:cNvSpPr/>
      </dsp:nvSpPr>
      <dsp:spPr>
        <a:xfrm>
          <a:off x="0" y="3070533"/>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Efficient Data Execution:Well-organized dataset with defined variables.Supports complex analyses and longitudinal studies due to extensive time span.</a:t>
          </a:r>
        </a:p>
      </dsp:txBody>
      <dsp:txXfrm>
        <a:off x="0" y="3070533"/>
        <a:ext cx="6683374" cy="1534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E5DD4-9753-4B5C-B963-08B8B1AAF6D6}">
      <dsp:nvSpPr>
        <dsp:cNvPr id="0" name=""/>
        <dsp:cNvSpPr/>
      </dsp:nvSpPr>
      <dsp:spPr>
        <a:xfrm>
          <a:off x="0" y="2249"/>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204BFB48-81CC-46D5-B077-D712C578A6EA}">
      <dsp:nvSpPr>
        <dsp:cNvPr id="0" name=""/>
        <dsp:cNvSpPr/>
      </dsp:nvSpPr>
      <dsp:spPr>
        <a:xfrm>
          <a:off x="0" y="2249"/>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Restricted Dataset:The dataset's limits are its main drawback.Lack of gender and race information for nominations and winners.Limits the depth of diversity analysis within the Academy Awards.</a:t>
          </a:r>
          <a:endParaRPr lang="en-US" sz="2500" kern="1200"/>
        </a:p>
      </dsp:txBody>
      <dsp:txXfrm>
        <a:off x="0" y="2249"/>
        <a:ext cx="6683374" cy="1534142"/>
      </dsp:txXfrm>
    </dsp:sp>
    <dsp:sp modelId="{D5B0A5D9-6841-453C-B470-84C8691CB767}">
      <dsp:nvSpPr>
        <dsp:cNvPr id="0" name=""/>
        <dsp:cNvSpPr/>
      </dsp:nvSpPr>
      <dsp:spPr>
        <a:xfrm>
          <a:off x="0" y="1536391"/>
          <a:ext cx="6683374" cy="0"/>
        </a:xfrm>
        <a:prstGeom prst="line">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w="9525" cap="flat" cmpd="sng" algn="ctr">
          <a:solidFill>
            <a:schemeClr val="accent2">
              <a:hueOff val="-2187096"/>
              <a:satOff val="-4210"/>
              <a:lumOff val="294"/>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6459EAF-84D1-4C7A-A88E-C8A649EF6E48}">
      <dsp:nvSpPr>
        <dsp:cNvPr id="0" name=""/>
        <dsp:cNvSpPr/>
      </dsp:nvSpPr>
      <dsp:spPr>
        <a:xfrm>
          <a:off x="0" y="1536391"/>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Data Collection Challenges:Complex and time-consuming data compilation from 1927 to 2015.Potential gaps and errors in the dataset may compromise analysis validity.</a:t>
          </a:r>
          <a:endParaRPr lang="en-US" sz="2500" kern="1200"/>
        </a:p>
      </dsp:txBody>
      <dsp:txXfrm>
        <a:off x="0" y="1536391"/>
        <a:ext cx="6683374" cy="1534142"/>
      </dsp:txXfrm>
    </dsp:sp>
    <dsp:sp modelId="{4689A8DA-5D36-4085-8248-93AAB8B21A21}">
      <dsp:nvSpPr>
        <dsp:cNvPr id="0" name=""/>
        <dsp:cNvSpPr/>
      </dsp:nvSpPr>
      <dsp:spPr>
        <a:xfrm>
          <a:off x="0" y="3070533"/>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CC5CEA23-EFDD-447D-8EF5-994FDA5DFC17}">
      <dsp:nvSpPr>
        <dsp:cNvPr id="0" name=""/>
        <dsp:cNvSpPr/>
      </dsp:nvSpPr>
      <dsp:spPr>
        <a:xfrm>
          <a:off x="0" y="3070533"/>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Partial Diversity Picture:Exclusion of gender and race data limits comprehensive insights.Difficulty drawing significant conclusions about equity and representation.</a:t>
          </a:r>
          <a:endParaRPr lang="en-US" sz="2500" kern="1200"/>
        </a:p>
      </dsp:txBody>
      <dsp:txXfrm>
        <a:off x="0" y="3070533"/>
        <a:ext cx="6683374" cy="1534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F1A1C-21C0-41AD-B305-1F9BEE0D3830}">
      <dsp:nvSpPr>
        <dsp:cNvPr id="0" name=""/>
        <dsp:cNvSpPr/>
      </dsp:nvSpPr>
      <dsp:spPr>
        <a:xfrm>
          <a:off x="0" y="2249"/>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7E605FCF-8D90-459E-B9B3-1432ABBE0945}">
      <dsp:nvSpPr>
        <dsp:cNvPr id="0" name=""/>
        <dsp:cNvSpPr/>
      </dsp:nvSpPr>
      <dsp:spPr>
        <a:xfrm>
          <a:off x="0" y="2249"/>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Natural Language Processing:Language processing is a subset of artificial intelligence that focuses on the interaction between computers and human languages.</a:t>
          </a:r>
        </a:p>
      </dsp:txBody>
      <dsp:txXfrm>
        <a:off x="0" y="2249"/>
        <a:ext cx="6683374" cy="1534142"/>
      </dsp:txXfrm>
    </dsp:sp>
    <dsp:sp modelId="{EEA42601-1BF9-4C6B-A392-163A18B22A3E}">
      <dsp:nvSpPr>
        <dsp:cNvPr id="0" name=""/>
        <dsp:cNvSpPr/>
      </dsp:nvSpPr>
      <dsp:spPr>
        <a:xfrm>
          <a:off x="0" y="1536391"/>
          <a:ext cx="6683374" cy="0"/>
        </a:xfrm>
        <a:prstGeom prst="line">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w="9525" cap="flat" cmpd="sng" algn="ctr">
          <a:solidFill>
            <a:schemeClr val="accent2">
              <a:hueOff val="-2187096"/>
              <a:satOff val="-4210"/>
              <a:lumOff val="294"/>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5A093731-CE2A-4088-B6E0-59DBF67250C6}">
      <dsp:nvSpPr>
        <dsp:cNvPr id="0" name=""/>
        <dsp:cNvSpPr/>
      </dsp:nvSpPr>
      <dsp:spPr>
        <a:xfrm>
          <a:off x="0" y="1536391"/>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Image Recognition:The ability of computers to detect and categorize items inside digital photos is known as image recognition.</a:t>
          </a:r>
        </a:p>
      </dsp:txBody>
      <dsp:txXfrm>
        <a:off x="0" y="1536391"/>
        <a:ext cx="6683374" cy="1534142"/>
      </dsp:txXfrm>
    </dsp:sp>
    <dsp:sp modelId="{D84E1985-8D5B-4129-BB92-B581046DCBE9}">
      <dsp:nvSpPr>
        <dsp:cNvPr id="0" name=""/>
        <dsp:cNvSpPr/>
      </dsp:nvSpPr>
      <dsp:spPr>
        <a:xfrm>
          <a:off x="0" y="3070533"/>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7FC1FDF8-A665-4B52-92E0-1BFE81A5AC1B}">
      <dsp:nvSpPr>
        <dsp:cNvPr id="0" name=""/>
        <dsp:cNvSpPr/>
      </dsp:nvSpPr>
      <dsp:spPr>
        <a:xfrm>
          <a:off x="0" y="3070533"/>
          <a:ext cx="6683374" cy="153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Clinical Diagnostics:Medical diagnostics is the process of identifying and diagnosing diseases or problems in patients using medical data.</a:t>
          </a:r>
        </a:p>
      </dsp:txBody>
      <dsp:txXfrm>
        <a:off x="0" y="3070533"/>
        <a:ext cx="6683374" cy="15341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FB8AB-BD8C-44CA-AD7D-A3560C0EBF19}"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B52A9-31B1-4A4D-9E71-B04354AF9E2B}" type="slidenum">
              <a:rPr lang="en-US" smtClean="0"/>
              <a:t>‹#›</a:t>
            </a:fld>
            <a:endParaRPr lang="en-US"/>
          </a:p>
        </p:txBody>
      </p:sp>
    </p:spTree>
    <p:extLst>
      <p:ext uri="{BB962C8B-B14F-4D97-AF65-F5344CB8AC3E}">
        <p14:creationId xmlns:p14="http://schemas.microsoft.com/office/powerpoint/2010/main" val="415776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B52A9-31B1-4A4D-9E71-B04354AF9E2B}" type="slidenum">
              <a:rPr lang="en-US" smtClean="0"/>
              <a:t>16</a:t>
            </a:fld>
            <a:endParaRPr lang="en-US"/>
          </a:p>
        </p:txBody>
      </p:sp>
    </p:spTree>
    <p:extLst>
      <p:ext uri="{BB962C8B-B14F-4D97-AF65-F5344CB8AC3E}">
        <p14:creationId xmlns:p14="http://schemas.microsoft.com/office/powerpoint/2010/main" val="3387668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5D96E-1D6B-E848-9037-3EC703D03B5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80232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10195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50907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290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61902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F5D96E-1D6B-E848-9037-3EC703D03B5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8115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F5D96E-1D6B-E848-9037-3EC703D03B5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573424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5D96E-1D6B-E848-9037-3EC703D03B5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32802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5D96E-1D6B-E848-9037-3EC703D03B5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3032273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5D96E-1D6B-E848-9037-3EC703D03B5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339740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5D96E-1D6B-E848-9037-3EC703D03B5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64439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5D96E-1D6B-E848-9037-3EC703D03B5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418633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28037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5D96E-1D6B-E848-9037-3EC703D03B54}"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65844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5D96E-1D6B-E848-9037-3EC703D03B5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58625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9F5D96E-1D6B-E848-9037-3EC703D03B54}"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41647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93854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5D96E-1D6B-E848-9037-3EC703D03B5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401645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9F5D96E-1D6B-E848-9037-3EC703D03B54}" type="datetimeFigureOut">
              <a:rPr lang="en-US" smtClean="0"/>
              <a:t>7/17/2025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B550A4C-5068-0140-83EB-97D5C9FF5C0D}" type="slidenum">
              <a:rPr lang="en-US" smtClean="0"/>
              <a:t>‹#›</a:t>
            </a:fld>
            <a:endParaRPr lang="en-US"/>
          </a:p>
        </p:txBody>
      </p:sp>
    </p:spTree>
    <p:extLst>
      <p:ext uri="{BB962C8B-B14F-4D97-AF65-F5344CB8AC3E}">
        <p14:creationId xmlns:p14="http://schemas.microsoft.com/office/powerpoint/2010/main" val="3304815277"/>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silver trophy on a blue base&#10;&#10;Description automatically generated">
            <a:extLst>
              <a:ext uri="{FF2B5EF4-FFF2-40B4-BE49-F238E27FC236}">
                <a16:creationId xmlns:a16="http://schemas.microsoft.com/office/drawing/2014/main" id="{F1D88C9B-B508-33FC-EF26-0A6829601A3F}"/>
              </a:ext>
            </a:extLst>
          </p:cNvPr>
          <p:cNvPicPr>
            <a:picLocks noChangeAspect="1"/>
          </p:cNvPicPr>
          <p:nvPr/>
        </p:nvPicPr>
        <p:blipFill rotWithShape="1">
          <a:blip r:embed="rId2">
            <a:duotone>
              <a:schemeClr val="bg2">
                <a:shade val="45000"/>
                <a:satMod val="135000"/>
              </a:schemeClr>
              <a:prstClr val="white"/>
            </a:duotone>
            <a:alphaModFix amt="50000"/>
          </a:blip>
          <a:srcRect t="29686" r="-1" b="-1"/>
          <a:stretch/>
        </p:blipFill>
        <p:spPr>
          <a:xfrm>
            <a:off x="20" y="-85266"/>
            <a:ext cx="12191980" cy="6857990"/>
          </a:xfrm>
          <a:prstGeom prst="rect">
            <a:avLst/>
          </a:prstGeom>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8E07CCFE-BD73-E3DD-44F6-19DAE02F0B31}"/>
              </a:ext>
            </a:extLst>
          </p:cNvPr>
          <p:cNvSpPr>
            <a:spLocks noGrp="1"/>
          </p:cNvSpPr>
          <p:nvPr>
            <p:ph type="ctrTitle"/>
          </p:nvPr>
        </p:nvSpPr>
        <p:spPr/>
        <p:txBody>
          <a:bodyPr vert="horz" lIns="91440" tIns="45720" rIns="91440" bIns="45720" rtlCol="0">
            <a:normAutofit/>
          </a:bodyPr>
          <a:lstStyle/>
          <a:p>
            <a:r>
              <a:rPr lang="en-US" sz="5600" b="1">
                <a:effectLst>
                  <a:glow rad="38100">
                    <a:schemeClr val="bg1">
                      <a:lumMod val="65000"/>
                      <a:lumOff val="35000"/>
                      <a:alpha val="40000"/>
                    </a:schemeClr>
                  </a:glow>
                  <a:outerShdw blurRad="28575" dist="38100" dir="14040000" algn="tl" rotWithShape="0">
                    <a:srgbClr val="000000">
                      <a:alpha val="25000"/>
                    </a:srgbClr>
                  </a:outerShdw>
                </a:effectLst>
                <a:latin typeface="Calibri" panose="020F0502020204030204" pitchFamily="34" charset="0"/>
                <a:ea typeface="Calibri" panose="020F0502020204030204" pitchFamily="34" charset="0"/>
                <a:cs typeface="Calibri" panose="020F0502020204030204" pitchFamily="34" charset="0"/>
              </a:rPr>
              <a:t>Award PREDICTION WITH NEURAL NETWORKS USING PYSPARK</a:t>
            </a:r>
          </a:p>
        </p:txBody>
      </p:sp>
      <p:sp>
        <p:nvSpPr>
          <p:cNvPr id="3" name="Subtitle 2">
            <a:extLst>
              <a:ext uri="{FF2B5EF4-FFF2-40B4-BE49-F238E27FC236}">
                <a16:creationId xmlns:a16="http://schemas.microsoft.com/office/drawing/2014/main" id="{E39DCFE8-B21F-DBCF-1F2D-11D05A665DC4}"/>
              </a:ext>
            </a:extLst>
          </p:cNvPr>
          <p:cNvSpPr>
            <a:spLocks noGrp="1"/>
          </p:cNvSpPr>
          <p:nvPr>
            <p:ph type="subTitle" idx="1"/>
          </p:nvPr>
        </p:nvSpPr>
        <p:spPr/>
        <p:txBody>
          <a:bodyPr vert="horz" lIns="91440" tIns="45720" rIns="91440" bIns="45720" rtlCol="0">
            <a:normAutofit/>
          </a:bodyPr>
          <a:lstStyle/>
          <a:p>
            <a:pPr>
              <a:buFont typeface="Arial"/>
              <a:buChar char="•"/>
            </a:pPr>
            <a:endParaRPr lang="en-US"/>
          </a:p>
          <a:p>
            <a:pPr>
              <a:buFont typeface="Arial"/>
              <a:buChar char="•"/>
            </a:pPr>
            <a:endParaRPr lang="en-US"/>
          </a:p>
        </p:txBody>
      </p:sp>
    </p:spTree>
    <p:extLst>
      <p:ext uri="{BB962C8B-B14F-4D97-AF65-F5344CB8AC3E}">
        <p14:creationId xmlns:p14="http://schemas.microsoft.com/office/powerpoint/2010/main" val="94016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748C2A79-FC35-E2DA-6745-8B178DC65246}"/>
              </a:ext>
            </a:extLst>
          </p:cNvPr>
          <p:cNvSpPr>
            <a:spLocks noGrp="1"/>
          </p:cNvSpPr>
          <p:nvPr>
            <p:ph type="title"/>
          </p:nvPr>
        </p:nvSpPr>
        <p:spPr>
          <a:xfrm>
            <a:off x="913775" y="618517"/>
            <a:ext cx="7859564" cy="1596177"/>
          </a:xfrm>
        </p:spPr>
        <p:txBody>
          <a:bodyPr vert="horz" lIns="91440" tIns="45720" rIns="91440" bIns="45720" rtlCol="0">
            <a:normAutofit/>
          </a:bodyPr>
          <a:lstStyle/>
          <a:p>
            <a:r>
              <a:rPr lang="en-US" sz="4000" kern="1200">
                <a:latin typeface="+mj-lt"/>
                <a:ea typeface="+mj-ea"/>
                <a:cs typeface="+mj-cs"/>
              </a:rPr>
              <a:t>Workflow of the approach - Contd</a:t>
            </a:r>
          </a:p>
        </p:txBody>
      </p:sp>
      <p:pic>
        <p:nvPicPr>
          <p:cNvPr id="16" name="Picture 15">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8" name="Picture 17">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7" name="Content Placeholder 6">
            <a:extLst>
              <a:ext uri="{FF2B5EF4-FFF2-40B4-BE49-F238E27FC236}">
                <a16:creationId xmlns:a16="http://schemas.microsoft.com/office/drawing/2014/main" id="{E3DBFCCF-9A9B-984A-817B-50233E191869}"/>
              </a:ext>
            </a:extLst>
          </p:cNvPr>
          <p:cNvSpPr>
            <a:spLocks noGrp="1"/>
          </p:cNvSpPr>
          <p:nvPr>
            <p:ph idx="1"/>
          </p:nvPr>
        </p:nvSpPr>
        <p:spPr>
          <a:xfrm>
            <a:off x="913773" y="2367092"/>
            <a:ext cx="7859565" cy="3424107"/>
          </a:xfrm>
        </p:spPr>
        <p:txBody>
          <a:bodyPr>
            <a:normAutofit/>
          </a:bodyPr>
          <a:lstStyle/>
          <a:p>
            <a:pPr marL="671830" marR="0" indent="-342900">
              <a:lnSpc>
                <a:spcPct val="110000"/>
              </a:lnSpc>
              <a:spcBef>
                <a:spcPts val="0"/>
              </a:spcBef>
              <a:spcAft>
                <a:spcPts val="600"/>
              </a:spcAft>
              <a:buFont typeface="Wingdings" panose="05000000000000000000" pitchFamily="2" charset="2"/>
              <a:buChar char="Ø"/>
            </a:pPr>
            <a:r>
              <a:rPr lang="en-US" sz="1500">
                <a:effectLst/>
              </a:rPr>
              <a:t>Neural Network Model Definition: We define a Multilayer Perceptron with a specific architecture (four layers: input, two hidden, and output) and set up a Spark ML pipeline for feature modifications.</a:t>
            </a:r>
          </a:p>
          <a:p>
            <a:pPr marL="671830" marR="0" indent="-342900">
              <a:lnSpc>
                <a:spcPct val="110000"/>
              </a:lnSpc>
              <a:spcBef>
                <a:spcPts val="0"/>
              </a:spcBef>
              <a:spcAft>
                <a:spcPts val="600"/>
              </a:spcAft>
              <a:buFont typeface="Wingdings" panose="05000000000000000000" pitchFamily="2" charset="2"/>
              <a:buChar char="Ø"/>
            </a:pPr>
            <a:endParaRPr lang="en-US" sz="1500">
              <a:effectLst/>
            </a:endParaRPr>
          </a:p>
          <a:p>
            <a:pPr marL="671830" marR="0" indent="-342900">
              <a:lnSpc>
                <a:spcPct val="110000"/>
              </a:lnSpc>
              <a:spcBef>
                <a:spcPts val="0"/>
              </a:spcBef>
              <a:spcAft>
                <a:spcPts val="600"/>
              </a:spcAft>
              <a:buFont typeface="Wingdings" panose="05000000000000000000" pitchFamily="2" charset="2"/>
              <a:buChar char="Ø"/>
            </a:pPr>
            <a:r>
              <a:rPr lang="en-US" sz="1500">
                <a:effectLst/>
              </a:rPr>
              <a:t>Model Instruction: The Multilayer Perceptron serves as the classifier, fitting the model to the training data.</a:t>
            </a:r>
          </a:p>
          <a:p>
            <a:pPr marL="671830" marR="0" indent="-342900">
              <a:lnSpc>
                <a:spcPct val="110000"/>
              </a:lnSpc>
              <a:spcBef>
                <a:spcPts val="0"/>
              </a:spcBef>
              <a:spcAft>
                <a:spcPts val="600"/>
              </a:spcAft>
              <a:buFont typeface="Wingdings" panose="05000000000000000000" pitchFamily="2" charset="2"/>
              <a:buChar char="Ø"/>
            </a:pPr>
            <a:endParaRPr lang="en-US" sz="1500">
              <a:effectLst/>
            </a:endParaRPr>
          </a:p>
          <a:p>
            <a:pPr marL="671830" marR="0" indent="-342900">
              <a:lnSpc>
                <a:spcPct val="110000"/>
              </a:lnSpc>
              <a:spcBef>
                <a:spcPts val="0"/>
              </a:spcBef>
              <a:spcAft>
                <a:spcPts val="600"/>
              </a:spcAft>
              <a:buFont typeface="Wingdings" panose="05000000000000000000" pitchFamily="2" charset="2"/>
              <a:buChar char="Ø"/>
            </a:pPr>
            <a:r>
              <a:rPr lang="en-US" sz="1500">
                <a:effectLst/>
              </a:rPr>
              <a:t>Model Assessment: Predictions are generated for the test data, and a multiclass classification evaluator is employed to assess model precision on the test dataset.</a:t>
            </a:r>
          </a:p>
        </p:txBody>
      </p:sp>
      <p:pic>
        <p:nvPicPr>
          <p:cNvPr id="20" name="Picture 19">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2" name="Picture 21">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8A13F1FD-5E7A-BBE2-94C9-8192CC1CCCDD}"/>
              </a:ext>
            </a:extLst>
          </p:cNvPr>
          <p:cNvSpPr txBox="1"/>
          <p:nvPr/>
        </p:nvSpPr>
        <p:spPr>
          <a:xfrm>
            <a:off x="8153400" y="2543364"/>
            <a:ext cx="3434180" cy="3599019"/>
          </a:xfrm>
          <a:prstGeom prst="rect">
            <a:avLst/>
          </a:prstGeom>
        </p:spPr>
        <p:txBody>
          <a:bodyPr vert="horz" lIns="91440" tIns="45720" rIns="91440" bIns="45720" rtlCol="0">
            <a:normAutofit/>
          </a:bodyPr>
          <a:lstStyle/>
          <a:p>
            <a:pPr marL="557530" marR="0" indent="-228600">
              <a:lnSpc>
                <a:spcPct val="90000"/>
              </a:lnSpc>
              <a:spcBef>
                <a:spcPts val="0"/>
              </a:spcBef>
              <a:spcAft>
                <a:spcPts val="600"/>
              </a:spcAf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427700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A62FB04C-F25F-9EA1-4661-05EE7FF2C1E2}"/>
              </a:ext>
            </a:extLst>
          </p:cNvPr>
          <p:cNvSpPr>
            <a:spLocks noGrp="1"/>
          </p:cNvSpPr>
          <p:nvPr>
            <p:ph type="title"/>
          </p:nvPr>
        </p:nvSpPr>
        <p:spPr>
          <a:xfrm>
            <a:off x="641074" y="1419900"/>
            <a:ext cx="2844002" cy="4018201"/>
          </a:xfrm>
        </p:spPr>
        <p:txBody>
          <a:bodyPr>
            <a:normAutofit/>
          </a:bodyPr>
          <a:lstStyle/>
          <a:p>
            <a:pPr algn="l"/>
            <a:r>
              <a:rPr lang="en-US" sz="2800"/>
              <a:t>Methodologies  Used</a:t>
            </a:r>
          </a:p>
        </p:txBody>
      </p:sp>
      <p:sp>
        <p:nvSpPr>
          <p:cNvPr id="3" name="Content Placeholder 2">
            <a:extLst>
              <a:ext uri="{FF2B5EF4-FFF2-40B4-BE49-F238E27FC236}">
                <a16:creationId xmlns:a16="http://schemas.microsoft.com/office/drawing/2014/main" id="{E46DF505-90B0-BD8C-7AFD-01F7E5B983BF}"/>
              </a:ext>
            </a:extLst>
          </p:cNvPr>
          <p:cNvSpPr>
            <a:spLocks noGrp="1"/>
          </p:cNvSpPr>
          <p:nvPr>
            <p:ph idx="1"/>
          </p:nvPr>
        </p:nvSpPr>
        <p:spPr>
          <a:xfrm>
            <a:off x="4701008" y="1193576"/>
            <a:ext cx="6576591" cy="4470850"/>
          </a:xfrm>
        </p:spPr>
        <p:txBody>
          <a:bodyPr anchor="ctr">
            <a:normAutofit/>
          </a:bodyPr>
          <a:lstStyle/>
          <a:p>
            <a:pPr marL="0" indent="0">
              <a:lnSpc>
                <a:spcPct val="110000"/>
              </a:lnSpc>
              <a:buNone/>
            </a:pPr>
            <a:r>
              <a:rPr lang="en-US" sz="1600" b="1"/>
              <a:t>Neural Network Model with </a:t>
            </a:r>
            <a:r>
              <a:rPr lang="en-US" sz="1600" b="1" err="1"/>
              <a:t>Pyspark</a:t>
            </a:r>
            <a:endParaRPr lang="en-US" sz="1600" b="1"/>
          </a:p>
          <a:p>
            <a:pPr>
              <a:lnSpc>
                <a:spcPct val="110000"/>
              </a:lnSpc>
              <a:buFont typeface="Wingdings" panose="05000000000000000000" pitchFamily="2" charset="2"/>
              <a:buChar char="Ø"/>
            </a:pPr>
            <a:r>
              <a:rPr lang="en-US" sz="1600"/>
              <a:t>Data Loading and Preprocessing</a:t>
            </a:r>
          </a:p>
          <a:p>
            <a:pPr>
              <a:lnSpc>
                <a:spcPct val="110000"/>
              </a:lnSpc>
              <a:buFont typeface="Wingdings" panose="05000000000000000000" pitchFamily="2" charset="2"/>
              <a:buChar char="Ø"/>
            </a:pPr>
            <a:r>
              <a:rPr lang="en-US" sz="1600" err="1"/>
              <a:t>StringIndexer</a:t>
            </a:r>
            <a:r>
              <a:rPr lang="en-US" sz="1600"/>
              <a:t> and </a:t>
            </a:r>
            <a:r>
              <a:rPr lang="en-US" sz="1600" err="1"/>
              <a:t>OneHotEncoder</a:t>
            </a:r>
            <a:endParaRPr lang="en-US" sz="1600"/>
          </a:p>
          <a:p>
            <a:pPr>
              <a:lnSpc>
                <a:spcPct val="110000"/>
              </a:lnSpc>
              <a:buFont typeface="Wingdings" panose="05000000000000000000" pitchFamily="2" charset="2"/>
              <a:buChar char="Ø"/>
            </a:pPr>
            <a:r>
              <a:rPr lang="en-US" sz="1600" err="1"/>
              <a:t>VectorAssembler</a:t>
            </a:r>
            <a:endParaRPr lang="en-US" sz="1600"/>
          </a:p>
          <a:p>
            <a:pPr>
              <a:lnSpc>
                <a:spcPct val="110000"/>
              </a:lnSpc>
              <a:buFont typeface="Wingdings" panose="05000000000000000000" pitchFamily="2" charset="2"/>
              <a:buChar char="Ø"/>
            </a:pPr>
            <a:r>
              <a:rPr lang="en-US" sz="1600" err="1"/>
              <a:t>StandardScaler</a:t>
            </a:r>
            <a:endParaRPr lang="en-US" sz="1600"/>
          </a:p>
          <a:p>
            <a:pPr>
              <a:lnSpc>
                <a:spcPct val="110000"/>
              </a:lnSpc>
              <a:buFont typeface="Wingdings" panose="05000000000000000000" pitchFamily="2" charset="2"/>
              <a:buChar char="Ø"/>
            </a:pPr>
            <a:r>
              <a:rPr lang="en-US" sz="1600"/>
              <a:t>Neural Network Classification</a:t>
            </a:r>
          </a:p>
          <a:p>
            <a:pPr>
              <a:lnSpc>
                <a:spcPct val="110000"/>
              </a:lnSpc>
              <a:buFont typeface="Wingdings" panose="05000000000000000000" pitchFamily="2" charset="2"/>
              <a:buChar char="Ø"/>
            </a:pPr>
            <a:r>
              <a:rPr lang="en-US" sz="1600" err="1"/>
              <a:t>MultilayerPerceptronClassifier</a:t>
            </a:r>
            <a:endParaRPr lang="en-US" sz="1600"/>
          </a:p>
          <a:p>
            <a:pPr>
              <a:lnSpc>
                <a:spcPct val="110000"/>
              </a:lnSpc>
              <a:buFont typeface="Wingdings" panose="05000000000000000000" pitchFamily="2" charset="2"/>
              <a:buChar char="Ø"/>
            </a:pPr>
            <a:r>
              <a:rPr lang="en-US" sz="1600" err="1"/>
              <a:t>MulticlassClassificationEvaluator</a:t>
            </a:r>
            <a:r>
              <a:rPr lang="en-US" sz="1600"/>
              <a:t> </a:t>
            </a:r>
          </a:p>
          <a:p>
            <a:pPr>
              <a:lnSpc>
                <a:spcPct val="110000"/>
              </a:lnSpc>
              <a:buFont typeface="Wingdings" panose="05000000000000000000" pitchFamily="2" charset="2"/>
              <a:buChar char="Ø"/>
            </a:pPr>
            <a:r>
              <a:rPr lang="en-US" sz="1600"/>
              <a:t>Hyperparameter Tuning</a:t>
            </a:r>
          </a:p>
          <a:p>
            <a:pPr>
              <a:lnSpc>
                <a:spcPct val="110000"/>
              </a:lnSpc>
              <a:buFont typeface="Wingdings" panose="05000000000000000000" pitchFamily="2" charset="2"/>
              <a:buChar char="Ø"/>
            </a:pPr>
            <a:r>
              <a:rPr lang="en-US" sz="1600" err="1"/>
              <a:t>ParamGridBuilder</a:t>
            </a:r>
            <a:endParaRPr lang="en-US" sz="1600"/>
          </a:p>
          <a:p>
            <a:pPr>
              <a:lnSpc>
                <a:spcPct val="110000"/>
              </a:lnSpc>
              <a:buFont typeface="Wingdings" panose="05000000000000000000" pitchFamily="2" charset="2"/>
              <a:buChar char="Ø"/>
            </a:pPr>
            <a:r>
              <a:rPr lang="en-US" sz="1600"/>
              <a:t>Final Model Evaluation</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04643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A62FB04C-F25F-9EA1-4661-05EE7FF2C1E2}"/>
              </a:ext>
            </a:extLst>
          </p:cNvPr>
          <p:cNvSpPr>
            <a:spLocks noGrp="1"/>
          </p:cNvSpPr>
          <p:nvPr>
            <p:ph type="title"/>
          </p:nvPr>
        </p:nvSpPr>
        <p:spPr>
          <a:xfrm>
            <a:off x="641074" y="1419900"/>
            <a:ext cx="2844002" cy="4018201"/>
          </a:xfrm>
        </p:spPr>
        <p:txBody>
          <a:bodyPr>
            <a:normAutofit/>
          </a:bodyPr>
          <a:lstStyle/>
          <a:p>
            <a:pPr algn="l"/>
            <a:r>
              <a:rPr lang="en-US" sz="2800"/>
              <a:t>Methodologies  Used</a:t>
            </a:r>
          </a:p>
        </p:txBody>
      </p:sp>
      <p:sp>
        <p:nvSpPr>
          <p:cNvPr id="3" name="Content Placeholder 2">
            <a:extLst>
              <a:ext uri="{FF2B5EF4-FFF2-40B4-BE49-F238E27FC236}">
                <a16:creationId xmlns:a16="http://schemas.microsoft.com/office/drawing/2014/main" id="{E46DF505-90B0-BD8C-7AFD-01F7E5B983BF}"/>
              </a:ext>
            </a:extLst>
          </p:cNvPr>
          <p:cNvSpPr>
            <a:spLocks noGrp="1"/>
          </p:cNvSpPr>
          <p:nvPr>
            <p:ph idx="1"/>
          </p:nvPr>
        </p:nvSpPr>
        <p:spPr>
          <a:xfrm>
            <a:off x="4701008" y="1193576"/>
            <a:ext cx="6576591" cy="4470850"/>
          </a:xfrm>
        </p:spPr>
        <p:txBody>
          <a:bodyPr anchor="ctr">
            <a:normAutofit/>
          </a:bodyPr>
          <a:lstStyle/>
          <a:p>
            <a:pPr marL="0" indent="0">
              <a:lnSpc>
                <a:spcPct val="110000"/>
              </a:lnSpc>
              <a:buNone/>
            </a:pPr>
            <a:r>
              <a:rPr lang="en-US" sz="1600" b="1"/>
              <a:t>Neural Network Model with </a:t>
            </a:r>
            <a:r>
              <a:rPr lang="en-US" sz="1600" b="1" err="1"/>
              <a:t>Pyspark</a:t>
            </a:r>
            <a:endParaRPr lang="en-US" sz="1600" b="1"/>
          </a:p>
          <a:p>
            <a:pPr>
              <a:lnSpc>
                <a:spcPct val="110000"/>
              </a:lnSpc>
              <a:buFont typeface="Wingdings" panose="05000000000000000000" pitchFamily="2" charset="2"/>
              <a:buChar char="Ø"/>
            </a:pPr>
            <a:r>
              <a:rPr lang="en-US" sz="1600"/>
              <a:t>Data Loading and Preprocessing</a:t>
            </a:r>
          </a:p>
          <a:p>
            <a:pPr>
              <a:lnSpc>
                <a:spcPct val="110000"/>
              </a:lnSpc>
              <a:buFont typeface="Wingdings" panose="05000000000000000000" pitchFamily="2" charset="2"/>
              <a:buChar char="Ø"/>
            </a:pPr>
            <a:r>
              <a:rPr lang="en-US" sz="1600" err="1"/>
              <a:t>StringIndexer</a:t>
            </a:r>
            <a:r>
              <a:rPr lang="en-US" sz="1600"/>
              <a:t> and </a:t>
            </a:r>
            <a:r>
              <a:rPr lang="en-US" sz="1600" err="1"/>
              <a:t>OneHotEncoder</a:t>
            </a:r>
            <a:endParaRPr lang="en-US" sz="1600"/>
          </a:p>
          <a:p>
            <a:pPr>
              <a:lnSpc>
                <a:spcPct val="110000"/>
              </a:lnSpc>
              <a:buFont typeface="Wingdings" panose="05000000000000000000" pitchFamily="2" charset="2"/>
              <a:buChar char="Ø"/>
            </a:pPr>
            <a:r>
              <a:rPr lang="en-US" sz="1600" err="1"/>
              <a:t>VectorAssembler</a:t>
            </a:r>
            <a:endParaRPr lang="en-US" sz="1600"/>
          </a:p>
          <a:p>
            <a:pPr>
              <a:lnSpc>
                <a:spcPct val="110000"/>
              </a:lnSpc>
              <a:buFont typeface="Wingdings" panose="05000000000000000000" pitchFamily="2" charset="2"/>
              <a:buChar char="Ø"/>
            </a:pPr>
            <a:r>
              <a:rPr lang="en-US" sz="1600" err="1"/>
              <a:t>StandardScaler</a:t>
            </a:r>
            <a:endParaRPr lang="en-US" sz="1600"/>
          </a:p>
          <a:p>
            <a:pPr>
              <a:lnSpc>
                <a:spcPct val="110000"/>
              </a:lnSpc>
              <a:buFont typeface="Wingdings" panose="05000000000000000000" pitchFamily="2" charset="2"/>
              <a:buChar char="Ø"/>
            </a:pPr>
            <a:r>
              <a:rPr lang="en-US" sz="1600"/>
              <a:t>Neural Network Classification</a:t>
            </a:r>
          </a:p>
          <a:p>
            <a:pPr>
              <a:lnSpc>
                <a:spcPct val="110000"/>
              </a:lnSpc>
              <a:buFont typeface="Wingdings" panose="05000000000000000000" pitchFamily="2" charset="2"/>
              <a:buChar char="Ø"/>
            </a:pPr>
            <a:r>
              <a:rPr lang="en-US" sz="1600" err="1"/>
              <a:t>MultilayerPerceptronClassifier</a:t>
            </a:r>
            <a:endParaRPr lang="en-US" sz="1600"/>
          </a:p>
          <a:p>
            <a:pPr>
              <a:lnSpc>
                <a:spcPct val="110000"/>
              </a:lnSpc>
              <a:buFont typeface="Wingdings" panose="05000000000000000000" pitchFamily="2" charset="2"/>
              <a:buChar char="Ø"/>
            </a:pPr>
            <a:r>
              <a:rPr lang="en-US" sz="1600" err="1"/>
              <a:t>MulticlassClassificationEvaluator</a:t>
            </a:r>
            <a:r>
              <a:rPr lang="en-US" sz="1600"/>
              <a:t> </a:t>
            </a:r>
          </a:p>
          <a:p>
            <a:pPr>
              <a:lnSpc>
                <a:spcPct val="110000"/>
              </a:lnSpc>
              <a:buFont typeface="Wingdings" panose="05000000000000000000" pitchFamily="2" charset="2"/>
              <a:buChar char="Ø"/>
            </a:pPr>
            <a:r>
              <a:rPr lang="en-US" sz="1600"/>
              <a:t>Hyperparameter Tuning</a:t>
            </a:r>
          </a:p>
          <a:p>
            <a:pPr>
              <a:lnSpc>
                <a:spcPct val="110000"/>
              </a:lnSpc>
              <a:buFont typeface="Wingdings" panose="05000000000000000000" pitchFamily="2" charset="2"/>
              <a:buChar char="Ø"/>
            </a:pPr>
            <a:r>
              <a:rPr lang="en-US" sz="1600" err="1"/>
              <a:t>ParamGridBuilder</a:t>
            </a:r>
            <a:endParaRPr lang="en-US" sz="1600"/>
          </a:p>
          <a:p>
            <a:pPr>
              <a:lnSpc>
                <a:spcPct val="110000"/>
              </a:lnSpc>
              <a:buFont typeface="Wingdings" panose="05000000000000000000" pitchFamily="2" charset="2"/>
              <a:buChar char="Ø"/>
            </a:pPr>
            <a:r>
              <a:rPr lang="en-US" sz="1600"/>
              <a:t>Final Model Evaluation</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418983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1486D50C-EBDB-FFBC-F59D-3B4DCAB20D2D}"/>
              </a:ext>
            </a:extLst>
          </p:cNvPr>
          <p:cNvSpPr>
            <a:spLocks noGrp="1"/>
          </p:cNvSpPr>
          <p:nvPr>
            <p:ph type="title"/>
          </p:nvPr>
        </p:nvSpPr>
        <p:spPr>
          <a:xfrm>
            <a:off x="641074" y="1419900"/>
            <a:ext cx="2844002" cy="4018201"/>
          </a:xfrm>
        </p:spPr>
        <p:txBody>
          <a:bodyPr>
            <a:normAutofit/>
          </a:bodyPr>
          <a:lstStyle/>
          <a:p>
            <a:pPr algn="l"/>
            <a:r>
              <a:rPr lang="en-US" sz="2800"/>
              <a:t>Methodologies Used - Contd</a:t>
            </a:r>
          </a:p>
        </p:txBody>
      </p:sp>
      <p:sp>
        <p:nvSpPr>
          <p:cNvPr id="3" name="Content Placeholder 2">
            <a:extLst>
              <a:ext uri="{FF2B5EF4-FFF2-40B4-BE49-F238E27FC236}">
                <a16:creationId xmlns:a16="http://schemas.microsoft.com/office/drawing/2014/main" id="{57D4E825-1B57-8FF8-F889-13FDD5DC675B}"/>
              </a:ext>
            </a:extLst>
          </p:cNvPr>
          <p:cNvSpPr>
            <a:spLocks noGrp="1"/>
          </p:cNvSpPr>
          <p:nvPr>
            <p:ph idx="1"/>
          </p:nvPr>
        </p:nvSpPr>
        <p:spPr>
          <a:xfrm>
            <a:off x="4701008" y="1193576"/>
            <a:ext cx="6576591" cy="4470850"/>
          </a:xfrm>
        </p:spPr>
        <p:txBody>
          <a:bodyPr anchor="ctr">
            <a:normAutofit/>
          </a:bodyPr>
          <a:lstStyle/>
          <a:p>
            <a:pPr>
              <a:lnSpc>
                <a:spcPct val="110000"/>
              </a:lnSpc>
              <a:buFont typeface="Wingdings" panose="05000000000000000000" pitchFamily="2" charset="2"/>
              <a:buChar char="Ø"/>
            </a:pPr>
            <a:r>
              <a:rPr lang="en-US" sz="1900">
                <a:latin typeface="+mj-lt"/>
                <a:cs typeface="Times New Roman" panose="02020603050405020304" pitchFamily="18" charset="0"/>
              </a:rPr>
              <a:t>Data Loading and Preprocessing: Data is loaded and preprocessed, including steps like </a:t>
            </a:r>
            <a:r>
              <a:rPr lang="en-US" sz="1900" err="1">
                <a:latin typeface="+mj-lt"/>
                <a:cs typeface="Times New Roman" panose="02020603050405020304" pitchFamily="18" charset="0"/>
              </a:rPr>
              <a:t>StringIndexer</a:t>
            </a:r>
            <a:r>
              <a:rPr lang="en-US" sz="1900">
                <a:latin typeface="+mj-lt"/>
                <a:cs typeface="Times New Roman" panose="02020603050405020304" pitchFamily="18" charset="0"/>
              </a:rPr>
              <a:t> and </a:t>
            </a:r>
            <a:r>
              <a:rPr lang="en-US" sz="1900" err="1">
                <a:latin typeface="+mj-lt"/>
                <a:cs typeface="Times New Roman" panose="02020603050405020304" pitchFamily="18" charset="0"/>
              </a:rPr>
              <a:t>OneHotEncoder</a:t>
            </a:r>
            <a:r>
              <a:rPr lang="en-US" sz="1900">
                <a:latin typeface="+mj-lt"/>
                <a:cs typeface="Times New Roman" panose="02020603050405020304" pitchFamily="18" charset="0"/>
              </a:rPr>
              <a:t> for categorical variables, </a:t>
            </a:r>
            <a:r>
              <a:rPr lang="en-US" sz="1900" err="1">
                <a:latin typeface="+mj-lt"/>
                <a:cs typeface="Times New Roman" panose="02020603050405020304" pitchFamily="18" charset="0"/>
              </a:rPr>
              <a:t>VectorAssembler</a:t>
            </a:r>
            <a:r>
              <a:rPr lang="en-US" sz="1900">
                <a:latin typeface="+mj-lt"/>
                <a:cs typeface="Times New Roman" panose="02020603050405020304" pitchFamily="18" charset="0"/>
              </a:rPr>
              <a:t> for feature combination, and </a:t>
            </a:r>
            <a:r>
              <a:rPr lang="en-US" sz="1900" err="1">
                <a:latin typeface="+mj-lt"/>
                <a:cs typeface="Times New Roman" panose="02020603050405020304" pitchFamily="18" charset="0"/>
              </a:rPr>
              <a:t>StandardScaler</a:t>
            </a:r>
            <a:r>
              <a:rPr lang="en-US" sz="1900">
                <a:latin typeface="+mj-lt"/>
                <a:cs typeface="Times New Roman" panose="02020603050405020304" pitchFamily="18" charset="0"/>
              </a:rPr>
              <a:t> for feature scaling.</a:t>
            </a:r>
          </a:p>
          <a:p>
            <a:pPr>
              <a:lnSpc>
                <a:spcPct val="110000"/>
              </a:lnSpc>
              <a:buFont typeface="Wingdings" panose="05000000000000000000" pitchFamily="2" charset="2"/>
              <a:buChar char="Ø"/>
            </a:pPr>
            <a:endParaRPr lang="en-US" sz="1900">
              <a:latin typeface="+mj-lt"/>
              <a:cs typeface="Times New Roman" panose="02020603050405020304" pitchFamily="18" charset="0"/>
            </a:endParaRPr>
          </a:p>
          <a:p>
            <a:pPr>
              <a:lnSpc>
                <a:spcPct val="110000"/>
              </a:lnSpc>
              <a:buFont typeface="Wingdings" panose="05000000000000000000" pitchFamily="2" charset="2"/>
              <a:buChar char="Ø"/>
            </a:pPr>
            <a:r>
              <a:rPr lang="en-US" sz="1900">
                <a:latin typeface="+mj-lt"/>
                <a:cs typeface="Times New Roman" panose="02020603050405020304" pitchFamily="18" charset="0"/>
              </a:rPr>
              <a:t>Neural Network Classification: A Multilayer Perceptron Classifier is used for classification tasks.</a:t>
            </a:r>
          </a:p>
          <a:p>
            <a:pPr>
              <a:lnSpc>
                <a:spcPct val="110000"/>
              </a:lnSpc>
              <a:buFont typeface="Wingdings" panose="05000000000000000000" pitchFamily="2" charset="2"/>
              <a:buChar char="Ø"/>
            </a:pPr>
            <a:endParaRPr lang="en-US" sz="1900">
              <a:latin typeface="+mj-lt"/>
              <a:cs typeface="Times New Roman" panose="02020603050405020304" pitchFamily="18" charset="0"/>
            </a:endParaRPr>
          </a:p>
          <a:p>
            <a:pPr>
              <a:lnSpc>
                <a:spcPct val="110000"/>
              </a:lnSpc>
              <a:buFont typeface="Wingdings" panose="05000000000000000000" pitchFamily="2" charset="2"/>
              <a:buChar char="Ø"/>
            </a:pPr>
            <a:r>
              <a:rPr lang="en-US" sz="1900">
                <a:latin typeface="+mj-lt"/>
                <a:cs typeface="Times New Roman" panose="02020603050405020304" pitchFamily="18" charset="0"/>
              </a:rPr>
              <a:t>Multiclass Classification Evaluator: A </a:t>
            </a:r>
            <a:r>
              <a:rPr lang="en-US" sz="1900" err="1">
                <a:latin typeface="+mj-lt"/>
                <a:cs typeface="Times New Roman" panose="02020603050405020304" pitchFamily="18" charset="0"/>
              </a:rPr>
              <a:t>MulticlassClassificationEvaluator</a:t>
            </a:r>
            <a:r>
              <a:rPr lang="en-US" sz="1900">
                <a:latin typeface="+mj-lt"/>
                <a:cs typeface="Times New Roman" panose="02020603050405020304" pitchFamily="18" charset="0"/>
              </a:rPr>
              <a:t> is employed to assess model performance.</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38115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45D89D56-3F52-AD6C-CEA0-FEAADCB703CB}"/>
              </a:ext>
            </a:extLst>
          </p:cNvPr>
          <p:cNvSpPr>
            <a:spLocks noGrp="1"/>
          </p:cNvSpPr>
          <p:nvPr>
            <p:ph type="title"/>
          </p:nvPr>
        </p:nvSpPr>
        <p:spPr>
          <a:xfrm>
            <a:off x="641074" y="1419900"/>
            <a:ext cx="2844002" cy="4018201"/>
          </a:xfrm>
        </p:spPr>
        <p:txBody>
          <a:bodyPr>
            <a:normAutofit/>
          </a:bodyPr>
          <a:lstStyle/>
          <a:p>
            <a:pPr algn="l"/>
            <a:r>
              <a:rPr lang="en-US" sz="2800"/>
              <a:t>Methodologies Used- Contd</a:t>
            </a:r>
          </a:p>
        </p:txBody>
      </p:sp>
      <p:sp>
        <p:nvSpPr>
          <p:cNvPr id="3" name="Content Placeholder 2">
            <a:extLst>
              <a:ext uri="{FF2B5EF4-FFF2-40B4-BE49-F238E27FC236}">
                <a16:creationId xmlns:a16="http://schemas.microsoft.com/office/drawing/2014/main" id="{8432D35F-593E-F963-E826-0A3F8ACC1298}"/>
              </a:ext>
            </a:extLst>
          </p:cNvPr>
          <p:cNvSpPr>
            <a:spLocks noGrp="1"/>
          </p:cNvSpPr>
          <p:nvPr>
            <p:ph idx="1"/>
          </p:nvPr>
        </p:nvSpPr>
        <p:spPr>
          <a:xfrm>
            <a:off x="4701008" y="1193576"/>
            <a:ext cx="6576591" cy="4470850"/>
          </a:xfrm>
        </p:spPr>
        <p:txBody>
          <a:bodyPr anchor="ctr">
            <a:normAutofit/>
          </a:bodyPr>
          <a:lstStyle/>
          <a:p>
            <a:pPr>
              <a:buFont typeface="Wingdings" panose="05000000000000000000" pitchFamily="2" charset="2"/>
              <a:buChar char="Ø"/>
            </a:pPr>
            <a:r>
              <a:rPr lang="en-US" dirty="0"/>
              <a:t>Hyperparameter Tuning: Hyperparameter tuning is conducted using </a:t>
            </a:r>
            <a:r>
              <a:rPr lang="en-US" dirty="0" err="1"/>
              <a:t>ParamGridBuilder</a:t>
            </a:r>
            <a:r>
              <a:rPr lang="en-US" dirty="0"/>
              <a:t>.</a:t>
            </a:r>
            <a:endParaRPr lang="en-US"/>
          </a:p>
          <a:p>
            <a:pPr marL="0" indent="0">
              <a:buNone/>
            </a:pPr>
            <a:endParaRPr lang="en-US"/>
          </a:p>
          <a:p>
            <a:pPr>
              <a:buFont typeface="Wingdings" panose="05000000000000000000" pitchFamily="2" charset="2"/>
              <a:buChar char="Ø"/>
            </a:pPr>
            <a:r>
              <a:rPr lang="en-US" dirty="0"/>
              <a:t>Cross-Validation: k-fold cross-validation is performed to evaluate model performance across different data subsets.</a:t>
            </a:r>
            <a:endParaRPr lang="en-US"/>
          </a:p>
          <a:p>
            <a:pPr marL="0" indent="0">
              <a:buNone/>
            </a:pPr>
            <a:endParaRPr lang="en-US"/>
          </a:p>
          <a:p>
            <a:pPr>
              <a:buFont typeface="Wingdings" panose="05000000000000000000" pitchFamily="2" charset="2"/>
              <a:buChar char="Ø"/>
            </a:pPr>
            <a:r>
              <a:rPr lang="en-US" dirty="0"/>
              <a:t>Final Model Evaluation: The final neural network model's performance using </a:t>
            </a:r>
            <a:r>
              <a:rPr lang="en-US" dirty="0" err="1"/>
              <a:t>PySpark</a:t>
            </a:r>
            <a:r>
              <a:rPr lang="en-US" dirty="0"/>
              <a:t> is assessed.</a:t>
            </a:r>
            <a:endParaRPr lang="en-US"/>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46610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2" name="Picture 513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122" name="Picture 2">
            <a:extLst>
              <a:ext uri="{FF2B5EF4-FFF2-40B4-BE49-F238E27FC236}">
                <a16:creationId xmlns:a16="http://schemas.microsoft.com/office/drawing/2014/main" id="{11AE3A7C-AA39-FE5F-081E-696BDF4DE8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24991" y="2367091"/>
            <a:ext cx="4755704" cy="342410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E8D12C-236B-B14C-4954-FBDFDCDF38C2}"/>
              </a:ext>
            </a:extLst>
          </p:cNvPr>
          <p:cNvSpPr>
            <a:spLocks noGrp="1"/>
          </p:cNvSpPr>
          <p:nvPr>
            <p:ph type="title"/>
          </p:nvPr>
        </p:nvSpPr>
        <p:spPr>
          <a:xfrm>
            <a:off x="913775" y="618517"/>
            <a:ext cx="10364451" cy="1596177"/>
          </a:xfrm>
        </p:spPr>
        <p:txBody>
          <a:bodyPr vert="horz" lIns="91440" tIns="45720" rIns="91440" bIns="45720" rtlCol="0" anchor="ctr">
            <a:normAutofit/>
          </a:bodyPr>
          <a:lstStyle/>
          <a:p>
            <a:r>
              <a:rPr lang="en-US"/>
              <a:t>Challenges encountered</a:t>
            </a:r>
            <a:endParaRPr lang="en-US" dirty="0"/>
          </a:p>
        </p:txBody>
      </p:sp>
      <p:sp>
        <p:nvSpPr>
          <p:cNvPr id="5" name="TextBox 4">
            <a:extLst>
              <a:ext uri="{FF2B5EF4-FFF2-40B4-BE49-F238E27FC236}">
                <a16:creationId xmlns:a16="http://schemas.microsoft.com/office/drawing/2014/main" id="{175944EC-10CE-AB09-9E94-4FE7BF228BA6}"/>
              </a:ext>
            </a:extLst>
          </p:cNvPr>
          <p:cNvSpPr txBox="1"/>
          <p:nvPr/>
        </p:nvSpPr>
        <p:spPr>
          <a:xfrm>
            <a:off x="913774" y="2367092"/>
            <a:ext cx="4860493" cy="3424107"/>
          </a:xfrm>
          <a:prstGeom prst="rect">
            <a:avLst/>
          </a:prstGeom>
        </p:spPr>
        <p:txBody>
          <a:bodyPr vert="horz" lIns="91440" tIns="45720" rIns="91440" bIns="45720" rtlCol="0">
            <a:normAutofit/>
          </a:bodyPr>
          <a:lstStyle/>
          <a:p>
            <a:pPr marL="342900" indent="-228600" defTabSz="914400">
              <a:lnSpc>
                <a:spcPct val="110000"/>
              </a:lnSpc>
              <a:spcAft>
                <a:spcPts val="600"/>
              </a:spcAft>
              <a:buClr>
                <a:schemeClr val="tx1"/>
              </a:buClr>
              <a:buFont typeface="Arial" panose="020B0604020202020204" pitchFamily="34" charset="0"/>
              <a:buChar char="•"/>
            </a:pPr>
            <a:r>
              <a:rPr lang="en-US" sz="1400" b="1" cap="all"/>
              <a:t>Data Gaps</a:t>
            </a:r>
            <a:r>
              <a:rPr lang="en-US" sz="1400" cap="all"/>
              <a:t>: Incomplete or inconsistent historical match data can hinder model training.</a:t>
            </a:r>
          </a:p>
          <a:p>
            <a:pPr marL="342900" indent="-228600" defTabSz="914400">
              <a:lnSpc>
                <a:spcPct val="110000"/>
              </a:lnSpc>
              <a:spcAft>
                <a:spcPts val="600"/>
              </a:spcAft>
              <a:buClr>
                <a:schemeClr val="tx1"/>
              </a:buClr>
              <a:buFont typeface="Arial" panose="020B0604020202020204" pitchFamily="34" charset="0"/>
              <a:buChar char="•"/>
            </a:pPr>
            <a:r>
              <a:rPr lang="en-US" sz="1400" b="1" cap="all"/>
              <a:t>Overfitting</a:t>
            </a:r>
            <a:r>
              <a:rPr lang="en-US" sz="1400" cap="all"/>
              <a:t>: Models may perform well on training data but poorly on unseen data.</a:t>
            </a:r>
          </a:p>
          <a:p>
            <a:pPr marL="342900" indent="-228600" defTabSz="914400">
              <a:lnSpc>
                <a:spcPct val="110000"/>
              </a:lnSpc>
              <a:spcAft>
                <a:spcPts val="600"/>
              </a:spcAft>
              <a:buClr>
                <a:schemeClr val="tx1"/>
              </a:buClr>
              <a:buFont typeface="Arial" panose="020B0604020202020204" pitchFamily="34" charset="0"/>
              <a:buChar char="•"/>
            </a:pPr>
            <a:r>
              <a:rPr lang="en-US" sz="1400" b="1" cap="all"/>
              <a:t>Many Features</a:t>
            </a:r>
            <a:r>
              <a:rPr lang="en-US" sz="1400" cap="all"/>
              <a:t>: Processing numerous features stats can complicate computations.</a:t>
            </a:r>
          </a:p>
          <a:p>
            <a:pPr marL="342900" indent="-228600" defTabSz="914400">
              <a:lnSpc>
                <a:spcPct val="110000"/>
              </a:lnSpc>
              <a:spcAft>
                <a:spcPts val="600"/>
              </a:spcAft>
              <a:buClr>
                <a:schemeClr val="tx1"/>
              </a:buClr>
              <a:buFont typeface="Arial" panose="020B0604020202020204" pitchFamily="34" charset="0"/>
              <a:buChar char="•"/>
            </a:pPr>
            <a:r>
              <a:rPr lang="en-US" sz="1400" b="1" cap="all"/>
              <a:t>Feature Selection</a:t>
            </a:r>
            <a:r>
              <a:rPr lang="en-US" sz="1400" cap="all"/>
              <a:t>: Deciding on the most predictive stats can be challenging.</a:t>
            </a:r>
          </a:p>
          <a:p>
            <a:pPr marL="342900" indent="-228600" defTabSz="914400">
              <a:lnSpc>
                <a:spcPct val="110000"/>
              </a:lnSpc>
              <a:spcAft>
                <a:spcPts val="600"/>
              </a:spcAft>
              <a:buClr>
                <a:schemeClr val="tx1"/>
              </a:buClr>
              <a:buFont typeface="Arial" panose="020B0604020202020204" pitchFamily="34" charset="0"/>
              <a:buChar char="•"/>
            </a:pPr>
            <a:r>
              <a:rPr lang="en-US" sz="1400" b="1" cap="all"/>
              <a:t>Model Interpretability</a:t>
            </a:r>
            <a:r>
              <a:rPr lang="en-US" sz="1400" cap="all"/>
              <a:t>: Complex models may be hard to understand or justify.</a:t>
            </a:r>
          </a:p>
          <a:p>
            <a:pPr marL="342900" indent="-228600" defTabSz="914400">
              <a:lnSpc>
                <a:spcPct val="110000"/>
              </a:lnSpc>
              <a:spcAft>
                <a:spcPts val="600"/>
              </a:spcAft>
              <a:buClr>
                <a:schemeClr val="tx1"/>
              </a:buClr>
              <a:buFont typeface="Arial" panose="020B0604020202020204" pitchFamily="34" charset="0"/>
              <a:buChar char="•"/>
            </a:pPr>
            <a:r>
              <a:rPr lang="en-US" sz="1400" b="1" cap="all"/>
              <a:t>Data Bias</a:t>
            </a:r>
            <a:r>
              <a:rPr lang="en-US" sz="1400" cap="all"/>
              <a:t>: Skewed data can lead to biased predictions.</a:t>
            </a:r>
          </a:p>
        </p:txBody>
      </p:sp>
    </p:spTree>
    <p:extLst>
      <p:ext uri="{BB962C8B-B14F-4D97-AF65-F5344CB8AC3E}">
        <p14:creationId xmlns:p14="http://schemas.microsoft.com/office/powerpoint/2010/main" val="416981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a:extLst>
              <a:ext uri="{FF2B5EF4-FFF2-40B4-BE49-F238E27FC236}">
                <a16:creationId xmlns:a16="http://schemas.microsoft.com/office/drawing/2014/main" id="{7459B57C-44A4-9F76-D36E-A43D44669739}"/>
              </a:ext>
            </a:extLst>
          </p:cNvPr>
          <p:cNvPicPr>
            <a:picLocks noChangeAspect="1"/>
          </p:cNvPicPr>
          <p:nvPr/>
        </p:nvPicPr>
        <p:blipFill rotWithShape="1">
          <a:blip r:embed="rId3"/>
          <a:srcRect t="3674" b="6326"/>
          <a:stretch/>
        </p:blipFill>
        <p:spPr>
          <a:xfrm>
            <a:off x="6417734" y="2737520"/>
            <a:ext cx="4770219" cy="268324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DC7B94-471B-49DA-EFCB-4D98F1528165}"/>
              </a:ext>
            </a:extLst>
          </p:cNvPr>
          <p:cNvSpPr>
            <a:spLocks noGrp="1"/>
          </p:cNvSpPr>
          <p:nvPr>
            <p:ph type="title"/>
          </p:nvPr>
        </p:nvSpPr>
        <p:spPr>
          <a:xfrm>
            <a:off x="913775" y="618517"/>
            <a:ext cx="10364451" cy="1596177"/>
          </a:xfrm>
        </p:spPr>
        <p:txBody>
          <a:bodyPr>
            <a:normAutofit/>
          </a:bodyPr>
          <a:lstStyle/>
          <a:p>
            <a:r>
              <a:rPr lang="en-US"/>
              <a:t>Analysis on the results:</a:t>
            </a:r>
            <a:br>
              <a:rPr lang="en-US"/>
            </a:br>
            <a:endParaRPr lang="en-US"/>
          </a:p>
        </p:txBody>
      </p:sp>
      <p:sp>
        <p:nvSpPr>
          <p:cNvPr id="3" name="Content Placeholder 2">
            <a:extLst>
              <a:ext uri="{FF2B5EF4-FFF2-40B4-BE49-F238E27FC236}">
                <a16:creationId xmlns:a16="http://schemas.microsoft.com/office/drawing/2014/main" id="{F4C5F153-F07F-85A0-57C6-F9B69D4603E7}"/>
              </a:ext>
            </a:extLst>
          </p:cNvPr>
          <p:cNvSpPr>
            <a:spLocks noGrp="1"/>
          </p:cNvSpPr>
          <p:nvPr>
            <p:ph idx="1"/>
          </p:nvPr>
        </p:nvSpPr>
        <p:spPr>
          <a:xfrm>
            <a:off x="913774" y="2367092"/>
            <a:ext cx="4860493" cy="3424107"/>
          </a:xfrm>
        </p:spPr>
        <p:txBody>
          <a:bodyPr>
            <a:normAutofit/>
          </a:bodyPr>
          <a:lstStyle/>
          <a:p>
            <a:pPr rtl="0">
              <a:lnSpc>
                <a:spcPct val="110000"/>
              </a:lnSpc>
              <a:buFont typeface="Wingdings" panose="05000000000000000000" pitchFamily="2" charset="2"/>
              <a:buChar char="Ø"/>
            </a:pPr>
            <a:r>
              <a:rPr lang="en-US" sz="1900" b="1"/>
              <a:t>Accuracy</a:t>
            </a:r>
            <a:r>
              <a:rPr lang="en-US" sz="1900"/>
              <a:t>: Compare the accuracy scores. Higher accuracy indicates better general performance.</a:t>
            </a:r>
          </a:p>
          <a:p>
            <a:pPr rtl="0">
              <a:lnSpc>
                <a:spcPct val="110000"/>
              </a:lnSpc>
              <a:buFont typeface="Wingdings" panose="05000000000000000000" pitchFamily="2" charset="2"/>
              <a:buChar char="Ø"/>
            </a:pPr>
            <a:endParaRPr lang="en-US" sz="1900"/>
          </a:p>
          <a:p>
            <a:pPr rtl="0">
              <a:lnSpc>
                <a:spcPct val="110000"/>
              </a:lnSpc>
              <a:buFont typeface="Wingdings" panose="05000000000000000000" pitchFamily="2" charset="2"/>
              <a:buChar char="Ø"/>
            </a:pPr>
            <a:r>
              <a:rPr lang="en-US" sz="1900" b="1"/>
              <a:t>Precision, Recall, F1 Score</a:t>
            </a:r>
            <a:r>
              <a:rPr lang="en-US" sz="1900"/>
              <a:t>: In scenarios where one class is more important (e.g., predicting a win for a team), these metrics might be more informative than mere accuracy.</a:t>
            </a:r>
          </a:p>
          <a:p>
            <a:pPr rtl="0">
              <a:lnSpc>
                <a:spcPct val="110000"/>
              </a:lnSpc>
              <a:buFont typeface="+mj-lt"/>
              <a:buAutoNum type="arabicPeriod"/>
            </a:pPr>
            <a:endParaRPr lang="en-US" sz="1900"/>
          </a:p>
        </p:txBody>
      </p:sp>
    </p:spTree>
    <p:extLst>
      <p:ext uri="{BB962C8B-B14F-4D97-AF65-F5344CB8AC3E}">
        <p14:creationId xmlns:p14="http://schemas.microsoft.com/office/powerpoint/2010/main" val="390627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3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037">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39" name="Rectangle 1038">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7" name="Picture 1036">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a:extLst>
              <a:ext uri="{FF2B5EF4-FFF2-40B4-BE49-F238E27FC236}">
                <a16:creationId xmlns:a16="http://schemas.microsoft.com/office/drawing/2014/main" id="{A918D97E-FC7F-3DE0-49B8-6D0E9D77CE5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960120" y="959183"/>
            <a:ext cx="6002432" cy="493700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EA5492-1D2E-A99C-211E-CC6D34C82CCF}"/>
              </a:ext>
            </a:extLst>
          </p:cNvPr>
          <p:cNvSpPr>
            <a:spLocks noGrp="1"/>
          </p:cNvSpPr>
          <p:nvPr>
            <p:ph type="title"/>
          </p:nvPr>
        </p:nvSpPr>
        <p:spPr>
          <a:xfrm>
            <a:off x="7570382" y="957486"/>
            <a:ext cx="3707844" cy="3131913"/>
          </a:xfrm>
        </p:spPr>
        <p:txBody>
          <a:bodyPr vert="horz" lIns="91440" tIns="45720" rIns="91440" bIns="45720" rtlCol="0" anchor="b">
            <a:normAutofit/>
          </a:bodyPr>
          <a:lstStyle/>
          <a:p>
            <a:r>
              <a:rPr lang="en-US" sz="4800"/>
              <a:t>Analysis on the results- Contd</a:t>
            </a:r>
            <a:br>
              <a:rPr lang="en-US" sz="4800"/>
            </a:br>
            <a:endParaRPr lang="en-US" sz="4800"/>
          </a:p>
        </p:txBody>
      </p:sp>
    </p:spTree>
    <p:extLst>
      <p:ext uri="{BB962C8B-B14F-4D97-AF65-F5344CB8AC3E}">
        <p14:creationId xmlns:p14="http://schemas.microsoft.com/office/powerpoint/2010/main" val="168244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5"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056">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59" name="Rectangle 2058">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3" name="Picture 2062">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0" name="Picture 2">
            <a:extLst>
              <a:ext uri="{FF2B5EF4-FFF2-40B4-BE49-F238E27FC236}">
                <a16:creationId xmlns:a16="http://schemas.microsoft.com/office/drawing/2014/main" id="{5B5F3EB1-C240-1DD1-3422-9F0D837C56A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965201" y="1513015"/>
            <a:ext cx="10261596" cy="382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083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CF7FA-F1A6-AD5A-E962-61FB758F09A5}"/>
              </a:ext>
            </a:extLst>
          </p:cNvPr>
          <p:cNvSpPr>
            <a:spLocks noGrp="1"/>
          </p:cNvSpPr>
          <p:nvPr>
            <p:ph type="title"/>
          </p:nvPr>
        </p:nvSpPr>
        <p:spPr>
          <a:xfrm>
            <a:off x="641074" y="1314450"/>
            <a:ext cx="2844002" cy="3680244"/>
          </a:xfrm>
        </p:spPr>
        <p:txBody>
          <a:bodyPr>
            <a:normAutofit/>
          </a:bodyPr>
          <a:lstStyle/>
          <a:p>
            <a:pPr algn="l"/>
            <a:r>
              <a:rPr lang="en-US" sz="3400"/>
              <a:t>Advantages</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9393511D-3176-0CED-28EC-A7F35A3168FF}"/>
              </a:ext>
            </a:extLst>
          </p:cNvPr>
          <p:cNvGraphicFramePr>
            <a:graphicFrameLocks noGrp="1"/>
          </p:cNvGraphicFramePr>
          <p:nvPr>
            <p:ph idx="1"/>
            <p:extLst>
              <p:ext uri="{D42A27DB-BD31-4B8C-83A1-F6EECF244321}">
                <p14:modId xmlns:p14="http://schemas.microsoft.com/office/powerpoint/2010/main" val="267726353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547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A2C0F7-2141-A971-A506-6F79D3B11B79}"/>
              </a:ext>
            </a:extLst>
          </p:cNvPr>
          <p:cNvSpPr txBox="1"/>
          <p:nvPr/>
        </p:nvSpPr>
        <p:spPr>
          <a:xfrm>
            <a:off x="1423034" y="1137375"/>
            <a:ext cx="8779512" cy="3859167"/>
          </a:xfrm>
          <a:prstGeom prst="rect">
            <a:avLst/>
          </a:prstGeom>
        </p:spPr>
        <p:txBody>
          <a:bodyPr vert="horz" lIns="91440" tIns="45720" rIns="91440" bIns="45720" rtlCol="0">
            <a:noAutofit/>
          </a:bodyPr>
          <a:lstStyle/>
          <a:p>
            <a:pPr defTabSz="914400">
              <a:lnSpc>
                <a:spcPct val="90000"/>
              </a:lnSpc>
              <a:spcBef>
                <a:spcPts val="1000"/>
              </a:spcBef>
              <a:spcAft>
                <a:spcPts val="600"/>
              </a:spcAft>
              <a:buClr>
                <a:schemeClr val="accent2"/>
              </a:buClr>
            </a:pPr>
            <a:r>
              <a:rPr lang="en-US" sz="2400" b="1" dirty="0">
                <a:solidFill>
                  <a:srgbClr val="404040"/>
                </a:solidFill>
              </a:rPr>
              <a:t>     GROUP 12  TEAM MEMBERS</a:t>
            </a:r>
          </a:p>
          <a:p>
            <a:pPr indent="-228600" defTabSz="914400">
              <a:lnSpc>
                <a:spcPct val="90000"/>
              </a:lnSpc>
              <a:spcBef>
                <a:spcPts val="1000"/>
              </a:spcBef>
              <a:spcAft>
                <a:spcPts val="600"/>
              </a:spcAft>
              <a:buClr>
                <a:schemeClr val="accent2"/>
              </a:buClr>
              <a:buFont typeface="Arial" panose="020B0604020202020204" pitchFamily="34" charset="0"/>
              <a:buChar char="•"/>
            </a:pPr>
            <a:endParaRPr lang="en-US" sz="2400" b="1" dirty="0">
              <a:solidFill>
                <a:srgbClr val="404040"/>
              </a:solidFill>
            </a:endParaRPr>
          </a:p>
          <a:p>
            <a:pPr marL="228600" indent="-228600" defTabSz="914400">
              <a:lnSpc>
                <a:spcPct val="90000"/>
              </a:lnSpc>
              <a:spcBef>
                <a:spcPts val="1000"/>
              </a:spcBef>
              <a:spcAft>
                <a:spcPts val="600"/>
              </a:spcAft>
              <a:buClr>
                <a:schemeClr val="accent2"/>
              </a:buClr>
              <a:buFont typeface="Arial" panose="020B0604020202020204" pitchFamily="34" charset="0"/>
              <a:buChar char="•"/>
            </a:pP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Jasvitha</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Allamsetty</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11556820</a:t>
            </a:r>
          </a:p>
          <a:p>
            <a:pPr marL="228600" indent="-228600" defTabSz="914400">
              <a:lnSpc>
                <a:spcPct val="90000"/>
              </a:lnSpc>
              <a:spcBef>
                <a:spcPts val="1000"/>
              </a:spcBef>
              <a:spcAft>
                <a:spcPts val="600"/>
              </a:spcAft>
              <a:buClr>
                <a:schemeClr val="accent2"/>
              </a:buClr>
              <a:buFont typeface="Arial" panose="020B0604020202020204" pitchFamily="34" charset="0"/>
              <a:buChar char="•"/>
            </a:pP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Ram </a:t>
            </a: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Prathyusha</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Gangisetty</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11709718</a:t>
            </a:r>
          </a:p>
          <a:p>
            <a:pPr marL="228600" indent="-228600" defTabSz="914400">
              <a:lnSpc>
                <a:spcPct val="90000"/>
              </a:lnSpc>
              <a:spcBef>
                <a:spcPts val="1000"/>
              </a:spcBef>
              <a:spcAft>
                <a:spcPts val="600"/>
              </a:spcAft>
              <a:buClr>
                <a:schemeClr val="accent2"/>
              </a:buClr>
              <a:buFont typeface="Arial" panose="020B0604020202020204" pitchFamily="34" charset="0"/>
              <a:buChar char="•"/>
            </a:pP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Nikhitha</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Thakur                        11711027</a:t>
            </a:r>
          </a:p>
          <a:p>
            <a:pPr marL="228600" indent="-228600" defTabSz="914400">
              <a:lnSpc>
                <a:spcPct val="90000"/>
              </a:lnSpc>
              <a:spcBef>
                <a:spcPts val="1000"/>
              </a:spcBef>
              <a:spcAft>
                <a:spcPts val="600"/>
              </a:spcAft>
              <a:buClr>
                <a:schemeClr val="accent2"/>
              </a:buClr>
              <a:buFont typeface="Arial" panose="020B0604020202020204" pitchFamily="34" charset="0"/>
              <a:buChar char="•"/>
            </a:pP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Alivene</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Satholu</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11626247</a:t>
            </a:r>
          </a:p>
          <a:p>
            <a:pPr marL="228600" indent="-228600" defTabSz="914400">
              <a:lnSpc>
                <a:spcPct val="90000"/>
              </a:lnSpc>
              <a:spcBef>
                <a:spcPts val="1000"/>
              </a:spcBef>
              <a:spcAft>
                <a:spcPts val="600"/>
              </a:spcAft>
              <a:buClr>
                <a:schemeClr val="accent2"/>
              </a:buClr>
              <a:buFont typeface="Arial" panose="020B0604020202020204" pitchFamily="34" charset="0"/>
              <a:buChar char="•"/>
            </a:pP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Sai </a:t>
            </a: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nikitha</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404040"/>
                </a:solidFill>
                <a:latin typeface="Calibri" panose="020F0502020204030204" pitchFamily="34" charset="0"/>
                <a:ea typeface="Calibri" panose="020F0502020204030204" pitchFamily="34" charset="0"/>
                <a:cs typeface="Calibri" panose="020F0502020204030204" pitchFamily="34" charset="0"/>
              </a:rPr>
              <a:t>ponnathota</a:t>
            </a:r>
            <a:r>
              <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rPr>
              <a:t>            11645469</a:t>
            </a:r>
          </a:p>
        </p:txBody>
      </p:sp>
    </p:spTree>
    <p:extLst>
      <p:ext uri="{BB962C8B-B14F-4D97-AF65-F5344CB8AC3E}">
        <p14:creationId xmlns:p14="http://schemas.microsoft.com/office/powerpoint/2010/main" val="389810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F1AF9-B30C-D8E4-4928-558E4736CFCC}"/>
              </a:ext>
            </a:extLst>
          </p:cNvPr>
          <p:cNvSpPr>
            <a:spLocks noGrp="1"/>
          </p:cNvSpPr>
          <p:nvPr>
            <p:ph type="title"/>
          </p:nvPr>
        </p:nvSpPr>
        <p:spPr>
          <a:xfrm>
            <a:off x="641074" y="1314450"/>
            <a:ext cx="2844002" cy="3680244"/>
          </a:xfrm>
        </p:spPr>
        <p:txBody>
          <a:bodyPr>
            <a:normAutofit/>
          </a:bodyPr>
          <a:lstStyle/>
          <a:p>
            <a:pPr algn="l"/>
            <a:r>
              <a:rPr lang="en-US" sz="2800"/>
              <a:t>DISADVANTAGES</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AD8F3F9A-91EF-639D-16B5-1BF33B8ED95D}"/>
              </a:ext>
            </a:extLst>
          </p:cNvPr>
          <p:cNvGraphicFramePr>
            <a:graphicFrameLocks noGrp="1"/>
          </p:cNvGraphicFramePr>
          <p:nvPr>
            <p:ph idx="1"/>
            <p:extLst>
              <p:ext uri="{D42A27DB-BD31-4B8C-83A1-F6EECF244321}">
                <p14:modId xmlns:p14="http://schemas.microsoft.com/office/powerpoint/2010/main" val="3541808133"/>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778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39B74-D76F-4736-5D06-81EB1C86FC39}"/>
              </a:ext>
            </a:extLst>
          </p:cNvPr>
          <p:cNvSpPr>
            <a:spLocks noGrp="1"/>
          </p:cNvSpPr>
          <p:nvPr>
            <p:ph type="title"/>
          </p:nvPr>
        </p:nvSpPr>
        <p:spPr>
          <a:xfrm>
            <a:off x="641074" y="1314450"/>
            <a:ext cx="2844002" cy="3680244"/>
          </a:xfrm>
        </p:spPr>
        <p:txBody>
          <a:bodyPr>
            <a:normAutofit/>
          </a:bodyPr>
          <a:lstStyle/>
          <a:p>
            <a:pPr algn="l"/>
            <a:r>
              <a:rPr lang="en-US" sz="3400"/>
              <a:t>Applications</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5EB6213F-22D8-FC03-8DD1-53A10557F6FA}"/>
              </a:ext>
            </a:extLst>
          </p:cNvPr>
          <p:cNvGraphicFramePr>
            <a:graphicFrameLocks noGrp="1"/>
          </p:cNvGraphicFramePr>
          <p:nvPr>
            <p:ph idx="1"/>
            <p:extLst>
              <p:ext uri="{D42A27DB-BD31-4B8C-83A1-F6EECF244321}">
                <p14:modId xmlns:p14="http://schemas.microsoft.com/office/powerpoint/2010/main" val="340645008"/>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359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otball goal in net">
            <a:extLst>
              <a:ext uri="{FF2B5EF4-FFF2-40B4-BE49-F238E27FC236}">
                <a16:creationId xmlns:a16="http://schemas.microsoft.com/office/drawing/2014/main" id="{ED04E26A-015D-902A-A2F3-E3195E2A9602}"/>
              </a:ext>
            </a:extLst>
          </p:cNvPr>
          <p:cNvPicPr>
            <a:picLocks noChangeAspect="1"/>
          </p:cNvPicPr>
          <p:nvPr/>
        </p:nvPicPr>
        <p:blipFill rotWithShape="1">
          <a:blip r:embed="rId2"/>
          <a:srcRect l="14399" r="46427" b="-1"/>
          <a:stretch/>
        </p:blipFill>
        <p:spPr>
          <a:xfrm>
            <a:off x="20" y="10"/>
            <a:ext cx="4024741" cy="6857990"/>
          </a:xfrm>
          <a:prstGeom prst="rect">
            <a:avLst/>
          </a:prstGeom>
        </p:spPr>
      </p:pic>
      <p:sp>
        <p:nvSpPr>
          <p:cNvPr id="17" name="Rectangle 16">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B5DD7-FA0E-DB12-C2A7-A9E85A761408}"/>
              </a:ext>
            </a:extLst>
          </p:cNvPr>
          <p:cNvSpPr>
            <a:spLocks noGrp="1"/>
          </p:cNvSpPr>
          <p:nvPr>
            <p:ph type="title"/>
          </p:nvPr>
        </p:nvSpPr>
        <p:spPr>
          <a:xfrm>
            <a:off x="4465050" y="618517"/>
            <a:ext cx="6672886" cy="1596177"/>
          </a:xfrm>
        </p:spPr>
        <p:txBody>
          <a:bodyPr>
            <a:normAutofit/>
          </a:bodyPr>
          <a:lstStyle/>
          <a:p>
            <a:r>
              <a:rPr lang="en-US"/>
              <a:t>Conclusion</a:t>
            </a:r>
            <a:br>
              <a:rPr lang="en-US">
                <a:effectLst/>
              </a:rPr>
            </a:br>
            <a:endParaRPr lang="en-US"/>
          </a:p>
        </p:txBody>
      </p:sp>
      <p:sp>
        <p:nvSpPr>
          <p:cNvPr id="3" name="Content Placeholder 2">
            <a:extLst>
              <a:ext uri="{FF2B5EF4-FFF2-40B4-BE49-F238E27FC236}">
                <a16:creationId xmlns:a16="http://schemas.microsoft.com/office/drawing/2014/main" id="{043D184A-4616-A04F-623C-9272E3825813}"/>
              </a:ext>
            </a:extLst>
          </p:cNvPr>
          <p:cNvSpPr>
            <a:spLocks noGrp="1"/>
          </p:cNvSpPr>
          <p:nvPr>
            <p:ph idx="1"/>
          </p:nvPr>
        </p:nvSpPr>
        <p:spPr>
          <a:xfrm>
            <a:off x="4465048" y="2367092"/>
            <a:ext cx="6672887" cy="3424107"/>
          </a:xfrm>
        </p:spPr>
        <p:txBody>
          <a:bodyPr>
            <a:normAutofit/>
          </a:bodyPr>
          <a:lstStyle/>
          <a:p>
            <a:pPr marL="0" indent="0" rtl="0">
              <a:lnSpc>
                <a:spcPct val="110000"/>
              </a:lnSpc>
              <a:buNone/>
            </a:pPr>
            <a:r>
              <a:rPr lang="en-US" sz="1300"/>
              <a:t>Techniques Used: We employed classification methods, including Multilayer Perceptron, </a:t>
            </a:r>
            <a:r>
              <a:rPr lang="en-US" sz="1300" err="1"/>
              <a:t>OneHotEncoder</a:t>
            </a:r>
            <a:r>
              <a:rPr lang="en-US" sz="1300"/>
              <a:t>, Standard Scaler, and </a:t>
            </a:r>
            <a:r>
              <a:rPr lang="en-US" sz="1300" err="1"/>
              <a:t>StringIndexer</a:t>
            </a:r>
            <a:r>
              <a:rPr lang="en-US" sz="1300"/>
              <a:t>.</a:t>
            </a:r>
          </a:p>
          <a:p>
            <a:pPr marL="0" indent="0" rtl="0">
              <a:lnSpc>
                <a:spcPct val="110000"/>
              </a:lnSpc>
              <a:buNone/>
            </a:pPr>
            <a:r>
              <a:rPr lang="en-US" sz="1300"/>
              <a:t>Optimization: We optimized a </a:t>
            </a:r>
            <a:r>
              <a:rPr lang="en-US" sz="1300" err="1"/>
              <a:t>PySpark</a:t>
            </a:r>
            <a:r>
              <a:rPr lang="en-US" sz="1300"/>
              <a:t> MLP classifier using cross-validation, achieving an impressive 81.78% test set accuracy.</a:t>
            </a:r>
          </a:p>
          <a:p>
            <a:pPr marL="0" indent="0" rtl="0">
              <a:lnSpc>
                <a:spcPct val="110000"/>
              </a:lnSpc>
              <a:buNone/>
            </a:pPr>
            <a:r>
              <a:rPr lang="en-US" sz="1300"/>
              <a:t>Training Progress: The model continuously improved during training, with decreasing loss and stable precision, recall, and F1 score (72-75%) around the sixth epoch.</a:t>
            </a:r>
          </a:p>
          <a:p>
            <a:pPr marL="0" indent="0" rtl="0">
              <a:lnSpc>
                <a:spcPct val="110000"/>
              </a:lnSpc>
              <a:buNone/>
            </a:pPr>
            <a:r>
              <a:rPr lang="en-US" sz="1300"/>
              <a:t>Methodology Summary: Our systematic approach, involving advanced algorithms, preprocessing, and hyperparameter tuning, resulted in a reliable prediction model.</a:t>
            </a:r>
          </a:p>
          <a:p>
            <a:pPr marL="0" indent="0" rtl="0">
              <a:lnSpc>
                <a:spcPct val="110000"/>
              </a:lnSpc>
              <a:buNone/>
            </a:pPr>
            <a:r>
              <a:rPr lang="en-US" sz="1300"/>
              <a:t>Validation: High test set accuracy validates our methodology, providing a strong foundation for future research in advanced machine learning applications.</a:t>
            </a:r>
          </a:p>
        </p:txBody>
      </p:sp>
    </p:spTree>
    <p:extLst>
      <p:ext uri="{BB962C8B-B14F-4D97-AF65-F5344CB8AC3E}">
        <p14:creationId xmlns:p14="http://schemas.microsoft.com/office/powerpoint/2010/main" val="303400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18240-00EC-0D6E-6BA8-954A0D62BFAD}"/>
              </a:ext>
            </a:extLst>
          </p:cNvPr>
          <p:cNvSpPr txBox="1"/>
          <p:nvPr/>
        </p:nvSpPr>
        <p:spPr>
          <a:xfrm>
            <a:off x="1306286" y="1012371"/>
            <a:ext cx="8349343" cy="984885"/>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OUTLINE</a:t>
            </a:r>
          </a:p>
          <a:p>
            <a:endParaRPr lang="en-US" dirty="0"/>
          </a:p>
        </p:txBody>
      </p:sp>
      <p:sp>
        <p:nvSpPr>
          <p:cNvPr id="3" name="TextBox 2">
            <a:extLst>
              <a:ext uri="{FF2B5EF4-FFF2-40B4-BE49-F238E27FC236}">
                <a16:creationId xmlns:a16="http://schemas.microsoft.com/office/drawing/2014/main" id="{3D899CB2-2228-F2D5-3A5F-B77263EE7812}"/>
              </a:ext>
            </a:extLst>
          </p:cNvPr>
          <p:cNvSpPr txBox="1"/>
          <p:nvPr/>
        </p:nvSpPr>
        <p:spPr>
          <a:xfrm>
            <a:off x="5301343" y="519186"/>
            <a:ext cx="4354286" cy="612905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Motivation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Introduction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Technical part </a:t>
            </a:r>
          </a:p>
          <a:p>
            <a:pPr marL="342900" indent="-342900">
              <a:lnSpc>
                <a:spcPct val="150000"/>
              </a:lnSpc>
              <a:buFont typeface="Wingdings" panose="05000000000000000000" pitchFamily="2" charset="2"/>
              <a:buChar char="q"/>
            </a:pPr>
            <a:r>
              <a:rPr lang="en-US" sz="2400" dirty="0" err="1">
                <a:latin typeface="Calibri" panose="020F0502020204030204" pitchFamily="34" charset="0"/>
                <a:ea typeface="Calibri" panose="020F0502020204030204" pitchFamily="34" charset="0"/>
                <a:cs typeface="Calibri" panose="020F0502020204030204" pitchFamily="34" charset="0"/>
              </a:rPr>
              <a:t>PySpark</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Workflow of the approach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Methodologies used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Challenges encountered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Analysis on the results</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Advantages and disadvantages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Applications </a:t>
            </a:r>
          </a:p>
          <a:p>
            <a:pPr marL="342900" indent="-342900">
              <a:lnSpc>
                <a:spcPct val="150000"/>
              </a:lnSpc>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07024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3958D-8B40-2F62-FA59-525D11CAD87D}"/>
              </a:ext>
            </a:extLst>
          </p:cNvPr>
          <p:cNvSpPr txBox="1"/>
          <p:nvPr/>
        </p:nvSpPr>
        <p:spPr>
          <a:xfrm>
            <a:off x="1602922" y="996434"/>
            <a:ext cx="6101442" cy="584775"/>
          </a:xfrm>
          <a:prstGeom prst="rect">
            <a:avLst/>
          </a:prstGeom>
          <a:noFill/>
        </p:spPr>
        <p:txBody>
          <a:bodyPr wrap="square">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Motivation</a:t>
            </a:r>
          </a:p>
        </p:txBody>
      </p:sp>
      <p:sp>
        <p:nvSpPr>
          <p:cNvPr id="4" name="TextBox 3">
            <a:extLst>
              <a:ext uri="{FF2B5EF4-FFF2-40B4-BE49-F238E27FC236}">
                <a16:creationId xmlns:a16="http://schemas.microsoft.com/office/drawing/2014/main" id="{EDEB5DB7-1FB5-2F6C-4F2C-BD42ABE76BB6}"/>
              </a:ext>
            </a:extLst>
          </p:cNvPr>
          <p:cNvSpPr txBox="1"/>
          <p:nvPr/>
        </p:nvSpPr>
        <p:spPr>
          <a:xfrm>
            <a:off x="1741714" y="2046514"/>
            <a:ext cx="7151915" cy="2031325"/>
          </a:xfrm>
          <a:prstGeom prst="rect">
            <a:avLst/>
          </a:prstGeom>
          <a:noFill/>
        </p:spPr>
        <p:txBody>
          <a:bodyPr wrap="square" rtlCol="0">
            <a:spAutoFit/>
          </a:bodyPr>
          <a:lstStyle/>
          <a:p>
            <a:pPr marL="0" indent="0" rtl="0">
              <a:buNone/>
            </a:pPr>
            <a:r>
              <a:rPr lang="en-US" sz="1800" b="1" dirty="0">
                <a:latin typeface="Calibri" panose="020F0502020204030204" pitchFamily="34" charset="0"/>
                <a:ea typeface="Calibri" panose="020F0502020204030204" pitchFamily="34" charset="0"/>
                <a:cs typeface="Calibri" panose="020F0502020204030204" pitchFamily="34" charset="0"/>
              </a:rPr>
              <a:t>Problem statement</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We examine the connection between industry trends, awards recognition, and critical acclaim using a condensed dataset in this study. </a:t>
            </a:r>
            <a:r>
              <a:rPr lang="en-US" sz="1800" b="1">
                <a:latin typeface="Calibri" panose="020F0502020204030204" pitchFamily="34" charset="0"/>
                <a:ea typeface="Calibri" panose="020F0502020204030204" pitchFamily="34" charset="0"/>
                <a:cs typeface="Calibri" panose="020F0502020204030204" pitchFamily="34" charset="0"/>
              </a:rPr>
              <a:t>In addition to offering insightful commentary to conversations about inclusivity, diversity, and representation in the film business, our goal is to create predictive models for Oscar winners.</a:t>
            </a:r>
          </a:p>
          <a:p>
            <a:endParaRPr lang="en-US"/>
          </a:p>
        </p:txBody>
      </p:sp>
    </p:spTree>
    <p:extLst>
      <p:ext uri="{BB962C8B-B14F-4D97-AF65-F5344CB8AC3E}">
        <p14:creationId xmlns:p14="http://schemas.microsoft.com/office/powerpoint/2010/main" val="197901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F3725A1B-1888-A993-5327-601725389FFA}"/>
              </a:ext>
            </a:extLst>
          </p:cNvPr>
          <p:cNvSpPr>
            <a:spLocks noGrp="1"/>
          </p:cNvSpPr>
          <p:nvPr>
            <p:ph type="title"/>
          </p:nvPr>
        </p:nvSpPr>
        <p:spPr>
          <a:xfrm>
            <a:off x="641074" y="1419900"/>
            <a:ext cx="2844002" cy="4018201"/>
          </a:xfrm>
        </p:spPr>
        <p:txBody>
          <a:bodyPr>
            <a:normAutofit/>
          </a:bodyPr>
          <a:lstStyle/>
          <a:p>
            <a:pPr algn="l"/>
            <a:r>
              <a:rPr lang="en-US" sz="3700"/>
              <a:t>Motivation</a:t>
            </a:r>
          </a:p>
        </p:txBody>
      </p:sp>
      <p:sp>
        <p:nvSpPr>
          <p:cNvPr id="21" name="Content Placeholder 2">
            <a:extLst>
              <a:ext uri="{FF2B5EF4-FFF2-40B4-BE49-F238E27FC236}">
                <a16:creationId xmlns:a16="http://schemas.microsoft.com/office/drawing/2014/main" id="{440F58ED-F1E3-9E58-3BE8-E0473CFBBFEC}"/>
              </a:ext>
            </a:extLst>
          </p:cNvPr>
          <p:cNvSpPr>
            <a:spLocks noGrp="1"/>
          </p:cNvSpPr>
          <p:nvPr>
            <p:ph idx="1"/>
          </p:nvPr>
        </p:nvSpPr>
        <p:spPr>
          <a:xfrm>
            <a:off x="4701008" y="1193576"/>
            <a:ext cx="6576591" cy="4470850"/>
          </a:xfrm>
        </p:spPr>
        <p:txBody>
          <a:bodyPr anchor="ctr">
            <a:normAutofit/>
          </a:bodyPr>
          <a:lstStyle/>
          <a:p>
            <a:pPr marL="0" indent="0" rtl="0">
              <a:buNone/>
            </a:pPr>
            <a:r>
              <a:rPr lang="en-US" b="1">
                <a:latin typeface="Calibri" panose="020F0502020204030204" pitchFamily="34" charset="0"/>
                <a:ea typeface="Calibri" panose="020F0502020204030204" pitchFamily="34" charset="0"/>
                <a:cs typeface="Calibri" panose="020F0502020204030204" pitchFamily="34" charset="0"/>
              </a:rPr>
              <a:t>Problem statement</a:t>
            </a:r>
          </a:p>
          <a:p>
            <a:pPr marL="0" indent="0">
              <a:buNone/>
            </a:pPr>
            <a:r>
              <a:rPr lang="en-US" b="1">
                <a:latin typeface="Calibri" panose="020F0502020204030204" pitchFamily="34" charset="0"/>
                <a:ea typeface="Calibri" panose="020F0502020204030204" pitchFamily="34" charset="0"/>
                <a:cs typeface="Calibri" panose="020F0502020204030204" pitchFamily="34" charset="0"/>
              </a:rPr>
              <a:t>We examine the connection between industry trends, awards recognition, and critical acclaim using a condensed dataset in this study. In addition to offering insightful commentary to conversations about inclusivity, diversity, and representation in the film business, our goal is to create predictive models for Oscar winners.</a:t>
            </a:r>
          </a:p>
        </p:txBody>
      </p:sp>
      <p:pic>
        <p:nvPicPr>
          <p:cNvPr id="32" name="Picture 31">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32945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ophy">
            <a:extLst>
              <a:ext uri="{FF2B5EF4-FFF2-40B4-BE49-F238E27FC236}">
                <a16:creationId xmlns:a16="http://schemas.microsoft.com/office/drawing/2014/main" id="{5F344BFC-9915-07C9-EAA1-1FA1404E26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7704" y="1524495"/>
            <a:ext cx="3840815" cy="3840815"/>
          </a:xfrm>
          <a:prstGeom prst="rect">
            <a:avLst/>
          </a:prstGeom>
        </p:spPr>
      </p:pic>
      <p:pic>
        <p:nvPicPr>
          <p:cNvPr id="14" name="Picture 13">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23C4E99-1F27-F294-916D-6F714F9CEC66}"/>
              </a:ext>
            </a:extLst>
          </p:cNvPr>
          <p:cNvSpPr>
            <a:spLocks noGrp="1"/>
          </p:cNvSpPr>
          <p:nvPr>
            <p:ph idx="1"/>
          </p:nvPr>
        </p:nvSpPr>
        <p:spPr>
          <a:xfrm>
            <a:off x="1054065" y="2367092"/>
            <a:ext cx="5855415" cy="3847444"/>
          </a:xfrm>
        </p:spPr>
        <p:txBody>
          <a:bodyPr>
            <a:normAutofit/>
          </a:bodyPr>
          <a:lstStyle/>
          <a:p>
            <a:pPr>
              <a:lnSpc>
                <a:spcPct val="110000"/>
              </a:lnSpc>
            </a:pPr>
            <a:r>
              <a:rPr lang="en-US" sz="1000" b="0" i="0">
                <a:effectLst/>
                <a:latin typeface="Söhne"/>
              </a:rPr>
              <a:t>The Oscars, also known as the Academy Awards, represent the pinnacle of achievement in the film industry, covering prestigious categories such as Best Picture, Best Director, and Best Actor/Actress. With an extensive history spanning nearly a century, these awards have evolved into a cultural phenomenon, captivating millions of viewers annually. Administered by the Academy of Motion Picture Arts and Sciences (AMPAS), the Oscars celebrate excellence in filmmaking on a global scale.</a:t>
            </a:r>
          </a:p>
          <a:p>
            <a:pPr marL="0" indent="0">
              <a:lnSpc>
                <a:spcPct val="110000"/>
              </a:lnSpc>
              <a:buNone/>
            </a:pPr>
            <a:endParaRPr lang="en-US" sz="1000" b="0" i="0">
              <a:effectLst/>
              <a:latin typeface="Söhne"/>
            </a:endParaRPr>
          </a:p>
          <a:p>
            <a:pPr>
              <a:lnSpc>
                <a:spcPct val="110000"/>
              </a:lnSpc>
            </a:pPr>
            <a:r>
              <a:rPr lang="en-US" sz="1000" b="0" i="0">
                <a:effectLst/>
                <a:latin typeface="Söhne"/>
              </a:rPr>
              <a:t>Despite conducting an exhaustive search, we were unable to locate a comprehensive dataset encompassing nominees and winners from 1927 to 2020, inclusive of gender and ethnicity data. In order to explore diversity within the Academy Awards, we have compiled a simplified dataset from Kaggle, although it lacks racial and gender information. Nevertheless, this dataset still offers valuable insights into the diverse landscape of the Oscars.</a:t>
            </a:r>
          </a:p>
          <a:p>
            <a:pPr marL="0" indent="0">
              <a:lnSpc>
                <a:spcPct val="110000"/>
              </a:lnSpc>
              <a:buNone/>
            </a:pPr>
            <a:endParaRPr lang="en-US" sz="1000" b="0" i="0">
              <a:effectLst/>
              <a:latin typeface="Söhne"/>
            </a:endParaRPr>
          </a:p>
          <a:p>
            <a:pPr>
              <a:lnSpc>
                <a:spcPct val="110000"/>
              </a:lnSpc>
            </a:pPr>
            <a:r>
              <a:rPr lang="en-US" sz="1000" b="0" i="0">
                <a:effectLst/>
                <a:latin typeface="Söhne"/>
              </a:rPr>
              <a:t>Our study aims to delve into the relationship between critical acclaim, awards recognition, and industry trends. To achieve this, we employ predictive models to forecast award winners. By doing so, we seek to enhance our understanding of the dynamic factors that shape cinematic recognition.</a:t>
            </a:r>
          </a:p>
          <a:p>
            <a:pPr>
              <a:lnSpc>
                <a:spcPct val="110000"/>
              </a:lnSpc>
            </a:pPr>
            <a:endParaRPr lang="en-IN" sz="1000"/>
          </a:p>
        </p:txBody>
      </p:sp>
      <p:sp>
        <p:nvSpPr>
          <p:cNvPr id="2" name="Title 1">
            <a:extLst>
              <a:ext uri="{FF2B5EF4-FFF2-40B4-BE49-F238E27FC236}">
                <a16:creationId xmlns:a16="http://schemas.microsoft.com/office/drawing/2014/main" id="{BACD45F5-1415-74F9-2BC5-1379367CFA5D}"/>
              </a:ext>
            </a:extLst>
          </p:cNvPr>
          <p:cNvSpPr>
            <a:spLocks noGrp="1"/>
          </p:cNvSpPr>
          <p:nvPr>
            <p:ph type="title"/>
          </p:nvPr>
        </p:nvSpPr>
        <p:spPr>
          <a:xfrm>
            <a:off x="1054064" y="618517"/>
            <a:ext cx="5855416" cy="1596177"/>
          </a:xfrm>
        </p:spPr>
        <p:txBody>
          <a:bodyPr>
            <a:normAutofit/>
          </a:bodyPr>
          <a:lstStyle/>
          <a:p>
            <a:r>
              <a:rPr lang="en-IN"/>
              <a:t>Introduction</a:t>
            </a:r>
          </a:p>
        </p:txBody>
      </p:sp>
    </p:spTree>
    <p:extLst>
      <p:ext uri="{BB962C8B-B14F-4D97-AF65-F5344CB8AC3E}">
        <p14:creationId xmlns:p14="http://schemas.microsoft.com/office/powerpoint/2010/main" val="151988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ADBD82EE-EBD4-1809-7930-9EF428701A2C}"/>
              </a:ext>
            </a:extLst>
          </p:cNvPr>
          <p:cNvSpPr>
            <a:spLocks noGrp="1"/>
          </p:cNvSpPr>
          <p:nvPr>
            <p:ph type="title"/>
          </p:nvPr>
        </p:nvSpPr>
        <p:spPr>
          <a:xfrm>
            <a:off x="913775" y="618517"/>
            <a:ext cx="7859564" cy="1596177"/>
          </a:xfrm>
        </p:spPr>
        <p:txBody>
          <a:bodyPr>
            <a:normAutofit/>
          </a:bodyPr>
          <a:lstStyle/>
          <a:p>
            <a:r>
              <a:rPr lang="en-US" sz="4000"/>
              <a:t>Technical Part</a:t>
            </a:r>
          </a:p>
        </p:txBody>
      </p:sp>
      <p:pic>
        <p:nvPicPr>
          <p:cNvPr id="52" name="Picture 5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54" name="Picture 5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43" name="Content Placeholder 2">
            <a:extLst>
              <a:ext uri="{FF2B5EF4-FFF2-40B4-BE49-F238E27FC236}">
                <a16:creationId xmlns:a16="http://schemas.microsoft.com/office/drawing/2014/main" id="{BF30D05B-FD74-A9EE-FC05-2E123943E622}"/>
              </a:ext>
            </a:extLst>
          </p:cNvPr>
          <p:cNvSpPr>
            <a:spLocks noGrp="1"/>
          </p:cNvSpPr>
          <p:nvPr>
            <p:ph idx="1"/>
          </p:nvPr>
        </p:nvSpPr>
        <p:spPr>
          <a:xfrm>
            <a:off x="913773" y="2367092"/>
            <a:ext cx="7859565" cy="3424107"/>
          </a:xfrm>
        </p:spPr>
        <p:txBody>
          <a:bodyPr>
            <a:normAutofit/>
          </a:bodyPr>
          <a:lstStyle/>
          <a:p>
            <a:pPr marL="0" indent="0">
              <a:lnSpc>
                <a:spcPct val="110000"/>
              </a:lnSpc>
              <a:buNone/>
            </a:pPr>
            <a:r>
              <a:rPr lang="en-US" sz="1300" b="1"/>
              <a:t>Approach</a:t>
            </a:r>
          </a:p>
          <a:p>
            <a:pPr>
              <a:lnSpc>
                <a:spcPct val="110000"/>
              </a:lnSpc>
            </a:pPr>
            <a:r>
              <a:rPr lang="en-US" sz="1300" b="1"/>
              <a:t>Data Ingestion</a:t>
            </a:r>
          </a:p>
          <a:p>
            <a:pPr>
              <a:lnSpc>
                <a:spcPct val="110000"/>
              </a:lnSpc>
            </a:pPr>
            <a:r>
              <a:rPr lang="en-US" sz="1300" b="1"/>
              <a:t>Managing Missing Values</a:t>
            </a:r>
          </a:p>
          <a:p>
            <a:pPr>
              <a:lnSpc>
                <a:spcPct val="110000"/>
              </a:lnSpc>
            </a:pPr>
            <a:r>
              <a:rPr lang="en-US" sz="1300" b="1"/>
              <a:t>Feature Development</a:t>
            </a:r>
          </a:p>
          <a:p>
            <a:pPr>
              <a:lnSpc>
                <a:spcPct val="110000"/>
              </a:lnSpc>
            </a:pPr>
            <a:r>
              <a:rPr lang="en-US" sz="1300" b="1"/>
              <a:t>Neural Network Model Definition</a:t>
            </a:r>
          </a:p>
          <a:p>
            <a:pPr>
              <a:lnSpc>
                <a:spcPct val="110000"/>
              </a:lnSpc>
            </a:pPr>
            <a:r>
              <a:rPr lang="en-US" sz="1300" b="1"/>
              <a:t>Model Instruction</a:t>
            </a:r>
          </a:p>
          <a:p>
            <a:pPr>
              <a:lnSpc>
                <a:spcPct val="110000"/>
              </a:lnSpc>
            </a:pPr>
            <a:r>
              <a:rPr lang="en-US" sz="1300" b="1"/>
              <a:t>Model Assessment</a:t>
            </a:r>
          </a:p>
          <a:p>
            <a:pPr marL="0" indent="0">
              <a:lnSpc>
                <a:spcPct val="110000"/>
              </a:lnSpc>
              <a:buNone/>
            </a:pPr>
            <a:r>
              <a:rPr lang="en-US" sz="1300" b="1"/>
              <a:t>Contribution</a:t>
            </a:r>
          </a:p>
          <a:p>
            <a:pPr>
              <a:lnSpc>
                <a:spcPct val="110000"/>
              </a:lnSpc>
            </a:pPr>
            <a:r>
              <a:rPr lang="en-US" sz="1300" b="1"/>
              <a:t>Working on a new dataset – The dataset is downloaded from Kaggle and the accuracy of the model is evaluated based on the metrics.</a:t>
            </a:r>
          </a:p>
        </p:txBody>
      </p:sp>
      <p:pic>
        <p:nvPicPr>
          <p:cNvPr id="56" name="Picture 5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58" name="Picture 5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76115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6E79E365-7FF8-FA94-91DD-0F5E42D1C6C0}"/>
              </a:ext>
            </a:extLst>
          </p:cNvPr>
          <p:cNvSpPr>
            <a:spLocks noGrp="1"/>
          </p:cNvSpPr>
          <p:nvPr>
            <p:ph type="title"/>
          </p:nvPr>
        </p:nvSpPr>
        <p:spPr>
          <a:xfrm>
            <a:off x="913775" y="618517"/>
            <a:ext cx="7859564" cy="1596177"/>
          </a:xfrm>
        </p:spPr>
        <p:txBody>
          <a:bodyPr>
            <a:normAutofit/>
          </a:bodyPr>
          <a:lstStyle/>
          <a:p>
            <a:r>
              <a:rPr lang="en-US" sz="4000"/>
              <a:t>PySpark</a:t>
            </a:r>
          </a:p>
        </p:txBody>
      </p:sp>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Content Placeholder 2">
            <a:extLst>
              <a:ext uri="{FF2B5EF4-FFF2-40B4-BE49-F238E27FC236}">
                <a16:creationId xmlns:a16="http://schemas.microsoft.com/office/drawing/2014/main" id="{D31C8F69-BC70-1EBE-5F38-244E391A50E7}"/>
              </a:ext>
            </a:extLst>
          </p:cNvPr>
          <p:cNvSpPr>
            <a:spLocks noGrp="1"/>
          </p:cNvSpPr>
          <p:nvPr>
            <p:ph idx="1"/>
          </p:nvPr>
        </p:nvSpPr>
        <p:spPr>
          <a:xfrm>
            <a:off x="913773" y="2367092"/>
            <a:ext cx="7859565" cy="3424107"/>
          </a:xfrm>
        </p:spPr>
        <p:txBody>
          <a:bodyPr>
            <a:normAutofit/>
          </a:bodyPr>
          <a:lstStyle/>
          <a:p>
            <a:pPr marL="0" indent="0">
              <a:lnSpc>
                <a:spcPct val="110000"/>
              </a:lnSpc>
              <a:buNone/>
            </a:pPr>
            <a:r>
              <a:rPr lang="en-US" sz="1300"/>
              <a:t>Apache PySpark is an open-source distributed computing framework.</a:t>
            </a:r>
          </a:p>
          <a:p>
            <a:pPr marL="0" indent="0">
              <a:lnSpc>
                <a:spcPct val="110000"/>
              </a:lnSpc>
              <a:buNone/>
            </a:pPr>
            <a:r>
              <a:rPr lang="en-US" sz="1300"/>
              <a:t>It's built on Apache Spark and designed for efficient big data processing.</a:t>
            </a:r>
          </a:p>
          <a:p>
            <a:pPr marL="0" indent="0">
              <a:lnSpc>
                <a:spcPct val="110000"/>
              </a:lnSpc>
              <a:buNone/>
            </a:pPr>
            <a:r>
              <a:rPr lang="en-US" sz="1300"/>
              <a:t>PySpark leverages the Python programming language and offers a high-level API.</a:t>
            </a:r>
          </a:p>
          <a:p>
            <a:pPr marL="0" indent="0">
              <a:lnSpc>
                <a:spcPct val="110000"/>
              </a:lnSpc>
              <a:buNone/>
            </a:pPr>
            <a:r>
              <a:rPr lang="en-US" sz="1300"/>
              <a:t>This high-level API seamlessly integrates with Spark's distributed computing capabilities.</a:t>
            </a:r>
          </a:p>
          <a:p>
            <a:pPr marL="0" indent="0">
              <a:lnSpc>
                <a:spcPct val="110000"/>
              </a:lnSpc>
              <a:buNone/>
            </a:pPr>
            <a:r>
              <a:rPr lang="en-US" sz="1300"/>
              <a:t>It's particularly well-suited for parallel and distributed tasks, such as data cleaning and analysis.</a:t>
            </a:r>
          </a:p>
          <a:p>
            <a:pPr marL="0" indent="0">
              <a:lnSpc>
                <a:spcPct val="110000"/>
              </a:lnSpc>
              <a:buNone/>
            </a:pPr>
            <a:r>
              <a:rPr lang="en-US" sz="1300"/>
              <a:t>Developers find it convenient for handling large-scale datasets.</a:t>
            </a:r>
          </a:p>
          <a:p>
            <a:pPr marL="0" indent="0">
              <a:lnSpc>
                <a:spcPct val="110000"/>
              </a:lnSpc>
              <a:buNone/>
            </a:pPr>
            <a:r>
              <a:rPr lang="en-US" sz="1300"/>
              <a:t>PySpark supports various data sources, including Hadoop Distributed File System (HDFS) and Apache Hive.</a:t>
            </a:r>
          </a:p>
          <a:p>
            <a:pPr marL="0" indent="0">
              <a:lnSpc>
                <a:spcPct val="110000"/>
              </a:lnSpc>
              <a:buNone/>
            </a:pPr>
            <a:r>
              <a:rPr lang="en-US" sz="1300"/>
              <a:t>As a result, it's a popular choice among organizations seeking scalable solutions for big data processing.</a:t>
            </a:r>
          </a:p>
        </p:txBody>
      </p:sp>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330852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748C2A79-FC35-E2DA-6745-8B178DC65246}"/>
              </a:ext>
            </a:extLst>
          </p:cNvPr>
          <p:cNvSpPr>
            <a:spLocks noGrp="1"/>
          </p:cNvSpPr>
          <p:nvPr>
            <p:ph type="title"/>
          </p:nvPr>
        </p:nvSpPr>
        <p:spPr>
          <a:xfrm>
            <a:off x="641074" y="1419900"/>
            <a:ext cx="2844002" cy="4018201"/>
          </a:xfrm>
        </p:spPr>
        <p:txBody>
          <a:bodyPr vert="horz" lIns="91440" tIns="45720" rIns="91440" bIns="45720" rtlCol="0">
            <a:normAutofit/>
          </a:bodyPr>
          <a:lstStyle/>
          <a:p>
            <a:pPr algn="l"/>
            <a:r>
              <a:rPr lang="en-US" sz="3700" b="1" kern="1200">
                <a:latin typeface="+mj-lt"/>
                <a:ea typeface="+mj-ea"/>
                <a:cs typeface="+mj-cs"/>
              </a:rPr>
              <a:t>Workflow of the approach</a:t>
            </a:r>
          </a:p>
        </p:txBody>
      </p:sp>
      <p:sp>
        <p:nvSpPr>
          <p:cNvPr id="7" name="Content Placeholder 6">
            <a:extLst>
              <a:ext uri="{FF2B5EF4-FFF2-40B4-BE49-F238E27FC236}">
                <a16:creationId xmlns:a16="http://schemas.microsoft.com/office/drawing/2014/main" id="{E9362398-2DAF-F645-6437-7705A2D0F943}"/>
              </a:ext>
            </a:extLst>
          </p:cNvPr>
          <p:cNvSpPr>
            <a:spLocks noGrp="1"/>
          </p:cNvSpPr>
          <p:nvPr>
            <p:ph idx="1"/>
          </p:nvPr>
        </p:nvSpPr>
        <p:spPr>
          <a:xfrm>
            <a:off x="4701008" y="1193576"/>
            <a:ext cx="6576591" cy="4470850"/>
          </a:xfrm>
        </p:spPr>
        <p:txBody>
          <a:bodyPr anchor="ctr">
            <a:normAutofit/>
          </a:bodyPr>
          <a:lstStyle/>
          <a:p>
            <a:pPr marL="614680" marR="0" indent="-285750">
              <a:lnSpc>
                <a:spcPct val="110000"/>
              </a:lnSpc>
              <a:spcBef>
                <a:spcPts val="0"/>
              </a:spcBef>
              <a:spcAft>
                <a:spcPts val="600"/>
              </a:spcAft>
              <a:buFont typeface="Wingdings" panose="05000000000000000000" pitchFamily="2" charset="2"/>
              <a:buChar char="Ø"/>
            </a:pPr>
            <a:r>
              <a:rPr lang="en-US" sz="1600">
                <a:effectLst/>
              </a:rPr>
              <a:t>Data Ingestion: We read data from the CSV file "/content/FinalDS.csv“ using </a:t>
            </a:r>
            <a:r>
              <a:rPr lang="en-US" sz="1600" err="1">
                <a:effectLst/>
              </a:rPr>
              <a:t>SparkSession.builder.findOrCreate</a:t>
            </a:r>
            <a:r>
              <a:rPr lang="en-US" sz="1600">
                <a:effectLst/>
              </a:rPr>
              <a:t>, creating a Spark </a:t>
            </a:r>
            <a:r>
              <a:rPr lang="en-US" sz="1600" err="1">
                <a:effectLst/>
              </a:rPr>
              <a:t>DataFrame</a:t>
            </a:r>
            <a:r>
              <a:rPr lang="en-US" sz="1600"/>
              <a:t>.</a:t>
            </a:r>
          </a:p>
          <a:p>
            <a:pPr marL="614680" marR="0" indent="-285750">
              <a:lnSpc>
                <a:spcPct val="110000"/>
              </a:lnSpc>
              <a:spcBef>
                <a:spcPts val="0"/>
              </a:spcBef>
              <a:spcAft>
                <a:spcPts val="600"/>
              </a:spcAft>
              <a:buFont typeface="Wingdings" panose="05000000000000000000" pitchFamily="2" charset="2"/>
              <a:buChar char="Ø"/>
            </a:pPr>
            <a:endParaRPr lang="en-US" sz="1600">
              <a:effectLst/>
            </a:endParaRPr>
          </a:p>
          <a:p>
            <a:pPr marL="614680" marR="0" indent="-285750">
              <a:lnSpc>
                <a:spcPct val="110000"/>
              </a:lnSpc>
              <a:spcBef>
                <a:spcPts val="0"/>
              </a:spcBef>
              <a:spcAft>
                <a:spcPts val="600"/>
              </a:spcAft>
              <a:buFont typeface="Wingdings" panose="05000000000000000000" pitchFamily="2" charset="2"/>
              <a:buChar char="Ø"/>
            </a:pPr>
            <a:r>
              <a:rPr lang="en-US" sz="1600">
                <a:effectLst/>
              </a:rPr>
              <a:t>Managing Missing Values: The 'Winner' column is addressed by filling in missing values with 0, ensuring data completeness.</a:t>
            </a:r>
          </a:p>
          <a:p>
            <a:pPr marL="614680" marR="0" indent="-285750">
              <a:lnSpc>
                <a:spcPct val="110000"/>
              </a:lnSpc>
              <a:spcBef>
                <a:spcPts val="0"/>
              </a:spcBef>
              <a:spcAft>
                <a:spcPts val="600"/>
              </a:spcAft>
              <a:buFont typeface="Wingdings" panose="05000000000000000000" pitchFamily="2" charset="2"/>
              <a:buChar char="Ø"/>
            </a:pPr>
            <a:endParaRPr lang="en-US" sz="1600">
              <a:effectLst/>
            </a:endParaRPr>
          </a:p>
          <a:p>
            <a:pPr marL="614680" marR="0" indent="-285750">
              <a:lnSpc>
                <a:spcPct val="110000"/>
              </a:lnSpc>
              <a:spcBef>
                <a:spcPts val="0"/>
              </a:spcBef>
              <a:spcAft>
                <a:spcPts val="600"/>
              </a:spcAft>
              <a:buFont typeface="Wingdings" panose="05000000000000000000" pitchFamily="2" charset="2"/>
              <a:buChar char="Ø"/>
            </a:pPr>
            <a:r>
              <a:rPr lang="en-US" sz="1600">
                <a:effectLst/>
              </a:rPr>
              <a:t>Feature Development: Categorical columns ('Award,' 'Name,' 'Film') undergo indexing and one-hot encoding using Spark ML transformers. Numeric columns ('Year' and 'Ceremony') remain unaltered. </a:t>
            </a:r>
            <a:r>
              <a:rPr lang="en-US" sz="1600" err="1">
                <a:effectLst/>
              </a:rPr>
              <a:t>VectorAssembler</a:t>
            </a:r>
            <a:r>
              <a:rPr lang="en-US" sz="1600">
                <a:effectLst/>
              </a:rPr>
              <a:t> combines features into a vector, and </a:t>
            </a:r>
            <a:r>
              <a:rPr lang="en-US" sz="1600" err="1">
                <a:effectLst/>
              </a:rPr>
              <a:t>StandardScaler</a:t>
            </a:r>
            <a:r>
              <a:rPr lang="en-US" sz="1600">
                <a:effectLst/>
              </a:rPr>
              <a:t> standardizes them.</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5" name="TextBox 4">
            <a:extLst>
              <a:ext uri="{FF2B5EF4-FFF2-40B4-BE49-F238E27FC236}">
                <a16:creationId xmlns:a16="http://schemas.microsoft.com/office/drawing/2014/main" id="{8A13F1FD-5E7A-BBE2-94C9-8192CC1CCCDD}"/>
              </a:ext>
            </a:extLst>
          </p:cNvPr>
          <p:cNvSpPr txBox="1"/>
          <p:nvPr/>
        </p:nvSpPr>
        <p:spPr>
          <a:xfrm>
            <a:off x="9639300" y="2486776"/>
            <a:ext cx="3434180" cy="3599019"/>
          </a:xfrm>
          <a:prstGeom prst="rect">
            <a:avLst/>
          </a:prstGeom>
        </p:spPr>
        <p:txBody>
          <a:bodyPr vert="horz" lIns="91440" tIns="45720" rIns="91440" bIns="45720" rtlCol="0">
            <a:normAutofit/>
          </a:bodyPr>
          <a:lstStyle/>
          <a:p>
            <a:pPr marL="328930" marR="0">
              <a:lnSpc>
                <a:spcPct val="90000"/>
              </a:lnSpc>
              <a:spcBef>
                <a:spcPts val="0"/>
              </a:spcBef>
              <a:spcAft>
                <a:spcPts val="600"/>
              </a:spcAft>
            </a:pPr>
            <a:endParaRPr lang="en-US" sz="2000" dirty="0"/>
          </a:p>
          <a:p>
            <a:pPr marL="328930" marR="0">
              <a:lnSpc>
                <a:spcPct val="90000"/>
              </a:lnSpc>
              <a:spcBef>
                <a:spcPts val="0"/>
              </a:spcBef>
              <a:spcAft>
                <a:spcPts val="600"/>
              </a:spcAft>
            </a:pPr>
            <a:endParaRPr lang="en-US" sz="2000" dirty="0">
              <a:effectLst/>
            </a:endParaRPr>
          </a:p>
          <a:p>
            <a:pPr marL="557530" marR="0" indent="-228600">
              <a:lnSpc>
                <a:spcPct val="90000"/>
              </a:lnSpc>
              <a:spcBef>
                <a:spcPts val="0"/>
              </a:spcBef>
              <a:spcAft>
                <a:spcPts val="600"/>
              </a:spcAf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20561244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TM04033925[[fn=Droplet]]</Template>
  <TotalTime>432</TotalTime>
  <Words>1360</Words>
  <Application>Microsoft Office PowerPoint</Application>
  <PresentationFormat>Widescreen</PresentationFormat>
  <Paragraphs>131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Söhne</vt:lpstr>
      <vt:lpstr>Tw Cen MT</vt:lpstr>
      <vt:lpstr>Wingdings</vt:lpstr>
      <vt:lpstr>Droplet</vt:lpstr>
      <vt:lpstr>Award PREDICTION WITH NEURAL NETWORKS USING PYSPARK</vt:lpstr>
      <vt:lpstr>PowerPoint Presentation</vt:lpstr>
      <vt:lpstr>PowerPoint Presentation</vt:lpstr>
      <vt:lpstr>PowerPoint Presentation</vt:lpstr>
      <vt:lpstr>Motivation</vt:lpstr>
      <vt:lpstr>Introduction</vt:lpstr>
      <vt:lpstr>Technical Part</vt:lpstr>
      <vt:lpstr>PySpark</vt:lpstr>
      <vt:lpstr>Workflow of the approach</vt:lpstr>
      <vt:lpstr>Workflow of the approach - Contd</vt:lpstr>
      <vt:lpstr>Methodologies  Used</vt:lpstr>
      <vt:lpstr>Methodologies  Used</vt:lpstr>
      <vt:lpstr>Methodologies Used - Contd</vt:lpstr>
      <vt:lpstr>Methodologies Used- Contd</vt:lpstr>
      <vt:lpstr>Challenges encountered</vt:lpstr>
      <vt:lpstr>Analysis on the results: </vt:lpstr>
      <vt:lpstr>Analysis on the results- Contd </vt:lpstr>
      <vt:lpstr>PowerPoint Presentation</vt:lpstr>
      <vt:lpstr>Advantages</vt:lpstr>
      <vt:lpstr>DISADVANTAGES</vt:lpstr>
      <vt:lpstr>Applications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of your presentation</dc:title>
  <dc:creator>Tang, Shaojie</dc:creator>
  <cp:lastModifiedBy>Gangisetty, Ram Prathyusha</cp:lastModifiedBy>
  <cp:revision>182</cp:revision>
  <dcterms:created xsi:type="dcterms:W3CDTF">2022-11-15T20:58:26Z</dcterms:created>
  <dcterms:modified xsi:type="dcterms:W3CDTF">2025-07-17T23:20:51Z</dcterms:modified>
</cp:coreProperties>
</file>