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56" r:id="rId2"/>
    <p:sldId id="258" r:id="rId3"/>
    <p:sldId id="265" r:id="rId4"/>
    <p:sldId id="264" r:id="rId5"/>
    <p:sldId id="291" r:id="rId6"/>
    <p:sldId id="292" r:id="rId7"/>
    <p:sldId id="266" r:id="rId8"/>
    <p:sldId id="287" r:id="rId9"/>
    <p:sldId id="268" r:id="rId10"/>
    <p:sldId id="270" r:id="rId11"/>
    <p:sldId id="269" r:id="rId12"/>
    <p:sldId id="271" r:id="rId13"/>
    <p:sldId id="272" r:id="rId14"/>
    <p:sldId id="273" r:id="rId15"/>
    <p:sldId id="274" r:id="rId16"/>
    <p:sldId id="275" r:id="rId17"/>
    <p:sldId id="276" r:id="rId18"/>
    <p:sldId id="277" r:id="rId19"/>
    <p:sldId id="288" r:id="rId20"/>
    <p:sldId id="290" r:id="rId21"/>
    <p:sldId id="289" r:id="rId22"/>
    <p:sldId id="278" r:id="rId23"/>
    <p:sldId id="293" r:id="rId24"/>
    <p:sldId id="283" r:id="rId25"/>
    <p:sldId id="279"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9" autoAdjust="0"/>
    <p:restoredTop sz="94660"/>
  </p:normalViewPr>
  <p:slideViewPr>
    <p:cSldViewPr>
      <p:cViewPr varScale="1">
        <p:scale>
          <a:sx n="64" d="100"/>
          <a:sy n="64" d="100"/>
        </p:scale>
        <p:origin x="-1328"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843559-7C45-442D-9600-01D3822D9389}" type="datetimeFigureOut">
              <a:rPr lang="en-US" smtClean="0"/>
              <a:pPr/>
              <a:t>5/13/2022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2B349D-7ED1-45FB-B528-71BCB6608A7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2B349D-7ED1-45FB-B528-71BCB6608A7A}"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024AD-F8F3-441B-A8DF-D7FB36F8CDEE}" type="datetimeFigureOut">
              <a:rPr lang="en-US" smtClean="0"/>
              <a:pPr/>
              <a:t>5/13/2022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78375-93E2-4AC4-87FF-957697D174E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024AD-F8F3-441B-A8DF-D7FB36F8CDEE}" type="datetimeFigureOut">
              <a:rPr lang="en-US" smtClean="0"/>
              <a:pPr/>
              <a:t>5/13/2022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78375-93E2-4AC4-87FF-957697D174E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Title 1"/>
          <p:cNvSpPr txBox="1">
            <a:spLocks/>
          </p:cNvSpPr>
          <p:nvPr/>
        </p:nvSpPr>
        <p:spPr>
          <a:xfrm>
            <a:off x="0" y="0"/>
            <a:ext cx="9144000" cy="1916832"/>
          </a:xfrm>
          <a:prstGeom prst="rect">
            <a:avLst/>
          </a:prstGeom>
          <a:solidFill>
            <a:schemeClr val="bg1"/>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“PREDICTION  OF  CHRONIC  KIDNEY  DISEASE-A MACHINE  LEARNING  PERSPECTIVE”</a:t>
            </a:r>
            <a:endParaRPr kumimoji="0" lang="en-US" sz="3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Subtitle 2"/>
          <p:cNvSpPr txBox="1">
            <a:spLocks/>
          </p:cNvSpPr>
          <p:nvPr/>
        </p:nvSpPr>
        <p:spPr>
          <a:xfrm>
            <a:off x="0" y="1916832"/>
            <a:ext cx="9144000" cy="4941168"/>
          </a:xfrm>
          <a:prstGeom prst="rect">
            <a:avLst/>
          </a:prstGeom>
          <a:solidFill>
            <a:schemeClr val="tx2">
              <a:lumMod val="40000"/>
              <a:lumOff val="60000"/>
            </a:schemeClr>
          </a:solidFill>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D.SOWMYA(18121A1521)</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G.RAM PRATHYUSHA(18121A1530)</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K.SUMITHRA BHARADWAJ(18121A1540)</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smtClean="0">
                <a:ln>
                  <a:noFill/>
                </a:ln>
                <a:effectLst/>
                <a:uLnTx/>
                <a:uFillTx/>
                <a:latin typeface="Times New Roman" pitchFamily="18" charset="0"/>
                <a:ea typeface="+mn-ea"/>
                <a:cs typeface="Times New Roman" pitchFamily="18" charset="0"/>
              </a:rPr>
              <a:t>Under the Guidance of</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ea typeface="+mn-ea"/>
                <a:cs typeface="Times New Roman" pitchFamily="18" charset="0"/>
              </a:rPr>
              <a:t>DR. A.BALASUBRAMANI,</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effectLst/>
                <a:uLnTx/>
                <a:uFillTx/>
                <a:latin typeface="Times New Roman" pitchFamily="18" charset="0"/>
                <a:ea typeface="+mn-ea"/>
                <a:cs typeface="Times New Roman" pitchFamily="18" charset="0"/>
              </a:rPr>
              <a:t>Professor &amp; Head Dept. of CSSE, SVEC</a:t>
            </a:r>
          </a:p>
          <a:p>
            <a:pPr lvl="0" algn="ctr">
              <a:spcBef>
                <a:spcPct val="20000"/>
              </a:spcBef>
            </a:pPr>
            <a:r>
              <a:rPr lang="en-IN" sz="2800" b="1" dirty="0" smtClean="0">
                <a:latin typeface="Times New Roman" pitchFamily="18" charset="0"/>
                <a:cs typeface="Times New Roman" pitchFamily="18" charset="0"/>
              </a:rPr>
              <a:t>Problem Statement:</a:t>
            </a:r>
            <a:r>
              <a:rPr lang="en-US" sz="2800" b="1" dirty="0" smtClean="0">
                <a:latin typeface="Times New Roman" pitchFamily="18" charset="0"/>
                <a:cs typeface="Times New Roman" pitchFamily="18" charset="0"/>
              </a:rPr>
              <a:t> </a:t>
            </a:r>
          </a:p>
          <a:p>
            <a:pPr lvl="0" algn="ctr">
              <a:spcBef>
                <a:spcPct val="20000"/>
              </a:spcBef>
            </a:pPr>
            <a:r>
              <a:rPr lang="en-US" sz="2800" dirty="0" smtClean="0">
                <a:latin typeface="Times New Roman" pitchFamily="18" charset="0"/>
                <a:cs typeface="Times New Roman" pitchFamily="18" charset="0"/>
              </a:rPr>
              <a:t>To predict the CKD using ML algorithms-LSVM ,Deep Neural Network with SMOTE feature selection technique.</a:t>
            </a:r>
            <a:endParaRPr kumimoji="0" lang="en-US" sz="2800" b="1" i="0" u="none" strike="noStrike" kern="1200" cap="none" spc="0" normalizeH="0" baseline="0" noProof="0" dirty="0" smtClean="0">
              <a:ln>
                <a:noFill/>
              </a:ln>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chemeClr val="tx1">
                  <a:tint val="75000"/>
                </a:schemeClr>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tint val="75000"/>
                </a:schemeClr>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568952" cy="6336704"/>
          </a:xfrm>
        </p:spPr>
        <p:txBody>
          <a:bodyPr>
            <a:normAutofit fontScale="70000" lnSpcReduction="20000"/>
          </a:bodyPr>
          <a:lstStyle/>
          <a:p>
            <a:pPr>
              <a:buFont typeface="Wingdings" pitchFamily="2" charset="2"/>
              <a:buChar char="Ø"/>
            </a:pPr>
            <a:r>
              <a:rPr lang="en-US" u="sng" dirty="0" smtClean="0"/>
              <a:t>The confusion matrix is a machine learning metric that shows the number of:</a:t>
            </a:r>
          </a:p>
          <a:p>
            <a:r>
              <a:rPr lang="en-US" dirty="0" smtClean="0"/>
              <a:t>True positives (the model correctly predicted true)</a:t>
            </a:r>
          </a:p>
          <a:p>
            <a:r>
              <a:rPr lang="en-US" dirty="0" smtClean="0"/>
              <a:t>False positives (the model incorrectly predicted true)</a:t>
            </a:r>
          </a:p>
          <a:p>
            <a:r>
              <a:rPr lang="en-US" dirty="0" smtClean="0"/>
              <a:t>True negatives (the model correctly predicted false)</a:t>
            </a:r>
          </a:p>
          <a:p>
            <a:r>
              <a:rPr lang="en-US" dirty="0" smtClean="0"/>
              <a:t>False negatives (the model incorrectly predicted false)</a:t>
            </a:r>
          </a:p>
          <a:p>
            <a:endParaRPr lang="en-IN" dirty="0" smtClean="0"/>
          </a:p>
          <a:p>
            <a:pPr>
              <a:buFont typeface="Wingdings" pitchFamily="2" charset="2"/>
              <a:buChar char="Ø"/>
            </a:pPr>
            <a:r>
              <a:rPr lang="en-US" b="1" u="sng" dirty="0" smtClean="0"/>
              <a:t>Precision vs. Recall</a:t>
            </a:r>
            <a:r>
              <a:rPr lang="en-US" dirty="0" smtClean="0"/>
              <a:t>:</a:t>
            </a:r>
          </a:p>
          <a:p>
            <a:pPr>
              <a:buNone/>
            </a:pPr>
            <a:r>
              <a:rPr lang="en-US" dirty="0"/>
              <a:t> </a:t>
            </a:r>
            <a:r>
              <a:rPr lang="en-US" dirty="0" smtClean="0"/>
              <a:t>     Precision means how well a model succeeds in identifying ONLY positive cases. Recall means how well a model succeeds in identifying ALL the positive cases within the data.</a:t>
            </a:r>
          </a:p>
          <a:p>
            <a:endParaRPr lang="en-US" dirty="0" smtClean="0"/>
          </a:p>
          <a:p>
            <a:pPr>
              <a:buFont typeface="Wingdings" pitchFamily="2" charset="2"/>
              <a:buChar char="Ø"/>
            </a:pPr>
            <a:r>
              <a:rPr lang="en-US" dirty="0" smtClean="0"/>
              <a:t>When machine learning is used for automating business processes, false negatives (positives that are predicted as negative) will not show up anywhere and will probably never be detected, whereas false positives (negatives that are wrongly predicted as positive) will generally be filtered out quite easily in later manual checks that many businesses have in place</a:t>
            </a:r>
            <a:r>
              <a:rPr lang="en-US" u="sng"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normAutofit/>
          </a:bodyPr>
          <a:lstStyle/>
          <a:p>
            <a:r>
              <a:rPr lang="en-IN" sz="3200" b="1" dirty="0" smtClean="0">
                <a:solidFill>
                  <a:schemeClr val="tx1"/>
                </a:solidFill>
              </a:rPr>
              <a:t>MODULE DESCRIPTION</a:t>
            </a:r>
            <a:endParaRPr lang="en-US" sz="3200" b="1" dirty="0">
              <a:solidFill>
                <a:schemeClr val="tx1"/>
              </a:solidFill>
            </a:endParaRPr>
          </a:p>
        </p:txBody>
      </p:sp>
      <p:sp>
        <p:nvSpPr>
          <p:cNvPr id="3" name="Content Placeholder 2"/>
          <p:cNvSpPr>
            <a:spLocks noGrp="1"/>
          </p:cNvSpPr>
          <p:nvPr>
            <p:ph idx="1"/>
          </p:nvPr>
        </p:nvSpPr>
        <p:spPr>
          <a:xfrm>
            <a:off x="179512" y="1052736"/>
            <a:ext cx="8784976" cy="5616624"/>
          </a:xfrm>
        </p:spPr>
        <p:txBody>
          <a:bodyPr>
            <a:normAutofit/>
          </a:bodyPr>
          <a:lstStyle/>
          <a:p>
            <a:pPr>
              <a:buNone/>
            </a:pPr>
            <a:endParaRPr lang="en-IN" sz="2200" b="1" u="sng" dirty="0" smtClean="0"/>
          </a:p>
          <a:p>
            <a:pPr>
              <a:buNone/>
            </a:pPr>
            <a:r>
              <a:rPr lang="en-IN" sz="2200" b="1" u="sng" dirty="0" smtClean="0"/>
              <a:t>NumPy:</a:t>
            </a:r>
          </a:p>
          <a:p>
            <a:pPr>
              <a:buFont typeface="Wingdings" pitchFamily="2" charset="2"/>
              <a:buChar char="Ø"/>
            </a:pPr>
            <a:r>
              <a:rPr lang="en-US" sz="2200" dirty="0" smtClean="0"/>
              <a:t>NumPy is a Python package. It stands for 'Numerical Python'.</a:t>
            </a:r>
          </a:p>
          <a:p>
            <a:pPr>
              <a:buFont typeface="Wingdings" pitchFamily="2" charset="2"/>
              <a:buChar char="Ø"/>
            </a:pPr>
            <a:r>
              <a:rPr lang="en-US" sz="2200" dirty="0"/>
              <a:t>A</a:t>
            </a:r>
            <a:r>
              <a:rPr lang="en-US" sz="2200" dirty="0" smtClean="0"/>
              <a:t> library consisting of multidimensional array objects and a collection of routines for processing those arrays</a:t>
            </a:r>
          </a:p>
          <a:p>
            <a:pPr>
              <a:buNone/>
            </a:pPr>
            <a:r>
              <a:rPr lang="en-US" sz="2200" b="1" u="sng" dirty="0" smtClean="0"/>
              <a:t>Pandas:</a:t>
            </a:r>
            <a:endParaRPr lang="en-US" sz="2400" dirty="0"/>
          </a:p>
          <a:p>
            <a:pPr>
              <a:buFont typeface="Wingdings" pitchFamily="2" charset="2"/>
              <a:buChar char="Ø"/>
            </a:pPr>
            <a:r>
              <a:rPr lang="en-US" sz="2400" dirty="0" smtClean="0"/>
              <a:t> Pandas </a:t>
            </a:r>
            <a:r>
              <a:rPr lang="en-US" sz="2400" dirty="0"/>
              <a:t>Functions for Data Analysis and </a:t>
            </a:r>
            <a:r>
              <a:rPr lang="en-US" sz="2400" dirty="0" smtClean="0"/>
              <a:t>Manipulation.</a:t>
            </a:r>
            <a:endParaRPr lang="en-US" sz="2400" dirty="0"/>
          </a:p>
          <a:p>
            <a:pPr>
              <a:buFont typeface="Wingdings" pitchFamily="2" charset="2"/>
              <a:buChar char="Ø"/>
            </a:pPr>
            <a:r>
              <a:rPr lang="en-US" sz="2400" dirty="0"/>
              <a:t>It provides many functions and methods to speed up the data </a:t>
            </a:r>
            <a:r>
              <a:rPr lang="en-US" sz="2400" dirty="0" smtClean="0"/>
              <a:t>analysis.</a:t>
            </a:r>
          </a:p>
          <a:p>
            <a:pPr>
              <a:buNone/>
            </a:pPr>
            <a:r>
              <a:rPr lang="en-IN" sz="2400" b="1" u="sng" dirty="0" smtClean="0"/>
              <a:t>Matplotlib</a:t>
            </a:r>
            <a:r>
              <a:rPr lang="en-IN" sz="2400" dirty="0" smtClean="0"/>
              <a:t>:</a:t>
            </a:r>
          </a:p>
          <a:p>
            <a:pPr>
              <a:buFont typeface="Wingdings" pitchFamily="2" charset="2"/>
              <a:buChar char="Ø"/>
            </a:pPr>
            <a:r>
              <a:rPr lang="en-US" sz="2400" dirty="0" smtClean="0"/>
              <a:t>It </a:t>
            </a:r>
            <a:r>
              <a:rPr lang="en-US" sz="2400" dirty="0"/>
              <a:t>helps to understand the huge amount of data through different visualisations</a:t>
            </a:r>
            <a:endParaRPr lang="en-IN" sz="2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normAutofit/>
          </a:bodyPr>
          <a:lstStyle/>
          <a:p>
            <a:pPr>
              <a:buNone/>
            </a:pPr>
            <a:r>
              <a:rPr lang="en-US" sz="2200" b="1" u="sng" dirty="0" smtClean="0"/>
              <a:t>Tensor Flow :</a:t>
            </a:r>
          </a:p>
          <a:p>
            <a:pPr>
              <a:buFont typeface="Wingdings" pitchFamily="2" charset="2"/>
              <a:buChar char="Ø"/>
            </a:pPr>
            <a:r>
              <a:rPr lang="en-US" sz="2200" dirty="0" smtClean="0"/>
              <a:t> An open-source end-to-end platform for creating  Machine Learning applications. </a:t>
            </a:r>
          </a:p>
          <a:p>
            <a:pPr>
              <a:buFont typeface="Wingdings" pitchFamily="2" charset="2"/>
              <a:buChar char="Ø"/>
            </a:pPr>
            <a:r>
              <a:rPr lang="en-US" sz="2200" dirty="0" smtClean="0"/>
              <a:t> A symbolic math library that uses dataflow and differentiable programming to perform various tasks focused on inference of deep neural networks.</a:t>
            </a:r>
          </a:p>
          <a:p>
            <a:pPr>
              <a:buNone/>
            </a:pPr>
            <a:r>
              <a:rPr lang="en-US" sz="2200" b="1" u="sng" dirty="0" smtClean="0"/>
              <a:t>Keras :</a:t>
            </a:r>
          </a:p>
          <a:p>
            <a:pPr>
              <a:buFont typeface="Wingdings" pitchFamily="2" charset="2"/>
              <a:buChar char="Ø"/>
            </a:pPr>
            <a:r>
              <a:rPr lang="en-US" sz="2200" dirty="0" smtClean="0"/>
              <a:t>A deep learning API written in Python, running on top of the machine learning platform TensorFlow. </a:t>
            </a:r>
          </a:p>
          <a:p>
            <a:pPr>
              <a:buFont typeface="Wingdings" pitchFamily="2" charset="2"/>
              <a:buChar char="Ø"/>
            </a:pPr>
            <a:r>
              <a:rPr lang="en-US" sz="2200" dirty="0" smtClean="0"/>
              <a:t> It was developed with a focus on enabling fast experimentation.</a:t>
            </a:r>
          </a:p>
          <a:p>
            <a:pPr>
              <a:buNone/>
            </a:pPr>
            <a:r>
              <a:rPr lang="en-US" sz="2200" b="1" u="sng" dirty="0" smtClean="0"/>
              <a:t>Optimizer :</a:t>
            </a:r>
          </a:p>
          <a:p>
            <a:pPr>
              <a:buFont typeface="Wingdings" pitchFamily="2" charset="2"/>
              <a:buChar char="Ø"/>
            </a:pPr>
            <a:r>
              <a:rPr lang="en-US" sz="2200" dirty="0" smtClean="0"/>
              <a:t>A function or an algorithm that modifies the attributes of the neural network, such as weights and learning rate.</a:t>
            </a:r>
          </a:p>
          <a:p>
            <a:pPr>
              <a:buFont typeface="Wingdings" pitchFamily="2" charset="2"/>
              <a:buChar char="Ø"/>
            </a:pPr>
            <a:r>
              <a:rPr lang="en-US" sz="2200" dirty="0" smtClean="0"/>
              <a:t>It helps in reducing the overall loss and improve the accuracy.</a:t>
            </a: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480720"/>
          </a:xfrm>
        </p:spPr>
        <p:txBody>
          <a:bodyPr>
            <a:normAutofit/>
          </a:bodyPr>
          <a:lstStyle/>
          <a:p>
            <a:pPr>
              <a:buNone/>
            </a:pPr>
            <a:r>
              <a:rPr lang="en-IN" sz="2200" b="1" u="sng" dirty="0" smtClean="0"/>
              <a:t>Sequencial model</a:t>
            </a:r>
            <a:endParaRPr lang="en-US" sz="2200" b="1" u="sng" dirty="0" smtClean="0"/>
          </a:p>
          <a:p>
            <a:pPr>
              <a:buFont typeface="Wingdings" pitchFamily="2" charset="2"/>
              <a:buChar char="Ø"/>
            </a:pPr>
            <a:r>
              <a:rPr lang="en-US" sz="2200" dirty="0" smtClean="0"/>
              <a:t>The </a:t>
            </a:r>
            <a:r>
              <a:rPr lang="en-US" sz="2200" dirty="0"/>
              <a:t>core idea of Sequential</a:t>
            </a:r>
            <a:r>
              <a:rPr lang="en-US" sz="2200" b="1" i="1" dirty="0"/>
              <a:t> </a:t>
            </a:r>
            <a:r>
              <a:rPr lang="en-US" sz="2200" dirty="0"/>
              <a:t>API is simply arranging the Keras layers in a sequential order </a:t>
            </a:r>
            <a:r>
              <a:rPr lang="en-US" sz="2200" dirty="0" smtClean="0"/>
              <a:t>.</a:t>
            </a:r>
          </a:p>
          <a:p>
            <a:pPr>
              <a:buFont typeface="Wingdings" pitchFamily="2" charset="2"/>
              <a:buChar char="Ø"/>
            </a:pPr>
            <a:r>
              <a:rPr lang="en-US" sz="2200" dirty="0" smtClean="0"/>
              <a:t>Most </a:t>
            </a:r>
            <a:r>
              <a:rPr lang="en-US" sz="2200" dirty="0"/>
              <a:t>of the ANN also has layers in sequential order and the data flows from one layer to another layer in the given order until the data finally reaches the output layer</a:t>
            </a:r>
            <a:r>
              <a:rPr lang="en-US" sz="2200" dirty="0" smtClean="0"/>
              <a:t>.</a:t>
            </a:r>
          </a:p>
          <a:p>
            <a:pPr>
              <a:buNone/>
            </a:pPr>
            <a:r>
              <a:rPr lang="en-US" sz="2200" b="1" u="sng" dirty="0" smtClean="0"/>
              <a:t>Dense layers</a:t>
            </a:r>
          </a:p>
          <a:p>
            <a:pPr>
              <a:buFont typeface="Wingdings" pitchFamily="2" charset="2"/>
              <a:buChar char="Ø"/>
            </a:pPr>
            <a:r>
              <a:rPr lang="en-US" sz="2200" dirty="0" smtClean="0"/>
              <a:t>The </a:t>
            </a:r>
            <a:r>
              <a:rPr lang="en-US" sz="2200" dirty="0"/>
              <a:t>dense layer is a neural network layer that is connected deeply, which means each neuron in the dense layer receives input from all neurons of its previous layer. The dense layer is found to be the most commonly used layer in the models</a:t>
            </a:r>
            <a:r>
              <a:rPr lang="en-US" sz="2200" dirty="0" smtClean="0"/>
              <a:t>.</a:t>
            </a:r>
          </a:p>
          <a:p>
            <a:pPr>
              <a:buNone/>
            </a:pPr>
            <a:r>
              <a:rPr lang="en-US" sz="2200" b="1" u="sng" dirty="0" smtClean="0"/>
              <a:t>Scikit-Learn</a:t>
            </a:r>
          </a:p>
          <a:p>
            <a:pPr>
              <a:buFont typeface="Wingdings" pitchFamily="2" charset="2"/>
              <a:buChar char="Ø"/>
            </a:pPr>
            <a:r>
              <a:rPr lang="en-US" sz="2200" dirty="0" smtClean="0"/>
              <a:t> A python library to implement machine learning models and statistical modeling.</a:t>
            </a:r>
          </a:p>
          <a:p>
            <a:pPr>
              <a:buFont typeface="Wingdings" pitchFamily="2" charset="2"/>
              <a:buChar char="Ø"/>
            </a:pPr>
            <a:r>
              <a:rPr lang="en-US" sz="2200" dirty="0" smtClean="0"/>
              <a:t> Various machine learning models for regression, classification, clustering, and statistical tools for analyzing   these models.</a:t>
            </a:r>
            <a:endParaRPr lang="en-IN" sz="2200" dirty="0" smtClean="0"/>
          </a:p>
          <a:p>
            <a:pPr>
              <a:buFont typeface="Wingdings" pitchFamily="2" charset="2"/>
              <a:buChar char="Ø"/>
            </a:pPr>
            <a:endParaRPr 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147248" cy="6480720"/>
          </a:xfrm>
        </p:spPr>
        <p:txBody>
          <a:bodyPr>
            <a:normAutofit/>
          </a:bodyPr>
          <a:lstStyle/>
          <a:p>
            <a:pPr>
              <a:buNone/>
            </a:pPr>
            <a:r>
              <a:rPr lang="en-IN" sz="2200" b="1" u="sng" dirty="0" smtClean="0"/>
              <a:t>KNN</a:t>
            </a:r>
            <a:r>
              <a:rPr lang="en-IN" sz="2200" b="1" strike="sngStrike" dirty="0" smtClean="0"/>
              <a:t> </a:t>
            </a:r>
            <a:r>
              <a:rPr lang="en-IN" sz="2200" b="1" u="sng" dirty="0" smtClean="0"/>
              <a:t>Imputation</a:t>
            </a:r>
            <a:r>
              <a:rPr lang="en-IN" sz="2200" dirty="0" smtClean="0"/>
              <a:t>:</a:t>
            </a:r>
          </a:p>
          <a:p>
            <a:pPr>
              <a:buFont typeface="Wingdings" pitchFamily="2" charset="2"/>
              <a:buChar char="Ø"/>
            </a:pPr>
            <a:r>
              <a:rPr lang="en-US" sz="2200" dirty="0" smtClean="0"/>
              <a:t> The idea in </a:t>
            </a:r>
            <a:r>
              <a:rPr lang="en-US" sz="2200" dirty="0"/>
              <a:t>K</a:t>
            </a:r>
            <a:r>
              <a:rPr lang="en-US" sz="2200" dirty="0" smtClean="0"/>
              <a:t>NN methods is to identify 'k' samples in the dataset that are similar or close in the space. </a:t>
            </a:r>
          </a:p>
          <a:p>
            <a:pPr>
              <a:buFont typeface="Wingdings" pitchFamily="2" charset="2"/>
              <a:buChar char="Ø"/>
            </a:pPr>
            <a:r>
              <a:rPr lang="en-US" sz="2200" dirty="0" smtClean="0"/>
              <a:t>Then  use these 'k' samples to estimate the value of the missing data points. Each sample's missing values are imputed using the mean value of the 'k'-neighbors found in the dataset.</a:t>
            </a:r>
          </a:p>
          <a:p>
            <a:pPr>
              <a:buNone/>
            </a:pPr>
            <a:r>
              <a:rPr lang="en-IN" sz="2200" b="1" u="sng" dirty="0" smtClean="0"/>
              <a:t>Prepocessing:</a:t>
            </a:r>
          </a:p>
          <a:p>
            <a:pPr>
              <a:buNone/>
            </a:pPr>
            <a:r>
              <a:rPr lang="en-IN" sz="2200" b="1" dirty="0" smtClean="0"/>
              <a:t>     </a:t>
            </a:r>
            <a:r>
              <a:rPr lang="en-IN" sz="2200" b="1" u="sng" dirty="0" smtClean="0"/>
              <a:t> Standard Scaler:</a:t>
            </a:r>
          </a:p>
          <a:p>
            <a:pPr>
              <a:buFont typeface="Wingdings" pitchFamily="2" charset="2"/>
              <a:buChar char="Ø"/>
            </a:pPr>
            <a:r>
              <a:rPr lang="en-US" sz="2200" dirty="0" smtClean="0"/>
              <a:t>Standard Scaler is used to resize the distribution of values ​​so that  mean of the observed values ​​is 0 and the standard deviation is 1.</a:t>
            </a:r>
          </a:p>
          <a:p>
            <a:pPr>
              <a:buFont typeface="Wingdings" pitchFamily="2" charset="2"/>
              <a:buChar char="Ø"/>
            </a:pPr>
            <a:r>
              <a:rPr lang="en-US" sz="2200" dirty="0" smtClean="0"/>
              <a:t>Goal to perform standardization is to bring down all the features to a common scale without distorting the differences in the range of the values.</a:t>
            </a:r>
          </a:p>
          <a:p>
            <a:pPr>
              <a:buNone/>
            </a:pPr>
            <a:r>
              <a:rPr lang="en-IN" sz="2200" dirty="0" smtClean="0"/>
              <a:t>      </a:t>
            </a:r>
            <a:r>
              <a:rPr lang="en-IN" sz="2200" b="1" u="sng" dirty="0" smtClean="0"/>
              <a:t>Label Encoding:</a:t>
            </a:r>
          </a:p>
          <a:p>
            <a:pPr>
              <a:buFont typeface="Wingdings" pitchFamily="2" charset="2"/>
              <a:buChar char="Ø"/>
            </a:pPr>
            <a:r>
              <a:rPr lang="en-US" sz="2200" dirty="0" smtClean="0"/>
              <a:t>Features can be encoded as integers for machines to process them.</a:t>
            </a:r>
            <a:endParaRPr lang="en-IN" sz="2200" dirty="0" smtClean="0"/>
          </a:p>
          <a:p>
            <a:pPr>
              <a:buNone/>
            </a:pPr>
            <a:endParaRPr lang="en-US" sz="2200" b="1"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08912" cy="648072"/>
          </a:xfrm>
        </p:spPr>
        <p:txBody>
          <a:bodyPr>
            <a:normAutofit fontScale="90000"/>
          </a:bodyPr>
          <a:lstStyle/>
          <a:p>
            <a:r>
              <a:rPr lang="en-IN" sz="3200" b="1" dirty="0" smtClean="0"/>
              <a:t>Coding And Implementation</a:t>
            </a:r>
            <a:br>
              <a:rPr lang="en-IN" sz="3200" b="1" dirty="0" smtClean="0"/>
            </a:br>
            <a:r>
              <a:rPr lang="en-IN" sz="3200" b="1" dirty="0" smtClean="0"/>
              <a:t/>
            </a:r>
            <a:br>
              <a:rPr lang="en-IN" sz="3200" b="1" dirty="0" smtClean="0"/>
            </a:br>
            <a:endParaRPr lang="en-US" sz="3200" b="1" dirty="0"/>
          </a:p>
        </p:txBody>
      </p:sp>
      <p:sp>
        <p:nvSpPr>
          <p:cNvPr id="3" name="Content Placeholder 2"/>
          <p:cNvSpPr>
            <a:spLocks noGrp="1"/>
          </p:cNvSpPr>
          <p:nvPr>
            <p:ph idx="1"/>
          </p:nvPr>
        </p:nvSpPr>
        <p:spPr>
          <a:xfrm>
            <a:off x="0" y="836712"/>
            <a:ext cx="9144000" cy="5832648"/>
          </a:xfrm>
        </p:spPr>
        <p:txBody>
          <a:bodyPr>
            <a:normAutofit/>
          </a:bodyPr>
          <a:lstStyle/>
          <a:p>
            <a:pPr>
              <a:buFont typeface="Wingdings" pitchFamily="2" charset="2"/>
              <a:buChar char="q"/>
            </a:pPr>
            <a:endParaRPr lang="en-US" sz="2200" b="1" dirty="0" smtClean="0"/>
          </a:p>
          <a:p>
            <a:pPr>
              <a:buFont typeface="Wingdings" pitchFamily="2" charset="2"/>
              <a:buChar char="q"/>
            </a:pPr>
            <a:endParaRPr lang="en-US" sz="2200" b="1" dirty="0"/>
          </a:p>
          <a:p>
            <a:pPr>
              <a:buFont typeface="Wingdings" pitchFamily="2" charset="2"/>
              <a:buChar char="q"/>
            </a:pPr>
            <a:r>
              <a:rPr lang="en-US" sz="2200" b="1" dirty="0" smtClean="0"/>
              <a:t>The below function is used to check if there are null values in the dataset.</a:t>
            </a:r>
          </a:p>
          <a:p>
            <a:pPr>
              <a:buNone/>
            </a:pPr>
            <a:endParaRPr lang="en-US" sz="2200" b="1" dirty="0" smtClean="0"/>
          </a:p>
        </p:txBody>
      </p:sp>
      <p:sp>
        <p:nvSpPr>
          <p:cNvPr id="5" name="Rectangle 4"/>
          <p:cNvSpPr/>
          <p:nvPr/>
        </p:nvSpPr>
        <p:spPr>
          <a:xfrm>
            <a:off x="539552" y="2060848"/>
            <a:ext cx="7920880"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dirty="0" smtClean="0"/>
              <a:t>def null_values_check(df):    </a:t>
            </a:r>
          </a:p>
          <a:p>
            <a:pPr>
              <a:buNone/>
            </a:pPr>
            <a:r>
              <a:rPr lang="en-US" dirty="0" smtClean="0"/>
              <a:t>         if(df.isnull().values.any() == True) :        </a:t>
            </a:r>
          </a:p>
          <a:p>
            <a:pPr>
              <a:buNone/>
            </a:pPr>
            <a:r>
              <a:rPr lang="en-US" dirty="0" smtClean="0"/>
              <a:t>                 print('Number of null records within each column:\n‘ +                 str(df.isnull().sum()))        </a:t>
            </a:r>
          </a:p>
          <a:p>
            <a:pPr>
              <a:buNone/>
            </a:pPr>
            <a:r>
              <a:rPr lang="en-US" dirty="0" smtClean="0"/>
              <a:t>         else:            </a:t>
            </a:r>
          </a:p>
          <a:p>
            <a:pPr>
              <a:buNone/>
            </a:pPr>
            <a:r>
              <a:rPr lang="en-US" dirty="0" smtClean="0"/>
              <a:t>                 print('There is no missing values in the dataset.')</a:t>
            </a:r>
          </a:p>
        </p:txBody>
      </p:sp>
      <p:sp>
        <p:nvSpPr>
          <p:cNvPr id="6" name="Rectangle 5"/>
          <p:cNvSpPr/>
          <p:nvPr/>
        </p:nvSpPr>
        <p:spPr>
          <a:xfrm>
            <a:off x="0" y="3933056"/>
            <a:ext cx="9144000" cy="1569660"/>
          </a:xfrm>
          <a:prstGeom prst="rect">
            <a:avLst/>
          </a:prstGeom>
        </p:spPr>
        <p:txBody>
          <a:bodyPr wrap="square">
            <a:spAutoFit/>
          </a:bodyPr>
          <a:lstStyle/>
          <a:p>
            <a:pPr>
              <a:buFont typeface="Wingdings" pitchFamily="2" charset="2"/>
              <a:buChar char="q"/>
            </a:pPr>
            <a:endParaRPr lang="en-IN" sz="2000" b="1" dirty="0" smtClean="0"/>
          </a:p>
          <a:p>
            <a:pPr>
              <a:buFont typeface="Wingdings" pitchFamily="2" charset="2"/>
              <a:buChar char="q"/>
            </a:pPr>
            <a:endParaRPr lang="en-IN" sz="2000" b="1" dirty="0" smtClean="0"/>
          </a:p>
          <a:p>
            <a:pPr>
              <a:buFont typeface="Wingdings" pitchFamily="2" charset="2"/>
              <a:buChar char="q"/>
            </a:pPr>
            <a:r>
              <a:rPr lang="en-IN" sz="2000" b="1" dirty="0" smtClean="0"/>
              <a:t>The below line is used to fill the null values int the dataset</a:t>
            </a:r>
          </a:p>
          <a:p>
            <a:pPr>
              <a:buNone/>
            </a:pPr>
            <a:r>
              <a:rPr lang="en-US" dirty="0" smtClean="0"/>
              <a:t>  </a:t>
            </a:r>
          </a:p>
          <a:p>
            <a:pPr>
              <a:buNone/>
            </a:pPr>
            <a:r>
              <a:rPr lang="en-US" dirty="0" smtClean="0"/>
              <a:t> </a:t>
            </a:r>
            <a:endParaRPr lang="en-US" dirty="0"/>
          </a:p>
        </p:txBody>
      </p:sp>
      <p:sp>
        <p:nvSpPr>
          <p:cNvPr id="7" name="Rectangle 6"/>
          <p:cNvSpPr/>
          <p:nvPr/>
        </p:nvSpPr>
        <p:spPr>
          <a:xfrm>
            <a:off x="611560" y="4941168"/>
            <a:ext cx="7920880"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dirty="0" smtClean="0"/>
              <a:t>knn_missing_values_imputer = KNNImputer(n_neighbors=5)     feature_classes=pd.DataFrame(knn_missing_values_imputer.fit_transform</a:t>
            </a:r>
          </a:p>
          <a:p>
            <a:pPr>
              <a:buNone/>
            </a:pPr>
            <a:r>
              <a:rPr lang="en-US" dirty="0" smtClean="0"/>
              <a:t>      (feature_classes),columns = feature_classes.columns)</a:t>
            </a:r>
            <a:endParaRPr lang="en-US" dirty="0"/>
          </a:p>
        </p:txBody>
      </p:sp>
      <p:sp>
        <p:nvSpPr>
          <p:cNvPr id="8" name="TextBox 7"/>
          <p:cNvSpPr txBox="1"/>
          <p:nvPr/>
        </p:nvSpPr>
        <p:spPr>
          <a:xfrm>
            <a:off x="323528" y="908720"/>
            <a:ext cx="4464496" cy="477054"/>
          </a:xfrm>
          <a:prstGeom prst="rect">
            <a:avLst/>
          </a:prstGeom>
          <a:noFill/>
        </p:spPr>
        <p:txBody>
          <a:bodyPr wrap="square" rtlCol="0">
            <a:spAutoFit/>
          </a:bodyPr>
          <a:lstStyle/>
          <a:p>
            <a:r>
              <a:rPr lang="en-IN" sz="2500" b="1" u="sng" dirty="0" smtClean="0"/>
              <a:t>Support Vector Machine</a:t>
            </a:r>
            <a:endParaRPr lang="en-US" sz="2500" b="1" u="sn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a:bodyPr>
          <a:lstStyle/>
          <a:p>
            <a:pPr>
              <a:buFont typeface="Wingdings" pitchFamily="2" charset="2"/>
              <a:buChar char="q"/>
            </a:pPr>
            <a:r>
              <a:rPr lang="en-IN" sz="2000" b="1" dirty="0" smtClean="0"/>
              <a:t>The StandardScaler() method is to perform  standardization on all the features in the set.</a:t>
            </a:r>
            <a:endParaRPr lang="en-US" sz="2000" b="1" dirty="0"/>
          </a:p>
        </p:txBody>
      </p:sp>
      <p:sp>
        <p:nvSpPr>
          <p:cNvPr id="4" name="Rectangle 3"/>
          <p:cNvSpPr/>
          <p:nvPr/>
        </p:nvSpPr>
        <p:spPr>
          <a:xfrm>
            <a:off x="899592" y="1052736"/>
            <a:ext cx="69847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standard_feature_scaler = StandardScaler()    feature_classes = standard_feature_scaler.fit_transform(feature_classes)</a:t>
            </a:r>
          </a:p>
          <a:p>
            <a:pPr algn="ctr"/>
            <a:endParaRPr lang="en-US" dirty="0"/>
          </a:p>
        </p:txBody>
      </p:sp>
      <p:sp>
        <p:nvSpPr>
          <p:cNvPr id="9" name="Rectangle 8"/>
          <p:cNvSpPr/>
          <p:nvPr/>
        </p:nvSpPr>
        <p:spPr>
          <a:xfrm>
            <a:off x="971600" y="3645024"/>
            <a:ext cx="6696744"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from collections import Counter</a:t>
            </a:r>
          </a:p>
          <a:p>
            <a:r>
              <a:rPr lang="en-US" dirty="0" smtClean="0"/>
              <a:t>from imblearn.over_sampling import SMOTE</a:t>
            </a:r>
          </a:p>
          <a:p>
            <a:r>
              <a:rPr lang="en-US" dirty="0" smtClean="0"/>
              <a:t>counter=Counter(train_target)</a:t>
            </a:r>
          </a:p>
          <a:p>
            <a:r>
              <a:rPr lang="en-US" dirty="0" smtClean="0"/>
              <a:t>print('before',counter)</a:t>
            </a:r>
          </a:p>
          <a:p>
            <a:r>
              <a:rPr lang="en-US" dirty="0" smtClean="0"/>
              <a:t>smt=SMOTE()</a:t>
            </a:r>
          </a:p>
          <a:p>
            <a:r>
              <a:rPr lang="en-US" dirty="0" smtClean="0"/>
              <a:t>x_train_sm,y_train_sm=smt.fit_resample(train_features,train_target)</a:t>
            </a:r>
          </a:p>
          <a:p>
            <a:r>
              <a:rPr lang="en-US" dirty="0" smtClean="0"/>
              <a:t>counter=Counter(y_train_sm)</a:t>
            </a:r>
          </a:p>
          <a:p>
            <a:r>
              <a:rPr lang="en-US" dirty="0" smtClean="0"/>
              <a:t>print('after',counter)</a:t>
            </a:r>
          </a:p>
          <a:p>
            <a:r>
              <a:rPr lang="en-IN" sz="2000" b="1" dirty="0" smtClean="0"/>
              <a:t>Output:</a:t>
            </a:r>
          </a:p>
          <a:p>
            <a:r>
              <a:rPr lang="en-US" dirty="0" smtClean="0"/>
              <a:t>before Counter({0: 125, 1: 75})</a:t>
            </a:r>
          </a:p>
          <a:p>
            <a:r>
              <a:rPr lang="en-US" dirty="0" smtClean="0"/>
              <a:t>after Counter({1: 125, 0: 125})</a:t>
            </a:r>
          </a:p>
        </p:txBody>
      </p:sp>
      <p:sp>
        <p:nvSpPr>
          <p:cNvPr id="10" name="Rectangle 9"/>
          <p:cNvSpPr/>
          <p:nvPr/>
        </p:nvSpPr>
        <p:spPr>
          <a:xfrm>
            <a:off x="467544" y="2420888"/>
            <a:ext cx="7632848" cy="1015663"/>
          </a:xfrm>
          <a:prstGeom prst="rect">
            <a:avLst/>
          </a:prstGeom>
        </p:spPr>
        <p:txBody>
          <a:bodyPr wrap="square">
            <a:spAutoFit/>
          </a:bodyPr>
          <a:lstStyle/>
          <a:p>
            <a:pPr>
              <a:buFont typeface="Wingdings" pitchFamily="2" charset="2"/>
              <a:buChar char="q"/>
            </a:pPr>
            <a:r>
              <a:rPr lang="en-IN" sz="2000" b="1" dirty="0" smtClean="0"/>
              <a:t> The below block of code shows how SMOTE technique performed on the training dataset to balance minority samples count with majority samples.</a:t>
            </a:r>
            <a:endParaRPr 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1628800"/>
            <a:ext cx="74888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train_features,test_features,train_target,test_target=train_test_split(feature_classes,target_class,train_size=0.7,test_size=0.3</a:t>
            </a:r>
            <a:endParaRPr lang="en-US" dirty="0"/>
          </a:p>
        </p:txBody>
      </p:sp>
      <p:sp>
        <p:nvSpPr>
          <p:cNvPr id="4" name="TextBox 3"/>
          <p:cNvSpPr txBox="1"/>
          <p:nvPr/>
        </p:nvSpPr>
        <p:spPr>
          <a:xfrm>
            <a:off x="395536" y="620688"/>
            <a:ext cx="8280920" cy="707886"/>
          </a:xfrm>
          <a:prstGeom prst="rect">
            <a:avLst/>
          </a:prstGeom>
          <a:noFill/>
        </p:spPr>
        <p:txBody>
          <a:bodyPr wrap="square" rtlCol="0">
            <a:spAutoFit/>
          </a:bodyPr>
          <a:lstStyle/>
          <a:p>
            <a:pPr>
              <a:buFont typeface="Wingdings" pitchFamily="2" charset="2"/>
              <a:buChar char="q"/>
            </a:pPr>
            <a:r>
              <a:rPr lang="en-IN" sz="2000" b="1" dirty="0" smtClean="0"/>
              <a:t>  The below code is to split the data into training(70%) and testing data(30%) </a:t>
            </a:r>
          </a:p>
        </p:txBody>
      </p:sp>
      <p:sp>
        <p:nvSpPr>
          <p:cNvPr id="7" name="TextBox 6"/>
          <p:cNvSpPr txBox="1"/>
          <p:nvPr/>
        </p:nvSpPr>
        <p:spPr>
          <a:xfrm>
            <a:off x="467544" y="2708920"/>
            <a:ext cx="8532440" cy="707886"/>
          </a:xfrm>
          <a:prstGeom prst="rect">
            <a:avLst/>
          </a:prstGeom>
          <a:noFill/>
        </p:spPr>
        <p:txBody>
          <a:bodyPr wrap="square" rtlCol="0">
            <a:spAutoFit/>
          </a:bodyPr>
          <a:lstStyle/>
          <a:p>
            <a:pPr>
              <a:buFont typeface="Wingdings" pitchFamily="2" charset="2"/>
              <a:buChar char="q"/>
            </a:pPr>
            <a:r>
              <a:rPr lang="en-IN" sz="2000" b="1" dirty="0" smtClean="0"/>
              <a:t> The below block of code is to apply Support Vector Machine classification algorithm on the training dataset.</a:t>
            </a:r>
            <a:endParaRPr lang="en-US" sz="2000" b="1" dirty="0"/>
          </a:p>
        </p:txBody>
      </p:sp>
      <p:sp>
        <p:nvSpPr>
          <p:cNvPr id="8" name="Rectangle 7"/>
          <p:cNvSpPr/>
          <p:nvPr/>
        </p:nvSpPr>
        <p:spPr>
          <a:xfrm>
            <a:off x="683568" y="3573016"/>
            <a:ext cx="741682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linear_svm=SVC(C=1.0,kernel='linear',random_state=0)</a:t>
            </a:r>
          </a:p>
          <a:p>
            <a:r>
              <a:rPr lang="en-US" dirty="0" smtClean="0"/>
              <a:t>linear_svm=linear_svm.fit(x_train_sm,y_train_sm)</a:t>
            </a:r>
          </a:p>
          <a:p>
            <a:r>
              <a:rPr lang="en-US" dirty="0" smtClean="0"/>
              <a:t>print(linear_svm.score(x_train_sm,y_train_sm))</a:t>
            </a:r>
          </a:p>
          <a:p>
            <a:r>
              <a:rPr lang="en-US" dirty="0" smtClean="0"/>
              <a:t>print(linear_svm.score(test_features,test_target))</a:t>
            </a:r>
          </a:p>
          <a:p>
            <a:endParaRPr lang="en-US" dirty="0"/>
          </a:p>
        </p:txBody>
      </p:sp>
      <p:sp>
        <p:nvSpPr>
          <p:cNvPr id="9" name="TextBox 8"/>
          <p:cNvSpPr txBox="1"/>
          <p:nvPr/>
        </p:nvSpPr>
        <p:spPr>
          <a:xfrm>
            <a:off x="611560" y="5373216"/>
            <a:ext cx="7344816" cy="2031325"/>
          </a:xfrm>
          <a:prstGeom prst="rect">
            <a:avLst/>
          </a:prstGeom>
          <a:noFill/>
        </p:spPr>
        <p:txBody>
          <a:bodyPr wrap="square" rtlCol="0">
            <a:spAutoFit/>
          </a:bodyPr>
          <a:lstStyle/>
          <a:p>
            <a:pPr>
              <a:buFont typeface="Wingdings" pitchFamily="2" charset="2"/>
              <a:buChar char="Ø"/>
            </a:pPr>
            <a:r>
              <a:rPr lang="en-US" dirty="0" smtClean="0"/>
              <a:t>“C” parameter in SVM is Penalty parameter of the error term and it consider  as the degree of correct classification.</a:t>
            </a:r>
          </a:p>
          <a:p>
            <a:pPr>
              <a:buFont typeface="Wingdings" pitchFamily="2" charset="2"/>
              <a:buChar char="Ø"/>
            </a:pPr>
            <a:r>
              <a:rPr lang="en-US" dirty="0" smtClean="0"/>
              <a:t>Linear Kernel is used when the data is Linearly separable, that is, it can be separated using a single Line. </a:t>
            </a:r>
          </a:p>
          <a:p>
            <a:endParaRPr lang="en-US" dirty="0" smtClean="0"/>
          </a:p>
          <a:p>
            <a:endParaRPr lang="en-IN"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980728"/>
            <a:ext cx="8460432" cy="482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predicted =linear_svm.predict(test_features)</a:t>
            </a:r>
          </a:p>
          <a:p>
            <a:r>
              <a:rPr lang="en-US" sz="2200" dirty="0" smtClean="0"/>
              <a:t>report = classification_report(test_target, predicted)</a:t>
            </a:r>
          </a:p>
          <a:p>
            <a:r>
              <a:rPr lang="en-US" sz="2200" dirty="0" smtClean="0"/>
              <a:t>print(report)</a:t>
            </a:r>
          </a:p>
          <a:p>
            <a:endParaRPr lang="en-US" dirty="0" smtClean="0"/>
          </a:p>
          <a:p>
            <a:endParaRPr lang="en-US" dirty="0" smtClean="0"/>
          </a:p>
          <a:p>
            <a:endParaRPr lang="en-US" dirty="0" smtClean="0"/>
          </a:p>
          <a:p>
            <a:endParaRPr lang="en-IN" dirty="0" smtClean="0"/>
          </a:p>
          <a:p>
            <a:endParaRPr lang="en-US"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graphicFrame>
        <p:nvGraphicFramePr>
          <p:cNvPr id="3" name="Table 2"/>
          <p:cNvGraphicFramePr>
            <a:graphicFrameLocks noGrp="1"/>
          </p:cNvGraphicFramePr>
          <p:nvPr/>
        </p:nvGraphicFramePr>
        <p:xfrm>
          <a:off x="1187624" y="2780928"/>
          <a:ext cx="6120680" cy="2808312"/>
        </p:xfrm>
        <a:graphic>
          <a:graphicData uri="http://schemas.openxmlformats.org/drawingml/2006/table">
            <a:tbl>
              <a:tblPr firstRow="1" bandRow="1">
                <a:tableStyleId>{5C22544A-7EE6-4342-B048-85BDC9FD1C3A}</a:tableStyleId>
              </a:tblPr>
              <a:tblGrid>
                <a:gridCol w="1512168"/>
                <a:gridCol w="1080120"/>
                <a:gridCol w="1080120"/>
                <a:gridCol w="1224136"/>
                <a:gridCol w="1224136"/>
              </a:tblGrid>
              <a:tr h="446450">
                <a:tc>
                  <a:txBody>
                    <a:bodyPr/>
                    <a:lstStyle/>
                    <a:p>
                      <a:endParaRPr lang="en-US" dirty="0"/>
                    </a:p>
                  </a:txBody>
                  <a:tcPr/>
                </a:tc>
                <a:tc>
                  <a:txBody>
                    <a:bodyPr/>
                    <a:lstStyle/>
                    <a:p>
                      <a:r>
                        <a:rPr lang="en-IN" dirty="0" smtClean="0"/>
                        <a:t>Precision</a:t>
                      </a:r>
                      <a:endParaRPr lang="en-US" dirty="0"/>
                    </a:p>
                  </a:txBody>
                  <a:tcPr/>
                </a:tc>
                <a:tc>
                  <a:txBody>
                    <a:bodyPr/>
                    <a:lstStyle/>
                    <a:p>
                      <a:r>
                        <a:rPr lang="en-IN" dirty="0" smtClean="0"/>
                        <a:t>Recall</a:t>
                      </a:r>
                      <a:endParaRPr lang="en-US" dirty="0"/>
                    </a:p>
                  </a:txBody>
                  <a:tcPr/>
                </a:tc>
                <a:tc>
                  <a:txBody>
                    <a:bodyPr/>
                    <a:lstStyle/>
                    <a:p>
                      <a:r>
                        <a:rPr lang="en-IN" dirty="0" smtClean="0"/>
                        <a:t>f1-score</a:t>
                      </a:r>
                      <a:endParaRPr lang="en-US" dirty="0"/>
                    </a:p>
                  </a:txBody>
                  <a:tcPr/>
                </a:tc>
                <a:tc>
                  <a:txBody>
                    <a:bodyPr/>
                    <a:lstStyle/>
                    <a:p>
                      <a:r>
                        <a:rPr lang="en-IN" dirty="0" smtClean="0"/>
                        <a:t>support</a:t>
                      </a:r>
                      <a:endParaRPr lang="en-US" dirty="0"/>
                    </a:p>
                  </a:txBody>
                  <a:tcPr/>
                </a:tc>
              </a:tr>
              <a:tr h="446450">
                <a:tc>
                  <a:txBody>
                    <a:bodyPr/>
                    <a:lstStyle/>
                    <a:p>
                      <a:r>
                        <a:rPr lang="en-IN" dirty="0" smtClean="0"/>
                        <a:t>0</a:t>
                      </a:r>
                    </a:p>
                  </a:txBody>
                  <a:tcPr/>
                </a:tc>
                <a:tc>
                  <a:txBody>
                    <a:bodyPr/>
                    <a:lstStyle/>
                    <a:p>
                      <a:r>
                        <a:rPr lang="en-IN" dirty="0" smtClean="0"/>
                        <a:t>1.00</a:t>
                      </a:r>
                      <a:endParaRPr lang="en-US" dirty="0"/>
                    </a:p>
                  </a:txBody>
                  <a:tcPr/>
                </a:tc>
                <a:tc>
                  <a:txBody>
                    <a:bodyPr/>
                    <a:lstStyle/>
                    <a:p>
                      <a:r>
                        <a:rPr lang="en-IN" dirty="0" smtClean="0"/>
                        <a:t>0.97</a:t>
                      </a:r>
                      <a:endParaRPr lang="en-US" dirty="0"/>
                    </a:p>
                  </a:txBody>
                  <a:tcPr/>
                </a:tc>
                <a:tc>
                  <a:txBody>
                    <a:bodyPr/>
                    <a:lstStyle/>
                    <a:p>
                      <a:r>
                        <a:rPr lang="en-IN" dirty="0" smtClean="0"/>
                        <a:t>0.99</a:t>
                      </a:r>
                      <a:endParaRPr lang="en-US" dirty="0"/>
                    </a:p>
                  </a:txBody>
                  <a:tcPr/>
                </a:tc>
                <a:tc>
                  <a:txBody>
                    <a:bodyPr/>
                    <a:lstStyle/>
                    <a:p>
                      <a:r>
                        <a:rPr lang="en-IN" dirty="0" smtClean="0"/>
                        <a:t>70</a:t>
                      </a:r>
                      <a:endParaRPr lang="en-US" dirty="0"/>
                    </a:p>
                  </a:txBody>
                  <a:tcPr/>
                </a:tc>
              </a:tr>
              <a:tr h="446450">
                <a:tc>
                  <a:txBody>
                    <a:bodyPr/>
                    <a:lstStyle/>
                    <a:p>
                      <a:r>
                        <a:rPr lang="en-IN" dirty="0" smtClean="0"/>
                        <a:t>1</a:t>
                      </a:r>
                      <a:endParaRPr lang="en-US" dirty="0"/>
                    </a:p>
                  </a:txBody>
                  <a:tcPr/>
                </a:tc>
                <a:tc>
                  <a:txBody>
                    <a:bodyPr/>
                    <a:lstStyle/>
                    <a:p>
                      <a:r>
                        <a:rPr lang="en-IN" dirty="0" smtClean="0"/>
                        <a:t>0.96</a:t>
                      </a:r>
                      <a:endParaRPr lang="en-US" dirty="0"/>
                    </a:p>
                  </a:txBody>
                  <a:tcPr/>
                </a:tc>
                <a:tc>
                  <a:txBody>
                    <a:bodyPr/>
                    <a:lstStyle/>
                    <a:p>
                      <a:r>
                        <a:rPr lang="en-IN" dirty="0" smtClean="0"/>
                        <a:t>1.00</a:t>
                      </a:r>
                      <a:endParaRPr lang="en-US" dirty="0"/>
                    </a:p>
                  </a:txBody>
                  <a:tcPr/>
                </a:tc>
                <a:tc>
                  <a:txBody>
                    <a:bodyPr/>
                    <a:lstStyle/>
                    <a:p>
                      <a:r>
                        <a:rPr lang="en-IN" dirty="0" smtClean="0"/>
                        <a:t>0.98</a:t>
                      </a:r>
                      <a:endParaRPr lang="en-US" dirty="0"/>
                    </a:p>
                  </a:txBody>
                  <a:tcPr/>
                </a:tc>
                <a:tc>
                  <a:txBody>
                    <a:bodyPr/>
                    <a:lstStyle/>
                    <a:p>
                      <a:r>
                        <a:rPr lang="en-IN" dirty="0" smtClean="0"/>
                        <a:t>50</a:t>
                      </a:r>
                      <a:endParaRPr lang="en-US" dirty="0"/>
                    </a:p>
                  </a:txBody>
                  <a:tcPr/>
                </a:tc>
              </a:tr>
              <a:tr h="446450">
                <a:tc>
                  <a:txBody>
                    <a:bodyPr/>
                    <a:lstStyle/>
                    <a:p>
                      <a:r>
                        <a:rPr lang="en-IN" dirty="0" smtClean="0"/>
                        <a:t>Accuracy</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0.98</a:t>
                      </a:r>
                      <a:endParaRPr lang="en-US" dirty="0"/>
                    </a:p>
                  </a:txBody>
                  <a:tcPr/>
                </a:tc>
                <a:tc>
                  <a:txBody>
                    <a:bodyPr/>
                    <a:lstStyle/>
                    <a:p>
                      <a:r>
                        <a:rPr lang="en-IN" dirty="0" smtClean="0"/>
                        <a:t>120</a:t>
                      </a:r>
                      <a:endParaRPr lang="en-US" dirty="0"/>
                    </a:p>
                  </a:txBody>
                  <a:tcPr/>
                </a:tc>
              </a:tr>
              <a:tr h="446450">
                <a:tc>
                  <a:txBody>
                    <a:bodyPr/>
                    <a:lstStyle/>
                    <a:p>
                      <a:r>
                        <a:rPr lang="en-IN" dirty="0" smtClean="0"/>
                        <a:t>Macro avg</a:t>
                      </a:r>
                    </a:p>
                  </a:txBody>
                  <a:tcPr/>
                </a:tc>
                <a:tc>
                  <a:txBody>
                    <a:bodyPr/>
                    <a:lstStyle/>
                    <a:p>
                      <a:r>
                        <a:rPr lang="en-IN" dirty="0" smtClean="0"/>
                        <a:t>0.98</a:t>
                      </a:r>
                      <a:endParaRPr lang="en-US" dirty="0"/>
                    </a:p>
                  </a:txBody>
                  <a:tcPr/>
                </a:tc>
                <a:tc>
                  <a:txBody>
                    <a:bodyPr/>
                    <a:lstStyle/>
                    <a:p>
                      <a:r>
                        <a:rPr lang="en-IN" dirty="0" smtClean="0"/>
                        <a:t>0.99</a:t>
                      </a:r>
                      <a:endParaRPr lang="en-US" dirty="0"/>
                    </a:p>
                  </a:txBody>
                  <a:tcPr/>
                </a:tc>
                <a:tc>
                  <a:txBody>
                    <a:bodyPr/>
                    <a:lstStyle/>
                    <a:p>
                      <a:r>
                        <a:rPr lang="en-IN" dirty="0" smtClean="0"/>
                        <a:t>0.98</a:t>
                      </a:r>
                      <a:endParaRPr lang="en-US" dirty="0"/>
                    </a:p>
                  </a:txBody>
                  <a:tcPr/>
                </a:tc>
                <a:tc>
                  <a:txBody>
                    <a:bodyPr/>
                    <a:lstStyle/>
                    <a:p>
                      <a:r>
                        <a:rPr lang="en-IN" dirty="0" smtClean="0"/>
                        <a:t>120</a:t>
                      </a:r>
                      <a:endParaRPr lang="en-US" dirty="0"/>
                    </a:p>
                  </a:txBody>
                  <a:tcPr/>
                </a:tc>
              </a:tr>
              <a:tr h="576062">
                <a:tc>
                  <a:txBody>
                    <a:bodyPr/>
                    <a:lstStyle/>
                    <a:p>
                      <a:r>
                        <a:rPr lang="en-IN" dirty="0" smtClean="0"/>
                        <a:t>Weighted avg</a:t>
                      </a:r>
                    </a:p>
                  </a:txBody>
                  <a:tcPr/>
                </a:tc>
                <a:tc>
                  <a:txBody>
                    <a:bodyPr/>
                    <a:lstStyle/>
                    <a:p>
                      <a:r>
                        <a:rPr lang="en-IN" dirty="0" smtClean="0"/>
                        <a:t>0.98</a:t>
                      </a:r>
                      <a:endParaRPr lang="en-US" dirty="0"/>
                    </a:p>
                  </a:txBody>
                  <a:tcPr/>
                </a:tc>
                <a:tc>
                  <a:txBody>
                    <a:bodyPr/>
                    <a:lstStyle/>
                    <a:p>
                      <a:r>
                        <a:rPr lang="en-IN" dirty="0" smtClean="0"/>
                        <a:t>0.98</a:t>
                      </a:r>
                      <a:endParaRPr lang="en-US" dirty="0"/>
                    </a:p>
                  </a:txBody>
                  <a:tcPr/>
                </a:tc>
                <a:tc>
                  <a:txBody>
                    <a:bodyPr/>
                    <a:lstStyle/>
                    <a:p>
                      <a:r>
                        <a:rPr lang="en-IN" dirty="0" smtClean="0"/>
                        <a:t>0.98</a:t>
                      </a:r>
                      <a:endParaRPr lang="en-US" dirty="0"/>
                    </a:p>
                  </a:txBody>
                  <a:tcPr/>
                </a:tc>
                <a:tc>
                  <a:txBody>
                    <a:bodyPr/>
                    <a:lstStyle/>
                    <a:p>
                      <a:r>
                        <a:rPr lang="en-IN" dirty="0" smtClean="0"/>
                        <a:t>120</a:t>
                      </a:r>
                      <a:endParaRPr lang="en-US" dirty="0"/>
                    </a:p>
                  </a:txBody>
                  <a:tcPr/>
                </a:tc>
              </a:tr>
            </a:tbl>
          </a:graphicData>
        </a:graphic>
      </p:graphicFrame>
      <p:sp>
        <p:nvSpPr>
          <p:cNvPr id="4" name="TextBox 3"/>
          <p:cNvSpPr txBox="1"/>
          <p:nvPr/>
        </p:nvSpPr>
        <p:spPr>
          <a:xfrm>
            <a:off x="323528" y="332656"/>
            <a:ext cx="5400600" cy="430887"/>
          </a:xfrm>
          <a:prstGeom prst="rect">
            <a:avLst/>
          </a:prstGeom>
          <a:noFill/>
        </p:spPr>
        <p:txBody>
          <a:bodyPr wrap="square" rtlCol="0">
            <a:spAutoFit/>
          </a:bodyPr>
          <a:lstStyle/>
          <a:p>
            <a:r>
              <a:rPr lang="en-IN" sz="2200" b="1" dirty="0" smtClean="0"/>
              <a:t>SVM WITH SMOTE FEATURE SELECTION:</a:t>
            </a:r>
            <a:endParaRPr lang="en-US" sz="22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IN" sz="2600" b="1" dirty="0" smtClean="0"/>
              <a:t>Pearson Correlation Method:</a:t>
            </a:r>
            <a:endParaRPr lang="en-US" sz="2600" b="1" dirty="0"/>
          </a:p>
        </p:txBody>
      </p:sp>
      <p:sp>
        <p:nvSpPr>
          <p:cNvPr id="3" name="Content Placeholder 2"/>
          <p:cNvSpPr>
            <a:spLocks noGrp="1"/>
          </p:cNvSpPr>
          <p:nvPr>
            <p:ph idx="1"/>
          </p:nvPr>
        </p:nvSpPr>
        <p:spPr>
          <a:xfrm>
            <a:off x="457200" y="1196752"/>
            <a:ext cx="8229600" cy="4929411"/>
          </a:xfrm>
        </p:spPr>
        <p:txBody>
          <a:bodyPr>
            <a:normAutofit/>
          </a:bodyPr>
          <a:lstStyle/>
          <a:p>
            <a:r>
              <a:rPr lang="en-US" sz="2200" dirty="0" smtClean="0"/>
              <a:t>Pearson's Correlation method is used for finding the association between the continuous features and the class feature</a:t>
            </a:r>
            <a:endParaRPr lang="en-US" sz="2200" dirty="0"/>
          </a:p>
        </p:txBody>
      </p:sp>
      <p:pic>
        <p:nvPicPr>
          <p:cNvPr id="4" name="Picture 3" descr="WhatsApp Image 2022-05-13 at 7.30.50 AM.jpeg"/>
          <p:cNvPicPr>
            <a:picLocks noChangeAspect="1"/>
          </p:cNvPicPr>
          <p:nvPr/>
        </p:nvPicPr>
        <p:blipFill>
          <a:blip r:embed="rId2" cstate="print"/>
          <a:stretch>
            <a:fillRect/>
          </a:stretch>
        </p:blipFill>
        <p:spPr>
          <a:xfrm>
            <a:off x="611560" y="1916832"/>
            <a:ext cx="7488832" cy="49411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571184" cy="720080"/>
          </a:xfrm>
        </p:spPr>
        <p:txBody>
          <a:bodyPr>
            <a:normAutofit/>
          </a:bodyPr>
          <a:lstStyle/>
          <a:p>
            <a:r>
              <a:rPr lang="en-US" sz="3600" b="1" dirty="0" smtClean="0">
                <a:latin typeface="Times New Roman" pitchFamily="18" charset="0"/>
                <a:cs typeface="Times New Roman" pitchFamily="18" charset="0"/>
              </a:rPr>
              <a:t> </a:t>
            </a:r>
            <a:r>
              <a:rPr lang="en-US" sz="3200" b="1" dirty="0" smtClean="0">
                <a:solidFill>
                  <a:schemeClr val="tx1"/>
                </a:solidFill>
                <a:latin typeface="Times New Roman" pitchFamily="18" charset="0"/>
                <a:cs typeface="Times New Roman" pitchFamily="18" charset="0"/>
              </a:rPr>
              <a:t>ABSTRACT</a:t>
            </a:r>
            <a:endParaRPr lang="en-US" sz="3200" b="1" dirty="0">
              <a:solidFill>
                <a:schemeClr val="tx1"/>
              </a:solidFill>
            </a:endParaRPr>
          </a:p>
        </p:txBody>
      </p:sp>
      <p:sp>
        <p:nvSpPr>
          <p:cNvPr id="3" name="Content Placeholder 2"/>
          <p:cNvSpPr>
            <a:spLocks noGrp="1"/>
          </p:cNvSpPr>
          <p:nvPr>
            <p:ph idx="1"/>
          </p:nvPr>
        </p:nvSpPr>
        <p:spPr>
          <a:xfrm>
            <a:off x="0" y="1268760"/>
            <a:ext cx="8964488" cy="5589240"/>
          </a:xfrm>
        </p:spPr>
        <p:txBody>
          <a:bodyPr>
            <a:normAutofit fontScale="92500"/>
          </a:bodyPr>
          <a:lstStyle/>
          <a:p>
            <a:pPr algn="just">
              <a:buNone/>
            </a:pPr>
            <a:r>
              <a:rPr lang="en-US" sz="2400" dirty="0" smtClean="0">
                <a:latin typeface="Times New Roman" pitchFamily="18" charset="0"/>
                <a:cs typeface="Times New Roman" pitchFamily="18" charset="0"/>
              </a:rPr>
              <a:t>     A Chronic Kidney Disease(CKD) is a disease that is persistent.Machine learning technique has become reliable for medical treatment with which the doctor can detect the disease on time.For the process of CKD prediction, a few classifier algorithms have been applied on the dataset such as ANN, logistic regression, linear support vector machine with penalty L1&amp; L2 and random tree. In order to make correct predictions whether it is CKD or not CKD, the proposed work considers the most accuracy rate outcome algorithm computed based on SMOTE with full features.In company with machine learning models one deep neural network has been applied on the same dataset and it has been noticed that deep neural network gives better accuracy.From the extracted results, it is also marked that even LSVM is giving better accuracy in synthetic minority over-sampling technique with full features. In this proposed work, out of all the classifier algorithms, the deep neural network and support vector machine with SMOTE technique are considered and will be implemented to predict the CKD.</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buFont typeface="Wingdings" pitchFamily="2" charset="2"/>
              <a:buChar char="Ø"/>
            </a:pPr>
            <a:r>
              <a:rPr lang="en-IN" sz="2000" dirty="0" smtClean="0"/>
              <a:t>The below block of code is about to check correlation between the features so that if any two features are highly correlated one must be taken from that.(Dimensionality Reduction)</a:t>
            </a:r>
            <a:endParaRPr lang="en-US" sz="2000" dirty="0"/>
          </a:p>
        </p:txBody>
      </p:sp>
      <p:sp>
        <p:nvSpPr>
          <p:cNvPr id="5" name="Rectangle 4"/>
          <p:cNvSpPr/>
          <p:nvPr/>
        </p:nvSpPr>
        <p:spPr>
          <a:xfrm>
            <a:off x="899592" y="1412776"/>
            <a:ext cx="6624736"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def correlate(dataset,threshold):  </a:t>
            </a:r>
          </a:p>
          <a:p>
            <a:r>
              <a:rPr lang="en-US" dirty="0" smtClean="0"/>
              <a:t>col_corr=set() </a:t>
            </a:r>
          </a:p>
          <a:p>
            <a:r>
              <a:rPr lang="en-US" dirty="0" smtClean="0"/>
              <a:t> corr_matrix=dataset.corr() </a:t>
            </a:r>
          </a:p>
          <a:p>
            <a:r>
              <a:rPr lang="en-US" dirty="0" smtClean="0"/>
              <a:t> for i in range(len(corr_matrix.columns)):    </a:t>
            </a:r>
          </a:p>
          <a:p>
            <a:r>
              <a:rPr lang="en-US" dirty="0" smtClean="0"/>
              <a:t>for j in range(i):     </a:t>
            </a:r>
          </a:p>
          <a:p>
            <a:r>
              <a:rPr lang="en-US" dirty="0" smtClean="0"/>
              <a:t> if abs(corr_matrix.iloc[i,j])&gt;threshold:        colname=corr_matrix.columns[i]        </a:t>
            </a:r>
          </a:p>
          <a:p>
            <a:r>
              <a:rPr lang="en-US" dirty="0" smtClean="0"/>
              <a:t>col_corr.add(colname) </a:t>
            </a:r>
          </a:p>
          <a:p>
            <a:r>
              <a:rPr lang="en-US" dirty="0" smtClean="0"/>
              <a:t> return col_corr</a:t>
            </a:r>
            <a:endParaRPr lang="en-US" dirty="0"/>
          </a:p>
        </p:txBody>
      </p:sp>
      <p:sp>
        <p:nvSpPr>
          <p:cNvPr id="6" name="Rectangle 5"/>
          <p:cNvSpPr/>
          <p:nvPr/>
        </p:nvSpPr>
        <p:spPr>
          <a:xfrm>
            <a:off x="1043608" y="4941168"/>
            <a:ext cx="633670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corr_features=correlate(X_train,0.6)</a:t>
            </a:r>
          </a:p>
          <a:p>
            <a:r>
              <a:rPr lang="en-US" dirty="0" smtClean="0"/>
              <a:t>print(corr_features)</a:t>
            </a:r>
          </a:p>
          <a:p>
            <a:endParaRPr lang="en-IN" dirty="0" smtClean="0"/>
          </a:p>
          <a:p>
            <a:r>
              <a:rPr lang="en-US" dirty="0" smtClean="0"/>
              <a:t>Output:{'rbcc', 'pcv', 'sod', 'bgr'}</a:t>
            </a:r>
            <a:endParaRPr lang="en-US" dirty="0"/>
          </a:p>
        </p:txBody>
      </p:sp>
      <p:sp>
        <p:nvSpPr>
          <p:cNvPr id="7" name="TextBox 6"/>
          <p:cNvSpPr txBox="1"/>
          <p:nvPr/>
        </p:nvSpPr>
        <p:spPr>
          <a:xfrm>
            <a:off x="971600" y="4149080"/>
            <a:ext cx="5904656" cy="646331"/>
          </a:xfrm>
          <a:prstGeom prst="rect">
            <a:avLst/>
          </a:prstGeom>
          <a:noFill/>
        </p:spPr>
        <p:txBody>
          <a:bodyPr wrap="square" rtlCol="0">
            <a:spAutoFit/>
          </a:bodyPr>
          <a:lstStyle/>
          <a:p>
            <a:pPr>
              <a:buFont typeface="Wingdings" pitchFamily="2" charset="2"/>
              <a:buChar char="Ø"/>
            </a:pPr>
            <a:r>
              <a:rPr lang="en-IN" dirty="0" smtClean="0"/>
              <a:t> The below block shows which are correlated features with threshold 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7920880" cy="1754326"/>
          </a:xfrm>
          <a:prstGeom prst="rect">
            <a:avLst/>
          </a:prstGeom>
          <a:noFill/>
        </p:spPr>
        <p:txBody>
          <a:bodyPr wrap="square" rtlCol="0">
            <a:spAutoFit/>
          </a:bodyPr>
          <a:lstStyle/>
          <a:p>
            <a:pPr>
              <a:buFont typeface="Wingdings" pitchFamily="2" charset="2"/>
              <a:buChar char="Ø"/>
            </a:pPr>
            <a:r>
              <a:rPr lang="en-IN" dirty="0" smtClean="0"/>
              <a:t>After applying correlation feature selection on the dataset, correlation features are obtained that are dropped out of the dataset on which the algorithm is used.</a:t>
            </a:r>
          </a:p>
          <a:p>
            <a:endParaRPr lang="en-IN" dirty="0" smtClean="0"/>
          </a:p>
          <a:p>
            <a:pPr>
              <a:buFont typeface="Wingdings" pitchFamily="2" charset="2"/>
              <a:buChar char="Ø"/>
            </a:pPr>
            <a:r>
              <a:rPr lang="en-IN" dirty="0" smtClean="0"/>
              <a:t>After dropping out features SVM applied on the training  and testing data.</a:t>
            </a:r>
          </a:p>
          <a:p>
            <a:endParaRPr lang="en-IN" dirty="0" smtClean="0"/>
          </a:p>
          <a:p>
            <a:endParaRPr lang="en-US" dirty="0"/>
          </a:p>
        </p:txBody>
      </p:sp>
      <p:sp>
        <p:nvSpPr>
          <p:cNvPr id="3" name="Rectangle 2"/>
          <p:cNvSpPr/>
          <p:nvPr/>
        </p:nvSpPr>
        <p:spPr>
          <a:xfrm>
            <a:off x="1043608" y="1988840"/>
            <a:ext cx="6480720"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print(linear_svm.score(X_train,Y_train))</a:t>
            </a:r>
          </a:p>
          <a:p>
            <a:r>
              <a:rPr lang="en-US" dirty="0" smtClean="0"/>
              <a:t>print(linear_svm.score(X_test,Y_test))</a:t>
            </a:r>
          </a:p>
          <a:p>
            <a:endParaRPr lang="en-IN" dirty="0" smtClean="0"/>
          </a:p>
          <a:p>
            <a:r>
              <a:rPr lang="en-IN" dirty="0" smtClean="0"/>
              <a:t>Output:</a:t>
            </a:r>
          </a:p>
          <a:p>
            <a:r>
              <a:rPr lang="en-IN" dirty="0" smtClean="0"/>
              <a:t>1.0</a:t>
            </a:r>
          </a:p>
          <a:p>
            <a:r>
              <a:rPr lang="en-IN" dirty="0" smtClean="0"/>
              <a:t>0.975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692696"/>
            <a:ext cx="8208912" cy="352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t>model = Sequential()</a:t>
            </a:r>
          </a:p>
          <a:p>
            <a:r>
              <a:rPr lang="en-US" sz="2200" dirty="0" smtClean="0"/>
              <a:t>#first layer</a:t>
            </a:r>
          </a:p>
          <a:p>
            <a:r>
              <a:rPr lang="en-US" sz="2200" dirty="0" smtClean="0"/>
              <a:t>model.add(Dense(32,input_dim= 24,kernel_initializer= k.initializers.random_normal(seed= 13),activation= 'relu'))</a:t>
            </a:r>
          </a:p>
          <a:p>
            <a:r>
              <a:rPr lang="en-US" sz="2200" dirty="0" smtClean="0"/>
              <a:t>#second layer</a:t>
            </a:r>
          </a:p>
          <a:p>
            <a:r>
              <a:rPr lang="en-US" sz="2200" dirty="0" smtClean="0"/>
              <a:t>model.add(Dense(32,input_dim= 24,kernel_initializer= k.initializers.random_normal(seed= 13),activation= 'relu'))</a:t>
            </a:r>
          </a:p>
          <a:p>
            <a:r>
              <a:rPr lang="en-US" sz="2200" dirty="0" smtClean="0"/>
              <a:t>#final layer</a:t>
            </a:r>
          </a:p>
          <a:p>
            <a:r>
              <a:rPr lang="en-US" sz="2200" dirty="0" smtClean="0"/>
              <a:t>model.add(Dense (1, activation = 'hard_sigmoid'))</a:t>
            </a:r>
            <a:endParaRPr lang="en-US" sz="2200" dirty="0"/>
          </a:p>
        </p:txBody>
      </p:sp>
      <p:sp>
        <p:nvSpPr>
          <p:cNvPr id="6" name="TextBox 5"/>
          <p:cNvSpPr txBox="1"/>
          <p:nvPr/>
        </p:nvSpPr>
        <p:spPr>
          <a:xfrm>
            <a:off x="251520" y="116632"/>
            <a:ext cx="7776864" cy="461665"/>
          </a:xfrm>
          <a:prstGeom prst="rect">
            <a:avLst/>
          </a:prstGeom>
          <a:noFill/>
        </p:spPr>
        <p:txBody>
          <a:bodyPr wrap="square" rtlCol="0">
            <a:spAutoFit/>
          </a:bodyPr>
          <a:lstStyle/>
          <a:p>
            <a:r>
              <a:rPr lang="en-IN" sz="2400" b="1" u="sng" dirty="0" smtClean="0"/>
              <a:t>ARTIFICIAL NEURAL NETWORK[ANN]</a:t>
            </a:r>
            <a:endParaRPr lang="en-US" sz="2400" b="1" u="sng" dirty="0"/>
          </a:p>
        </p:txBody>
      </p:sp>
      <p:sp>
        <p:nvSpPr>
          <p:cNvPr id="4" name="Rectangle 3"/>
          <p:cNvSpPr/>
          <p:nvPr/>
        </p:nvSpPr>
        <p:spPr>
          <a:xfrm>
            <a:off x="323528" y="4437112"/>
            <a:ext cx="8208912" cy="1107996"/>
          </a:xfrm>
          <a:prstGeom prst="rect">
            <a:avLst/>
          </a:prstGeom>
        </p:spPr>
        <p:txBody>
          <a:bodyPr wrap="square">
            <a:spAutoFit/>
          </a:bodyPr>
          <a:lstStyle/>
          <a:p>
            <a:r>
              <a:rPr lang="en-US" sz="2200" dirty="0" smtClean="0"/>
              <a:t>The rectified linear activation function or ReLU for short is a piecewise linear function that will output the input directly if it is positive, otherwise, it will output zero.</a:t>
            </a: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2-05-13 at 10.12.22 AM.jpeg"/>
          <p:cNvPicPr>
            <a:picLocks noChangeAspect="1"/>
          </p:cNvPicPr>
          <p:nvPr/>
        </p:nvPicPr>
        <p:blipFill>
          <a:blip r:embed="rId2" cstate="print"/>
          <a:stretch>
            <a:fillRect/>
          </a:stretch>
        </p:blipFill>
        <p:spPr>
          <a:xfrm>
            <a:off x="1259632" y="1052736"/>
            <a:ext cx="6124373" cy="4464496"/>
          </a:xfrm>
          <a:prstGeom prst="rect">
            <a:avLst/>
          </a:prstGeom>
        </p:spPr>
      </p:pic>
      <p:sp>
        <p:nvSpPr>
          <p:cNvPr id="3" name="Rectangle 2"/>
          <p:cNvSpPr/>
          <p:nvPr/>
        </p:nvSpPr>
        <p:spPr>
          <a:xfrm>
            <a:off x="467544" y="404664"/>
            <a:ext cx="2520280" cy="430887"/>
          </a:xfrm>
          <a:prstGeom prst="rect">
            <a:avLst/>
          </a:prstGeom>
        </p:spPr>
        <p:txBody>
          <a:bodyPr wrap="square">
            <a:spAutoFit/>
          </a:bodyPr>
          <a:lstStyle/>
          <a:p>
            <a:r>
              <a:rPr lang="en-IN" sz="2200" b="1" dirty="0" smtClean="0"/>
              <a:t>ANN [continued]</a:t>
            </a:r>
            <a:endParaRPr lang="en-US" sz="2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3645024"/>
            <a:ext cx="7488832" cy="2800767"/>
          </a:xfrm>
          <a:prstGeom prst="rect">
            <a:avLst/>
          </a:prstGeom>
        </p:spPr>
        <p:txBody>
          <a:bodyPr wrap="square">
            <a:spAutoFit/>
          </a:bodyPr>
          <a:lstStyle/>
          <a:p>
            <a:pPr>
              <a:buFont typeface="Wingdings" pitchFamily="2" charset="2"/>
              <a:buChar char="Ø"/>
            </a:pPr>
            <a:r>
              <a:rPr lang="en-US" sz="2200" dirty="0" smtClean="0"/>
              <a:t>This function is piece-wise linear approximation of the sigmoid function. It is equal to 0 on the range [-Inf; -2.5), then linearly increases from 0 to 1 on the range [-2.5; +2.5] and stays equal to 1 on the range (+2.5; +Inf] (Source).</a:t>
            </a:r>
          </a:p>
          <a:p>
            <a:endParaRPr lang="en-US" sz="2200" dirty="0" smtClean="0"/>
          </a:p>
          <a:p>
            <a:pPr>
              <a:buFont typeface="Wingdings" pitchFamily="2" charset="2"/>
              <a:buChar char="Ø"/>
            </a:pPr>
            <a:r>
              <a:rPr lang="en-US" sz="2200" dirty="0" smtClean="0"/>
              <a:t> Computing Hard Sigmoid is considered to be faster than computing regular Sigmoid, because calculating the exponent is not necessary.</a:t>
            </a:r>
            <a:endParaRPr lang="en-US" sz="2200" dirty="0"/>
          </a:p>
        </p:txBody>
      </p:sp>
      <p:sp>
        <p:nvSpPr>
          <p:cNvPr id="6" name="Rectangle 5"/>
          <p:cNvSpPr/>
          <p:nvPr/>
        </p:nvSpPr>
        <p:spPr>
          <a:xfrm>
            <a:off x="827584" y="692696"/>
            <a:ext cx="705678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u="sng" dirty="0" smtClean="0">
              <a:latin typeface="Times New Roman" pitchFamily="18" charset="0"/>
              <a:cs typeface="Times New Roman" pitchFamily="18" charset="0"/>
            </a:endParaRPr>
          </a:p>
          <a:p>
            <a:r>
              <a:rPr lang="en-US" b="1" u="sng" dirty="0" smtClean="0">
                <a:latin typeface="Times New Roman" pitchFamily="18" charset="0"/>
                <a:cs typeface="Times New Roman" pitchFamily="18" charset="0"/>
              </a:rPr>
              <a:t>ReLU:</a:t>
            </a:r>
          </a:p>
          <a:p>
            <a:r>
              <a:rPr lang="en-US" dirty="0" smtClean="0">
                <a:latin typeface="Times New Roman" pitchFamily="18" charset="0"/>
                <a:cs typeface="Times New Roman" pitchFamily="18" charset="0"/>
              </a:rPr>
              <a:t>Function(z)={z  z&gt;0                 Derivative :R′(z)={1  z&gt;0</a:t>
            </a:r>
          </a:p>
          <a:p>
            <a:r>
              <a:rPr lang="en-US" dirty="0" smtClean="0">
                <a:latin typeface="Times New Roman" pitchFamily="18" charset="0"/>
                <a:cs typeface="Times New Roman" pitchFamily="18" charset="0"/>
              </a:rPr>
              <a:t>                          0  z&lt;=0}                                           0  z&lt;0}</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8" name="Rectangle 7"/>
          <p:cNvSpPr/>
          <p:nvPr/>
        </p:nvSpPr>
        <p:spPr>
          <a:xfrm>
            <a:off x="827584" y="2060848"/>
            <a:ext cx="705678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971600" y="2276872"/>
            <a:ext cx="4572000" cy="646331"/>
          </a:xfrm>
          <a:prstGeom prst="rect">
            <a:avLst/>
          </a:prstGeom>
        </p:spPr>
        <p:txBody>
          <a:bodyPr>
            <a:spAutoFit/>
          </a:bodyPr>
          <a:lstStyle/>
          <a:p>
            <a:r>
              <a:rPr lang="en-US" b="1" u="sng" dirty="0" smtClean="0">
                <a:solidFill>
                  <a:schemeClr val="bg1"/>
                </a:solidFill>
                <a:latin typeface="Times New Roman" pitchFamily="18" charset="0"/>
                <a:cs typeface="Times New Roman" pitchFamily="18" charset="0"/>
              </a:rPr>
              <a:t>Hard Sigmoid:</a:t>
            </a:r>
          </a:p>
          <a:p>
            <a:r>
              <a:rPr lang="en-US" dirty="0" smtClean="0">
                <a:solidFill>
                  <a:schemeClr val="bg1"/>
                </a:solidFill>
                <a:latin typeface="Times New Roman" pitchFamily="18" charset="0"/>
                <a:cs typeface="Times New Roman" pitchFamily="18" charset="0"/>
              </a:rPr>
              <a:t>f(x)=max(0,min(1,(x+1)/2))</a:t>
            </a:r>
            <a:endParaRPr lang="en-US" dirty="0">
              <a:solidFill>
                <a:schemeClr val="bg1"/>
              </a:solidFill>
              <a:latin typeface="Times New Roman" pitchFamily="18" charset="0"/>
              <a:cs typeface="Times New Roman" pitchFamily="18" charset="0"/>
            </a:endParaRPr>
          </a:p>
        </p:txBody>
      </p:sp>
      <p:sp>
        <p:nvSpPr>
          <p:cNvPr id="7" name="TextBox 6"/>
          <p:cNvSpPr txBox="1"/>
          <p:nvPr/>
        </p:nvSpPr>
        <p:spPr>
          <a:xfrm>
            <a:off x="179512" y="188640"/>
            <a:ext cx="3096344" cy="430887"/>
          </a:xfrm>
          <a:prstGeom prst="rect">
            <a:avLst/>
          </a:prstGeom>
          <a:noFill/>
        </p:spPr>
        <p:txBody>
          <a:bodyPr wrap="square" rtlCol="0">
            <a:spAutoFit/>
          </a:bodyPr>
          <a:lstStyle/>
          <a:p>
            <a:r>
              <a:rPr lang="en-IN" sz="2200" b="1" dirty="0" smtClean="0"/>
              <a:t>ANN [continued]</a:t>
            </a:r>
            <a:endParaRPr lang="en-US" sz="2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24744"/>
            <a:ext cx="784887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model. compile(loss = 'binary_crossentropy', optimizer = 'adam', metrics = ['accuracy'])</a:t>
            </a:r>
            <a:endParaRPr lang="en-US" sz="2200" dirty="0"/>
          </a:p>
        </p:txBody>
      </p:sp>
      <p:sp>
        <p:nvSpPr>
          <p:cNvPr id="3" name="Rectangle 2"/>
          <p:cNvSpPr/>
          <p:nvPr/>
        </p:nvSpPr>
        <p:spPr>
          <a:xfrm>
            <a:off x="683568" y="5013176"/>
            <a:ext cx="777686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history = model.fit(x_train_sm, y_train_sm, epochs =150, batch_size =x_train_sm.shape[0])</a:t>
            </a:r>
            <a:endParaRPr lang="en-US" sz="2200" dirty="0"/>
          </a:p>
        </p:txBody>
      </p:sp>
      <p:sp>
        <p:nvSpPr>
          <p:cNvPr id="5" name="Rectangle 4"/>
          <p:cNvSpPr/>
          <p:nvPr/>
        </p:nvSpPr>
        <p:spPr>
          <a:xfrm>
            <a:off x="611560" y="2492896"/>
            <a:ext cx="8064896" cy="769441"/>
          </a:xfrm>
          <a:prstGeom prst="rect">
            <a:avLst/>
          </a:prstGeom>
        </p:spPr>
        <p:txBody>
          <a:bodyPr wrap="square">
            <a:spAutoFit/>
          </a:bodyPr>
          <a:lstStyle/>
          <a:p>
            <a:pPr>
              <a:buFont typeface="Wingdings" pitchFamily="2" charset="2"/>
              <a:buChar char="Ø"/>
            </a:pPr>
            <a:r>
              <a:rPr lang="en-US" sz="2200" dirty="0" smtClean="0"/>
              <a:t> Binary Cross Entropy also known as Log loss,is the most common  loss function used for binary classification problems.</a:t>
            </a:r>
            <a:endParaRPr lang="en-US" sz="2200" dirty="0"/>
          </a:p>
        </p:txBody>
      </p:sp>
      <p:sp>
        <p:nvSpPr>
          <p:cNvPr id="6" name="Rectangle 5"/>
          <p:cNvSpPr/>
          <p:nvPr/>
        </p:nvSpPr>
        <p:spPr>
          <a:xfrm>
            <a:off x="539552" y="3501008"/>
            <a:ext cx="7776864" cy="1107996"/>
          </a:xfrm>
          <a:prstGeom prst="rect">
            <a:avLst/>
          </a:prstGeom>
        </p:spPr>
        <p:txBody>
          <a:bodyPr wrap="square">
            <a:spAutoFit/>
          </a:bodyPr>
          <a:lstStyle/>
          <a:p>
            <a:pPr>
              <a:buFont typeface="Wingdings" pitchFamily="2" charset="2"/>
              <a:buChar char="Ø"/>
            </a:pPr>
            <a:r>
              <a:rPr lang="en-US" sz="2200" dirty="0" smtClean="0"/>
              <a:t>  Adam is an optimization algorithm that can be used instead of the classical stochastic gradient descent procedure to update network weights iterative based in training data.</a:t>
            </a:r>
            <a:endParaRPr lang="en-US" sz="2200" dirty="0"/>
          </a:p>
        </p:txBody>
      </p:sp>
      <p:sp>
        <p:nvSpPr>
          <p:cNvPr id="7" name="Rectangle 6"/>
          <p:cNvSpPr/>
          <p:nvPr/>
        </p:nvSpPr>
        <p:spPr>
          <a:xfrm>
            <a:off x="611560" y="332656"/>
            <a:ext cx="2153988" cy="430887"/>
          </a:xfrm>
          <a:prstGeom prst="rect">
            <a:avLst/>
          </a:prstGeom>
        </p:spPr>
        <p:txBody>
          <a:bodyPr wrap="none">
            <a:spAutoFit/>
          </a:bodyPr>
          <a:lstStyle/>
          <a:p>
            <a:r>
              <a:rPr lang="en-IN" sz="2200" b="1" dirty="0" smtClean="0"/>
              <a:t>ANN [continued]</a:t>
            </a:r>
            <a:endParaRPr lang="en-US" sz="2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80728"/>
            <a:ext cx="5004048"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plt.plot(history.history['accuracy'],label='Accuracy')</a:t>
            </a:r>
          </a:p>
          <a:p>
            <a:r>
              <a:rPr lang="en-US" dirty="0" smtClean="0"/>
              <a:t>plt.plot(history.history['loss'],label='Loss')</a:t>
            </a:r>
          </a:p>
          <a:p>
            <a:r>
              <a:rPr lang="en-US" dirty="0" smtClean="0"/>
              <a:t>plt.title('Model Loss and Accuracy')</a:t>
            </a:r>
          </a:p>
          <a:p>
            <a:r>
              <a:rPr lang="en-US" dirty="0" smtClean="0"/>
              <a:t>plt.ylabel('Accuracy and Loss')</a:t>
            </a:r>
          </a:p>
          <a:p>
            <a:r>
              <a:rPr lang="en-US" dirty="0" smtClean="0"/>
              <a:t>plt.xlabel('Epochs')  </a:t>
            </a:r>
          </a:p>
          <a:p>
            <a:r>
              <a:rPr lang="en-US" dirty="0" smtClean="0"/>
              <a:t> plt.legend();</a:t>
            </a:r>
            <a:endParaRPr lang="en-US" dirty="0"/>
          </a:p>
        </p:txBody>
      </p:sp>
      <p:pic>
        <p:nvPicPr>
          <p:cNvPr id="4" name="Picture 3" descr="WhatsApp Image 2022-05-12 at 8.17.11 PM.jpeg"/>
          <p:cNvPicPr>
            <a:picLocks noChangeAspect="1"/>
          </p:cNvPicPr>
          <p:nvPr/>
        </p:nvPicPr>
        <p:blipFill>
          <a:blip r:embed="rId2" cstate="print"/>
          <a:stretch>
            <a:fillRect/>
          </a:stretch>
        </p:blipFill>
        <p:spPr>
          <a:xfrm>
            <a:off x="4788024" y="2393504"/>
            <a:ext cx="4176464" cy="4464496"/>
          </a:xfrm>
          <a:prstGeom prst="rect">
            <a:avLst/>
          </a:prstGeom>
        </p:spPr>
      </p:pic>
      <p:sp>
        <p:nvSpPr>
          <p:cNvPr id="5" name="Rectangle 4"/>
          <p:cNvSpPr/>
          <p:nvPr/>
        </p:nvSpPr>
        <p:spPr>
          <a:xfrm>
            <a:off x="179512" y="188640"/>
            <a:ext cx="2153988" cy="430887"/>
          </a:xfrm>
          <a:prstGeom prst="rect">
            <a:avLst/>
          </a:prstGeom>
        </p:spPr>
        <p:txBody>
          <a:bodyPr wrap="none">
            <a:spAutoFit/>
          </a:bodyPr>
          <a:lstStyle/>
          <a:p>
            <a:r>
              <a:rPr lang="en-IN" sz="2200" b="1" dirty="0" smtClean="0"/>
              <a:t>ANN [continued]</a:t>
            </a:r>
            <a:endParaRPr lang="en-US" sz="22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03648" y="2276872"/>
          <a:ext cx="6096000" cy="2225040"/>
        </p:xfrm>
        <a:graphic>
          <a:graphicData uri="http://schemas.openxmlformats.org/drawingml/2006/table">
            <a:tbl>
              <a:tblPr firstRow="1" bandRow="1">
                <a:tableStyleId>{5C22544A-7EE6-4342-B048-85BDC9FD1C3A}</a:tableStyleId>
              </a:tblPr>
              <a:tblGrid>
                <a:gridCol w="1463824"/>
                <a:gridCol w="1080120"/>
                <a:gridCol w="1113656"/>
                <a:gridCol w="1219200"/>
                <a:gridCol w="1219200"/>
              </a:tblGrid>
              <a:tr h="370840">
                <a:tc>
                  <a:txBody>
                    <a:bodyPr/>
                    <a:lstStyle/>
                    <a:p>
                      <a:endParaRPr lang="en-US" dirty="0"/>
                    </a:p>
                  </a:txBody>
                  <a:tcPr/>
                </a:tc>
                <a:tc>
                  <a:txBody>
                    <a:bodyPr/>
                    <a:lstStyle/>
                    <a:p>
                      <a:r>
                        <a:rPr lang="en-IN" dirty="0" smtClean="0"/>
                        <a:t>precision</a:t>
                      </a:r>
                      <a:endParaRPr lang="en-US" dirty="0"/>
                    </a:p>
                  </a:txBody>
                  <a:tcPr/>
                </a:tc>
                <a:tc>
                  <a:txBody>
                    <a:bodyPr/>
                    <a:lstStyle/>
                    <a:p>
                      <a:r>
                        <a:rPr lang="en-IN" dirty="0" smtClean="0"/>
                        <a:t>recall</a:t>
                      </a:r>
                      <a:endParaRPr lang="en-US" dirty="0"/>
                    </a:p>
                  </a:txBody>
                  <a:tcPr/>
                </a:tc>
                <a:tc>
                  <a:txBody>
                    <a:bodyPr/>
                    <a:lstStyle/>
                    <a:p>
                      <a:r>
                        <a:rPr lang="en-IN" dirty="0" smtClean="0"/>
                        <a:t>f1-score</a:t>
                      </a:r>
                      <a:endParaRPr lang="en-US" dirty="0"/>
                    </a:p>
                  </a:txBody>
                  <a:tcPr/>
                </a:tc>
                <a:tc>
                  <a:txBody>
                    <a:bodyPr/>
                    <a:lstStyle/>
                    <a:p>
                      <a:r>
                        <a:rPr lang="en-IN" dirty="0" smtClean="0"/>
                        <a:t>Support</a:t>
                      </a:r>
                      <a:endParaRPr lang="en-US" dirty="0"/>
                    </a:p>
                  </a:txBody>
                  <a:tcPr/>
                </a:tc>
              </a:tr>
              <a:tr h="370840">
                <a:tc>
                  <a:txBody>
                    <a:bodyPr/>
                    <a:lstStyle/>
                    <a:p>
                      <a:r>
                        <a:rPr lang="en-IN" dirty="0" smtClean="0"/>
                        <a:t>0</a:t>
                      </a:r>
                      <a:endParaRPr lang="en-US" dirty="0"/>
                    </a:p>
                  </a:txBody>
                  <a:tcPr/>
                </a:tc>
                <a:tc>
                  <a:txBody>
                    <a:bodyPr/>
                    <a:lstStyle/>
                    <a:p>
                      <a:r>
                        <a:rPr lang="en-IN" dirty="0" smtClean="0"/>
                        <a:t>0.96</a:t>
                      </a:r>
                      <a:endParaRPr lang="en-US" dirty="0"/>
                    </a:p>
                  </a:txBody>
                  <a:tcPr/>
                </a:tc>
                <a:tc>
                  <a:txBody>
                    <a:bodyPr/>
                    <a:lstStyle/>
                    <a:p>
                      <a:r>
                        <a:rPr lang="en-IN" dirty="0" smtClean="0"/>
                        <a:t>0.98</a:t>
                      </a:r>
                      <a:endParaRPr lang="en-US" dirty="0"/>
                    </a:p>
                  </a:txBody>
                  <a:tcPr/>
                </a:tc>
                <a:tc>
                  <a:txBody>
                    <a:bodyPr/>
                    <a:lstStyle/>
                    <a:p>
                      <a:r>
                        <a:rPr lang="en-IN" dirty="0" smtClean="0"/>
                        <a:t>0.97</a:t>
                      </a:r>
                      <a:endParaRPr lang="en-US" dirty="0"/>
                    </a:p>
                  </a:txBody>
                  <a:tcPr/>
                </a:tc>
                <a:tc>
                  <a:txBody>
                    <a:bodyPr/>
                    <a:lstStyle/>
                    <a:p>
                      <a:r>
                        <a:rPr lang="en-IN" dirty="0" smtClean="0"/>
                        <a:t>83</a:t>
                      </a:r>
                      <a:endParaRPr lang="en-US" dirty="0"/>
                    </a:p>
                  </a:txBody>
                  <a:tcPr/>
                </a:tc>
              </a:tr>
              <a:tr h="370840">
                <a:tc>
                  <a:txBody>
                    <a:bodyPr/>
                    <a:lstStyle/>
                    <a:p>
                      <a:r>
                        <a:rPr lang="en-IN" dirty="0" smtClean="0"/>
                        <a:t>1</a:t>
                      </a:r>
                      <a:endParaRPr lang="en-US" dirty="0"/>
                    </a:p>
                  </a:txBody>
                  <a:tcPr/>
                </a:tc>
                <a:tc>
                  <a:txBody>
                    <a:bodyPr/>
                    <a:lstStyle/>
                    <a:p>
                      <a:r>
                        <a:rPr lang="en-IN" dirty="0" smtClean="0"/>
                        <a:t>0.94</a:t>
                      </a:r>
                      <a:endParaRPr lang="en-US" dirty="0"/>
                    </a:p>
                  </a:txBody>
                  <a:tcPr/>
                </a:tc>
                <a:tc>
                  <a:txBody>
                    <a:bodyPr/>
                    <a:lstStyle/>
                    <a:p>
                      <a:r>
                        <a:rPr lang="en-IN" dirty="0" smtClean="0"/>
                        <a:t>0.92</a:t>
                      </a:r>
                      <a:endParaRPr lang="en-US" dirty="0"/>
                    </a:p>
                  </a:txBody>
                  <a:tcPr/>
                </a:tc>
                <a:tc>
                  <a:txBody>
                    <a:bodyPr/>
                    <a:lstStyle/>
                    <a:p>
                      <a:r>
                        <a:rPr lang="en-IN" dirty="0" smtClean="0"/>
                        <a:t>0.93</a:t>
                      </a:r>
                      <a:endParaRPr lang="en-US" dirty="0"/>
                    </a:p>
                  </a:txBody>
                  <a:tcPr/>
                </a:tc>
                <a:tc>
                  <a:txBody>
                    <a:bodyPr/>
                    <a:lstStyle/>
                    <a:p>
                      <a:r>
                        <a:rPr lang="en-IN" dirty="0" smtClean="0"/>
                        <a:t>37</a:t>
                      </a:r>
                      <a:endParaRPr lang="en-US" dirty="0"/>
                    </a:p>
                  </a:txBody>
                  <a:tcPr/>
                </a:tc>
              </a:tr>
              <a:tr h="370840">
                <a:tc>
                  <a:txBody>
                    <a:bodyPr/>
                    <a:lstStyle/>
                    <a:p>
                      <a:r>
                        <a:rPr lang="en-IN" dirty="0" smtClean="0"/>
                        <a:t>Accuracy</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0.96</a:t>
                      </a:r>
                      <a:endParaRPr lang="en-US" dirty="0"/>
                    </a:p>
                  </a:txBody>
                  <a:tcPr/>
                </a:tc>
                <a:tc>
                  <a:txBody>
                    <a:bodyPr/>
                    <a:lstStyle/>
                    <a:p>
                      <a:r>
                        <a:rPr lang="en-IN" dirty="0" smtClean="0"/>
                        <a:t>120</a:t>
                      </a:r>
                      <a:endParaRPr lang="en-US" dirty="0"/>
                    </a:p>
                  </a:txBody>
                  <a:tcPr/>
                </a:tc>
              </a:tr>
              <a:tr h="370840">
                <a:tc>
                  <a:txBody>
                    <a:bodyPr/>
                    <a:lstStyle/>
                    <a:p>
                      <a:r>
                        <a:rPr lang="en-IN" dirty="0" smtClean="0"/>
                        <a:t>Macro avg</a:t>
                      </a:r>
                      <a:endParaRPr lang="en-US" dirty="0"/>
                    </a:p>
                  </a:txBody>
                  <a:tcPr/>
                </a:tc>
                <a:tc>
                  <a:txBody>
                    <a:bodyPr/>
                    <a:lstStyle/>
                    <a:p>
                      <a:r>
                        <a:rPr lang="en-IN" dirty="0" smtClean="0"/>
                        <a:t>0.95</a:t>
                      </a:r>
                      <a:endParaRPr lang="en-US" dirty="0"/>
                    </a:p>
                  </a:txBody>
                  <a:tcPr/>
                </a:tc>
                <a:tc>
                  <a:txBody>
                    <a:bodyPr/>
                    <a:lstStyle/>
                    <a:p>
                      <a:r>
                        <a:rPr lang="en-IN" dirty="0" smtClean="0"/>
                        <a:t>0.95</a:t>
                      </a:r>
                      <a:endParaRPr lang="en-US" dirty="0"/>
                    </a:p>
                  </a:txBody>
                  <a:tcPr/>
                </a:tc>
                <a:tc>
                  <a:txBody>
                    <a:bodyPr/>
                    <a:lstStyle/>
                    <a:p>
                      <a:r>
                        <a:rPr lang="en-IN" dirty="0" smtClean="0"/>
                        <a:t>0.95</a:t>
                      </a:r>
                      <a:endParaRPr lang="en-US" dirty="0"/>
                    </a:p>
                  </a:txBody>
                  <a:tcPr/>
                </a:tc>
                <a:tc>
                  <a:txBody>
                    <a:bodyPr/>
                    <a:lstStyle/>
                    <a:p>
                      <a:r>
                        <a:rPr lang="en-IN" dirty="0" smtClean="0"/>
                        <a:t>120</a:t>
                      </a:r>
                      <a:endParaRPr lang="en-US" dirty="0"/>
                    </a:p>
                  </a:txBody>
                  <a:tcPr/>
                </a:tc>
              </a:tr>
              <a:tr h="370840">
                <a:tc>
                  <a:txBody>
                    <a:bodyPr/>
                    <a:lstStyle/>
                    <a:p>
                      <a:r>
                        <a:rPr lang="en-IN" dirty="0" smtClean="0"/>
                        <a:t>Weighted avg</a:t>
                      </a:r>
                      <a:endParaRPr lang="en-US" dirty="0"/>
                    </a:p>
                  </a:txBody>
                  <a:tcPr/>
                </a:tc>
                <a:tc>
                  <a:txBody>
                    <a:bodyPr/>
                    <a:lstStyle/>
                    <a:p>
                      <a:r>
                        <a:rPr lang="en-IN" dirty="0" smtClean="0"/>
                        <a:t>0.96</a:t>
                      </a:r>
                      <a:endParaRPr lang="en-US" dirty="0"/>
                    </a:p>
                  </a:txBody>
                  <a:tcPr/>
                </a:tc>
                <a:tc>
                  <a:txBody>
                    <a:bodyPr/>
                    <a:lstStyle/>
                    <a:p>
                      <a:r>
                        <a:rPr lang="en-IN" dirty="0" smtClean="0"/>
                        <a:t>0.96</a:t>
                      </a:r>
                      <a:endParaRPr lang="en-US" dirty="0"/>
                    </a:p>
                  </a:txBody>
                  <a:tcPr/>
                </a:tc>
                <a:tc>
                  <a:txBody>
                    <a:bodyPr/>
                    <a:lstStyle/>
                    <a:p>
                      <a:r>
                        <a:rPr lang="en-IN" dirty="0" smtClean="0"/>
                        <a:t>0.96</a:t>
                      </a:r>
                      <a:endParaRPr lang="en-US" dirty="0"/>
                    </a:p>
                  </a:txBody>
                  <a:tcPr/>
                </a:tc>
                <a:tc>
                  <a:txBody>
                    <a:bodyPr/>
                    <a:lstStyle/>
                    <a:p>
                      <a:r>
                        <a:rPr lang="en-IN" dirty="0" smtClean="0"/>
                        <a:t>120</a:t>
                      </a:r>
                      <a:endParaRPr lang="en-US" dirty="0"/>
                    </a:p>
                  </a:txBody>
                  <a:tcPr/>
                </a:tc>
              </a:tr>
            </a:tbl>
          </a:graphicData>
        </a:graphic>
      </p:graphicFrame>
      <p:sp>
        <p:nvSpPr>
          <p:cNvPr id="3" name="TextBox 2"/>
          <p:cNvSpPr txBox="1"/>
          <p:nvPr/>
        </p:nvSpPr>
        <p:spPr>
          <a:xfrm>
            <a:off x="395536" y="548680"/>
            <a:ext cx="8352928" cy="523220"/>
          </a:xfrm>
          <a:prstGeom prst="rect">
            <a:avLst/>
          </a:prstGeom>
          <a:noFill/>
        </p:spPr>
        <p:txBody>
          <a:bodyPr wrap="square" rtlCol="0">
            <a:spAutoFit/>
          </a:bodyPr>
          <a:lstStyle/>
          <a:p>
            <a:r>
              <a:rPr lang="en-IN" sz="2800" b="1" u="sng" dirty="0" smtClean="0"/>
              <a:t>CLASSIFICATION REPORT</a:t>
            </a:r>
            <a:endParaRPr lang="en-US" sz="2800" b="1" u="sng"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1880" y="404664"/>
            <a:ext cx="2427268" cy="492443"/>
          </a:xfrm>
          <a:prstGeom prst="rect">
            <a:avLst/>
          </a:prstGeom>
        </p:spPr>
        <p:txBody>
          <a:bodyPr wrap="none">
            <a:spAutoFit/>
          </a:bodyPr>
          <a:lstStyle/>
          <a:p>
            <a:r>
              <a:rPr lang="en-US" sz="2600" b="1" dirty="0" smtClean="0">
                <a:latin typeface="Times New Roman" panose="02020603050405020304" pitchFamily="18" charset="0"/>
                <a:cs typeface="Times New Roman" panose="02020603050405020304" pitchFamily="18" charset="0"/>
              </a:rPr>
              <a:t>REFERENCES</a:t>
            </a:r>
            <a:endParaRPr lang="en-US" sz="2600" dirty="0"/>
          </a:p>
        </p:txBody>
      </p:sp>
      <p:sp>
        <p:nvSpPr>
          <p:cNvPr id="3" name="Rectangle 2"/>
          <p:cNvSpPr/>
          <p:nvPr/>
        </p:nvSpPr>
        <p:spPr>
          <a:xfrm>
            <a:off x="467544" y="1268760"/>
            <a:ext cx="8280920" cy="5170646"/>
          </a:xfrm>
          <a:prstGeom prst="rect">
            <a:avLst/>
          </a:prstGeom>
        </p:spPr>
        <p:txBody>
          <a:bodyPr wrap="square">
            <a:spAutoFit/>
          </a:bodyPr>
          <a:lstStyle/>
          <a:p>
            <a:pPr algn="just"/>
            <a:r>
              <a:rPr lang="en-US" sz="2200" dirty="0" smtClean="0">
                <a:latin typeface="Times New Roman" panose="02020603050405020304" pitchFamily="18" charset="0"/>
                <a:cs typeface="Times New Roman" panose="02020603050405020304" pitchFamily="18" charset="0"/>
              </a:rPr>
              <a:t>[1]</a:t>
            </a:r>
            <a:r>
              <a:rPr lang="en-US" sz="2200" dirty="0" smtClean="0"/>
              <a:t> </a:t>
            </a:r>
            <a:r>
              <a:rPr lang="en-US" sz="2200" dirty="0" smtClean="0">
                <a:latin typeface="Times New Roman" pitchFamily="18" charset="0"/>
                <a:cs typeface="Times New Roman" pitchFamily="18" charset="0"/>
              </a:rPr>
              <a:t>W.Gunarathne, K.D.MPerera, and K.A.D.C.PKahandawaarachchi, ‘‘Performance evaluation on machine learning classification techniques for disease classification and forecasting through data analytics for chronic kidney disease (CKD),’’ in Proc. IEEE 17th Int. Conf. Bioinf. Bioeng. (BIBE), Oct. 2017, pp. 291–296..</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[2] M.Almasoud and T.E. Ward, ‘‘Detection of chronic kidney disease using machine learning algorithms with least number of predictors,’’ Int. J. Adv. Comput. Sci. Appl., vol. 10, no. 8, pp. 89–96, 2019.</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[3] S.Shankar, S.Verma, S.Elavarthy, T.Kiran, and P.Ghuli, ‘‘Analysis and prediction of chronic kidney disease,’’ Int. Res. J. Eng. Technol., vol. 7, no. 5, May 2020, pp. 4536–4541. </a:t>
            </a:r>
            <a:endParaRPr lang="en-US" sz="2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normAutofit/>
          </a:bodyPr>
          <a:lstStyle/>
          <a:p>
            <a:pPr algn="ctr"/>
            <a:r>
              <a:rPr lang="en-IN" sz="3200" b="1" dirty="0" smtClean="0">
                <a:solidFill>
                  <a:schemeClr val="tx1"/>
                </a:solidFill>
              </a:rPr>
              <a:t>LITERATURE</a:t>
            </a:r>
            <a:r>
              <a:rPr lang="en-IN" sz="4000" b="1" dirty="0" smtClean="0">
                <a:solidFill>
                  <a:schemeClr val="tx1"/>
                </a:solidFill>
              </a:rPr>
              <a:t> </a:t>
            </a:r>
            <a:r>
              <a:rPr lang="en-IN" sz="3200" b="1" dirty="0" smtClean="0">
                <a:solidFill>
                  <a:schemeClr val="tx1"/>
                </a:solidFill>
              </a:rPr>
              <a:t>SURVEY</a:t>
            </a:r>
            <a:endParaRPr lang="en-US" sz="3200" b="1" dirty="0">
              <a:solidFill>
                <a:schemeClr val="tx1"/>
              </a:solidFill>
            </a:endParaRPr>
          </a:p>
        </p:txBody>
      </p:sp>
      <p:sp>
        <p:nvSpPr>
          <p:cNvPr id="3" name="Content Placeholder 2"/>
          <p:cNvSpPr>
            <a:spLocks noGrp="1"/>
          </p:cNvSpPr>
          <p:nvPr>
            <p:ph idx="1"/>
          </p:nvPr>
        </p:nvSpPr>
        <p:spPr>
          <a:xfrm>
            <a:off x="251520" y="1600200"/>
            <a:ext cx="8640960" cy="4525963"/>
          </a:xfrm>
        </p:spPr>
        <p:txBody>
          <a:bodyPr>
            <a:normAutofit fontScale="92500" lnSpcReduction="10000"/>
          </a:bodyPr>
          <a:lstStyle/>
          <a:p>
            <a:pPr marL="457200" indent="-457200" algn="just">
              <a:buNone/>
            </a:pPr>
            <a:r>
              <a:rPr lang="en-US" sz="2800" b="1" u="sng" dirty="0" smtClean="0">
                <a:latin typeface="Times New Roman" pitchFamily="18" charset="0"/>
                <a:cs typeface="Times New Roman" pitchFamily="18" charset="0"/>
              </a:rPr>
              <a:t>“Detection of Chronic Kidney Disease Using Machine Learning Algorithms with Least Number of Predictors “</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In this work, the aim is to test the ability of machine learning algorithms for the prediction of chronic kidney disease using the smallest subset of features. </a:t>
            </a:r>
          </a:p>
          <a:p>
            <a:pPr algn="just">
              <a:buFont typeface="Arial" pitchFamily="34" charset="0"/>
              <a:buChar char="•"/>
            </a:pPr>
            <a:r>
              <a:rPr lang="en-US" sz="2400" dirty="0" smtClean="0">
                <a:latin typeface="Times New Roman" pitchFamily="18" charset="0"/>
                <a:cs typeface="Times New Roman" pitchFamily="18" charset="0"/>
              </a:rPr>
              <a:t>Several statistical tests have been done to remove redundant features such as the ANOVA test, the Pearson’s correlation, and the Cramer’s V test. </a:t>
            </a:r>
          </a:p>
          <a:p>
            <a:pPr algn="just">
              <a:buFont typeface="Arial" pitchFamily="34" charset="0"/>
              <a:buChar char="•"/>
            </a:pPr>
            <a:r>
              <a:rPr lang="en-US" sz="2400" dirty="0" smtClean="0">
                <a:latin typeface="Times New Roman" pitchFamily="18" charset="0"/>
                <a:cs typeface="Times New Roman" pitchFamily="18" charset="0"/>
              </a:rPr>
              <a:t>Logistic regression, support vector machines, random forest, and gradient boosting algorithms have been trained and tested using 10-fold cross-validation.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16" y="620688"/>
            <a:ext cx="8856984" cy="936104"/>
          </a:xfrm>
        </p:spPr>
        <p:txBody>
          <a:bodyPr>
            <a:noAutofit/>
          </a:bodyPr>
          <a:lstStyle/>
          <a:p>
            <a:r>
              <a:rPr lang="en-US" sz="3200" b="1" u="sng" dirty="0" smtClean="0">
                <a:solidFill>
                  <a:schemeClr val="tx1"/>
                </a:solidFill>
                <a:latin typeface="Times New Roman" pitchFamily="18" charset="0"/>
                <a:cs typeface="Times New Roman" pitchFamily="18" charset="0"/>
              </a:rPr>
              <a:t/>
            </a:r>
            <a:br>
              <a:rPr lang="en-US" sz="3200" b="1" u="sng" dirty="0" smtClean="0">
                <a:solidFill>
                  <a:schemeClr val="tx1"/>
                </a:solidFill>
                <a:latin typeface="Times New Roman" pitchFamily="18" charset="0"/>
                <a:cs typeface="Times New Roman" pitchFamily="18" charset="0"/>
              </a:rPr>
            </a:br>
            <a:r>
              <a:rPr lang="en-US" sz="3200" b="1" u="sng" dirty="0" smtClean="0">
                <a:solidFill>
                  <a:schemeClr val="tx1"/>
                </a:solidFill>
                <a:latin typeface="Times New Roman" pitchFamily="18" charset="0"/>
                <a:cs typeface="Times New Roman" pitchFamily="18" charset="0"/>
              </a:rPr>
              <a:t>“Analysis and Prediction of Chronic Kidney Disease”</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a:p>
        </p:txBody>
      </p:sp>
      <p:sp>
        <p:nvSpPr>
          <p:cNvPr id="3" name="Content Placeholder 2"/>
          <p:cNvSpPr>
            <a:spLocks noGrp="1"/>
          </p:cNvSpPr>
          <p:nvPr>
            <p:ph idx="1"/>
          </p:nvPr>
        </p:nvSpPr>
        <p:spPr>
          <a:xfrm>
            <a:off x="395536" y="1844824"/>
            <a:ext cx="8229600" cy="4525963"/>
          </a:xfrm>
        </p:spPr>
        <p:txBody>
          <a:bodyPr>
            <a:normAutofit/>
          </a:bodyPr>
          <a:lstStyle/>
          <a:p>
            <a:pPr algn="just">
              <a:buFont typeface="Arial" pitchFamily="34" charset="0"/>
              <a:buChar char="•"/>
            </a:pPr>
            <a:r>
              <a:rPr lang="en-US" sz="2200" dirty="0" smtClean="0">
                <a:latin typeface="Times New Roman" pitchFamily="18" charset="0"/>
                <a:cs typeface="Times New Roman" pitchFamily="18" charset="0"/>
              </a:rPr>
              <a:t>Classification algorithms are provided with the ability to manage missing and noisy values. </a:t>
            </a:r>
          </a:p>
          <a:p>
            <a:pPr algn="just">
              <a:buFont typeface="Arial" pitchFamily="34" charset="0"/>
              <a:buChar char="•"/>
            </a:pPr>
            <a:endParaRPr lang="en-US" sz="2200" dirty="0" smtClean="0">
              <a:latin typeface="Times New Roman" pitchFamily="18" charset="0"/>
              <a:cs typeface="Times New Roman" pitchFamily="18" charset="0"/>
            </a:endParaRPr>
          </a:p>
          <a:p>
            <a:pPr algn="just">
              <a:buFont typeface="Arial" pitchFamily="34" charset="0"/>
              <a:buChar char="•"/>
            </a:pPr>
            <a:r>
              <a:rPr lang="en-US" sz="2200" dirty="0" smtClean="0">
                <a:latin typeface="Times New Roman" pitchFamily="18" charset="0"/>
                <a:cs typeface="Times New Roman" pitchFamily="18" charset="0"/>
              </a:rPr>
              <a:t>To find a suitable response for this problem, we tested other classification algorithms, such as Logistic Regression, Random Forest and Neural Networks. </a:t>
            </a:r>
          </a:p>
          <a:p>
            <a:pPr algn="just"/>
            <a:endParaRPr lang="en-US" sz="2200" dirty="0" smtClean="0">
              <a:latin typeface="Times New Roman" pitchFamily="18" charset="0"/>
              <a:cs typeface="Times New Roman" pitchFamily="18" charset="0"/>
            </a:endParaRPr>
          </a:p>
          <a:p>
            <a:pPr algn="just">
              <a:buFont typeface="Arial" pitchFamily="34" charset="0"/>
              <a:buChar char="•"/>
            </a:pPr>
            <a:r>
              <a:rPr lang="en-US" sz="2200" dirty="0" smtClean="0">
                <a:latin typeface="Times New Roman" pitchFamily="18" charset="0"/>
                <a:cs typeface="Times New Roman" pitchFamily="18" charset="0"/>
              </a:rPr>
              <a:t>We used two methods to conduct feature reduction,Wrapper Method and LASSO Regularisation, they helped in removing over fitting as well as to identify the most significant predictive attributes for CKD. </a:t>
            </a:r>
          </a:p>
          <a:p>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t>“Chronic Kidney Disease Analysis is Using Data Mining Classification Techniques”.</a:t>
            </a:r>
            <a:endParaRPr lang="en-US" sz="3200" b="1" u="sng" dirty="0"/>
          </a:p>
        </p:txBody>
      </p:sp>
      <p:sp>
        <p:nvSpPr>
          <p:cNvPr id="3" name="Content Placeholder 2"/>
          <p:cNvSpPr>
            <a:spLocks noGrp="1"/>
          </p:cNvSpPr>
          <p:nvPr>
            <p:ph idx="1"/>
          </p:nvPr>
        </p:nvSpPr>
        <p:spPr/>
        <p:txBody>
          <a:bodyPr>
            <a:normAutofit lnSpcReduction="10000"/>
          </a:bodyPr>
          <a:lstStyle/>
          <a:p>
            <a:endParaRPr lang="en-US" sz="2200" dirty="0" smtClean="0"/>
          </a:p>
          <a:p>
            <a:r>
              <a:rPr lang="en-US" sz="2200" dirty="0" smtClean="0"/>
              <a:t>Data </a:t>
            </a:r>
            <a:r>
              <a:rPr lang="en-US" sz="2200" dirty="0" smtClean="0"/>
              <a:t>mining is the process of extracting hidden information from massive dataset, categorizing valid and unique patterns in data. </a:t>
            </a:r>
            <a:endParaRPr lang="en-US" sz="2200" dirty="0" smtClean="0"/>
          </a:p>
          <a:p>
            <a:endParaRPr lang="en-US" sz="2200" dirty="0" smtClean="0"/>
          </a:p>
          <a:p>
            <a:endParaRPr lang="en-US" sz="2200" dirty="0" smtClean="0"/>
          </a:p>
          <a:p>
            <a:r>
              <a:rPr lang="en-US" sz="2200" dirty="0" smtClean="0"/>
              <a:t>There </a:t>
            </a:r>
            <a:r>
              <a:rPr lang="en-US" sz="2200" dirty="0" smtClean="0"/>
              <a:t>are many data mining techniques like clustering, classification, association analysis, regression etc. </a:t>
            </a:r>
            <a:endParaRPr lang="en-US" sz="2200" dirty="0" smtClean="0"/>
          </a:p>
          <a:p>
            <a:endParaRPr lang="en-US" sz="2200" dirty="0" smtClean="0"/>
          </a:p>
          <a:p>
            <a:endParaRPr lang="en-US" sz="2200" dirty="0" smtClean="0"/>
          </a:p>
          <a:p>
            <a:r>
              <a:rPr lang="en-US" sz="2200" dirty="0" smtClean="0"/>
              <a:t>The </a:t>
            </a:r>
            <a:r>
              <a:rPr lang="en-US" sz="2200" dirty="0" smtClean="0"/>
              <a:t>objective of the paper is to predict Chronic Kidney Disease (CKD) using classification techniques like Naive Bayes and Artificial Neural Network (ANN).</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US" sz="3600" dirty="0" smtClean="0"/>
              <a:t>“</a:t>
            </a:r>
            <a:r>
              <a:rPr lang="en-US" sz="3600" b="1" u="sng" dirty="0" smtClean="0"/>
              <a:t>Comparative Study of Classifier for Chronic Kidney Disease Prediction Using Naive Bayes, KNN and Random Forest”</a:t>
            </a:r>
            <a:endParaRPr lang="en-US" sz="3600" b="1" u="sng" dirty="0"/>
          </a:p>
        </p:txBody>
      </p:sp>
      <p:sp>
        <p:nvSpPr>
          <p:cNvPr id="3" name="Content Placeholder 2"/>
          <p:cNvSpPr>
            <a:spLocks noGrp="1"/>
          </p:cNvSpPr>
          <p:nvPr>
            <p:ph idx="1"/>
          </p:nvPr>
        </p:nvSpPr>
        <p:spPr>
          <a:xfrm>
            <a:off x="457200" y="1600200"/>
            <a:ext cx="8229600" cy="4997152"/>
          </a:xfrm>
        </p:spPr>
        <p:txBody>
          <a:bodyPr>
            <a:normAutofit/>
          </a:bodyPr>
          <a:lstStyle/>
          <a:p>
            <a:r>
              <a:rPr lang="en-US" sz="2200" dirty="0" smtClean="0"/>
              <a:t>Chronic </a:t>
            </a:r>
            <a:r>
              <a:rPr lang="en-US" sz="2200" dirty="0" smtClean="0"/>
              <a:t>Kidney disease defines constrains which affects your kidneys and reduces your potential to stay healthy</a:t>
            </a:r>
            <a:r>
              <a:rPr lang="en-US" sz="2200" dirty="0" smtClean="0"/>
              <a:t>.</a:t>
            </a:r>
          </a:p>
          <a:p>
            <a:r>
              <a:rPr lang="en-US" sz="2200" dirty="0" smtClean="0"/>
              <a:t> Machine </a:t>
            </a:r>
            <a:r>
              <a:rPr lang="en-US" sz="2200" dirty="0" smtClean="0"/>
              <a:t>learning is an important task as it benefits many applications, varied knowledge mining classification approaches and machine learning algorithms are applied for prediction of chronic diseases</a:t>
            </a:r>
            <a:r>
              <a:rPr lang="en-US" sz="2200" dirty="0" smtClean="0"/>
              <a:t>.</a:t>
            </a:r>
          </a:p>
          <a:p>
            <a:r>
              <a:rPr lang="en-US" sz="2200" dirty="0" smtClean="0"/>
              <a:t> </a:t>
            </a:r>
            <a:r>
              <a:rPr lang="en-US" sz="2200" dirty="0" smtClean="0"/>
              <a:t>Therefore, this paper examines the performance of Naive Bayes, K-Nearest Neighbor (KNN) and Random Forest classifier on the basis of its accuracy, preciseness and execution time for CKD prediction. </a:t>
            </a:r>
            <a:endParaRPr lang="en-US" sz="2200" dirty="0" smtClean="0"/>
          </a:p>
          <a:p>
            <a:r>
              <a:rPr lang="en-US" sz="2200" dirty="0" smtClean="0"/>
              <a:t>Finally</a:t>
            </a:r>
            <a:r>
              <a:rPr lang="en-US" sz="2200" dirty="0" smtClean="0"/>
              <a:t>, the outcome after conducted research is that the performance of Random Forest classifier is finest than Naive Bayes and </a:t>
            </a:r>
            <a:r>
              <a:rPr lang="en-US" sz="2200" dirty="0" smtClean="0"/>
              <a:t>KNN</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229600" cy="1143000"/>
          </a:xfrm>
        </p:spPr>
        <p:txBody>
          <a:bodyPr>
            <a:normAutofit/>
          </a:bodyPr>
          <a:lstStyle/>
          <a:p>
            <a:r>
              <a:rPr lang="en-IN" sz="3200" dirty="0" smtClean="0">
                <a:solidFill>
                  <a:schemeClr val="tx1"/>
                </a:solidFill>
              </a:rPr>
              <a:t>   </a:t>
            </a:r>
            <a:r>
              <a:rPr lang="en-IN" sz="3200" b="1" dirty="0" smtClean="0">
                <a:solidFill>
                  <a:schemeClr val="tx1"/>
                </a:solidFill>
              </a:rPr>
              <a:t>EXISTING SYSTEM</a:t>
            </a:r>
            <a:endParaRPr lang="en-US" sz="3200" b="1" dirty="0">
              <a:solidFill>
                <a:schemeClr val="tx1"/>
              </a:solidFill>
            </a:endParaRPr>
          </a:p>
        </p:txBody>
      </p:sp>
      <p:sp>
        <p:nvSpPr>
          <p:cNvPr id="3" name="Content Placeholder 2"/>
          <p:cNvSpPr>
            <a:spLocks noGrp="1"/>
          </p:cNvSpPr>
          <p:nvPr>
            <p:ph idx="1"/>
          </p:nvPr>
        </p:nvSpPr>
        <p:spPr>
          <a:xfrm>
            <a:off x="395536" y="1916832"/>
            <a:ext cx="8229600" cy="4389120"/>
          </a:xfrm>
        </p:spPr>
        <p:txBody>
          <a:bodyPr>
            <a:normAutofit/>
          </a:bodyPr>
          <a:lstStyle/>
          <a:p>
            <a:r>
              <a:rPr lang="en-IN" sz="2200" dirty="0" smtClean="0"/>
              <a:t>Machine Learning algorithms like Random forest, SVM,naïve bayes classifier,K-nearest neighbour were performed on the CKD dataset.</a:t>
            </a:r>
          </a:p>
          <a:p>
            <a:r>
              <a:rPr lang="en-IN" sz="2200" dirty="0" smtClean="0"/>
              <a:t>Different feature selection techniques are used on the dataset.</a:t>
            </a:r>
          </a:p>
          <a:p>
            <a:r>
              <a:rPr lang="en-IN" sz="2200" dirty="0" smtClean="0"/>
              <a:t>They are : 1.Wrapper method.</a:t>
            </a:r>
          </a:p>
          <a:p>
            <a:pPr>
              <a:buNone/>
            </a:pPr>
            <a:r>
              <a:rPr lang="en-IN" sz="2200" dirty="0" smtClean="0"/>
              <a:t>                        2.Pearson Correlation method.</a:t>
            </a:r>
          </a:p>
          <a:p>
            <a:pPr>
              <a:buNone/>
            </a:pPr>
            <a:r>
              <a:rPr lang="en-IN" sz="2200" dirty="0" smtClean="0"/>
              <a:t>                        3.LASSO regression.</a:t>
            </a:r>
          </a:p>
          <a:p>
            <a:pPr>
              <a:buNone/>
            </a:pP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1143000"/>
          </a:xfrm>
        </p:spPr>
        <p:txBody>
          <a:bodyPr>
            <a:normAutofit/>
          </a:bodyPr>
          <a:lstStyle/>
          <a:p>
            <a:r>
              <a:rPr lang="en-IN" sz="3200" b="1" dirty="0" smtClean="0">
                <a:solidFill>
                  <a:schemeClr val="tx1"/>
                </a:solidFill>
              </a:rPr>
              <a:t>LIMITATIONS</a:t>
            </a:r>
            <a:endParaRPr lang="en-US" sz="3200" b="1" dirty="0">
              <a:solidFill>
                <a:schemeClr val="tx1"/>
              </a:solidFill>
            </a:endParaRPr>
          </a:p>
        </p:txBody>
      </p:sp>
      <p:sp>
        <p:nvSpPr>
          <p:cNvPr id="3" name="Content Placeholder 2"/>
          <p:cNvSpPr>
            <a:spLocks noGrp="1"/>
          </p:cNvSpPr>
          <p:nvPr>
            <p:ph idx="1"/>
          </p:nvPr>
        </p:nvSpPr>
        <p:spPr>
          <a:xfrm>
            <a:off x="467544" y="1196752"/>
            <a:ext cx="8229600" cy="5661248"/>
          </a:xfrm>
        </p:spPr>
        <p:txBody>
          <a:bodyPr>
            <a:normAutofit fontScale="92500" lnSpcReduction="10000"/>
          </a:bodyPr>
          <a:lstStyle/>
          <a:p>
            <a:pPr>
              <a:buFont typeface="Wingdings" pitchFamily="2" charset="2"/>
              <a:buChar char="Ø"/>
            </a:pPr>
            <a:r>
              <a:rPr lang="en-IN" sz="2600" b="1" u="sng" dirty="0" smtClean="0"/>
              <a:t>Wrapper method:</a:t>
            </a:r>
          </a:p>
          <a:p>
            <a:pPr>
              <a:buNone/>
            </a:pPr>
            <a:r>
              <a:rPr lang="en-IN" sz="2600" dirty="0" smtClean="0"/>
              <a:t>     1.High computational cost.</a:t>
            </a:r>
          </a:p>
          <a:p>
            <a:pPr>
              <a:buNone/>
            </a:pPr>
            <a:r>
              <a:rPr lang="en-IN" sz="2600" dirty="0" smtClean="0"/>
              <a:t>     2.Risk of overfitting more computationally increased with        increased number of features.</a:t>
            </a:r>
          </a:p>
          <a:p>
            <a:pPr>
              <a:buFont typeface="Wingdings" pitchFamily="2" charset="2"/>
              <a:buChar char="Ø"/>
            </a:pPr>
            <a:r>
              <a:rPr lang="en-IN" sz="2600" b="1" u="sng" dirty="0" smtClean="0"/>
              <a:t>Pearson Correlation: </a:t>
            </a:r>
          </a:p>
          <a:p>
            <a:pPr>
              <a:buNone/>
            </a:pPr>
            <a:r>
              <a:rPr lang="en-IN" sz="2600" dirty="0" smtClean="0"/>
              <a:t>     1.Correlation doesn’t demonstrate cause-and effect</a:t>
            </a:r>
          </a:p>
          <a:p>
            <a:pPr>
              <a:buNone/>
            </a:pPr>
            <a:r>
              <a:rPr lang="en-IN" sz="2600" dirty="0" smtClean="0"/>
              <a:t>     2.Time consuming and don’t determine what                                                                        variables have the most influence. </a:t>
            </a:r>
          </a:p>
          <a:p>
            <a:pPr>
              <a:buFont typeface="Wingdings" pitchFamily="2" charset="2"/>
              <a:buChar char="Ø"/>
            </a:pPr>
            <a:r>
              <a:rPr lang="en-IN" sz="2600" b="1" u="sng" dirty="0" smtClean="0"/>
              <a:t>LASSO Regression: </a:t>
            </a:r>
            <a:endParaRPr lang="en-IN" sz="2600" b="1" dirty="0" smtClean="0"/>
          </a:p>
          <a:p>
            <a:pPr>
              <a:buNone/>
            </a:pPr>
            <a:r>
              <a:rPr lang="en-IN" sz="2600" dirty="0" smtClean="0"/>
              <a:t>     1.</a:t>
            </a:r>
            <a:r>
              <a:rPr lang="en-US" sz="2600" dirty="0" smtClean="0"/>
              <a:t> If there are two or more highly collinear variables then lasso regression will select one of them randomly which is not a good technique in data interpretation.</a:t>
            </a:r>
            <a:endParaRPr lang="en-IN" sz="2600" dirty="0" smtClean="0"/>
          </a:p>
          <a:p>
            <a:pPr>
              <a:buNone/>
            </a:pPr>
            <a:r>
              <a:rPr lang="en-IN" sz="2600" u="sng" dirty="0" smtClean="0"/>
              <a:t>    </a:t>
            </a:r>
          </a:p>
          <a:p>
            <a:pPr>
              <a:buNone/>
            </a:pPr>
            <a:r>
              <a:rPr lang="en-IN"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9392"/>
            <a:ext cx="8229600" cy="1143000"/>
          </a:xfrm>
        </p:spPr>
        <p:txBody>
          <a:bodyPr>
            <a:normAutofit/>
          </a:bodyPr>
          <a:lstStyle/>
          <a:p>
            <a:pPr algn="ctr"/>
            <a:r>
              <a:rPr lang="en-IN" sz="3200" b="1" dirty="0" smtClean="0">
                <a:solidFill>
                  <a:schemeClr val="tx1"/>
                </a:solidFill>
              </a:rPr>
              <a:t>PROPOSED SYSTEM</a:t>
            </a:r>
            <a:endParaRPr lang="en-US" sz="3200" b="1" dirty="0">
              <a:solidFill>
                <a:schemeClr val="tx1"/>
              </a:solidFill>
            </a:endParaRPr>
          </a:p>
        </p:txBody>
      </p:sp>
      <p:sp>
        <p:nvSpPr>
          <p:cNvPr id="3" name="Content Placeholder 2"/>
          <p:cNvSpPr>
            <a:spLocks noGrp="1"/>
          </p:cNvSpPr>
          <p:nvPr>
            <p:ph idx="1"/>
          </p:nvPr>
        </p:nvSpPr>
        <p:spPr>
          <a:xfrm>
            <a:off x="251520" y="692696"/>
            <a:ext cx="8697144" cy="5976664"/>
          </a:xfrm>
        </p:spPr>
        <p:txBody>
          <a:bodyPr>
            <a:normAutofit/>
          </a:bodyPr>
          <a:lstStyle/>
          <a:p>
            <a:r>
              <a:rPr lang="en-US" sz="2200" dirty="0" smtClean="0"/>
              <a:t>ML algorithms shows better results with </a:t>
            </a:r>
            <a:r>
              <a:rPr lang="en-US" sz="2200" b="1" dirty="0" smtClean="0"/>
              <a:t>SMOTE</a:t>
            </a:r>
            <a:r>
              <a:rPr lang="en-US" sz="2200" dirty="0" smtClean="0"/>
              <a:t> feature selecting technique.</a:t>
            </a:r>
          </a:p>
          <a:p>
            <a:r>
              <a:rPr lang="en-US" sz="2200" dirty="0" smtClean="0"/>
              <a:t>In those algorithm SVM and deep neural network gave the highest accuracy.</a:t>
            </a:r>
          </a:p>
          <a:p>
            <a:pPr algn="ctr">
              <a:buNone/>
            </a:pPr>
            <a:r>
              <a:rPr lang="en-IN" sz="2400" b="1" u="sng" dirty="0" smtClean="0"/>
              <a:t>SMOTE:[Synthetic Minority Over Sampling Technique]</a:t>
            </a:r>
          </a:p>
          <a:p>
            <a:pPr>
              <a:buNone/>
            </a:pPr>
            <a:r>
              <a:rPr lang="en-US" sz="2200" b="1" dirty="0" smtClean="0"/>
              <a:t>    </a:t>
            </a:r>
            <a:r>
              <a:rPr lang="en-US" sz="2200" b="1" u="sng" dirty="0" smtClean="0"/>
              <a:t>The SMOTE algorithm works as follows: </a:t>
            </a:r>
          </a:p>
          <a:p>
            <a:r>
              <a:rPr lang="en-US" sz="2200" dirty="0" smtClean="0"/>
              <a:t>Draw a random sample from the minority class.For the observations in the sample,identify the k nearest neighbors.</a:t>
            </a:r>
          </a:p>
          <a:p>
            <a:r>
              <a:rPr lang="en-US" sz="2200" dirty="0" smtClean="0"/>
              <a:t>Then take one of those neighbors and identify the vector between the current data point and the selected neighbor.</a:t>
            </a:r>
          </a:p>
          <a:p>
            <a:r>
              <a:rPr lang="en-US" sz="2200" dirty="0" smtClean="0"/>
              <a:t>Multiply the vector by a random number between 0 and 1.</a:t>
            </a:r>
          </a:p>
          <a:p>
            <a:r>
              <a:rPr lang="en-US" sz="2200" dirty="0" smtClean="0"/>
              <a:t>To obtain the synthetic data point, add this to the current data point. </a:t>
            </a:r>
          </a:p>
          <a:p>
            <a:r>
              <a:rPr lang="en-US" sz="2200" dirty="0" smtClean="0"/>
              <a:t>Make sure that synthetic data point is not an exact copy of an existing data point while making sure that it is also not too different from the known observations in minority class.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1056</TotalTime>
  <Words>2327</Words>
  <Application>Microsoft Office PowerPoint</Application>
  <PresentationFormat>On-screen Show (4:3)</PresentationFormat>
  <Paragraphs>287</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 ABSTRACT</vt:lpstr>
      <vt:lpstr>LITERATURE SURVEY</vt:lpstr>
      <vt:lpstr> “Analysis and Prediction of Chronic Kidney Disease” </vt:lpstr>
      <vt:lpstr>“Chronic Kidney Disease Analysis is Using Data Mining Classification Techniques”.</vt:lpstr>
      <vt:lpstr>“Comparative Study of Classifier for Chronic Kidney Disease Prediction Using Naive Bayes, KNN and Random Forest”</vt:lpstr>
      <vt:lpstr>   EXISTING SYSTEM</vt:lpstr>
      <vt:lpstr>LIMITATIONS</vt:lpstr>
      <vt:lpstr>PROPOSED SYSTEM</vt:lpstr>
      <vt:lpstr>Slide 10</vt:lpstr>
      <vt:lpstr>MODULE DESCRIPTION</vt:lpstr>
      <vt:lpstr>Slide 12</vt:lpstr>
      <vt:lpstr>Slide 13</vt:lpstr>
      <vt:lpstr>Slide 14</vt:lpstr>
      <vt:lpstr>Coding And Implementation  </vt:lpstr>
      <vt:lpstr>Slide 16</vt:lpstr>
      <vt:lpstr>Slide 17</vt:lpstr>
      <vt:lpstr>Slide 18</vt:lpstr>
      <vt:lpstr>Pearson Correlation Method:</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Sumithra Bharadwaj</dc:creator>
  <cp:lastModifiedBy>Sumithra Bharadwaj</cp:lastModifiedBy>
  <cp:revision>204</cp:revision>
  <dcterms:created xsi:type="dcterms:W3CDTF">2022-05-10T06:43:57Z</dcterms:created>
  <dcterms:modified xsi:type="dcterms:W3CDTF">2022-05-13T04:46:28Z</dcterms:modified>
</cp:coreProperties>
</file>