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1" r:id="rId7"/>
    <p:sldId id="261" r:id="rId8"/>
    <p:sldId id="267" r:id="rId9"/>
    <p:sldId id="262" r:id="rId10"/>
    <p:sldId id="263" r:id="rId11"/>
    <p:sldId id="270"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7866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latin typeface="Calisto MT" pitchFamily="18" charset="0"/>
              </a:rPr>
              <a:t>U.PRATHYUSHA</a:t>
            </a:r>
            <a:endParaRPr spc="15" dirty="0">
              <a:latin typeface="Calisto MT" pitchFamily="18" charset="0"/>
            </a:endParaRPr>
          </a:p>
        </p:txBody>
      </p:sp>
      <p:sp>
        <p:nvSpPr>
          <p:cNvPr id="8" name="object 8"/>
          <p:cNvSpPr txBox="1"/>
          <p:nvPr/>
        </p:nvSpPr>
        <p:spPr>
          <a:xfrm>
            <a:off x="6436487" y="2872963"/>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42728" y="1320660"/>
            <a:ext cx="314325" cy="2795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509114"/>
          </a:xfrm>
          <a:prstGeom prst="rect">
            <a:avLst/>
          </a:prstGeom>
        </p:spPr>
        <p:txBody>
          <a:bodyPr vert="horz" wrap="square" lIns="0" tIns="16510" rIns="0" bIns="0" rtlCol="0">
            <a:spAutoFit/>
          </a:bodyPr>
          <a:lstStyle/>
          <a:p>
            <a:pPr marL="12700">
              <a:lnSpc>
                <a:spcPct val="100000"/>
              </a:lnSpc>
              <a:spcBef>
                <a:spcPts val="130"/>
              </a:spcBef>
            </a:pPr>
            <a:r>
              <a:rPr sz="3200" spc="15" dirty="0"/>
              <a:t>THE</a:t>
            </a:r>
            <a:r>
              <a:rPr sz="3200" spc="20" dirty="0"/>
              <a:t> </a:t>
            </a:r>
            <a:r>
              <a:rPr sz="3200" spc="10" dirty="0"/>
              <a:t>WOW</a:t>
            </a:r>
            <a:r>
              <a:rPr sz="3200" spc="85" dirty="0"/>
              <a:t> </a:t>
            </a:r>
            <a:r>
              <a:rPr sz="3200" spc="10" dirty="0"/>
              <a:t>IN</a:t>
            </a:r>
            <a:r>
              <a:rPr sz="3200" spc="-5" dirty="0"/>
              <a:t> </a:t>
            </a:r>
            <a:r>
              <a:rPr sz="3200" spc="15" dirty="0"/>
              <a:t>YOUR</a:t>
            </a:r>
            <a:r>
              <a:rPr sz="3200" spc="-10" dirty="0"/>
              <a:t> </a:t>
            </a:r>
            <a:r>
              <a:rPr sz="3200" spc="20" dirty="0"/>
              <a:t>SOLUTION</a:t>
            </a:r>
            <a:endParaRPr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p:cNvSpPr txBox="1"/>
          <p:nvPr/>
        </p:nvSpPr>
        <p:spPr>
          <a:xfrm>
            <a:off x="2381250" y="1893034"/>
            <a:ext cx="6972300" cy="5401479"/>
          </a:xfrm>
          <a:prstGeom prst="rect">
            <a:avLst/>
          </a:prstGeom>
          <a:noFill/>
        </p:spPr>
        <p:txBody>
          <a:bodyPr wrap="square" rtlCol="0">
            <a:spAutoFit/>
          </a:bodyPr>
          <a:lstStyle/>
          <a:p>
            <a:pPr marL="12700" algn="just">
              <a:spcBef>
                <a:spcPts val="130"/>
              </a:spcBef>
            </a:pPr>
            <a:r>
              <a:rPr lang="en-US" sz="2000" dirty="0">
                <a:solidFill>
                  <a:srgbClr val="0D0D0D"/>
                </a:solidFill>
                <a:latin typeface="Calisto MT" panose="02040603050505030304" pitchFamily="18" charset="0"/>
              </a:rPr>
              <a:t>Our solution is designed to bring a "wow" factor to the realm of healthcare and disease prediction, particularly concerning Type 2 Diabetes onset.</a:t>
            </a:r>
          </a:p>
          <a:p>
            <a:pPr marL="12700" algn="just">
              <a:spcBef>
                <a:spcPts val="130"/>
              </a:spcBef>
            </a:pPr>
            <a:endParaRPr lang="en-US" sz="2000" dirty="0">
              <a:solidFill>
                <a:srgbClr val="0D0D0D"/>
              </a:solidFill>
              <a:latin typeface="Calisto MT" panose="02040603050505030304" pitchFamily="18" charset="0"/>
            </a:endParaRPr>
          </a:p>
          <a:p>
            <a:pPr marL="12700" algn="just">
              <a:spcBef>
                <a:spcPts val="130"/>
              </a:spcBef>
            </a:pPr>
            <a:r>
              <a:rPr lang="en-US" sz="2000" b="1" dirty="0">
                <a:solidFill>
                  <a:srgbClr val="0D0D0D"/>
                </a:solidFill>
                <a:latin typeface="Calisto MT" panose="02040603050505030304" pitchFamily="18" charset="0"/>
              </a:rPr>
              <a:t>1.Precision Early Detection:</a:t>
            </a:r>
            <a:r>
              <a:rPr lang="en-US" sz="2000" dirty="0">
                <a:solidFill>
                  <a:srgbClr val="0D0D0D"/>
                </a:solidFill>
                <a:latin typeface="Calisto MT" panose="02040603050505030304" pitchFamily="18" charset="0"/>
              </a:rPr>
              <a:t> Our model doesn't just predict Type 2 Diabetes; it does so with exceptional precision, identifying individuals at risk well before symptoms manifest. This level of early detection is remarkable and crucial for timely interventions.</a:t>
            </a:r>
          </a:p>
          <a:p>
            <a:pPr marL="12700" algn="just">
              <a:spcBef>
                <a:spcPts val="130"/>
              </a:spcBef>
            </a:pPr>
            <a:endParaRPr lang="en-US" sz="2000" dirty="0">
              <a:solidFill>
                <a:srgbClr val="0D0D0D"/>
              </a:solidFill>
              <a:latin typeface="Calisto MT" panose="02040603050505030304" pitchFamily="18" charset="0"/>
            </a:endParaRPr>
          </a:p>
          <a:p>
            <a:pPr marL="12700" algn="just">
              <a:spcBef>
                <a:spcPts val="130"/>
              </a:spcBef>
            </a:pPr>
            <a:r>
              <a:rPr lang="en-US" sz="2000" b="1" dirty="0">
                <a:solidFill>
                  <a:srgbClr val="0D0D0D"/>
                </a:solidFill>
                <a:latin typeface="Calisto MT" panose="02040603050505030304" pitchFamily="18" charset="0"/>
              </a:rPr>
              <a:t>Tailored Personalized Care:</a:t>
            </a:r>
            <a:r>
              <a:rPr lang="en-US" sz="2000" dirty="0">
                <a:solidFill>
                  <a:srgbClr val="0D0D0D"/>
                </a:solidFill>
                <a:latin typeface="Calisto MT" panose="02040603050505030304" pitchFamily="18" charset="0"/>
              </a:rPr>
              <a:t> Imagine a healthcare system that can offer personalized risk assessments and care plans to each patient, based on their unique profile and predictive factors. Our model makes this a reality, revolutionizing how healthcare is delivered and experienced.</a:t>
            </a:r>
          </a:p>
          <a:p>
            <a:pPr marL="12700" algn="just">
              <a:spcBef>
                <a:spcPts val="130"/>
              </a:spcBef>
            </a:pPr>
            <a:endParaRPr lang="en-US" sz="2000" dirty="0">
              <a:solidFill>
                <a:srgbClr val="0D0D0D"/>
              </a:solidFill>
              <a:latin typeface="Calisto MT" panose="02040603050505030304" pitchFamily="18" charset="0"/>
              <a:ea typeface="+mj-ea"/>
            </a:endParaRPr>
          </a:p>
          <a:p>
            <a:pPr marL="12700" algn="just">
              <a:spcBef>
                <a:spcPts val="130"/>
              </a:spcBef>
            </a:pPr>
            <a:endParaRPr lang="en-IN" sz="2000" dirty="0">
              <a:latin typeface="Calisto MT" panose="02040603050505030304" pitchFamily="18" charset="0"/>
              <a:ea typeface="+mj-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42728" y="1320660"/>
            <a:ext cx="314325" cy="2795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p:cNvSpPr txBox="1"/>
          <p:nvPr/>
        </p:nvSpPr>
        <p:spPr>
          <a:xfrm>
            <a:off x="2533650" y="1893034"/>
            <a:ext cx="6457950" cy="4106252"/>
          </a:xfrm>
          <a:prstGeom prst="rect">
            <a:avLst/>
          </a:prstGeom>
          <a:noFill/>
        </p:spPr>
        <p:txBody>
          <a:bodyPr wrap="square" rtlCol="0">
            <a:spAutoFit/>
          </a:bodyPr>
          <a:lstStyle/>
          <a:p>
            <a:pPr algn="just"/>
            <a:r>
              <a:rPr lang="en-US" sz="2000" b="1" dirty="0">
                <a:solidFill>
                  <a:srgbClr val="0D0D0D"/>
                </a:solidFill>
                <a:latin typeface="Calisto MT" panose="02040603050505030304" pitchFamily="18" charset="0"/>
              </a:rPr>
              <a:t>3.Empowering Patients:</a:t>
            </a:r>
            <a:r>
              <a:rPr lang="en-US" sz="2000" dirty="0">
                <a:solidFill>
                  <a:srgbClr val="0D0D0D"/>
                </a:solidFill>
                <a:latin typeface="Calisto MT" panose="02040603050505030304" pitchFamily="18" charset="0"/>
              </a:rPr>
              <a:t> Patients are no longer passive recipients of care but active participants in their health journey. Our model empowers them with knowledge, personalized recommendations, and the tools to make informed decisions about their well-being.</a:t>
            </a:r>
          </a:p>
          <a:p>
            <a:pPr algn="just"/>
            <a:endParaRPr lang="en-US" sz="2000" dirty="0">
              <a:solidFill>
                <a:srgbClr val="0D0D0D"/>
              </a:solidFill>
              <a:latin typeface="Calisto MT" panose="02040603050505030304" pitchFamily="18" charset="0"/>
            </a:endParaRPr>
          </a:p>
          <a:p>
            <a:pPr algn="just"/>
            <a:r>
              <a:rPr lang="en-US" sz="2000" b="1" dirty="0">
                <a:solidFill>
                  <a:srgbClr val="0D0D0D"/>
                </a:solidFill>
                <a:latin typeface="Calisto MT" panose="02040603050505030304" pitchFamily="18" charset="0"/>
              </a:rPr>
              <a:t>4.Driving Research and Innovation:</a:t>
            </a:r>
            <a:r>
              <a:rPr lang="en-US" sz="2000" dirty="0">
                <a:solidFill>
                  <a:srgbClr val="0D0D0D"/>
                </a:solidFill>
                <a:latin typeface="Calisto MT" panose="02040603050505030304" pitchFamily="18" charset="0"/>
              </a:rPr>
              <a:t> Our project isn't just about predictions; it's a catalyst for ongoing research and innovation in diabetes prevention and management. The insights gained from our model fuel advancements in healthcare analytics, benefitting the entire medical community.</a:t>
            </a:r>
          </a:p>
          <a:p>
            <a:pPr marL="12700" algn="just">
              <a:spcBef>
                <a:spcPts val="130"/>
              </a:spcBef>
            </a:pPr>
            <a:endParaRPr lang="en-IN" sz="2000" dirty="0">
              <a:latin typeface="Calisto MT" panose="02040603050505030304" pitchFamily="18" charset="0"/>
              <a:ea typeface="+mj-ea"/>
            </a:endParaRPr>
          </a:p>
        </p:txBody>
      </p:sp>
    </p:spTree>
    <p:extLst>
      <p:ext uri="{BB962C8B-B14F-4D97-AF65-F5344CB8AC3E}">
        <p14:creationId xmlns:p14="http://schemas.microsoft.com/office/powerpoint/2010/main" val="717035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a:cs typeface="Trebuchet MS"/>
              </a:rPr>
              <a:t>M</a:t>
            </a:r>
            <a:r>
              <a:rPr sz="3200" b="1" dirty="0">
                <a:latin typeface="Trebuchet MS"/>
                <a:cs typeface="Trebuchet MS"/>
              </a:rPr>
              <a:t>O</a:t>
            </a:r>
            <a:r>
              <a:rPr sz="3200" b="1" spc="-15" dirty="0">
                <a:latin typeface="Trebuchet MS"/>
                <a:cs typeface="Trebuchet MS"/>
              </a:rPr>
              <a:t>D</a:t>
            </a:r>
            <a:r>
              <a:rPr sz="3200" b="1" spc="-35" dirty="0">
                <a:latin typeface="Trebuchet MS"/>
                <a:cs typeface="Trebuchet MS"/>
              </a:rPr>
              <a:t>E</a:t>
            </a:r>
            <a:r>
              <a:rPr sz="3200" b="1" spc="-30" dirty="0">
                <a:latin typeface="Trebuchet MS"/>
                <a:cs typeface="Trebuchet MS"/>
              </a:rPr>
              <a:t>LL</a:t>
            </a:r>
            <a:r>
              <a:rPr sz="3200" b="1" spc="-5" dirty="0">
                <a:latin typeface="Trebuchet MS"/>
                <a:cs typeface="Trebuchet MS"/>
              </a:rPr>
              <a:t>I</a:t>
            </a:r>
            <a:r>
              <a:rPr sz="3200" b="1" spc="30" dirty="0">
                <a:latin typeface="Trebuchet MS"/>
                <a:cs typeface="Trebuchet MS"/>
              </a:rPr>
              <a:t>N</a:t>
            </a:r>
            <a:r>
              <a:rPr sz="3200" b="1" spc="5" dirty="0">
                <a:latin typeface="Trebuchet MS"/>
                <a:cs typeface="Trebuchet MS"/>
              </a:rPr>
              <a:t>G</a:t>
            </a:r>
            <a:endParaRPr sz="3200" dirty="0">
              <a:latin typeface="Trebuchet MS"/>
              <a:cs typeface="Trebuchet MS"/>
            </a:endParaRPr>
          </a:p>
        </p:txBody>
      </p:sp>
      <p:sp>
        <p:nvSpPr>
          <p:cNvPr id="10" name="TextBox 9"/>
          <p:cNvSpPr txBox="1"/>
          <p:nvPr/>
        </p:nvSpPr>
        <p:spPr>
          <a:xfrm>
            <a:off x="685800" y="1219201"/>
            <a:ext cx="8445501" cy="5632311"/>
          </a:xfrm>
          <a:prstGeom prst="rect">
            <a:avLst/>
          </a:prstGeom>
          <a:noFill/>
        </p:spPr>
        <p:txBody>
          <a:bodyPr wrap="square" rtlCol="0">
            <a:spAutoFit/>
          </a:bodyPr>
          <a:lstStyle/>
          <a:p>
            <a:pPr algn="just"/>
            <a:r>
              <a:rPr lang="en-US" sz="2000" b="1" dirty="0">
                <a:solidFill>
                  <a:srgbClr val="0D0D0D"/>
                </a:solidFill>
                <a:latin typeface="Calisto MT" panose="02040603050505030304" pitchFamily="18" charset="0"/>
              </a:rPr>
              <a:t>Feature Selection and Engineering:</a:t>
            </a:r>
            <a:endParaRPr lang="en-US" sz="2000" dirty="0">
              <a:solidFill>
                <a:srgbClr val="0D0D0D"/>
              </a:solidFill>
              <a:latin typeface="Calisto MT" panose="02040603050505030304" pitchFamily="18" charset="0"/>
            </a:endParaRPr>
          </a:p>
          <a:p>
            <a:pPr algn="just">
              <a:buFont typeface="Arial" panose="020B0604020202020204" pitchFamily="34" charset="0"/>
              <a:buChar char="•"/>
            </a:pPr>
            <a:r>
              <a:rPr lang="en-US" sz="2000" dirty="0">
                <a:solidFill>
                  <a:srgbClr val="0D0D0D"/>
                </a:solidFill>
                <a:latin typeface="Calisto MT" panose="02040603050505030304" pitchFamily="18" charset="0"/>
              </a:rPr>
              <a:t>Identify and select the most relevant features that have a strong impact on predicting disease onset. Use domain knowledge, statistical analysis, and machine learning techniques such as feature importance ranking to prioritize features.</a:t>
            </a:r>
          </a:p>
          <a:p>
            <a:pPr algn="just">
              <a:buFont typeface="Arial" panose="020B0604020202020204" pitchFamily="34" charset="0"/>
              <a:buChar char="•"/>
            </a:pPr>
            <a:r>
              <a:rPr lang="en-US" sz="2000" dirty="0">
                <a:solidFill>
                  <a:srgbClr val="0D0D0D"/>
                </a:solidFill>
                <a:latin typeface="Calisto MT" panose="02040603050505030304" pitchFamily="18" charset="0"/>
              </a:rPr>
              <a:t>Perform feature engineering to create new features or transform existing ones that might enhance the model's predictive power. For instance, derive new variables from existing ones (e.g., BMI from height and weight) or incorporate interaction terms to capture complex relationships.</a:t>
            </a:r>
          </a:p>
          <a:p>
            <a:pPr marL="342900" indent="-342900" algn="just">
              <a:buFont typeface="+mj-lt"/>
              <a:buAutoNum type="arabicPeriod"/>
            </a:pPr>
            <a:endParaRPr lang="en-US" sz="2000" dirty="0">
              <a:latin typeface="Calisto MT" panose="02040603050505030304" pitchFamily="18" charset="0"/>
            </a:endParaRPr>
          </a:p>
          <a:p>
            <a:pPr algn="just"/>
            <a:r>
              <a:rPr lang="en-US" sz="2000" b="1" dirty="0">
                <a:solidFill>
                  <a:srgbClr val="0D0D0D"/>
                </a:solidFill>
                <a:latin typeface="Calisto MT" panose="02040603050505030304" pitchFamily="18" charset="0"/>
              </a:rPr>
              <a:t>Model Selection and Evaluation:</a:t>
            </a:r>
            <a:endParaRPr lang="en-US" sz="2000" dirty="0">
              <a:solidFill>
                <a:srgbClr val="0D0D0D"/>
              </a:solidFill>
              <a:latin typeface="Calisto MT" panose="02040603050505030304" pitchFamily="18" charset="0"/>
            </a:endParaRPr>
          </a:p>
          <a:p>
            <a:pPr algn="just">
              <a:buFont typeface="Arial" panose="020B0604020202020204" pitchFamily="34" charset="0"/>
              <a:buChar char="•"/>
            </a:pPr>
            <a:r>
              <a:rPr lang="en-US" sz="2000" dirty="0">
                <a:solidFill>
                  <a:srgbClr val="0D0D0D"/>
                </a:solidFill>
                <a:latin typeface="Calisto MT" panose="02040603050505030304" pitchFamily="18" charset="0"/>
              </a:rPr>
              <a:t>Choose an appropriate machine learning algorithm based on the nature of the data, problem complexity, interpretability requirements, and desired performance metrics.</a:t>
            </a:r>
          </a:p>
          <a:p>
            <a:pPr algn="just">
              <a:buFont typeface="Arial" panose="020B0604020202020204" pitchFamily="34" charset="0"/>
              <a:buChar char="•"/>
            </a:pPr>
            <a:r>
              <a:rPr lang="en-US" sz="2000" dirty="0">
                <a:solidFill>
                  <a:srgbClr val="0D0D0D"/>
                </a:solidFill>
                <a:latin typeface="Calisto MT" panose="02040603050505030304" pitchFamily="18" charset="0"/>
              </a:rPr>
              <a:t>Evaluate the model using relevant performance metrics such as accuracy, precision, recall, F1-score, AUC-ROC, or AUC-PR, depending on the specific goals of disease onset </a:t>
            </a:r>
            <a:r>
              <a:rPr lang="en-US" sz="2000" dirty="0" err="1">
                <a:solidFill>
                  <a:srgbClr val="0D0D0D"/>
                </a:solidFill>
                <a:latin typeface="Calisto MT" panose="02040603050505030304" pitchFamily="18" charset="0"/>
              </a:rPr>
              <a:t>predictio</a:t>
            </a:r>
            <a:endParaRPr lang="en-US" sz="2000" dirty="0">
              <a:solidFill>
                <a:srgbClr val="0D0D0D"/>
              </a:solidFill>
              <a:latin typeface="Calisto MT" panose="02040603050505030304" pitchFamily="18" charset="0"/>
            </a:endParaRPr>
          </a:p>
          <a:p>
            <a:pPr marL="342900" indent="-342900" algn="just">
              <a:buFont typeface="+mj-lt"/>
              <a:buAutoNum type="arabicPeriod"/>
            </a:pPr>
            <a:endParaRPr lang="en-US" sz="2000" dirty="0">
              <a:latin typeface="Calisto MT" panose="0204060305050503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 name="TextBox 9"/>
          <p:cNvSpPr txBox="1"/>
          <p:nvPr/>
        </p:nvSpPr>
        <p:spPr>
          <a:xfrm>
            <a:off x="617376" y="1034018"/>
            <a:ext cx="8972550" cy="2554545"/>
          </a:xfrm>
          <a:prstGeom prst="rect">
            <a:avLst/>
          </a:prstGeom>
          <a:noFill/>
        </p:spPr>
        <p:txBody>
          <a:bodyPr wrap="square" rtlCol="0">
            <a:spAutoFit/>
          </a:bodyPr>
          <a:lstStyle/>
          <a:p>
            <a:pPr algn="just"/>
            <a:r>
              <a:rPr lang="en-US" sz="2000" b="1" dirty="0">
                <a:solidFill>
                  <a:srgbClr val="0D0D0D"/>
                </a:solidFill>
                <a:latin typeface="Calisto MT" panose="02040603050505030304" pitchFamily="18" charset="0"/>
              </a:rPr>
              <a:t>Interpretability and Transparency:</a:t>
            </a:r>
            <a:endParaRPr lang="en-US" sz="2000" dirty="0">
              <a:solidFill>
                <a:srgbClr val="0D0D0D"/>
              </a:solidFill>
              <a:latin typeface="Calisto MT" panose="02040603050505030304" pitchFamily="18" charset="0"/>
            </a:endParaRPr>
          </a:p>
          <a:p>
            <a:pPr algn="just">
              <a:buFont typeface="Arial" panose="020B0604020202020204" pitchFamily="34" charset="0"/>
              <a:buChar char="•"/>
            </a:pPr>
            <a:r>
              <a:rPr lang="en-US" sz="2000" dirty="0">
                <a:solidFill>
                  <a:srgbClr val="0D0D0D"/>
                </a:solidFill>
                <a:latin typeface="Calisto MT" panose="02040603050505030304" pitchFamily="18" charset="0"/>
              </a:rPr>
              <a:t>Ensure the model's predictions are interpretable and explainable, especially in healthcare applications where transparency is crucial for trust and decision-making.</a:t>
            </a:r>
          </a:p>
          <a:p>
            <a:pPr algn="just">
              <a:buFont typeface="Arial" panose="020B0604020202020204" pitchFamily="34" charset="0"/>
              <a:buChar char="•"/>
            </a:pPr>
            <a:r>
              <a:rPr lang="en-US" sz="2000" dirty="0">
                <a:solidFill>
                  <a:srgbClr val="0D0D0D"/>
                </a:solidFill>
                <a:latin typeface="Calisto MT" panose="02040603050505030304" pitchFamily="18" charset="0"/>
              </a:rPr>
              <a:t>Use model-agnostic interpretability techniques (e.g., SHAP values, partial dependence plots) to understand how each feature contributes to predictions and to identify potential biases or confounding factors.</a:t>
            </a:r>
          </a:p>
          <a:p>
            <a:pPr algn="just"/>
            <a:endParaRPr lang="en-IN" sz="2000" b="1" dirty="0">
              <a:latin typeface="Calisto MT" panose="0204060305050503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598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91002" y="383721"/>
            <a:ext cx="2437130" cy="505908"/>
          </a:xfrm>
          <a:prstGeom prst="rect">
            <a:avLst/>
          </a:prstGeom>
        </p:spPr>
        <p:txBody>
          <a:bodyPr vert="horz" wrap="square" lIns="0" tIns="13335" rIns="0" bIns="0" rtlCol="0">
            <a:spAutoFit/>
          </a:bodyPr>
          <a:lstStyle/>
          <a:p>
            <a:pPr marL="12700">
              <a:lnSpc>
                <a:spcPct val="100000"/>
              </a:lnSpc>
              <a:spcBef>
                <a:spcPts val="105"/>
              </a:spcBef>
            </a:pPr>
            <a:r>
              <a:rPr sz="3200" dirty="0"/>
              <a:t>R</a:t>
            </a:r>
            <a:r>
              <a:rPr sz="3200" spc="-40" dirty="0"/>
              <a:t>E</a:t>
            </a:r>
            <a:r>
              <a:rPr sz="3200" spc="15" dirty="0"/>
              <a:t>S</a:t>
            </a:r>
            <a:r>
              <a:rPr sz="3200" spc="-30" dirty="0"/>
              <a:t>U</a:t>
            </a:r>
            <a:r>
              <a:rPr sz="3200" spc="-405" dirty="0"/>
              <a:t>L</a:t>
            </a:r>
            <a:r>
              <a:rPr sz="32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2" name="TextBox 1"/>
          <p:cNvSpPr txBox="1"/>
          <p:nvPr/>
        </p:nvSpPr>
        <p:spPr>
          <a:xfrm>
            <a:off x="533399" y="856415"/>
            <a:ext cx="8670291" cy="5632311"/>
          </a:xfrm>
          <a:prstGeom prst="rect">
            <a:avLst/>
          </a:prstGeom>
          <a:noFill/>
        </p:spPr>
        <p:txBody>
          <a:bodyPr wrap="square" rtlCol="0">
            <a:spAutoFit/>
          </a:bodyPr>
          <a:lstStyle/>
          <a:p>
            <a:pPr algn="just"/>
            <a:r>
              <a:rPr lang="en-US" sz="2000" dirty="0">
                <a:solidFill>
                  <a:srgbClr val="0D0D0D"/>
                </a:solidFill>
                <a:latin typeface="Calisto MT" panose="02040603050505030304" pitchFamily="18" charset="0"/>
              </a:rPr>
              <a:t>Our project focused on developing a machine learning model using Random Forest to predict the onset of diseases, with a specific emphasis on [mention the targeted disease or diseases]. Through rigorous data collection, preprocessing, modeling, and evaluation, we obtained valuable insights and achieved notable outcomes.</a:t>
            </a:r>
          </a:p>
          <a:p>
            <a:pPr algn="just"/>
            <a:endParaRPr lang="en-IN" sz="2000" dirty="0">
              <a:latin typeface="Calisto MT" panose="02040603050505030304" pitchFamily="18" charset="0"/>
            </a:endParaRPr>
          </a:p>
          <a:p>
            <a:pPr algn="just">
              <a:buFont typeface="Arial" panose="020B0604020202020204" pitchFamily="34" charset="0"/>
              <a:buChar char="•"/>
            </a:pPr>
            <a:r>
              <a:rPr lang="en-US" sz="2000" dirty="0">
                <a:solidFill>
                  <a:srgbClr val="0D0D0D"/>
                </a:solidFill>
                <a:latin typeface="Calisto MT" panose="02040603050505030304" pitchFamily="18" charset="0"/>
              </a:rPr>
              <a:t>Our Random Forest model demonstrated [mention model performance metrics such as accuracy, sensitivity, specificity, precision, F1-score, and AUC-ROC]. This indicates that the model is effective in classifying individuals as at risk or not at risk of disease onset.</a:t>
            </a:r>
          </a:p>
          <a:p>
            <a:pPr algn="just">
              <a:buFont typeface="Arial" panose="020B0604020202020204" pitchFamily="34" charset="0"/>
              <a:buChar char="•"/>
            </a:pPr>
            <a:r>
              <a:rPr lang="en-US" sz="2000" dirty="0">
                <a:solidFill>
                  <a:srgbClr val="0D0D0D"/>
                </a:solidFill>
                <a:latin typeface="Calisto MT" panose="02040603050505030304" pitchFamily="18" charset="0"/>
              </a:rPr>
              <a:t>Feature importance analysis revealed that [mention top features contributing to disease onset prediction], highlighting the critical factors driving the model's predictions. This insight can inform targeted interventions and preventive strategies.</a:t>
            </a:r>
          </a:p>
          <a:p>
            <a:pPr algn="just">
              <a:buFont typeface="Arial" panose="020B0604020202020204" pitchFamily="34" charset="0"/>
              <a:buChar char="•"/>
            </a:pPr>
            <a:r>
              <a:rPr lang="en-US" sz="2000" dirty="0">
                <a:solidFill>
                  <a:srgbClr val="0D0D0D"/>
                </a:solidFill>
                <a:latin typeface="Calisto MT" panose="02040603050505030304" pitchFamily="18" charset="0"/>
              </a:rPr>
              <a:t>Model interpretability techniques such as [mention interpretability methods used] provided clear explanations of how the model makes predictions, enhancing trust and understanding among stakeholders.</a:t>
            </a:r>
          </a:p>
          <a:p>
            <a:pPr algn="just"/>
            <a:endParaRPr lang="en-IN" sz="2000" dirty="0">
              <a:latin typeface="Calisto MT" panose="02040603050505030304" pitchFamily="18" charset="0"/>
            </a:endParaRPr>
          </a:p>
        </p:txBody>
      </p:sp>
    </p:spTree>
    <p:extLst>
      <p:ext uri="{BB962C8B-B14F-4D97-AF65-F5344CB8AC3E}">
        <p14:creationId xmlns:p14="http://schemas.microsoft.com/office/powerpoint/2010/main" val="63158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718206" y="2209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429000" y="685800"/>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178511" y="2852261"/>
            <a:ext cx="8808197" cy="1015663"/>
          </a:xfrm>
          <a:prstGeom prst="rect">
            <a:avLst/>
          </a:prstGeom>
          <a:noFill/>
          <a:ln>
            <a:noFill/>
          </a:ln>
        </p:spPr>
        <p:txBody>
          <a:bodyPr wrap="square" rtlCol="0">
            <a:spAutoFit/>
          </a:bodyPr>
          <a:lstStyle/>
          <a:p>
            <a:pPr algn="ctr"/>
            <a:r>
              <a:rPr lang="en-IN" sz="3000" dirty="0">
                <a:latin typeface="Calisto MT" pitchFamily="18" charset="0"/>
              </a:rPr>
              <a:t>Predicting the Onset of Diseases using Random Forest and Medical Data</a:t>
            </a:r>
          </a:p>
        </p:txBody>
      </p:sp>
      <p:sp>
        <p:nvSpPr>
          <p:cNvPr id="24" name="object 15"/>
          <p:cNvSpPr/>
          <p:nvPr/>
        </p:nvSpPr>
        <p:spPr>
          <a:xfrm>
            <a:off x="2819400" y="51147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5" name="object 15"/>
          <p:cNvSpPr/>
          <p:nvPr/>
        </p:nvSpPr>
        <p:spPr>
          <a:xfrm>
            <a:off x="1360224"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752165" y="2067431"/>
            <a:ext cx="6191250" cy="3046988"/>
          </a:xfrm>
          <a:prstGeom prst="rect">
            <a:avLst/>
          </a:prstGeom>
          <a:noFill/>
        </p:spPr>
        <p:txBody>
          <a:bodyPr wrap="square" rtlCol="0">
            <a:spAutoFit/>
          </a:bodyPr>
          <a:lstStyle/>
          <a:p>
            <a:pPr marL="342900" indent="-342900">
              <a:buFont typeface="+mj-lt"/>
              <a:buAutoNum type="arabicPeriod"/>
            </a:pPr>
            <a:r>
              <a:rPr lang="en-US" sz="2400" dirty="0">
                <a:latin typeface="Calisto MT" pitchFamily="18" charset="0"/>
              </a:rPr>
              <a:t>Introduction to Image Captioning </a:t>
            </a:r>
          </a:p>
          <a:p>
            <a:pPr marL="342900" indent="-342900">
              <a:buFont typeface="+mj-lt"/>
              <a:buAutoNum type="arabicPeriod"/>
            </a:pPr>
            <a:r>
              <a:rPr lang="en-US" sz="2400" dirty="0">
                <a:latin typeface="Calisto MT" pitchFamily="18" charset="0"/>
              </a:rPr>
              <a:t>Overview of the Project</a:t>
            </a:r>
          </a:p>
          <a:p>
            <a:pPr marL="342900" indent="-342900">
              <a:buFont typeface="+mj-lt"/>
              <a:buAutoNum type="arabicPeriod"/>
            </a:pPr>
            <a:r>
              <a:rPr lang="en-US" sz="2400" dirty="0">
                <a:latin typeface="Calisto MT" pitchFamily="18" charset="0"/>
              </a:rPr>
              <a:t>Identification of End Users</a:t>
            </a:r>
          </a:p>
          <a:p>
            <a:pPr marL="342900" indent="-342900">
              <a:buFont typeface="+mj-lt"/>
              <a:buAutoNum type="arabicPeriod"/>
            </a:pPr>
            <a:r>
              <a:rPr lang="en-US" sz="2400" dirty="0">
                <a:latin typeface="Calisto MT" pitchFamily="18" charset="0"/>
              </a:rPr>
              <a:t>Our Solution and Its Value Proposition</a:t>
            </a:r>
          </a:p>
          <a:p>
            <a:pPr marL="342900" indent="-342900">
              <a:buFont typeface="+mj-lt"/>
              <a:buAutoNum type="arabicPeriod"/>
            </a:pPr>
            <a:r>
              <a:rPr lang="en-US" sz="2400" dirty="0">
                <a:latin typeface="Calisto MT" pitchFamily="18" charset="0"/>
              </a:rPr>
              <a:t>The Wow Factor in Our Solution</a:t>
            </a:r>
          </a:p>
          <a:p>
            <a:pPr marL="342900" indent="-342900">
              <a:buFont typeface="+mj-lt"/>
              <a:buAutoNum type="arabicPeriod"/>
            </a:pPr>
            <a:r>
              <a:rPr lang="en-US" sz="2400" dirty="0">
                <a:latin typeface="Calisto MT" pitchFamily="18" charset="0"/>
              </a:rPr>
              <a:t>Modelling Approach</a:t>
            </a:r>
          </a:p>
          <a:p>
            <a:pPr marL="342900" indent="-342900">
              <a:buFont typeface="+mj-lt"/>
              <a:buAutoNum type="arabicPeriod"/>
            </a:pPr>
            <a:r>
              <a:rPr lang="en-US" sz="2400" dirty="0">
                <a:latin typeface="Calisto MT" pitchFamily="18" charset="0"/>
              </a:rPr>
              <a:t>Results and Performance Evaluation</a:t>
            </a:r>
          </a:p>
          <a:p>
            <a:pPr marL="342900" indent="-342900">
              <a:buFont typeface="+mj-lt"/>
              <a:buAutoNum type="arabicPeriod"/>
            </a:pP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3152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838199" y="1857375"/>
            <a:ext cx="7153275" cy="3477875"/>
          </a:xfrm>
          <a:prstGeom prst="rect">
            <a:avLst/>
          </a:prstGeom>
          <a:noFill/>
        </p:spPr>
        <p:txBody>
          <a:bodyPr wrap="square" rtlCol="0">
            <a:spAutoFit/>
          </a:bodyPr>
          <a:lstStyle/>
          <a:p>
            <a:pPr algn="just"/>
            <a:r>
              <a:rPr lang="en-US" sz="2000" dirty="0">
                <a:solidFill>
                  <a:srgbClr val="0D0D0D"/>
                </a:solidFill>
                <a:latin typeface="Calisto MT" panose="02040603050505030304" pitchFamily="18" charset="0"/>
              </a:rPr>
              <a:t>Develop a Random Forest-based machine learning model to predict the onset of type 2 diabetes in individuals based on their demographic information (age, gender), medical history (family history of diabetes), lifestyle choices (diet, exercise habits), and clinical biomarkers (blood glucose levels, insulin sensitivity). The model should classify individuals into two groups: those likely to develop type 2 diabetes within the next 5 years and those unlikely to develop the disease. The goal is to achieve a model with high accuracy, sensitivity, and specificity to enable early identification of at-risk individuals for targeted lifestyle interventions and diabetes prevention programs</a:t>
            </a:r>
            <a:endParaRPr lang="en-IN" sz="2000" dirty="0">
              <a:latin typeface="Calisto MT" panose="0204060305050503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502256" y="1993615"/>
            <a:ext cx="8717944" cy="4708981"/>
          </a:xfrm>
          <a:prstGeom prst="rect">
            <a:avLst/>
          </a:prstGeom>
          <a:noFill/>
        </p:spPr>
        <p:txBody>
          <a:bodyPr wrap="square" rtlCol="0">
            <a:spAutoFit/>
          </a:bodyPr>
          <a:lstStyle/>
          <a:p>
            <a:pPr algn="just"/>
            <a:r>
              <a:rPr lang="en-US" sz="2000" dirty="0">
                <a:solidFill>
                  <a:srgbClr val="0D0D0D"/>
                </a:solidFill>
                <a:latin typeface="Calisto MT" panose="02040603050505030304" pitchFamily="18" charset="0"/>
              </a:rPr>
              <a:t>The project aims to develop a machine learning model using Random Forest to predict the onset of a specific disease, focusing on Type 2 Diabetes as a case study. Type 2 Diabetes is a prevalent chronic condition with significant health implications, making early detection and preventive interventions crucial. Leveraging a diverse dataset comprising demographic information, medical histories, lifestyle factors, and clinical biomarkers, the model will be trained to classify individuals into two groups: those likely to develop Type 2 Diabetes within a specified timeframe and those unlikely to develop the disease.</a:t>
            </a:r>
          </a:p>
          <a:p>
            <a:pPr algn="just"/>
            <a:endParaRPr lang="en-US" sz="2000" dirty="0">
              <a:solidFill>
                <a:srgbClr val="0D0D0D"/>
              </a:solidFill>
              <a:latin typeface="Calisto MT" panose="02040603050505030304" pitchFamily="18" charset="0"/>
            </a:endParaRPr>
          </a:p>
          <a:p>
            <a:r>
              <a:rPr lang="en-US" sz="2000" dirty="0">
                <a:solidFill>
                  <a:srgbClr val="0D0D0D"/>
                </a:solidFill>
                <a:latin typeface="Calisto MT" panose="02040603050505030304" pitchFamily="18" charset="0"/>
              </a:rPr>
              <a:t>The Random Forest algorithm will be employed due to its ability to handle complex datasets, nonlinear relationships, and feature interactions effectively. Hyperparameter tuning, cross-validation techniques, and model validation strategies will be employed to optimize the model's performance in terms of accuracy, sensitivity, specificity, and generalizability.</a:t>
            </a:r>
          </a:p>
          <a:p>
            <a:pPr algn="just"/>
            <a:endParaRPr lang="en-IN" sz="2000" dirty="0">
              <a:latin typeface="Calisto MT" panose="0204060305050503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72F81F-817B-4D0D-9057-FF6DCD800BF3}"/>
              </a:ext>
            </a:extLst>
          </p:cNvPr>
          <p:cNvSpPr/>
          <p:nvPr/>
        </p:nvSpPr>
        <p:spPr>
          <a:xfrm>
            <a:off x="381000" y="685800"/>
            <a:ext cx="8763000" cy="1631216"/>
          </a:xfrm>
          <a:prstGeom prst="rect">
            <a:avLst/>
          </a:prstGeom>
        </p:spPr>
        <p:txBody>
          <a:bodyPr wrap="square">
            <a:spAutoFit/>
          </a:bodyPr>
          <a:lstStyle/>
          <a:p>
            <a:pPr algn="just"/>
            <a:r>
              <a:rPr lang="en-US" sz="2000" dirty="0">
                <a:solidFill>
                  <a:srgbClr val="0D0D0D"/>
                </a:solidFill>
                <a:latin typeface="Calisto MT" panose="02040603050505030304" pitchFamily="18" charset="0"/>
              </a:rPr>
              <a:t>Interpretability will be a key aspect of the project, allowing us to gain insights into the critical predictors of Type 2 Diabetes onset and providing valuable information for clinical decision-making. Ethical considerations such as data privacy, bias mitigation, and fairness in predictions will be carefully addressed throughout the project to ensure responsible and ethical use of healthcare data.</a:t>
            </a:r>
            <a:endParaRPr lang="en-IN" sz="2000" dirty="0">
              <a:latin typeface="Calisto MT" panose="02040603050505030304" pitchFamily="18" charset="0"/>
            </a:endParaRPr>
          </a:p>
        </p:txBody>
      </p:sp>
    </p:spTree>
    <p:extLst>
      <p:ext uri="{BB962C8B-B14F-4D97-AF65-F5344CB8AC3E}">
        <p14:creationId xmlns:p14="http://schemas.microsoft.com/office/powerpoint/2010/main" val="3356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839200" y="2895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object 5"/>
          <p:cNvSpPr txBox="1">
            <a:spLocks/>
          </p:cNvSpPr>
          <p:nvPr/>
        </p:nvSpPr>
        <p:spPr>
          <a:xfrm>
            <a:off x="723900" y="1879787"/>
            <a:ext cx="7505700" cy="4646144"/>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a:buFont typeface="+mj-lt"/>
              <a:buAutoNum type="arabicPeriod"/>
            </a:pPr>
            <a:r>
              <a:rPr lang="en-US" sz="2000" dirty="0">
                <a:solidFill>
                  <a:srgbClr val="0D0D0D"/>
                </a:solidFill>
                <a:latin typeface="Calisto MT" panose="02040603050505030304" pitchFamily="18" charset="0"/>
              </a:rPr>
              <a:t>Healthcare Providers:</a:t>
            </a:r>
            <a:r>
              <a:rPr lang="en-US" sz="2000" b="0" dirty="0">
                <a:solidFill>
                  <a:srgbClr val="0D0D0D"/>
                </a:solidFill>
                <a:latin typeface="Calisto MT" panose="02040603050505030304" pitchFamily="18" charset="0"/>
              </a:rPr>
              <a:t> </a:t>
            </a:r>
          </a:p>
          <a:p>
            <a:pPr algn="just"/>
            <a:r>
              <a:rPr lang="en-US" sz="2000" b="0" dirty="0">
                <a:solidFill>
                  <a:srgbClr val="0D0D0D"/>
                </a:solidFill>
                <a:latin typeface="Calisto MT" panose="02040603050505030304" pitchFamily="18" charset="0"/>
              </a:rPr>
              <a:t>                                            Physicians, endocrinologists, nurses, and other healthcare professionals can use the predictive model to assess patients' risk of developing Type 2 Diabetes during routine check-ups or screenings. The model's insights can aid in early risk identification, personalized counseling, and preventive care planning.</a:t>
            </a:r>
          </a:p>
          <a:p>
            <a:pPr>
              <a:buFont typeface="+mj-lt"/>
              <a:buAutoNum type="arabicPeriod"/>
            </a:pPr>
            <a:endParaRPr lang="en-US" sz="2000" b="0" dirty="0">
              <a:solidFill>
                <a:srgbClr val="0D0D0D"/>
              </a:solidFill>
              <a:latin typeface="Calisto MT" panose="02040603050505030304" pitchFamily="18" charset="0"/>
            </a:endParaRPr>
          </a:p>
          <a:p>
            <a:pPr>
              <a:buFont typeface="+mj-lt"/>
              <a:buAutoNum type="arabicPeriod"/>
            </a:pPr>
            <a:r>
              <a:rPr lang="en-US" sz="2000" dirty="0">
                <a:solidFill>
                  <a:srgbClr val="0D0D0D"/>
                </a:solidFill>
                <a:latin typeface="Calisto MT" panose="02040603050505030304" pitchFamily="18" charset="0"/>
              </a:rPr>
              <a:t>Patients:</a:t>
            </a:r>
          </a:p>
          <a:p>
            <a:pPr algn="just"/>
            <a:r>
              <a:rPr lang="en-US" sz="2000" b="0" dirty="0">
                <a:solidFill>
                  <a:srgbClr val="0D0D0D"/>
                </a:solidFill>
                <a:latin typeface="Calisto MT" panose="02040603050505030304" pitchFamily="18" charset="0"/>
              </a:rPr>
              <a:t>                      Individuals at risk of developing Type 2 Diabetes can benefit from the model's predictions by gaining awareness of their potential risk factors and making informed lifestyle choices to mitigate risks. Patients can also use the information to engage in proactive discussions with their healthcare providers about preventive measures and management strategies.</a:t>
            </a:r>
          </a:p>
          <a:p>
            <a:pPr marL="469900" indent="-457200" algn="just">
              <a:spcBef>
                <a:spcPts val="130"/>
              </a:spcBef>
              <a:buAutoNum type="arabicPeriod"/>
            </a:pPr>
            <a:endParaRPr lang="en-US" sz="2000" b="0" dirty="0">
              <a:latin typeface="Calisto MT" panose="0204060305050503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229600" y="10628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p:cNvSpPr txBox="1"/>
          <p:nvPr/>
        </p:nvSpPr>
        <p:spPr>
          <a:xfrm>
            <a:off x="676275" y="990600"/>
            <a:ext cx="7128763" cy="5324535"/>
          </a:xfrm>
          <a:prstGeom prst="rect">
            <a:avLst/>
          </a:prstGeom>
          <a:noFill/>
        </p:spPr>
        <p:txBody>
          <a:bodyPr wrap="square" rtlCol="0">
            <a:spAutoFit/>
          </a:bodyPr>
          <a:lstStyle/>
          <a:p>
            <a:pPr algn="just"/>
            <a:r>
              <a:rPr lang="en-US" sz="2000" b="1" dirty="0">
                <a:solidFill>
                  <a:srgbClr val="0D0D0D"/>
                </a:solidFill>
                <a:latin typeface="Calisto MT" panose="02040603050505030304" pitchFamily="18" charset="0"/>
              </a:rPr>
              <a:t>3.Healthcare Systems:</a:t>
            </a:r>
            <a:r>
              <a:rPr lang="en-US" sz="2000" dirty="0">
                <a:solidFill>
                  <a:srgbClr val="0D0D0D"/>
                </a:solidFill>
                <a:latin typeface="Calisto MT" panose="02040603050505030304" pitchFamily="18" charset="0"/>
              </a:rPr>
              <a:t> </a:t>
            </a:r>
          </a:p>
          <a:p>
            <a:pPr algn="just"/>
            <a:r>
              <a:rPr lang="en-US" sz="2000" dirty="0">
                <a:solidFill>
                  <a:srgbClr val="0D0D0D"/>
                </a:solidFill>
                <a:latin typeface="Calisto MT" panose="02040603050505030304" pitchFamily="18" charset="0"/>
              </a:rPr>
              <a:t>                                          Hospitals, clinics, and healthcare organizations can integrate the predictive model into their electronic health records (EHR) systems or decision support tools to automate risk assessments, streamline workflows, and prioritize interventions for high-risk patients. This can lead to more efficient resource allocation and improved patient outcomes.</a:t>
            </a:r>
          </a:p>
          <a:p>
            <a:pPr algn="just"/>
            <a:endParaRPr lang="en-US" sz="2000" dirty="0">
              <a:solidFill>
                <a:srgbClr val="0D0D0D"/>
              </a:solidFill>
              <a:latin typeface="Calisto MT" panose="02040603050505030304" pitchFamily="18" charset="0"/>
            </a:endParaRPr>
          </a:p>
          <a:p>
            <a:pPr algn="just"/>
            <a:r>
              <a:rPr lang="en-US" sz="2000" b="1" dirty="0">
                <a:solidFill>
                  <a:srgbClr val="0D0D0D"/>
                </a:solidFill>
                <a:latin typeface="Calisto MT" panose="02040603050505030304" pitchFamily="18" charset="0"/>
              </a:rPr>
              <a:t>4.Public Health Authorities:</a:t>
            </a:r>
          </a:p>
          <a:p>
            <a:pPr algn="just"/>
            <a:r>
              <a:rPr lang="en-US" sz="2000" b="1" dirty="0">
                <a:solidFill>
                  <a:srgbClr val="0D0D0D"/>
                </a:solidFill>
                <a:latin typeface="Calisto MT" panose="02040603050505030304" pitchFamily="18" charset="0"/>
              </a:rPr>
              <a:t>                                                </a:t>
            </a:r>
            <a:r>
              <a:rPr lang="en-US" sz="2000" dirty="0">
                <a:solidFill>
                  <a:srgbClr val="0D0D0D"/>
                </a:solidFill>
                <a:latin typeface="Calisto MT" panose="02040603050505030304" pitchFamily="18" charset="0"/>
              </a:rPr>
              <a:t> Public health agencies and policymakers can utilize the model's predictions to identify population-level trends, assess regional variations in diabetes risk, and design targeted interventions or public health campaigns aimed at diabetes prevention, health promotion, and lifestyle modifications.</a:t>
            </a:r>
          </a:p>
          <a:p>
            <a:pPr algn="just"/>
            <a:endParaRPr lang="en-IN" sz="2000" dirty="0">
              <a:latin typeface="Calisto MT" panose="02040603050505030304" pitchFamily="18" charset="0"/>
            </a:endParaRPr>
          </a:p>
        </p:txBody>
      </p:sp>
    </p:spTree>
    <p:extLst>
      <p:ext uri="{BB962C8B-B14F-4D97-AF65-F5344CB8AC3E}">
        <p14:creationId xmlns:p14="http://schemas.microsoft.com/office/powerpoint/2010/main" val="145160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695450"/>
            <a:ext cx="2438400" cy="2790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49"/>
            <a:ext cx="390525" cy="3357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1" name="Rectangle 10">
            <a:extLst>
              <a:ext uri="{FF2B5EF4-FFF2-40B4-BE49-F238E27FC236}">
                <a16:creationId xmlns:a16="http://schemas.microsoft.com/office/drawing/2014/main" id="{B0C2174C-EBB2-4F0F-8FE3-027DD5C78762}"/>
              </a:ext>
            </a:extLst>
          </p:cNvPr>
          <p:cNvSpPr/>
          <p:nvPr/>
        </p:nvSpPr>
        <p:spPr>
          <a:xfrm>
            <a:off x="2438400" y="1863336"/>
            <a:ext cx="7239000" cy="2554545"/>
          </a:xfrm>
          <a:prstGeom prst="rect">
            <a:avLst/>
          </a:prstGeom>
        </p:spPr>
        <p:txBody>
          <a:bodyPr wrap="square">
            <a:spAutoFit/>
          </a:bodyPr>
          <a:lstStyle/>
          <a:p>
            <a:pPr lvl="0" algn="just"/>
            <a:r>
              <a:rPr lang="en-US" sz="2000" dirty="0">
                <a:solidFill>
                  <a:srgbClr val="0D0D0D"/>
                </a:solidFill>
                <a:latin typeface="Calisto MT" panose="02040603050505030304" pitchFamily="18" charset="0"/>
              </a:rPr>
              <a:t>Our project involves developing a machine learning model using Random Forest to predict the onset of Type 2 Diabetes</a:t>
            </a:r>
          </a:p>
          <a:p>
            <a:pPr lvl="0" algn="just"/>
            <a:r>
              <a:rPr lang="en-US" sz="2000" dirty="0">
                <a:solidFill>
                  <a:srgbClr val="0D0D0D"/>
                </a:solidFill>
                <a:latin typeface="Calisto MT" panose="02040603050505030304" pitchFamily="18" charset="0"/>
              </a:rPr>
              <a:t>By analyzing a range of data including demographic information, medical history, lifestyle factors, and clinical biomarkers, our model can identify individuals at risk of developing Type 2 Diabetes before symptoms appear. This early detection allows for timely interventions and preventive measures, potentially mitigating the severity of the disease and its complications.</a:t>
            </a:r>
            <a:endParaRPr lang="en-IN" sz="2000" dirty="0">
              <a:solidFill>
                <a:prstClr val="black"/>
              </a:solidFill>
              <a:latin typeface="Calisto MT" panose="0204060305050503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453</TotalTime>
  <Words>1296</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Calisto MT</vt:lpstr>
      <vt:lpstr>Trebuchet MS</vt:lpstr>
      <vt:lpstr>Office Theme</vt:lpstr>
      <vt:lpstr>U.PRATHYUSHA</vt:lpstr>
      <vt:lpstr>PROJECT TITLE</vt:lpstr>
      <vt:lpstr>AGENDA</vt:lpstr>
      <vt:lpstr>PROBLEM STATEMENT</vt:lpstr>
      <vt:lpstr>PROJECT OVERVIEW</vt:lpstr>
      <vt:lpstr>PowerPoint Presentation</vt:lpstr>
      <vt:lpstr>WHO ARE THE END USERS?</vt:lpstr>
      <vt:lpstr>PowerPoint Presentation</vt:lpstr>
      <vt:lpstr>YOUR SOLUTION AND ITS VALUE PROPOSITION</vt:lpstr>
      <vt:lpstr>THE WOW IN YOUR SOLUTION</vt:lpstr>
      <vt:lpstr>PowerPoint Presentation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NITHISHA K</dc:title>
  <dc:creator>Nithisha K</dc:creator>
  <cp:lastModifiedBy>Admin</cp:lastModifiedBy>
  <cp:revision>27</cp:revision>
  <dcterms:created xsi:type="dcterms:W3CDTF">2024-03-29T05:08:40Z</dcterms:created>
  <dcterms:modified xsi:type="dcterms:W3CDTF">2024-03-30T15:37:42Z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