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70"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0EA"/>
    <a:srgbClr val="FD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704" autoAdjust="0"/>
  </p:normalViewPr>
  <p:slideViewPr>
    <p:cSldViewPr>
      <p:cViewPr varScale="1">
        <p:scale>
          <a:sx n="80" d="100"/>
          <a:sy n="80" d="100"/>
        </p:scale>
        <p:origin x="-1068" y="-90"/>
      </p:cViewPr>
      <p:guideLst>
        <p:guide orient="horz" pos="2160"/>
        <p:guide pos="2880"/>
      </p:guideLst>
    </p:cSldViewPr>
  </p:slideViewPr>
  <p:outlineViewPr>
    <p:cViewPr>
      <p:scale>
        <a:sx n="33" d="100"/>
        <a:sy n="33" d="100"/>
      </p:scale>
      <p:origin x="0" y="64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1C99BD-230F-427C-B907-5CBC012191CA}" type="datetimeFigureOut">
              <a:rPr lang="en-IN" smtClean="0"/>
              <a:t>30-08-2024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531D4-14FB-40A9-A4E8-128A01BD07DE}" type="slidenum">
              <a:rPr lang="en-IN" smtClean="0"/>
              <a:t>‹#›</a:t>
            </a:fld>
            <a:endParaRPr lang="en-IN" dirty="0"/>
          </a:p>
        </p:txBody>
      </p:sp>
    </p:spTree>
    <p:extLst>
      <p:ext uri="{BB962C8B-B14F-4D97-AF65-F5344CB8AC3E}">
        <p14:creationId xmlns:p14="http://schemas.microsoft.com/office/powerpoint/2010/main" val="2531630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81531D4-14FB-40A9-A4E8-128A01BD07DE}" type="slidenum">
              <a:rPr lang="en-IN" smtClean="0"/>
              <a:t>1</a:t>
            </a:fld>
            <a:endParaRPr lang="en-IN" dirty="0"/>
          </a:p>
        </p:txBody>
      </p:sp>
    </p:spTree>
    <p:extLst>
      <p:ext uri="{BB962C8B-B14F-4D97-AF65-F5344CB8AC3E}">
        <p14:creationId xmlns:p14="http://schemas.microsoft.com/office/powerpoint/2010/main" val="2410402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DCE4F6A3-4A54-499F-923A-E45109F6B7D0}" type="datetimeFigureOut">
              <a:rPr lang="en-IN" smtClean="0"/>
              <a:t>30-08-2024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F975AC-2E4F-4D82-AE1C-D116F78749C3}" type="slidenum">
              <a:rPr lang="en-IN" smtClean="0"/>
              <a:t>‹#›</a:t>
            </a:fld>
            <a:endParaRPr lang="en-IN" dirty="0"/>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E4F6A3-4A54-499F-923A-E45109F6B7D0}" type="datetimeFigureOut">
              <a:rPr lang="en-IN" smtClean="0"/>
              <a:t>30-08-2024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F975AC-2E4F-4D82-AE1C-D116F78749C3}"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E4F6A3-4A54-499F-923A-E45109F6B7D0}" type="datetimeFigureOut">
              <a:rPr lang="en-IN" smtClean="0"/>
              <a:t>30-08-2024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F975AC-2E4F-4D82-AE1C-D116F78749C3}"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E4F6A3-4A54-499F-923A-E45109F6B7D0}" type="datetimeFigureOut">
              <a:rPr lang="en-IN" smtClean="0"/>
              <a:t>30-08-2024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F975AC-2E4F-4D82-AE1C-D116F78749C3}"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DCE4F6A3-4A54-499F-923A-E45109F6B7D0}" type="datetimeFigureOut">
              <a:rPr lang="en-IN" smtClean="0"/>
              <a:t>30-08-2024</a:t>
            </a:fld>
            <a:endParaRPr lang="en-IN" dirty="0"/>
          </a:p>
        </p:txBody>
      </p:sp>
      <p:sp>
        <p:nvSpPr>
          <p:cNvPr id="91" name="Footer Placeholder 90"/>
          <p:cNvSpPr>
            <a:spLocks noGrp="1"/>
          </p:cNvSpPr>
          <p:nvPr>
            <p:ph type="ftr" sz="quarter" idx="11"/>
          </p:nvPr>
        </p:nvSpPr>
        <p:spPr/>
        <p:txBody>
          <a:bodyPr/>
          <a:lstStyle/>
          <a:p>
            <a:endParaRPr lang="en-IN" dirty="0"/>
          </a:p>
        </p:txBody>
      </p:sp>
      <p:sp>
        <p:nvSpPr>
          <p:cNvPr id="92" name="Slide Number Placeholder 91"/>
          <p:cNvSpPr>
            <a:spLocks noGrp="1"/>
          </p:cNvSpPr>
          <p:nvPr>
            <p:ph type="sldNum" sz="quarter" idx="12"/>
          </p:nvPr>
        </p:nvSpPr>
        <p:spPr/>
        <p:txBody>
          <a:bodyPr/>
          <a:lstStyle/>
          <a:p>
            <a:fld id="{9CF975AC-2E4F-4D82-AE1C-D116F78749C3}"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E4F6A3-4A54-499F-923A-E45109F6B7D0}" type="datetimeFigureOut">
              <a:rPr lang="en-IN" smtClean="0"/>
              <a:t>30-08-2024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F975AC-2E4F-4D82-AE1C-D116F78749C3}"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E4F6A3-4A54-499F-923A-E45109F6B7D0}" type="datetimeFigureOut">
              <a:rPr lang="en-IN" smtClean="0"/>
              <a:t>30-08-2024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CF975AC-2E4F-4D82-AE1C-D116F78749C3}"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E4F6A3-4A54-499F-923A-E45109F6B7D0}" type="datetimeFigureOut">
              <a:rPr lang="en-IN" smtClean="0"/>
              <a:t>30-08-2024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CF975AC-2E4F-4D82-AE1C-D116F78749C3}"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4F6A3-4A54-499F-923A-E45109F6B7D0}" type="datetimeFigureOut">
              <a:rPr lang="en-IN" smtClean="0"/>
              <a:t>30-08-2024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CF975AC-2E4F-4D82-AE1C-D116F78749C3}"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E4F6A3-4A54-499F-923A-E45109F6B7D0}" type="datetimeFigureOut">
              <a:rPr lang="en-IN" smtClean="0"/>
              <a:t>30-08-2024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F975AC-2E4F-4D82-AE1C-D116F78749C3}" type="slidenum">
              <a:rPr lang="en-IN" smtClean="0"/>
              <a:t>‹#›</a:t>
            </a:fld>
            <a:endParaRPr lang="en-IN" dirty="0"/>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DCE4F6A3-4A54-499F-923A-E45109F6B7D0}" type="datetimeFigureOut">
              <a:rPr lang="en-IN" smtClean="0"/>
              <a:t>30-08-2024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F975AC-2E4F-4D82-AE1C-D116F78749C3}" type="slidenum">
              <a:rPr lang="en-IN" smtClean="0"/>
              <a:t>‹#›</a:t>
            </a:fld>
            <a:endParaRPr lang="en-IN" dirty="0"/>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DCE4F6A3-4A54-499F-923A-E45109F6B7D0}" type="datetimeFigureOut">
              <a:rPr lang="en-IN" smtClean="0"/>
              <a:t>30-08-2024</a:t>
            </a:fld>
            <a:endParaRPr lang="en-IN" dirty="0"/>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dirty="0"/>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9CF975AC-2E4F-4D82-AE1C-D116F78749C3}" type="slidenum">
              <a:rPr lang="en-IN" smtClean="0"/>
              <a:t>‹#›</a:t>
            </a:fld>
            <a:endParaRPr lang="en-IN"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8641"/>
            <a:ext cx="9144000" cy="1080120"/>
          </a:xfrm>
        </p:spPr>
        <p:txBody>
          <a:bodyPr>
            <a:normAutofit/>
          </a:bodyPr>
          <a:lstStyle/>
          <a:p>
            <a:r>
              <a:rPr lang="en-GB" sz="3200" dirty="0" smtClean="0">
                <a:solidFill>
                  <a:schemeClr val="accent5"/>
                </a:solidFill>
                <a:latin typeface="Arial Rounded MT Bold" pitchFamily="34" charset="0"/>
              </a:rPr>
              <a:t>EMPLOYEE DATA ANALYSIS USING EXCEL</a:t>
            </a:r>
            <a:endParaRPr lang="en-IN" sz="3200" dirty="0">
              <a:solidFill>
                <a:schemeClr val="accent5"/>
              </a:solidFill>
              <a:latin typeface="Arial Rounded MT Bold" pitchFamily="34" charset="0"/>
            </a:endParaRPr>
          </a:p>
        </p:txBody>
      </p:sp>
      <p:sp>
        <p:nvSpPr>
          <p:cNvPr id="3" name="Subtitle 2"/>
          <p:cNvSpPr>
            <a:spLocks noGrp="1"/>
          </p:cNvSpPr>
          <p:nvPr>
            <p:ph type="subTitle" idx="1"/>
          </p:nvPr>
        </p:nvSpPr>
        <p:spPr>
          <a:xfrm>
            <a:off x="107504" y="2204864"/>
            <a:ext cx="4608512" cy="2595736"/>
          </a:xfrm>
        </p:spPr>
        <p:txBody>
          <a:bodyPr>
            <a:normAutofit fontScale="92500" lnSpcReduction="10000"/>
          </a:bodyPr>
          <a:lstStyle/>
          <a:p>
            <a:r>
              <a:rPr lang="en-GB" sz="2000" b="1" dirty="0" smtClean="0">
                <a:solidFill>
                  <a:schemeClr val="bg1"/>
                </a:solidFill>
                <a:latin typeface="+mj-lt"/>
              </a:rPr>
              <a:t>NAME</a:t>
            </a:r>
            <a:r>
              <a:rPr lang="en-GB" sz="2400" b="1" dirty="0" smtClean="0">
                <a:solidFill>
                  <a:schemeClr val="bg1"/>
                </a:solidFill>
                <a:latin typeface="Gabriola" pitchFamily="82" charset="0"/>
              </a:rPr>
              <a:t> </a:t>
            </a:r>
            <a:r>
              <a:rPr lang="en-GB" sz="2000" dirty="0" smtClean="0">
                <a:solidFill>
                  <a:schemeClr val="bg1"/>
                </a:solidFill>
                <a:latin typeface="+mj-lt"/>
              </a:rPr>
              <a:t>: PRATHYUSHA . S</a:t>
            </a:r>
          </a:p>
          <a:p>
            <a:r>
              <a:rPr lang="en-GB" sz="2000" b="1" dirty="0" smtClean="0">
                <a:solidFill>
                  <a:schemeClr val="bg1"/>
                </a:solidFill>
                <a:latin typeface="+mj-lt"/>
              </a:rPr>
              <a:t>REGISTER</a:t>
            </a:r>
            <a:r>
              <a:rPr lang="en-GB" sz="2000" dirty="0" smtClean="0">
                <a:solidFill>
                  <a:schemeClr val="bg1"/>
                </a:solidFill>
                <a:latin typeface="+mj-lt"/>
              </a:rPr>
              <a:t> </a:t>
            </a:r>
            <a:r>
              <a:rPr lang="en-GB" sz="2000" b="1" dirty="0" smtClean="0">
                <a:solidFill>
                  <a:schemeClr val="bg1"/>
                </a:solidFill>
                <a:latin typeface="+mj-lt"/>
              </a:rPr>
              <a:t>NO </a:t>
            </a:r>
            <a:r>
              <a:rPr lang="en-GB" sz="2000" dirty="0" smtClean="0">
                <a:solidFill>
                  <a:schemeClr val="bg1"/>
                </a:solidFill>
                <a:latin typeface="+mj-lt"/>
              </a:rPr>
              <a:t>: </a:t>
            </a:r>
            <a:r>
              <a:rPr lang="en-GB" sz="2000" dirty="0" smtClean="0">
                <a:solidFill>
                  <a:schemeClr val="bg1"/>
                </a:solidFill>
                <a:latin typeface="+mj-lt"/>
              </a:rPr>
              <a:t>312209440</a:t>
            </a:r>
          </a:p>
          <a:p>
            <a:r>
              <a:rPr lang="en-GB" sz="2000" b="1" dirty="0" smtClean="0">
                <a:solidFill>
                  <a:schemeClr val="bg1"/>
                </a:solidFill>
                <a:latin typeface="+mj-lt"/>
              </a:rPr>
              <a:t>NM</a:t>
            </a:r>
            <a:r>
              <a:rPr lang="en-GB" sz="2000" dirty="0" smtClean="0">
                <a:solidFill>
                  <a:schemeClr val="bg1"/>
                </a:solidFill>
                <a:latin typeface="+mj-lt"/>
              </a:rPr>
              <a:t> </a:t>
            </a:r>
            <a:r>
              <a:rPr lang="en-GB" sz="2000" b="1" dirty="0" smtClean="0">
                <a:solidFill>
                  <a:schemeClr val="bg1"/>
                </a:solidFill>
                <a:latin typeface="+mj-lt"/>
              </a:rPr>
              <a:t>ID</a:t>
            </a:r>
            <a:r>
              <a:rPr lang="en-GB" sz="2000" dirty="0" smtClean="0">
                <a:solidFill>
                  <a:schemeClr val="bg1"/>
                </a:solidFill>
                <a:latin typeface="+mj-lt"/>
              </a:rPr>
              <a:t> </a:t>
            </a:r>
            <a:r>
              <a:rPr lang="en-GB" sz="2000" dirty="0">
                <a:solidFill>
                  <a:schemeClr val="bg1"/>
                </a:solidFill>
                <a:latin typeface="+mj-lt"/>
              </a:rPr>
              <a:t>: 3C524ED3DF9F43A833C437A0D6FEB4D5</a:t>
            </a:r>
            <a:endParaRPr lang="en-GB" sz="2000" dirty="0" smtClean="0">
              <a:solidFill>
                <a:schemeClr val="bg1"/>
              </a:solidFill>
              <a:latin typeface="+mj-lt"/>
            </a:endParaRPr>
          </a:p>
          <a:p>
            <a:r>
              <a:rPr lang="en-GB" sz="2000" b="1" dirty="0" smtClean="0">
                <a:solidFill>
                  <a:schemeClr val="bg1"/>
                </a:solidFill>
                <a:latin typeface="+mj-lt"/>
              </a:rPr>
              <a:t>DEPARTMENT</a:t>
            </a:r>
            <a:r>
              <a:rPr lang="en-GB" sz="2000" dirty="0">
                <a:solidFill>
                  <a:schemeClr val="bg1"/>
                </a:solidFill>
                <a:latin typeface="+mj-lt"/>
              </a:rPr>
              <a:t>:</a:t>
            </a:r>
            <a:r>
              <a:rPr lang="en-GB" sz="2000" dirty="0" smtClean="0">
                <a:solidFill>
                  <a:schemeClr val="bg1"/>
                </a:solidFill>
                <a:latin typeface="+mj-lt"/>
              </a:rPr>
              <a:t> B.COM (ACCOUNTING &amp; FINANCE)</a:t>
            </a:r>
          </a:p>
          <a:p>
            <a:r>
              <a:rPr lang="en-GB" sz="2000" b="1" dirty="0" smtClean="0">
                <a:solidFill>
                  <a:schemeClr val="bg1"/>
                </a:solidFill>
                <a:latin typeface="+mj-lt"/>
              </a:rPr>
              <a:t>COLLEGE </a:t>
            </a:r>
            <a:r>
              <a:rPr lang="en-GB" sz="2000" dirty="0" smtClean="0">
                <a:solidFill>
                  <a:schemeClr val="bg1"/>
                </a:solidFill>
                <a:latin typeface="+mj-lt"/>
              </a:rPr>
              <a:t>: ANNA ADARSH COLLEGE FOR WOMEN</a:t>
            </a:r>
            <a:endParaRPr lang="en-IN" sz="2000" dirty="0">
              <a:solidFill>
                <a:schemeClr val="bg1"/>
              </a:solidFill>
              <a:latin typeface="+mj-lt"/>
            </a:endParaRPr>
          </a:p>
        </p:txBody>
      </p:sp>
    </p:spTree>
    <p:extLst>
      <p:ext uri="{BB962C8B-B14F-4D97-AF65-F5344CB8AC3E}">
        <p14:creationId xmlns:p14="http://schemas.microsoft.com/office/powerpoint/2010/main" val="290372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120680"/>
          </a:xfrm>
        </p:spPr>
        <p:txBody>
          <a:bodyPr>
            <a:normAutofit/>
          </a:bodyPr>
          <a:lstStyle/>
          <a:p>
            <a:pPr marL="0" indent="0" fontAlgn="base">
              <a:buNone/>
            </a:pPr>
            <a:r>
              <a:rPr lang="en-GB" sz="1800" dirty="0">
                <a:latin typeface="+mj-lt"/>
              </a:rPr>
              <a:t> </a:t>
            </a:r>
            <a:endParaRPr lang="en-GB" sz="1800" dirty="0" smtClean="0">
              <a:latin typeface="+mj-lt"/>
            </a:endParaRPr>
          </a:p>
          <a:p>
            <a:pPr marL="0" indent="0" fontAlgn="base">
              <a:buNone/>
            </a:pPr>
            <a:r>
              <a:rPr lang="en-GB" sz="1800" dirty="0" smtClean="0">
                <a:latin typeface="+mj-lt"/>
              </a:rPr>
              <a:t>21</a:t>
            </a:r>
            <a:r>
              <a:rPr lang="en-GB" sz="1800" dirty="0">
                <a:latin typeface="+mj-lt"/>
              </a:rPr>
              <a:t>.</a:t>
            </a:r>
            <a:r>
              <a:rPr lang="en-GB" sz="1800" b="1" dirty="0">
                <a:latin typeface="+mj-lt"/>
              </a:rPr>
              <a:t> Gender:</a:t>
            </a:r>
            <a:r>
              <a:rPr lang="en-GB" sz="1800" dirty="0">
                <a:latin typeface="+mj-lt"/>
              </a:rPr>
              <a:t> A code representing the gender of the employee (e.g., M for Male, F for Female, N for Non-binary).</a:t>
            </a:r>
          </a:p>
          <a:p>
            <a:pPr marL="0" indent="0" fontAlgn="base">
              <a:buNone/>
            </a:pPr>
            <a:r>
              <a:rPr lang="en-GB" sz="1800" dirty="0" smtClean="0">
                <a:latin typeface="+mj-lt"/>
              </a:rPr>
              <a:t>22</a:t>
            </a:r>
            <a:r>
              <a:rPr lang="en-GB" sz="1800" dirty="0">
                <a:latin typeface="+mj-lt"/>
              </a:rPr>
              <a:t>.</a:t>
            </a:r>
            <a:r>
              <a:rPr lang="en-GB" sz="1800" b="1" dirty="0">
                <a:latin typeface="+mj-lt"/>
              </a:rPr>
              <a:t> Location:</a:t>
            </a:r>
            <a:r>
              <a:rPr lang="en-GB" sz="1800" dirty="0">
                <a:latin typeface="+mj-lt"/>
              </a:rPr>
              <a:t> A code representing the physical location or office where the employee is based.</a:t>
            </a:r>
          </a:p>
          <a:p>
            <a:pPr marL="0" indent="0" fontAlgn="base">
              <a:buNone/>
            </a:pPr>
            <a:r>
              <a:rPr lang="en-GB" sz="1800" dirty="0">
                <a:latin typeface="+mj-lt"/>
              </a:rPr>
              <a:t>23.</a:t>
            </a:r>
            <a:r>
              <a:rPr lang="en-GB" sz="1800" b="1" dirty="0">
                <a:latin typeface="+mj-lt"/>
              </a:rPr>
              <a:t> Race (or) Ethnicity:</a:t>
            </a:r>
            <a:r>
              <a:rPr lang="en-GB" sz="1800" dirty="0">
                <a:latin typeface="+mj-lt"/>
              </a:rPr>
              <a:t> A description of the employee's racial or ethnic background (if provided).</a:t>
            </a:r>
          </a:p>
          <a:p>
            <a:pPr marL="0" indent="0" fontAlgn="base">
              <a:buNone/>
            </a:pPr>
            <a:r>
              <a:rPr lang="en-GB" sz="1800" dirty="0">
                <a:latin typeface="+mj-lt"/>
              </a:rPr>
              <a:t>24.</a:t>
            </a:r>
            <a:r>
              <a:rPr lang="en-GB" sz="1800" b="1" dirty="0">
                <a:latin typeface="+mj-lt"/>
              </a:rPr>
              <a:t> Marital Status:</a:t>
            </a:r>
            <a:r>
              <a:rPr lang="en-GB" sz="1800" dirty="0">
                <a:latin typeface="+mj-lt"/>
              </a:rPr>
              <a:t> The marital status of the employee (e.g., Single, Married, Divorced).</a:t>
            </a:r>
          </a:p>
          <a:p>
            <a:pPr marL="0" indent="0" fontAlgn="base">
              <a:buNone/>
            </a:pPr>
            <a:r>
              <a:rPr lang="en-GB" sz="1800" dirty="0">
                <a:latin typeface="+mj-lt"/>
              </a:rPr>
              <a:t>25.</a:t>
            </a:r>
            <a:r>
              <a:rPr lang="en-GB" sz="1800" b="1" dirty="0">
                <a:latin typeface="+mj-lt"/>
              </a:rPr>
              <a:t> Performance Score:</a:t>
            </a:r>
            <a:r>
              <a:rPr lang="en-GB" sz="1800" dirty="0">
                <a:latin typeface="+mj-lt"/>
              </a:rPr>
              <a:t> A score indicating the employee's performance level (e.g., Excellent, Satisfactory, Needs Improvement).</a:t>
            </a:r>
          </a:p>
          <a:p>
            <a:pPr marL="0" indent="0" fontAlgn="base">
              <a:buNone/>
            </a:pPr>
            <a:r>
              <a:rPr lang="en-GB" sz="1800" dirty="0">
                <a:latin typeface="+mj-lt"/>
              </a:rPr>
              <a:t>26.</a:t>
            </a:r>
            <a:r>
              <a:rPr lang="en-GB" sz="1800" b="1" dirty="0">
                <a:latin typeface="+mj-lt"/>
              </a:rPr>
              <a:t> Current Employee Rating:</a:t>
            </a:r>
            <a:r>
              <a:rPr lang="en-GB" sz="1800" dirty="0">
                <a:latin typeface="+mj-lt"/>
              </a:rPr>
              <a:t> The current rating or evaluation of the employee's overall performance.</a:t>
            </a:r>
          </a:p>
          <a:p>
            <a:pPr marL="0" indent="0">
              <a:buNone/>
            </a:pPr>
            <a:r>
              <a:rPr lang="en-GB" sz="1800" dirty="0">
                <a:latin typeface="+mj-lt"/>
              </a:rPr>
              <a:t/>
            </a:r>
            <a:br>
              <a:rPr lang="en-GB" sz="1800" dirty="0">
                <a:latin typeface="+mj-lt"/>
              </a:rPr>
            </a:br>
            <a:endParaRPr lang="en-GB" sz="1800" dirty="0">
              <a:latin typeface="+mj-lt"/>
            </a:endParaRPr>
          </a:p>
          <a:p>
            <a:endParaRPr lang="en-IN" sz="1800" dirty="0">
              <a:latin typeface="+mj-lt"/>
            </a:endParaRPr>
          </a:p>
        </p:txBody>
      </p:sp>
    </p:spTree>
    <p:extLst>
      <p:ext uri="{BB962C8B-B14F-4D97-AF65-F5344CB8AC3E}">
        <p14:creationId xmlns:p14="http://schemas.microsoft.com/office/powerpoint/2010/main" val="655352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dirty="0" smtClean="0">
                <a:solidFill>
                  <a:srgbClr val="00F0EA"/>
                </a:solidFill>
                <a:latin typeface="Arial Rounded MT Bold" pitchFamily="34" charset="0"/>
              </a:rPr>
              <a:t>THE “WOW” IN OUR SOLUTION</a:t>
            </a:r>
            <a:endParaRPr lang="en-IN" sz="3200" dirty="0">
              <a:solidFill>
                <a:srgbClr val="00F0EA"/>
              </a:solidFill>
              <a:latin typeface="Arial Rounded MT Bold" pitchFamily="34" charset="0"/>
            </a:endParaRPr>
          </a:p>
        </p:txBody>
      </p:sp>
      <p:sp>
        <p:nvSpPr>
          <p:cNvPr id="3" name="Content Placeholder 2"/>
          <p:cNvSpPr>
            <a:spLocks noGrp="1"/>
          </p:cNvSpPr>
          <p:nvPr>
            <p:ph idx="1"/>
          </p:nvPr>
        </p:nvSpPr>
        <p:spPr>
          <a:xfrm>
            <a:off x="1043608" y="1844824"/>
            <a:ext cx="6840760" cy="4281339"/>
          </a:xfrm>
        </p:spPr>
        <p:txBody>
          <a:bodyPr/>
          <a:lstStyle/>
          <a:p>
            <a:pPr marL="0" indent="0">
              <a:buNone/>
            </a:pPr>
            <a:r>
              <a:rPr lang="en-GB" dirty="0" smtClean="0"/>
              <a:t>1. Interactive </a:t>
            </a:r>
            <a:r>
              <a:rPr lang="en-GB" dirty="0"/>
              <a:t>Data Filtering</a:t>
            </a:r>
            <a:r>
              <a:rPr lang="en-GB" dirty="0" smtClean="0"/>
              <a:t>: Real </a:t>
            </a:r>
            <a:r>
              <a:rPr lang="en-GB" dirty="0"/>
              <a:t>time </a:t>
            </a:r>
            <a:r>
              <a:rPr lang="en-GB" dirty="0" smtClean="0"/>
              <a:t>filtering</a:t>
            </a:r>
          </a:p>
          <a:p>
            <a:pPr marL="0" indent="0">
              <a:buNone/>
            </a:pPr>
            <a:r>
              <a:rPr lang="en-GB" dirty="0" smtClean="0"/>
              <a:t>2</a:t>
            </a:r>
            <a:r>
              <a:rPr lang="en-GB" dirty="0"/>
              <a:t>. Multiple Slicers for Comparative Analysis: Side by side </a:t>
            </a:r>
            <a:r>
              <a:rPr lang="en-GB" dirty="0" smtClean="0"/>
              <a:t>comparison</a:t>
            </a:r>
          </a:p>
          <a:p>
            <a:pPr marL="0" indent="0">
              <a:buNone/>
            </a:pPr>
            <a:r>
              <a:rPr lang="en-GB" dirty="0" smtClean="0"/>
              <a:t>3.Accessibility </a:t>
            </a:r>
            <a:r>
              <a:rPr lang="en-GB" dirty="0"/>
              <a:t>and Ease of Use: User friendly reaction</a:t>
            </a:r>
            <a:endParaRPr lang="en-IN" dirty="0"/>
          </a:p>
        </p:txBody>
      </p:sp>
    </p:spTree>
    <p:extLst>
      <p:ext uri="{BB962C8B-B14F-4D97-AF65-F5344CB8AC3E}">
        <p14:creationId xmlns:p14="http://schemas.microsoft.com/office/powerpoint/2010/main" val="3335486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pPr algn="ctr"/>
            <a:r>
              <a:rPr lang="en-GB" sz="3200" dirty="0" smtClean="0">
                <a:solidFill>
                  <a:srgbClr val="00F0EA"/>
                </a:solidFill>
                <a:latin typeface="Arial Rounded MT Bold" pitchFamily="34" charset="0"/>
              </a:rPr>
              <a:t>MODELLING</a:t>
            </a:r>
            <a:endParaRPr lang="en-IN" sz="3200" dirty="0">
              <a:solidFill>
                <a:srgbClr val="00F0EA"/>
              </a:solidFill>
              <a:latin typeface="Arial Rounded MT Bold" pitchFamily="34" charset="0"/>
            </a:endParaRPr>
          </a:p>
        </p:txBody>
      </p:sp>
      <p:sp>
        <p:nvSpPr>
          <p:cNvPr id="3" name="Content Placeholder 2"/>
          <p:cNvSpPr>
            <a:spLocks noGrp="1"/>
          </p:cNvSpPr>
          <p:nvPr>
            <p:ph idx="1"/>
          </p:nvPr>
        </p:nvSpPr>
        <p:spPr/>
        <p:txBody>
          <a:bodyPr/>
          <a:lstStyle/>
          <a:p>
            <a:pPr marL="0" indent="0">
              <a:buNone/>
            </a:pPr>
            <a:r>
              <a:rPr lang="en-GB" b="1" dirty="0"/>
              <a:t>DATA</a:t>
            </a:r>
            <a:r>
              <a:rPr lang="en-GB" dirty="0"/>
              <a:t> </a:t>
            </a:r>
            <a:r>
              <a:rPr lang="en-GB" b="1" dirty="0" smtClean="0"/>
              <a:t>COLLECTION</a:t>
            </a:r>
            <a:r>
              <a:rPr lang="en-GB" dirty="0" smtClean="0"/>
              <a:t>: The Data Collection was downloaded in </a:t>
            </a:r>
            <a:r>
              <a:rPr lang="en-GB" dirty="0"/>
              <a:t>“KAGGLE</a:t>
            </a:r>
            <a:r>
              <a:rPr lang="en-GB" dirty="0" smtClean="0"/>
              <a:t>”.</a:t>
            </a:r>
          </a:p>
          <a:p>
            <a:pPr marL="0" indent="0">
              <a:buNone/>
            </a:pPr>
            <a:r>
              <a:rPr lang="en-GB" b="1" dirty="0" smtClean="0"/>
              <a:t>FEATURE</a:t>
            </a:r>
            <a:r>
              <a:rPr lang="en-GB" dirty="0" smtClean="0"/>
              <a:t> </a:t>
            </a:r>
            <a:r>
              <a:rPr lang="en-GB" b="1" dirty="0"/>
              <a:t>COLLECTION</a:t>
            </a:r>
            <a:r>
              <a:rPr lang="en-GB" dirty="0" smtClean="0"/>
              <a:t>: In this database it has 26 features </a:t>
            </a:r>
            <a:r>
              <a:rPr lang="en-GB" dirty="0"/>
              <a:t>I </a:t>
            </a:r>
            <a:r>
              <a:rPr lang="en-GB" dirty="0" smtClean="0"/>
              <a:t>had use 4 Feature of my projects.</a:t>
            </a:r>
          </a:p>
          <a:p>
            <a:pPr marL="0" indent="0">
              <a:buNone/>
            </a:pPr>
            <a:r>
              <a:rPr lang="en-GB" b="1" dirty="0" smtClean="0"/>
              <a:t>DATA</a:t>
            </a:r>
            <a:r>
              <a:rPr lang="en-GB" dirty="0" smtClean="0"/>
              <a:t> </a:t>
            </a:r>
            <a:r>
              <a:rPr lang="en-GB" b="1" dirty="0" smtClean="0"/>
              <a:t>CLEANING</a:t>
            </a:r>
            <a:r>
              <a:rPr lang="en-GB" dirty="0" smtClean="0"/>
              <a:t>: In this step </a:t>
            </a:r>
            <a:r>
              <a:rPr lang="en-GB" dirty="0"/>
              <a:t>I </a:t>
            </a:r>
            <a:r>
              <a:rPr lang="en-GB" dirty="0" smtClean="0"/>
              <a:t>had identify the missing value and remove the blank.</a:t>
            </a:r>
          </a:p>
          <a:p>
            <a:pPr marL="0" indent="0">
              <a:buNone/>
            </a:pPr>
            <a:r>
              <a:rPr lang="en-GB" b="1" dirty="0" smtClean="0"/>
              <a:t>SUMMARY</a:t>
            </a:r>
            <a:r>
              <a:rPr lang="en-GB" dirty="0" smtClean="0"/>
              <a:t>: For my project </a:t>
            </a:r>
            <a:r>
              <a:rPr lang="en-GB" dirty="0"/>
              <a:t>I </a:t>
            </a:r>
            <a:r>
              <a:rPr lang="en-GB" dirty="0" smtClean="0"/>
              <a:t>had use pivot tables  employee data Analysis and added slicer.</a:t>
            </a:r>
          </a:p>
          <a:p>
            <a:pPr marL="0" indent="0">
              <a:buNone/>
            </a:pPr>
            <a:r>
              <a:rPr lang="en-GB" b="1" dirty="0" smtClean="0"/>
              <a:t>VISUALIZATION</a:t>
            </a:r>
            <a:r>
              <a:rPr lang="en-GB" dirty="0" smtClean="0"/>
              <a:t>: For my project </a:t>
            </a:r>
            <a:r>
              <a:rPr lang="en-GB" dirty="0"/>
              <a:t>I </a:t>
            </a:r>
            <a:r>
              <a:rPr lang="en-GB" dirty="0" smtClean="0"/>
              <a:t>had use to visualized my employee data analysis as </a:t>
            </a:r>
            <a:r>
              <a:rPr lang="en-GB" dirty="0"/>
              <a:t>“GRAPH”.</a:t>
            </a:r>
            <a:endParaRPr lang="en-IN" dirty="0"/>
          </a:p>
        </p:txBody>
      </p:sp>
    </p:spTree>
    <p:extLst>
      <p:ext uri="{BB962C8B-B14F-4D97-AF65-F5344CB8AC3E}">
        <p14:creationId xmlns:p14="http://schemas.microsoft.com/office/powerpoint/2010/main" val="1118920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ctr"/>
            <a:r>
              <a:rPr lang="en-GB" dirty="0" smtClean="0">
                <a:solidFill>
                  <a:srgbClr val="00F0EA"/>
                </a:solidFill>
                <a:latin typeface="Arial Rounded MT Bold" pitchFamily="34" charset="0"/>
              </a:rPr>
              <a:t>RESULTS</a:t>
            </a:r>
            <a:endParaRPr lang="en-IN" dirty="0">
              <a:solidFill>
                <a:srgbClr val="00F0EA"/>
              </a:solidFill>
              <a:latin typeface="Arial Rounded MT Bold"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2276872"/>
            <a:ext cx="828092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95536" y="1700808"/>
            <a:ext cx="8280920" cy="523220"/>
          </a:xfrm>
          <a:prstGeom prst="rect">
            <a:avLst/>
          </a:prstGeom>
          <a:solidFill>
            <a:schemeClr val="bg1"/>
          </a:solidFill>
        </p:spPr>
        <p:txBody>
          <a:bodyPr wrap="square" rtlCol="0">
            <a:spAutoFit/>
          </a:bodyPr>
          <a:lstStyle/>
          <a:p>
            <a:pPr algn="ctr"/>
            <a:r>
              <a:rPr lang="en-GB" sz="2800" b="1" dirty="0" smtClean="0">
                <a:latin typeface="Gabriola" pitchFamily="82" charset="0"/>
              </a:rPr>
              <a:t>Employee Performance Analysis</a:t>
            </a:r>
            <a:endParaRPr lang="en-IN" sz="2800" b="1" dirty="0">
              <a:latin typeface="Gabriola" pitchFamily="82" charset="0"/>
            </a:endParaRPr>
          </a:p>
        </p:txBody>
      </p:sp>
    </p:spTree>
    <p:extLst>
      <p:ext uri="{BB962C8B-B14F-4D97-AF65-F5344CB8AC3E}">
        <p14:creationId xmlns:p14="http://schemas.microsoft.com/office/powerpoint/2010/main" val="3628538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dirty="0" smtClean="0">
                <a:solidFill>
                  <a:srgbClr val="00F0EA"/>
                </a:solidFill>
                <a:latin typeface="Arial Rounded MT Bold" pitchFamily="34" charset="0"/>
              </a:rPr>
              <a:t>CONCLUSION</a:t>
            </a:r>
            <a:endParaRPr lang="en-IN" sz="3200" dirty="0">
              <a:solidFill>
                <a:srgbClr val="00F0EA"/>
              </a:solidFill>
              <a:latin typeface="Arial Rounded MT Bold" pitchFamily="34" charset="0"/>
            </a:endParaRPr>
          </a:p>
        </p:txBody>
      </p:sp>
      <p:sp>
        <p:nvSpPr>
          <p:cNvPr id="3" name="Content Placeholder 2"/>
          <p:cNvSpPr>
            <a:spLocks noGrp="1"/>
          </p:cNvSpPr>
          <p:nvPr>
            <p:ph idx="1"/>
          </p:nvPr>
        </p:nvSpPr>
        <p:spPr>
          <a:xfrm>
            <a:off x="899592" y="1844824"/>
            <a:ext cx="7200800" cy="4281339"/>
          </a:xfrm>
        </p:spPr>
        <p:txBody>
          <a:bodyPr>
            <a:normAutofit/>
          </a:bodyPr>
          <a:lstStyle/>
          <a:p>
            <a:pPr marL="0" indent="0">
              <a:buNone/>
            </a:pPr>
            <a:r>
              <a:rPr lang="en-GB" sz="2800" dirty="0" smtClean="0"/>
              <a:t>The Excel Dashboards for employee performance analysis provides several key areas of strength and opportunities for improvement. By leveraging Excel’s powerful tools such as pivot tables, slicers and conditional</a:t>
            </a:r>
            <a:r>
              <a:rPr lang="en-IN" sz="2800" dirty="0" smtClean="0"/>
              <a:t> formatting</a:t>
            </a:r>
            <a:r>
              <a:rPr lang="en-IN" sz="2800" dirty="0" smtClean="0"/>
              <a:t>. By focusing on these strategies , the organisation can be more effective which leads to better results and achieving strategic objectives.</a:t>
            </a:r>
          </a:p>
        </p:txBody>
      </p:sp>
    </p:spTree>
    <p:extLst>
      <p:ext uri="{BB962C8B-B14F-4D97-AF65-F5344CB8AC3E}">
        <p14:creationId xmlns:p14="http://schemas.microsoft.com/office/powerpoint/2010/main" val="4064524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5445224"/>
            <a:ext cx="8305800" cy="590789"/>
          </a:xfrm>
        </p:spPr>
        <p:txBody>
          <a:bodyPr>
            <a:noAutofit/>
          </a:bodyPr>
          <a:lstStyle/>
          <a:p>
            <a:pPr algn="r"/>
            <a:r>
              <a:rPr lang="en-GB" sz="3200" b="1" dirty="0" smtClean="0">
                <a:solidFill>
                  <a:schemeClr val="tx1"/>
                </a:solidFill>
                <a:latin typeface="Gabriola" pitchFamily="82" charset="0"/>
              </a:rPr>
              <a:t>Employee Performance Analysis Using Excel</a:t>
            </a:r>
            <a:endParaRPr lang="en-IN" sz="3200" b="1" dirty="0">
              <a:solidFill>
                <a:schemeClr val="tx1"/>
              </a:solidFill>
              <a:latin typeface="Gabriola" pitchFamily="82" charset="0"/>
            </a:endParaRPr>
          </a:p>
        </p:txBody>
      </p:sp>
      <p:sp>
        <p:nvSpPr>
          <p:cNvPr id="3" name="Title 2"/>
          <p:cNvSpPr>
            <a:spLocks noGrp="1"/>
          </p:cNvSpPr>
          <p:nvPr>
            <p:ph type="title"/>
          </p:nvPr>
        </p:nvSpPr>
        <p:spPr>
          <a:xfrm>
            <a:off x="457200" y="4463568"/>
            <a:ext cx="8305800" cy="765632"/>
          </a:xfrm>
        </p:spPr>
        <p:txBody>
          <a:bodyPr/>
          <a:lstStyle/>
          <a:p>
            <a:r>
              <a:rPr lang="en-GB" dirty="0" smtClean="0">
                <a:solidFill>
                  <a:srgbClr val="002060"/>
                </a:solidFill>
                <a:latin typeface="Arial Rounded MT Bold" pitchFamily="34" charset="0"/>
              </a:rPr>
              <a:t>PROJECT TITLE </a:t>
            </a:r>
            <a:endParaRPr lang="en-IN" dirty="0">
              <a:solidFill>
                <a:srgbClr val="002060"/>
              </a:solidFill>
              <a:latin typeface="Arial Rounded MT Bold" pitchFamily="34" charset="0"/>
            </a:endParaRPr>
          </a:p>
        </p:txBody>
      </p:sp>
    </p:spTree>
    <p:extLst>
      <p:ext uri="{BB962C8B-B14F-4D97-AF65-F5344CB8AC3E}">
        <p14:creationId xmlns:p14="http://schemas.microsoft.com/office/powerpoint/2010/main" val="2370003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7864" y="274638"/>
            <a:ext cx="4824536" cy="1143000"/>
          </a:xfrm>
        </p:spPr>
        <p:txBody>
          <a:bodyPr>
            <a:normAutofit/>
          </a:bodyPr>
          <a:lstStyle/>
          <a:p>
            <a:pPr algn="ctr"/>
            <a:r>
              <a:rPr lang="en-GB" sz="4400" dirty="0" smtClean="0">
                <a:solidFill>
                  <a:srgbClr val="00F0EA"/>
                </a:solidFill>
                <a:latin typeface="Arial Rounded MT Bold" pitchFamily="34" charset="0"/>
              </a:rPr>
              <a:t>AGENDA </a:t>
            </a:r>
            <a:endParaRPr lang="en-IN" sz="4400" dirty="0">
              <a:solidFill>
                <a:srgbClr val="00F0EA"/>
              </a:solidFill>
              <a:latin typeface="Arial Rounded MT Bold" pitchFamily="34" charset="0"/>
            </a:endParaRPr>
          </a:p>
        </p:txBody>
      </p:sp>
      <p:sp>
        <p:nvSpPr>
          <p:cNvPr id="3" name="Content Placeholder 2"/>
          <p:cNvSpPr>
            <a:spLocks noGrp="1"/>
          </p:cNvSpPr>
          <p:nvPr>
            <p:ph idx="1"/>
          </p:nvPr>
        </p:nvSpPr>
        <p:spPr>
          <a:xfrm>
            <a:off x="2483768" y="1916833"/>
            <a:ext cx="4680520" cy="3816423"/>
          </a:xfrm>
        </p:spPr>
        <p:txBody>
          <a:bodyPr>
            <a:normAutofit/>
          </a:bodyPr>
          <a:lstStyle/>
          <a:p>
            <a:pPr marL="457200" indent="-457200">
              <a:buAutoNum type="arabicPeriod"/>
            </a:pPr>
            <a:r>
              <a:rPr lang="en-GB" dirty="0" smtClean="0">
                <a:latin typeface="+mj-lt"/>
              </a:rPr>
              <a:t>Problem Statement</a:t>
            </a:r>
          </a:p>
          <a:p>
            <a:pPr marL="457200" indent="-457200">
              <a:buAutoNum type="arabicPeriod"/>
            </a:pPr>
            <a:r>
              <a:rPr lang="en-GB" dirty="0" smtClean="0">
                <a:latin typeface="+mj-lt"/>
              </a:rPr>
              <a:t>Project Overview</a:t>
            </a:r>
          </a:p>
          <a:p>
            <a:pPr marL="457200" indent="-457200">
              <a:buAutoNum type="arabicPeriod"/>
            </a:pPr>
            <a:r>
              <a:rPr lang="en-GB" dirty="0" smtClean="0">
                <a:latin typeface="+mj-lt"/>
              </a:rPr>
              <a:t>End Users</a:t>
            </a:r>
          </a:p>
          <a:p>
            <a:pPr marL="457200" indent="-457200">
              <a:buAutoNum type="arabicPeriod"/>
            </a:pPr>
            <a:r>
              <a:rPr lang="en-GB" dirty="0" smtClean="0">
                <a:latin typeface="+mj-lt"/>
              </a:rPr>
              <a:t>Our Solution and Proposition</a:t>
            </a:r>
          </a:p>
          <a:p>
            <a:pPr marL="457200" indent="-457200">
              <a:buAutoNum type="arabicPeriod"/>
            </a:pPr>
            <a:r>
              <a:rPr lang="en-GB" dirty="0" smtClean="0">
                <a:latin typeface="+mj-lt"/>
              </a:rPr>
              <a:t>Dataset Description</a:t>
            </a:r>
          </a:p>
          <a:p>
            <a:pPr marL="457200" indent="-457200">
              <a:buAutoNum type="arabicPeriod"/>
            </a:pPr>
            <a:r>
              <a:rPr lang="en-GB" dirty="0" smtClean="0">
                <a:latin typeface="+mj-lt"/>
              </a:rPr>
              <a:t>Modelling Approach</a:t>
            </a:r>
          </a:p>
          <a:p>
            <a:pPr marL="457200" indent="-457200">
              <a:buAutoNum type="arabicPeriod"/>
            </a:pPr>
            <a:r>
              <a:rPr lang="en-GB" dirty="0" smtClean="0">
                <a:latin typeface="+mj-lt"/>
              </a:rPr>
              <a:t>Results and Discussion</a:t>
            </a:r>
          </a:p>
          <a:p>
            <a:pPr marL="457200" indent="-457200">
              <a:buAutoNum type="arabicPeriod"/>
            </a:pPr>
            <a:r>
              <a:rPr lang="en-GB" dirty="0" smtClean="0">
                <a:latin typeface="+mj-lt"/>
              </a:rPr>
              <a:t>Conclusion</a:t>
            </a:r>
            <a:endParaRPr lang="en-IN" dirty="0">
              <a:latin typeface="+mj-lt"/>
            </a:endParaRPr>
          </a:p>
        </p:txBody>
      </p:sp>
    </p:spTree>
    <p:extLst>
      <p:ext uri="{BB962C8B-B14F-4D97-AF65-F5344CB8AC3E}">
        <p14:creationId xmlns:p14="http://schemas.microsoft.com/office/powerpoint/2010/main" val="366354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dirty="0" smtClean="0">
                <a:solidFill>
                  <a:srgbClr val="00F0EA"/>
                </a:solidFill>
                <a:latin typeface="Arial Rounded MT Bold" pitchFamily="34" charset="0"/>
              </a:rPr>
              <a:t>PROBLEM STATEMENT</a:t>
            </a:r>
            <a:endParaRPr lang="en-IN" sz="3200" dirty="0">
              <a:solidFill>
                <a:srgbClr val="00F0EA"/>
              </a:solidFill>
              <a:latin typeface="Arial Rounded MT Bold" pitchFamily="34" charset="0"/>
            </a:endParaRPr>
          </a:p>
        </p:txBody>
      </p:sp>
      <p:sp>
        <p:nvSpPr>
          <p:cNvPr id="3" name="Content Placeholder 2"/>
          <p:cNvSpPr>
            <a:spLocks noGrp="1"/>
          </p:cNvSpPr>
          <p:nvPr>
            <p:ph idx="1"/>
          </p:nvPr>
        </p:nvSpPr>
        <p:spPr>
          <a:xfrm>
            <a:off x="457200" y="1844824"/>
            <a:ext cx="8229600" cy="4281339"/>
          </a:xfrm>
        </p:spPr>
        <p:txBody>
          <a:bodyPr/>
          <a:lstStyle/>
          <a:p>
            <a:pPr marL="0" indent="0">
              <a:buNone/>
            </a:pPr>
            <a:r>
              <a:rPr lang="en-GB" dirty="0"/>
              <a:t>The organization seeks to </a:t>
            </a:r>
            <a:r>
              <a:rPr lang="en-GB" dirty="0" smtClean="0"/>
              <a:t>analyse </a:t>
            </a:r>
            <a:r>
              <a:rPr lang="en-GB" dirty="0"/>
              <a:t>employee distribution and performance across different business units based on gender. Specifically, the aim is to determine the count of employees within each business unit, categorized by gender, and to evaluate how these employees are rated in terms of their current performance. This analysis will help in identifying any gender disparities in employee distribution and performance ratings across various business units, providing insights for informed decision-making and strategic human resource </a:t>
            </a:r>
            <a:r>
              <a:rPr lang="en-GB" dirty="0" smtClean="0"/>
              <a:t>planning.</a:t>
            </a:r>
            <a:endParaRPr lang="en-IN" dirty="0"/>
          </a:p>
        </p:txBody>
      </p:sp>
    </p:spTree>
    <p:extLst>
      <p:ext uri="{BB962C8B-B14F-4D97-AF65-F5344CB8AC3E}">
        <p14:creationId xmlns:p14="http://schemas.microsoft.com/office/powerpoint/2010/main" val="2796076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dirty="0" smtClean="0">
                <a:solidFill>
                  <a:srgbClr val="00F0EA"/>
                </a:solidFill>
                <a:latin typeface="Arial Rounded MT Bold" pitchFamily="34" charset="0"/>
              </a:rPr>
              <a:t>PROJECT OVERVIEW</a:t>
            </a:r>
            <a:endParaRPr lang="en-IN" sz="3200" dirty="0">
              <a:solidFill>
                <a:srgbClr val="00F0EA"/>
              </a:solidFill>
              <a:latin typeface="Arial Rounded MT Bold" pitchFamily="34" charset="0"/>
            </a:endParaRPr>
          </a:p>
        </p:txBody>
      </p:sp>
      <p:sp>
        <p:nvSpPr>
          <p:cNvPr id="3" name="Content Placeholder 2"/>
          <p:cNvSpPr>
            <a:spLocks noGrp="1"/>
          </p:cNvSpPr>
          <p:nvPr>
            <p:ph idx="1"/>
          </p:nvPr>
        </p:nvSpPr>
        <p:spPr>
          <a:xfrm>
            <a:off x="457200" y="1844824"/>
            <a:ext cx="8229600" cy="4281339"/>
          </a:xfrm>
        </p:spPr>
        <p:txBody>
          <a:bodyPr/>
          <a:lstStyle/>
          <a:p>
            <a:pPr marL="0" indent="0">
              <a:buNone/>
            </a:pPr>
            <a:r>
              <a:rPr lang="en-GB" dirty="0" smtClean="0"/>
              <a:t>An employee performance analysis project aims to evaluate and enhance how employees meet job expectations and contribute to organizational goals. It involves collecting, and analysing performance data to identify strengths and weaknesses. The findings are then reported through detailed reports and visualization. It continuous improvement and aligning individual performance with organizational objectives.</a:t>
            </a:r>
            <a:endParaRPr lang="en-IN" dirty="0"/>
          </a:p>
        </p:txBody>
      </p:sp>
    </p:spTree>
    <p:extLst>
      <p:ext uri="{BB962C8B-B14F-4D97-AF65-F5344CB8AC3E}">
        <p14:creationId xmlns:p14="http://schemas.microsoft.com/office/powerpoint/2010/main" val="3085780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dirty="0" smtClean="0">
                <a:solidFill>
                  <a:srgbClr val="00F0EA"/>
                </a:solidFill>
                <a:latin typeface="Arial Rounded MT Bold" pitchFamily="34" charset="0"/>
              </a:rPr>
              <a:t>WHO ARE THE END USERS?</a:t>
            </a:r>
            <a:endParaRPr lang="en-IN" sz="3200" dirty="0">
              <a:solidFill>
                <a:srgbClr val="00F0EA"/>
              </a:solidFill>
              <a:latin typeface="Arial Rounded MT Bold" pitchFamily="34" charset="0"/>
            </a:endParaRPr>
          </a:p>
        </p:txBody>
      </p:sp>
      <p:sp>
        <p:nvSpPr>
          <p:cNvPr id="3" name="Content Placeholder 2"/>
          <p:cNvSpPr>
            <a:spLocks noGrp="1"/>
          </p:cNvSpPr>
          <p:nvPr>
            <p:ph idx="1"/>
          </p:nvPr>
        </p:nvSpPr>
        <p:spPr>
          <a:xfrm>
            <a:off x="2123728" y="1916832"/>
            <a:ext cx="5112568" cy="4209331"/>
          </a:xfrm>
        </p:spPr>
        <p:txBody>
          <a:bodyPr/>
          <a:lstStyle/>
          <a:p>
            <a:pPr marL="0" indent="0">
              <a:buNone/>
            </a:pPr>
            <a:r>
              <a:rPr lang="en-GB" dirty="0" smtClean="0"/>
              <a:t>The end users usually consists of:</a:t>
            </a:r>
          </a:p>
          <a:p>
            <a:pPr>
              <a:buFont typeface="Wingdings" pitchFamily="2" charset="2"/>
              <a:buChar char="Ø"/>
            </a:pPr>
            <a:r>
              <a:rPr lang="en-GB" dirty="0" smtClean="0"/>
              <a:t>HR</a:t>
            </a:r>
          </a:p>
          <a:p>
            <a:pPr>
              <a:buFont typeface="Wingdings" pitchFamily="2" charset="2"/>
              <a:buChar char="Ø"/>
            </a:pPr>
            <a:r>
              <a:rPr lang="en-GB" dirty="0" smtClean="0"/>
              <a:t>Manager</a:t>
            </a:r>
            <a:endParaRPr lang="en-GB" dirty="0" smtClean="0"/>
          </a:p>
          <a:p>
            <a:pPr>
              <a:buFont typeface="Wingdings" pitchFamily="2" charset="2"/>
              <a:buChar char="Ø"/>
            </a:pPr>
            <a:r>
              <a:rPr lang="en-GB" dirty="0" smtClean="0"/>
              <a:t>Employer</a:t>
            </a:r>
          </a:p>
          <a:p>
            <a:pPr>
              <a:buFont typeface="Wingdings" pitchFamily="2" charset="2"/>
              <a:buChar char="Ø"/>
            </a:pPr>
            <a:r>
              <a:rPr lang="en-GB" dirty="0" smtClean="0"/>
              <a:t>Employee</a:t>
            </a:r>
          </a:p>
          <a:p>
            <a:pPr>
              <a:buFont typeface="Wingdings" pitchFamily="2" charset="2"/>
              <a:buChar char="Ø"/>
            </a:pPr>
            <a:r>
              <a:rPr lang="en-GB" dirty="0" smtClean="0"/>
              <a:t>Consumers</a:t>
            </a:r>
            <a:endParaRPr lang="en-IN" dirty="0"/>
          </a:p>
        </p:txBody>
      </p:sp>
    </p:spTree>
    <p:extLst>
      <p:ext uri="{BB962C8B-B14F-4D97-AF65-F5344CB8AC3E}">
        <p14:creationId xmlns:p14="http://schemas.microsoft.com/office/powerpoint/2010/main" val="2248018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908720"/>
            <a:ext cx="8435280" cy="1008112"/>
          </a:xfrm>
        </p:spPr>
        <p:txBody>
          <a:bodyPr>
            <a:normAutofit fontScale="90000"/>
          </a:bodyPr>
          <a:lstStyle/>
          <a:p>
            <a:pPr algn="ctr"/>
            <a:r>
              <a:rPr lang="en-GB" sz="3200" dirty="0" smtClean="0">
                <a:solidFill>
                  <a:srgbClr val="00F0EA"/>
                </a:solidFill>
                <a:latin typeface="Arial Rounded MT Bold" pitchFamily="34" charset="0"/>
              </a:rPr>
              <a:t>OUR SOLUTION AND ITS VALUE PROPOSITION</a:t>
            </a:r>
            <a:endParaRPr lang="en-IN" sz="3200" dirty="0">
              <a:solidFill>
                <a:srgbClr val="00F0EA"/>
              </a:solidFill>
              <a:latin typeface="Arial Rounded MT Bold" pitchFamily="34" charset="0"/>
            </a:endParaRPr>
          </a:p>
        </p:txBody>
      </p:sp>
      <p:sp>
        <p:nvSpPr>
          <p:cNvPr id="3" name="Content Placeholder 2"/>
          <p:cNvSpPr>
            <a:spLocks noGrp="1"/>
          </p:cNvSpPr>
          <p:nvPr>
            <p:ph idx="1"/>
          </p:nvPr>
        </p:nvSpPr>
        <p:spPr>
          <a:xfrm>
            <a:off x="1403648" y="2708920"/>
            <a:ext cx="6768752" cy="2088232"/>
          </a:xfrm>
        </p:spPr>
        <p:txBody>
          <a:bodyPr>
            <a:normAutofit fontScale="85000" lnSpcReduction="10000"/>
          </a:bodyPr>
          <a:lstStyle/>
          <a:p>
            <a:pPr marL="0" indent="0">
              <a:buNone/>
            </a:pPr>
            <a:r>
              <a:rPr lang="en-GB" sz="2800" b="1" dirty="0" smtClean="0">
                <a:latin typeface="+mj-lt"/>
              </a:rPr>
              <a:t>CONDITIONAL</a:t>
            </a:r>
            <a:r>
              <a:rPr lang="en-GB" sz="2800" dirty="0" smtClean="0">
                <a:latin typeface="+mj-lt"/>
              </a:rPr>
              <a:t> </a:t>
            </a:r>
            <a:r>
              <a:rPr lang="en-GB" sz="2800" b="1" dirty="0" smtClean="0">
                <a:latin typeface="+mj-lt"/>
              </a:rPr>
              <a:t>FORMATTING</a:t>
            </a:r>
            <a:r>
              <a:rPr lang="en-GB" sz="2800" dirty="0" smtClean="0">
                <a:latin typeface="+mj-lt"/>
              </a:rPr>
              <a:t> - Blanks</a:t>
            </a:r>
          </a:p>
          <a:p>
            <a:pPr marL="0" indent="0">
              <a:buNone/>
            </a:pPr>
            <a:r>
              <a:rPr lang="en-GB" sz="2800" b="1" dirty="0" smtClean="0">
                <a:latin typeface="+mj-lt"/>
              </a:rPr>
              <a:t>FILTERING</a:t>
            </a:r>
            <a:r>
              <a:rPr lang="en-GB" sz="2800" dirty="0" smtClean="0">
                <a:latin typeface="+mj-lt"/>
              </a:rPr>
              <a:t> - Remove Missing Value</a:t>
            </a:r>
          </a:p>
          <a:p>
            <a:pPr marL="0" indent="0">
              <a:buNone/>
            </a:pPr>
            <a:r>
              <a:rPr lang="en-GB" sz="2800" b="1" dirty="0" smtClean="0">
                <a:latin typeface="+mj-lt"/>
              </a:rPr>
              <a:t>PIVOT</a:t>
            </a:r>
            <a:r>
              <a:rPr lang="en-GB" sz="2800" dirty="0" smtClean="0">
                <a:latin typeface="+mj-lt"/>
              </a:rPr>
              <a:t> </a:t>
            </a:r>
            <a:r>
              <a:rPr lang="en-GB" sz="2800" b="1" dirty="0" smtClean="0">
                <a:latin typeface="+mj-lt"/>
              </a:rPr>
              <a:t>TABLE</a:t>
            </a:r>
            <a:r>
              <a:rPr lang="en-GB" sz="2800" dirty="0" smtClean="0">
                <a:latin typeface="+mj-lt"/>
              </a:rPr>
              <a:t> - Summary of Employee Performance </a:t>
            </a:r>
            <a:endParaRPr lang="en-GB" sz="2800" dirty="0" smtClean="0">
              <a:latin typeface="+mj-lt"/>
            </a:endParaRPr>
          </a:p>
          <a:p>
            <a:pPr marL="0" indent="0">
              <a:buNone/>
            </a:pPr>
            <a:r>
              <a:rPr lang="en-GB" sz="2800" b="1" dirty="0" smtClean="0">
                <a:latin typeface="+mj-lt"/>
              </a:rPr>
              <a:t>SLICER</a:t>
            </a:r>
            <a:r>
              <a:rPr lang="en-GB" sz="2800" dirty="0" smtClean="0">
                <a:latin typeface="+mj-lt"/>
              </a:rPr>
              <a:t> - Classify employee</a:t>
            </a:r>
            <a:endParaRPr lang="en-GB" sz="2800" dirty="0" smtClean="0">
              <a:latin typeface="+mj-lt"/>
            </a:endParaRPr>
          </a:p>
          <a:p>
            <a:pPr marL="0" indent="0">
              <a:buNone/>
            </a:pPr>
            <a:r>
              <a:rPr lang="en-GB" sz="2800" b="1" dirty="0" smtClean="0">
                <a:latin typeface="+mj-lt"/>
              </a:rPr>
              <a:t>GRAPHS</a:t>
            </a:r>
            <a:r>
              <a:rPr lang="en-GB" sz="2800" dirty="0" smtClean="0">
                <a:latin typeface="+mj-lt"/>
              </a:rPr>
              <a:t> - Final Report</a:t>
            </a:r>
            <a:endParaRPr lang="en-IN" sz="2800" dirty="0">
              <a:latin typeface="+mj-lt"/>
            </a:endParaRPr>
          </a:p>
        </p:txBody>
      </p:sp>
    </p:spTree>
    <p:extLst>
      <p:ext uri="{BB962C8B-B14F-4D97-AF65-F5344CB8AC3E}">
        <p14:creationId xmlns:p14="http://schemas.microsoft.com/office/powerpoint/2010/main" val="2701974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648072"/>
          </a:xfrm>
        </p:spPr>
        <p:txBody>
          <a:bodyPr>
            <a:normAutofit/>
          </a:bodyPr>
          <a:lstStyle/>
          <a:p>
            <a:pPr algn="ctr"/>
            <a:r>
              <a:rPr lang="en-GB" sz="3200" dirty="0" smtClean="0">
                <a:solidFill>
                  <a:srgbClr val="00F0EA"/>
                </a:solidFill>
                <a:latin typeface="Arial Rounded MT Bold" pitchFamily="34" charset="0"/>
              </a:rPr>
              <a:t>DATASET DESCRIPTION</a:t>
            </a:r>
            <a:endParaRPr lang="en-IN" sz="3200" dirty="0">
              <a:solidFill>
                <a:srgbClr val="00F0EA"/>
              </a:solidFill>
              <a:latin typeface="Arial Rounded MT Bold" pitchFamily="34" charset="0"/>
            </a:endParaRPr>
          </a:p>
        </p:txBody>
      </p:sp>
      <p:sp>
        <p:nvSpPr>
          <p:cNvPr id="3" name="Content Placeholder 2"/>
          <p:cNvSpPr>
            <a:spLocks noGrp="1"/>
          </p:cNvSpPr>
          <p:nvPr>
            <p:ph idx="1"/>
          </p:nvPr>
        </p:nvSpPr>
        <p:spPr>
          <a:xfrm>
            <a:off x="251520" y="980728"/>
            <a:ext cx="8712968" cy="3816424"/>
          </a:xfrm>
        </p:spPr>
        <p:txBody>
          <a:bodyPr>
            <a:noAutofit/>
          </a:bodyPr>
          <a:lstStyle/>
          <a:p>
            <a:pPr marL="0" indent="0" fontAlgn="base">
              <a:buNone/>
            </a:pPr>
            <a:r>
              <a:rPr lang="en-GB" sz="1800" dirty="0" smtClean="0">
                <a:latin typeface="+mj-lt"/>
              </a:rPr>
              <a:t>1.</a:t>
            </a:r>
            <a:r>
              <a:rPr lang="en-IN" sz="1800" dirty="0" smtClean="0">
                <a:latin typeface="+mj-lt"/>
              </a:rPr>
              <a:t> </a:t>
            </a:r>
            <a:r>
              <a:rPr lang="en-GB" sz="1800" b="1" dirty="0">
                <a:latin typeface="+mj-lt"/>
              </a:rPr>
              <a:t>Employee ID:</a:t>
            </a:r>
            <a:r>
              <a:rPr lang="en-GB" sz="1800" dirty="0">
                <a:latin typeface="+mj-lt"/>
              </a:rPr>
              <a:t> Unique identifier for each employee in the organization.</a:t>
            </a:r>
          </a:p>
          <a:p>
            <a:pPr marL="0" indent="0" fontAlgn="base">
              <a:buNone/>
            </a:pPr>
            <a:r>
              <a:rPr lang="en-GB" sz="1800" dirty="0" smtClean="0">
                <a:latin typeface="+mj-lt"/>
              </a:rPr>
              <a:t>2. </a:t>
            </a:r>
            <a:r>
              <a:rPr lang="en-GB" sz="1800" b="1" dirty="0" smtClean="0">
                <a:latin typeface="+mj-lt"/>
              </a:rPr>
              <a:t>First Name:</a:t>
            </a:r>
            <a:r>
              <a:rPr lang="en-GB" sz="1800" dirty="0" smtClean="0">
                <a:latin typeface="+mj-lt"/>
              </a:rPr>
              <a:t> The first name of the employee.</a:t>
            </a:r>
          </a:p>
          <a:p>
            <a:pPr marL="0" indent="0" fontAlgn="base">
              <a:buNone/>
            </a:pPr>
            <a:r>
              <a:rPr lang="en-GB" sz="1800" dirty="0" smtClean="0">
                <a:latin typeface="+mj-lt"/>
              </a:rPr>
              <a:t>3.</a:t>
            </a:r>
            <a:r>
              <a:rPr lang="en-GB" sz="1800" b="1" dirty="0">
                <a:latin typeface="+mj-lt"/>
              </a:rPr>
              <a:t> Last Name:</a:t>
            </a:r>
            <a:r>
              <a:rPr lang="en-GB" sz="1800" dirty="0">
                <a:latin typeface="+mj-lt"/>
              </a:rPr>
              <a:t> The last name of the employee</a:t>
            </a:r>
            <a:r>
              <a:rPr lang="en-GB" sz="1800" dirty="0" smtClean="0">
                <a:latin typeface="+mj-lt"/>
              </a:rPr>
              <a:t>.</a:t>
            </a:r>
            <a:r>
              <a:rPr lang="en-GB" sz="1800" dirty="0">
                <a:latin typeface="+mj-lt"/>
              </a:rPr>
              <a:t/>
            </a:r>
            <a:br>
              <a:rPr lang="en-GB" sz="1800" dirty="0">
                <a:latin typeface="+mj-lt"/>
              </a:rPr>
            </a:br>
            <a:r>
              <a:rPr lang="en-GB" sz="1800" dirty="0" smtClean="0">
                <a:latin typeface="+mj-lt"/>
              </a:rPr>
              <a:t>4.</a:t>
            </a:r>
            <a:r>
              <a:rPr lang="en-GB" sz="1800" b="1" dirty="0">
                <a:latin typeface="+mj-lt"/>
              </a:rPr>
              <a:t> Start Date:</a:t>
            </a:r>
            <a:r>
              <a:rPr lang="en-GB" sz="1800" dirty="0">
                <a:latin typeface="+mj-lt"/>
              </a:rPr>
              <a:t> The date when the employee started working for the organization.</a:t>
            </a:r>
          </a:p>
          <a:p>
            <a:pPr marL="0" indent="0" fontAlgn="base">
              <a:buNone/>
            </a:pPr>
            <a:r>
              <a:rPr lang="en-GB" sz="1800" dirty="0" smtClean="0">
                <a:latin typeface="+mj-lt"/>
              </a:rPr>
              <a:t>5. </a:t>
            </a:r>
            <a:r>
              <a:rPr lang="en-GB" sz="1800" b="1" dirty="0">
                <a:latin typeface="+mj-lt"/>
              </a:rPr>
              <a:t>Exit Date:</a:t>
            </a:r>
            <a:r>
              <a:rPr lang="en-GB" sz="1800" dirty="0">
                <a:latin typeface="+mj-lt"/>
              </a:rPr>
              <a:t> The date when the employee left or exited the organization (if applicable</a:t>
            </a:r>
            <a:r>
              <a:rPr lang="en-GB" sz="1800" dirty="0" smtClean="0">
                <a:latin typeface="+mj-lt"/>
              </a:rPr>
              <a:t>).</a:t>
            </a:r>
            <a:r>
              <a:rPr lang="en-GB" sz="1800" dirty="0">
                <a:latin typeface="+mj-lt"/>
              </a:rPr>
              <a:t/>
            </a:r>
            <a:br>
              <a:rPr lang="en-GB" sz="1800" dirty="0">
                <a:latin typeface="+mj-lt"/>
              </a:rPr>
            </a:br>
            <a:r>
              <a:rPr lang="en-GB" sz="1800" dirty="0" smtClean="0">
                <a:latin typeface="+mj-lt"/>
              </a:rPr>
              <a:t>6.</a:t>
            </a:r>
            <a:r>
              <a:rPr lang="en-GB" sz="1800" b="1" dirty="0">
                <a:latin typeface="+mj-lt"/>
              </a:rPr>
              <a:t> Title:</a:t>
            </a:r>
            <a:r>
              <a:rPr lang="en-GB" sz="1800" dirty="0">
                <a:latin typeface="+mj-lt"/>
              </a:rPr>
              <a:t> The job title or position of the employee within the organization.</a:t>
            </a:r>
          </a:p>
          <a:p>
            <a:pPr marL="0" indent="0" fontAlgn="base">
              <a:buNone/>
            </a:pPr>
            <a:r>
              <a:rPr lang="en-GB" sz="1800" dirty="0" smtClean="0">
                <a:latin typeface="+mj-lt"/>
              </a:rPr>
              <a:t>7. </a:t>
            </a:r>
            <a:r>
              <a:rPr lang="en-GB" sz="1800" b="1" dirty="0">
                <a:latin typeface="+mj-lt"/>
              </a:rPr>
              <a:t>Supervisor:</a:t>
            </a:r>
            <a:r>
              <a:rPr lang="en-GB" sz="1800" dirty="0">
                <a:latin typeface="+mj-lt"/>
              </a:rPr>
              <a:t> The name of the employee's immediate supervisor or manager</a:t>
            </a:r>
            <a:r>
              <a:rPr lang="en-GB" sz="1800" dirty="0" smtClean="0">
                <a:latin typeface="+mj-lt"/>
              </a:rPr>
              <a:t>.</a:t>
            </a:r>
            <a:r>
              <a:rPr lang="en-GB" sz="1800" dirty="0">
                <a:latin typeface="+mj-lt"/>
              </a:rPr>
              <a:t/>
            </a:r>
            <a:br>
              <a:rPr lang="en-GB" sz="1800" dirty="0">
                <a:latin typeface="+mj-lt"/>
              </a:rPr>
            </a:br>
            <a:r>
              <a:rPr lang="en-GB" sz="1800" dirty="0" smtClean="0">
                <a:latin typeface="+mj-lt"/>
              </a:rPr>
              <a:t>8.</a:t>
            </a:r>
            <a:r>
              <a:rPr lang="en-GB" sz="1800" b="1" dirty="0">
                <a:latin typeface="+mj-lt"/>
              </a:rPr>
              <a:t> Email:</a:t>
            </a:r>
            <a:r>
              <a:rPr lang="en-GB" sz="1800" dirty="0">
                <a:latin typeface="+mj-lt"/>
              </a:rPr>
              <a:t> The email address associated with the employee's communication within the organization</a:t>
            </a:r>
            <a:r>
              <a:rPr lang="en-GB" sz="1800" dirty="0" smtClean="0">
                <a:latin typeface="+mj-lt"/>
              </a:rPr>
              <a:t>.</a:t>
            </a:r>
            <a:r>
              <a:rPr lang="en-GB" sz="1800" dirty="0">
                <a:latin typeface="+mj-lt"/>
              </a:rPr>
              <a:t/>
            </a:r>
            <a:br>
              <a:rPr lang="en-GB" sz="1800" dirty="0">
                <a:latin typeface="+mj-lt"/>
              </a:rPr>
            </a:br>
            <a:r>
              <a:rPr lang="en-GB" sz="1800" dirty="0" smtClean="0">
                <a:latin typeface="+mj-lt"/>
              </a:rPr>
              <a:t>9.</a:t>
            </a:r>
            <a:r>
              <a:rPr lang="en-GB" sz="1800" b="1" dirty="0">
                <a:latin typeface="+mj-lt"/>
              </a:rPr>
              <a:t> Business Unit:</a:t>
            </a:r>
            <a:r>
              <a:rPr lang="en-GB" sz="1800" dirty="0">
                <a:latin typeface="+mj-lt"/>
              </a:rPr>
              <a:t> The specific business unit or department to which the employee belongs</a:t>
            </a:r>
            <a:r>
              <a:rPr lang="en-GB" sz="1800" dirty="0" smtClean="0">
                <a:latin typeface="+mj-lt"/>
              </a:rPr>
              <a:t>.</a:t>
            </a:r>
          </a:p>
          <a:p>
            <a:pPr marL="0" indent="0" fontAlgn="base">
              <a:buNone/>
            </a:pPr>
            <a:r>
              <a:rPr lang="en-GB" sz="1800" dirty="0" smtClean="0">
                <a:latin typeface="+mj-lt"/>
              </a:rPr>
              <a:t>10. </a:t>
            </a:r>
            <a:r>
              <a:rPr lang="en-GB" sz="1800" b="1" dirty="0">
                <a:latin typeface="+mj-lt"/>
              </a:rPr>
              <a:t>Employee Status:</a:t>
            </a:r>
            <a:r>
              <a:rPr lang="en-GB" sz="1800" dirty="0">
                <a:latin typeface="+mj-lt"/>
              </a:rPr>
              <a:t> The current employment status of the employee (e.g., Active, On Leave, Terminated</a:t>
            </a:r>
            <a:r>
              <a:rPr lang="en-GB" sz="1800" dirty="0" smtClean="0">
                <a:latin typeface="+mj-lt"/>
              </a:rPr>
              <a:t>).</a:t>
            </a:r>
          </a:p>
          <a:p>
            <a:pPr marL="0" indent="0">
              <a:buNone/>
            </a:pPr>
            <a:r>
              <a:rPr lang="en-GB" sz="1800" dirty="0">
                <a:latin typeface="+mj-lt"/>
              </a:rPr>
              <a:t/>
            </a:r>
            <a:br>
              <a:rPr lang="en-GB" sz="1800" dirty="0">
                <a:latin typeface="+mj-lt"/>
              </a:rPr>
            </a:br>
            <a:endParaRPr lang="en-GB" sz="1800" dirty="0">
              <a:latin typeface="+mj-lt"/>
            </a:endParaRPr>
          </a:p>
          <a:p>
            <a:pPr marL="0" indent="0">
              <a:buNone/>
            </a:pPr>
            <a:r>
              <a:rPr lang="en-GB" sz="1800" dirty="0">
                <a:latin typeface="+mj-lt"/>
              </a:rPr>
              <a:t/>
            </a:r>
            <a:br>
              <a:rPr lang="en-GB" sz="1800" dirty="0">
                <a:latin typeface="+mj-lt"/>
              </a:rPr>
            </a:br>
            <a:r>
              <a:rPr lang="en-GB" sz="1800" dirty="0">
                <a:latin typeface="+mj-lt"/>
              </a:rPr>
              <a:t/>
            </a:r>
            <a:br>
              <a:rPr lang="en-GB" sz="1800" dirty="0">
                <a:latin typeface="+mj-lt"/>
              </a:rPr>
            </a:br>
            <a:r>
              <a:rPr lang="en-GB" sz="1800" dirty="0">
                <a:latin typeface="+mj-lt"/>
              </a:rPr>
              <a:t/>
            </a:r>
            <a:br>
              <a:rPr lang="en-GB" sz="1800" dirty="0">
                <a:latin typeface="+mj-lt"/>
              </a:rPr>
            </a:br>
            <a:r>
              <a:rPr lang="en-GB" sz="1800" dirty="0">
                <a:latin typeface="+mj-lt"/>
              </a:rPr>
              <a:t/>
            </a:r>
            <a:br>
              <a:rPr lang="en-GB" sz="1800" dirty="0">
                <a:latin typeface="+mj-lt"/>
              </a:rPr>
            </a:br>
            <a:endParaRPr lang="en-GB" sz="1800" dirty="0">
              <a:latin typeface="+mj-lt"/>
            </a:endParaRPr>
          </a:p>
        </p:txBody>
      </p:sp>
    </p:spTree>
    <p:extLst>
      <p:ext uri="{BB962C8B-B14F-4D97-AF65-F5344CB8AC3E}">
        <p14:creationId xmlns:p14="http://schemas.microsoft.com/office/powerpoint/2010/main" val="2064185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20688"/>
            <a:ext cx="8640960" cy="5472608"/>
          </a:xfrm>
        </p:spPr>
        <p:txBody>
          <a:bodyPr>
            <a:noAutofit/>
          </a:bodyPr>
          <a:lstStyle/>
          <a:p>
            <a:pPr marL="0" indent="0" fontAlgn="base">
              <a:buNone/>
            </a:pPr>
            <a:r>
              <a:rPr lang="en-GB" sz="1800" dirty="0">
                <a:latin typeface="+mj-lt"/>
              </a:rPr>
              <a:t>11. </a:t>
            </a:r>
            <a:r>
              <a:rPr lang="en-GB" sz="1800" b="1" dirty="0">
                <a:latin typeface="+mj-lt"/>
              </a:rPr>
              <a:t>Employee Type:</a:t>
            </a:r>
            <a:r>
              <a:rPr lang="en-GB" sz="1800" dirty="0">
                <a:latin typeface="+mj-lt"/>
              </a:rPr>
              <a:t> The type of employment the employee has (e.g., Full-time, Part-time, Contract</a:t>
            </a:r>
            <a:r>
              <a:rPr lang="en-GB" sz="1800" dirty="0" smtClean="0">
                <a:latin typeface="+mj-lt"/>
              </a:rPr>
              <a:t>).</a:t>
            </a:r>
          </a:p>
          <a:p>
            <a:pPr marL="0" indent="0" fontAlgn="base">
              <a:buNone/>
            </a:pPr>
            <a:r>
              <a:rPr lang="en-GB" sz="1800" dirty="0" smtClean="0">
                <a:latin typeface="+mj-lt"/>
              </a:rPr>
              <a:t>12.</a:t>
            </a:r>
            <a:r>
              <a:rPr lang="en-GB" sz="1800" b="1" dirty="0">
                <a:latin typeface="+mj-lt"/>
              </a:rPr>
              <a:t> Pay Zone:</a:t>
            </a:r>
            <a:r>
              <a:rPr lang="en-GB" sz="1800" dirty="0">
                <a:latin typeface="+mj-lt"/>
              </a:rPr>
              <a:t> The pay zone or salary band to which the employee's compensation falls</a:t>
            </a:r>
            <a:r>
              <a:rPr lang="en-GB" sz="1800" dirty="0" smtClean="0">
                <a:latin typeface="+mj-lt"/>
              </a:rPr>
              <a:t>.</a:t>
            </a:r>
            <a:r>
              <a:rPr lang="en-GB" sz="1800" dirty="0">
                <a:latin typeface="+mj-lt"/>
              </a:rPr>
              <a:t/>
            </a:r>
            <a:br>
              <a:rPr lang="en-GB" sz="1800" dirty="0">
                <a:latin typeface="+mj-lt"/>
              </a:rPr>
            </a:br>
            <a:r>
              <a:rPr lang="en-GB" sz="1800" dirty="0" smtClean="0">
                <a:latin typeface="+mj-lt"/>
              </a:rPr>
              <a:t>13.</a:t>
            </a:r>
            <a:r>
              <a:rPr lang="en-GB" sz="1800" b="1" dirty="0">
                <a:latin typeface="+mj-lt"/>
              </a:rPr>
              <a:t> Employee Classification Type:</a:t>
            </a:r>
            <a:r>
              <a:rPr lang="en-GB" sz="1800" dirty="0">
                <a:latin typeface="+mj-lt"/>
              </a:rPr>
              <a:t> The classification type of the employee (e.g., Exempt, Non-exempt</a:t>
            </a:r>
            <a:r>
              <a:rPr lang="en-GB" sz="1800" dirty="0" smtClean="0">
                <a:latin typeface="+mj-lt"/>
              </a:rPr>
              <a:t>).</a:t>
            </a:r>
            <a:r>
              <a:rPr lang="en-GB" sz="1800" dirty="0">
                <a:latin typeface="+mj-lt"/>
              </a:rPr>
              <a:t/>
            </a:r>
            <a:br>
              <a:rPr lang="en-GB" sz="1800" dirty="0">
                <a:latin typeface="+mj-lt"/>
              </a:rPr>
            </a:br>
            <a:r>
              <a:rPr lang="en-GB" sz="1800" dirty="0" smtClean="0">
                <a:latin typeface="+mj-lt"/>
              </a:rPr>
              <a:t>14.</a:t>
            </a:r>
            <a:r>
              <a:rPr lang="en-GB" sz="1800" b="1" dirty="0">
                <a:latin typeface="+mj-lt"/>
              </a:rPr>
              <a:t> Termination Type:</a:t>
            </a:r>
            <a:r>
              <a:rPr lang="en-GB" sz="1800" dirty="0">
                <a:latin typeface="+mj-lt"/>
              </a:rPr>
              <a:t> The type of termination if the employee has left the organization (e.g., Resignation, Layoff, Retirement</a:t>
            </a:r>
            <a:r>
              <a:rPr lang="en-GB" sz="1800" dirty="0" smtClean="0">
                <a:latin typeface="+mj-lt"/>
              </a:rPr>
              <a:t>).</a:t>
            </a:r>
            <a:r>
              <a:rPr lang="en-GB" sz="1800" dirty="0">
                <a:latin typeface="+mj-lt"/>
              </a:rPr>
              <a:t/>
            </a:r>
            <a:br>
              <a:rPr lang="en-GB" sz="1800" dirty="0">
                <a:latin typeface="+mj-lt"/>
              </a:rPr>
            </a:br>
            <a:r>
              <a:rPr lang="en-GB" sz="1800" dirty="0" smtClean="0">
                <a:latin typeface="+mj-lt"/>
              </a:rPr>
              <a:t>15.</a:t>
            </a:r>
            <a:r>
              <a:rPr lang="en-GB" sz="1800" b="1" dirty="0">
                <a:latin typeface="+mj-lt"/>
              </a:rPr>
              <a:t> Termination Description:</a:t>
            </a:r>
            <a:r>
              <a:rPr lang="en-GB" sz="1800" dirty="0">
                <a:latin typeface="+mj-lt"/>
              </a:rPr>
              <a:t> Additional details or reasons for the employee's termination (if applicable).</a:t>
            </a:r>
          </a:p>
          <a:p>
            <a:pPr marL="0" indent="0" fontAlgn="base">
              <a:buNone/>
            </a:pPr>
            <a:r>
              <a:rPr lang="en-GB" sz="1800" dirty="0" smtClean="0">
                <a:latin typeface="+mj-lt"/>
              </a:rPr>
              <a:t>16.</a:t>
            </a:r>
            <a:r>
              <a:rPr lang="en-GB" sz="1800" b="1" dirty="0">
                <a:latin typeface="+mj-lt"/>
              </a:rPr>
              <a:t> Department Type:</a:t>
            </a:r>
            <a:r>
              <a:rPr lang="en-GB" sz="1800" dirty="0">
                <a:latin typeface="+mj-lt"/>
              </a:rPr>
              <a:t> The broader category or type of department the employee's work is associated with.</a:t>
            </a:r>
          </a:p>
          <a:p>
            <a:pPr marL="0" indent="0" fontAlgn="base">
              <a:buNone/>
            </a:pPr>
            <a:r>
              <a:rPr lang="en-GB" sz="1800" dirty="0" smtClean="0">
                <a:latin typeface="+mj-lt"/>
              </a:rPr>
              <a:t>17.</a:t>
            </a:r>
            <a:r>
              <a:rPr lang="en-GB" sz="1800" b="1" dirty="0">
                <a:latin typeface="+mj-lt"/>
              </a:rPr>
              <a:t> Division Description:</a:t>
            </a:r>
            <a:r>
              <a:rPr lang="en-GB" sz="1800" dirty="0">
                <a:latin typeface="+mj-lt"/>
              </a:rPr>
              <a:t> The division or branch of the organization where the employee works</a:t>
            </a:r>
            <a:r>
              <a:rPr lang="en-GB" sz="1800" dirty="0" smtClean="0">
                <a:latin typeface="+mj-lt"/>
              </a:rPr>
              <a:t>.</a:t>
            </a:r>
            <a:r>
              <a:rPr lang="en-GB" sz="1800" dirty="0">
                <a:latin typeface="+mj-lt"/>
              </a:rPr>
              <a:t/>
            </a:r>
            <a:br>
              <a:rPr lang="en-GB" sz="1800" dirty="0">
                <a:latin typeface="+mj-lt"/>
              </a:rPr>
            </a:br>
            <a:r>
              <a:rPr lang="en-GB" sz="1800" dirty="0" smtClean="0">
                <a:latin typeface="+mj-lt"/>
              </a:rPr>
              <a:t>18.</a:t>
            </a:r>
            <a:r>
              <a:rPr lang="en-GB" sz="1800" b="1" dirty="0">
                <a:latin typeface="+mj-lt"/>
              </a:rPr>
              <a:t> DOB (Date of Birth):</a:t>
            </a:r>
            <a:r>
              <a:rPr lang="en-GB" sz="1800" dirty="0">
                <a:latin typeface="+mj-lt"/>
              </a:rPr>
              <a:t> The date of birth of the employee</a:t>
            </a:r>
            <a:r>
              <a:rPr lang="en-GB" sz="1800" dirty="0" smtClean="0">
                <a:latin typeface="+mj-lt"/>
              </a:rPr>
              <a:t>.</a:t>
            </a:r>
            <a:r>
              <a:rPr lang="en-GB" sz="1800" dirty="0">
                <a:latin typeface="+mj-lt"/>
              </a:rPr>
              <a:t/>
            </a:r>
            <a:br>
              <a:rPr lang="en-GB" sz="1800" dirty="0">
                <a:latin typeface="+mj-lt"/>
              </a:rPr>
            </a:br>
            <a:r>
              <a:rPr lang="en-GB" sz="1800" dirty="0" smtClean="0">
                <a:latin typeface="+mj-lt"/>
              </a:rPr>
              <a:t>19.</a:t>
            </a:r>
            <a:r>
              <a:rPr lang="en-GB" sz="1800" b="1" dirty="0">
                <a:latin typeface="+mj-lt"/>
              </a:rPr>
              <a:t> State:</a:t>
            </a:r>
            <a:r>
              <a:rPr lang="en-GB" sz="1800" dirty="0">
                <a:latin typeface="+mj-lt"/>
              </a:rPr>
              <a:t> The state or region where the employee is located</a:t>
            </a:r>
            <a:r>
              <a:rPr lang="en-GB" sz="1800" dirty="0" smtClean="0">
                <a:latin typeface="+mj-lt"/>
              </a:rPr>
              <a:t>.</a:t>
            </a:r>
            <a:r>
              <a:rPr lang="en-GB" sz="1800" dirty="0">
                <a:latin typeface="+mj-lt"/>
              </a:rPr>
              <a:t/>
            </a:r>
            <a:br>
              <a:rPr lang="en-GB" sz="1800" dirty="0">
                <a:latin typeface="+mj-lt"/>
              </a:rPr>
            </a:br>
            <a:r>
              <a:rPr lang="en-GB" sz="1800" dirty="0" smtClean="0">
                <a:latin typeface="+mj-lt"/>
              </a:rPr>
              <a:t>20.</a:t>
            </a:r>
            <a:r>
              <a:rPr lang="en-GB" sz="1800" b="1" dirty="0">
                <a:latin typeface="+mj-lt"/>
              </a:rPr>
              <a:t> Job Function:</a:t>
            </a:r>
            <a:r>
              <a:rPr lang="en-GB" sz="1800" dirty="0">
                <a:latin typeface="+mj-lt"/>
              </a:rPr>
              <a:t> A brief description of the employee's primary job function or role.</a:t>
            </a:r>
          </a:p>
          <a:p>
            <a:pPr marL="0" indent="0">
              <a:buNone/>
            </a:pPr>
            <a:r>
              <a:rPr lang="en-GB" sz="1800" dirty="0">
                <a:latin typeface="+mj-lt"/>
              </a:rPr>
              <a:t/>
            </a:r>
            <a:br>
              <a:rPr lang="en-GB" sz="1800" dirty="0">
                <a:latin typeface="+mj-lt"/>
              </a:rPr>
            </a:br>
            <a:endParaRPr lang="en-GB" sz="1800" dirty="0" smtClean="0">
              <a:latin typeface="+mj-lt"/>
            </a:endParaRPr>
          </a:p>
          <a:p>
            <a:pPr marL="0" indent="0">
              <a:buNone/>
            </a:pPr>
            <a:endParaRPr lang="en-GB" sz="1800" dirty="0" smtClean="0">
              <a:latin typeface="+mj-lt"/>
            </a:endParaRPr>
          </a:p>
        </p:txBody>
      </p:sp>
    </p:spTree>
    <p:extLst>
      <p:ext uri="{BB962C8B-B14F-4D97-AF65-F5344CB8AC3E}">
        <p14:creationId xmlns:p14="http://schemas.microsoft.com/office/powerpoint/2010/main" val="3658846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463</TotalTime>
  <Words>450</Words>
  <Application>Microsoft Office PowerPoint</Application>
  <PresentationFormat>On-screen Show (4:3)</PresentationFormat>
  <Paragraphs>71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Thatch</vt:lpstr>
      <vt:lpstr>EMPLOYEE DATA ANALYSIS USING EXCEL</vt:lpstr>
      <vt:lpstr>PROJECT TITLE </vt:lpstr>
      <vt:lpstr>AGENDA </vt:lpstr>
      <vt:lpstr>PROBLEM STATEMENT</vt:lpstr>
      <vt:lpstr>PROJECT OVERVIEW</vt:lpstr>
      <vt:lpstr>WHO ARE THE END USERS?</vt:lpstr>
      <vt:lpstr>OUR SOLUTION AND ITS VALUE PROPOSITION</vt:lpstr>
      <vt:lpstr>DATASET DESCRIPTION</vt:lpstr>
      <vt:lpstr>PowerPoint Presentation</vt:lpstr>
      <vt:lpstr>PowerPoint Presentation</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user</cp:lastModifiedBy>
  <cp:revision>33</cp:revision>
  <dcterms:created xsi:type="dcterms:W3CDTF">2024-08-29T11:01:48Z</dcterms:created>
  <dcterms:modified xsi:type="dcterms:W3CDTF">2024-08-30T20:33:06Z</dcterms:modified>
</cp:coreProperties>
</file>