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97" r:id="rId2"/>
    <p:sldId id="260" r:id="rId3"/>
    <p:sldId id="261" r:id="rId4"/>
    <p:sldId id="301" r:id="rId5"/>
    <p:sldId id="304" r:id="rId6"/>
    <p:sldId id="307" r:id="rId7"/>
    <p:sldId id="308" r:id="rId8"/>
    <p:sldId id="305" r:id="rId9"/>
    <p:sldId id="302" r:id="rId10"/>
    <p:sldId id="303" r:id="rId11"/>
    <p:sldId id="279" r:id="rId12"/>
    <p:sldId id="318" r:id="rId13"/>
    <p:sldId id="309" r:id="rId14"/>
    <p:sldId id="310" r:id="rId15"/>
    <p:sldId id="311" r:id="rId16"/>
    <p:sldId id="312" r:id="rId17"/>
    <p:sldId id="313" r:id="rId18"/>
    <p:sldId id="317" r:id="rId19"/>
    <p:sldId id="314" r:id="rId20"/>
    <p:sldId id="316" r:id="rId21"/>
    <p:sldId id="296" r:id="rId22"/>
  </p:sldIdLst>
  <p:sldSz cx="12192000" cy="6858000"/>
  <p:notesSz cx="6858000" cy="9144000"/>
  <p:embeddedFontLst>
    <p:embeddedFont>
      <p:font typeface="Georgia" panose="02040502050405020303" pitchFamily="18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gzPzfW/Eqj5INjXEMP3JF+w7YJ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2D7396-3E8A-4C48-A43C-EBEA59809495}">
  <a:tblStyle styleId="{2C2D7396-3E8A-4C48-A43C-EBEA598094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56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7912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3a8d4be09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Change </a:t>
            </a:r>
            <a:endParaRPr/>
          </a:p>
        </p:txBody>
      </p:sp>
      <p:sp>
        <p:nvSpPr>
          <p:cNvPr id="137" name="Google Shape;137;gf3a8d4be09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8837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Add graphical </a:t>
            </a:r>
            <a:endParaRPr/>
          </a:p>
        </p:txBody>
      </p:sp>
      <p:sp>
        <p:nvSpPr>
          <p:cNvPr id="321" name="Google Shape;321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5139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Add graphical </a:t>
            </a:r>
            <a:endParaRPr/>
          </a:p>
        </p:txBody>
      </p:sp>
      <p:sp>
        <p:nvSpPr>
          <p:cNvPr id="321" name="Google Shape;321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909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Add graphical </a:t>
            </a:r>
            <a:endParaRPr/>
          </a:p>
        </p:txBody>
      </p:sp>
      <p:sp>
        <p:nvSpPr>
          <p:cNvPr id="321" name="Google Shape;321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1555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Add graphical </a:t>
            </a:r>
            <a:endParaRPr/>
          </a:p>
        </p:txBody>
      </p:sp>
      <p:sp>
        <p:nvSpPr>
          <p:cNvPr id="321" name="Google Shape;321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6298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Add graphical </a:t>
            </a:r>
            <a:endParaRPr/>
          </a:p>
        </p:txBody>
      </p:sp>
      <p:sp>
        <p:nvSpPr>
          <p:cNvPr id="321" name="Google Shape;321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1886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Add graphical </a:t>
            </a:r>
            <a:endParaRPr/>
          </a:p>
        </p:txBody>
      </p:sp>
      <p:sp>
        <p:nvSpPr>
          <p:cNvPr id="321" name="Google Shape;321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582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Add graphical </a:t>
            </a:r>
            <a:endParaRPr/>
          </a:p>
        </p:txBody>
      </p:sp>
      <p:sp>
        <p:nvSpPr>
          <p:cNvPr id="321" name="Google Shape;321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4602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Add graphical </a:t>
            </a:r>
            <a:endParaRPr/>
          </a:p>
        </p:txBody>
      </p:sp>
      <p:sp>
        <p:nvSpPr>
          <p:cNvPr id="321" name="Google Shape;321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3428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Add graphical </a:t>
            </a:r>
            <a:endParaRPr/>
          </a:p>
        </p:txBody>
      </p:sp>
      <p:sp>
        <p:nvSpPr>
          <p:cNvPr id="321" name="Google Shape;321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1404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Add graphical </a:t>
            </a:r>
            <a:endParaRPr/>
          </a:p>
        </p:txBody>
      </p:sp>
      <p:sp>
        <p:nvSpPr>
          <p:cNvPr id="321" name="Google Shape;321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319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3a8d4be09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gf3a8d4be09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04790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7" name="Google Shape;48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95517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3a8d4be09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Change </a:t>
            </a:r>
            <a:endParaRPr/>
          </a:p>
        </p:txBody>
      </p:sp>
      <p:sp>
        <p:nvSpPr>
          <p:cNvPr id="137" name="Google Shape;137;gf3a8d4be09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9893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3a8d4be09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Change </a:t>
            </a:r>
            <a:endParaRPr/>
          </a:p>
        </p:txBody>
      </p:sp>
      <p:sp>
        <p:nvSpPr>
          <p:cNvPr id="137" name="Google Shape;137;gf3a8d4be09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22222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929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Keep observations </a:t>
            </a:r>
            <a:endParaRPr/>
          </a:p>
        </p:txBody>
      </p:sp>
      <p:sp>
        <p:nvSpPr>
          <p:cNvPr id="303" name="Google Shape;303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4070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3a8d4be09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Change </a:t>
            </a:r>
            <a:endParaRPr/>
          </a:p>
        </p:txBody>
      </p:sp>
      <p:sp>
        <p:nvSpPr>
          <p:cNvPr id="137" name="Google Shape;137;gf3a8d4be09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01559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EDA is used for </a:t>
            </a:r>
            <a:r>
              <a:rPr lang="en-US" sz="1200" b="1"/>
              <a:t>seeing what the data can tell us before the modeling task</a:t>
            </a:r>
            <a:r>
              <a:rPr lang="en-US" sz="1200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Change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81199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EDA is used for </a:t>
            </a:r>
            <a:r>
              <a:rPr lang="en-US" sz="1200" b="1"/>
              <a:t>seeing what the data can tell us before the modeling task</a:t>
            </a:r>
            <a:r>
              <a:rPr lang="en-US" sz="1200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Change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24880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6_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1"/>
          <p:cNvSpPr/>
          <p:nvPr/>
        </p:nvSpPr>
        <p:spPr>
          <a:xfrm>
            <a:off x="0" y="13"/>
            <a:ext cx="12192000" cy="819151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61"/>
          <p:cNvSpPr txBox="1">
            <a:spLocks noGrp="1"/>
          </p:cNvSpPr>
          <p:nvPr>
            <p:ph type="title"/>
          </p:nvPr>
        </p:nvSpPr>
        <p:spPr>
          <a:xfrm>
            <a:off x="228600" y="184714"/>
            <a:ext cx="10515600" cy="52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1"/>
          <p:cNvSpPr txBox="1">
            <a:spLocks noGrp="1"/>
          </p:cNvSpPr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1"/>
          <p:cNvCxnSpPr/>
          <p:nvPr/>
        </p:nvCxnSpPr>
        <p:spPr>
          <a:xfrm>
            <a:off x="13" y="6457951"/>
            <a:ext cx="960845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f3a8d4be09_2_86"/>
          <p:cNvSpPr/>
          <p:nvPr/>
        </p:nvSpPr>
        <p:spPr>
          <a:xfrm>
            <a:off x="0" y="3"/>
            <a:ext cx="12192000" cy="819300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gf3a8d4be09_2_86"/>
          <p:cNvSpPr txBox="1">
            <a:spLocks noGrp="1"/>
          </p:cNvSpPr>
          <p:nvPr>
            <p:ph type="title"/>
          </p:nvPr>
        </p:nvSpPr>
        <p:spPr>
          <a:xfrm>
            <a:off x="228600" y="187044"/>
            <a:ext cx="10515600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f3a8d4be09_2_86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gf3a8d4be09_2_86"/>
          <p:cNvCxnSpPr/>
          <p:nvPr/>
        </p:nvCxnSpPr>
        <p:spPr>
          <a:xfrm>
            <a:off x="0" y="6457951"/>
            <a:ext cx="960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>
            <a:spLocks noGrp="1"/>
          </p:cNvSpPr>
          <p:nvPr>
            <p:ph type="title"/>
          </p:nvPr>
        </p:nvSpPr>
        <p:spPr>
          <a:xfrm>
            <a:off x="831851" y="170975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4"/>
          <p:cNvSpPr txBox="1">
            <a:spLocks noGrp="1"/>
          </p:cNvSpPr>
          <p:nvPr>
            <p:ph type="body" idx="1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0" name="Google Shape;70;p44"/>
          <p:cNvSpPr txBox="1">
            <a:spLocks noGrp="1"/>
          </p:cNvSpPr>
          <p:nvPr>
            <p:ph type="body" idx="2"/>
          </p:nvPr>
        </p:nvSpPr>
        <p:spPr>
          <a:xfrm>
            <a:off x="839788" y="2057403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9pPr>
          </a:lstStyle>
          <a:p>
            <a:endParaRPr/>
          </a:p>
        </p:txBody>
      </p:sp>
      <p:sp>
        <p:nvSpPr>
          <p:cNvPr id="71" name="Google Shape;71;p4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5"/>
          <p:cNvSpPr>
            <a:spLocks noGrp="1"/>
          </p:cNvSpPr>
          <p:nvPr>
            <p:ph type="pic" idx="2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45"/>
          <p:cNvSpPr txBox="1">
            <a:spLocks noGrp="1"/>
          </p:cNvSpPr>
          <p:nvPr>
            <p:ph type="body" idx="1"/>
          </p:nvPr>
        </p:nvSpPr>
        <p:spPr>
          <a:xfrm>
            <a:off x="839788" y="2057403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9pPr>
          </a:lstStyle>
          <a:p>
            <a:endParaRPr/>
          </a:p>
        </p:txBody>
      </p:sp>
      <p:sp>
        <p:nvSpPr>
          <p:cNvPr id="78" name="Google Shape;78;p4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6"/>
          <p:cNvSpPr txBox="1">
            <a:spLocks noGrp="1"/>
          </p:cNvSpPr>
          <p:nvPr>
            <p:ph type="body" idx="1"/>
          </p:nvPr>
        </p:nvSpPr>
        <p:spPr>
          <a:xfrm rot="5400000">
            <a:off x="3920333" y="-1256507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4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7"/>
          <p:cNvSpPr txBox="1">
            <a:spLocks noGrp="1"/>
          </p:cNvSpPr>
          <p:nvPr>
            <p:ph type="title"/>
          </p:nvPr>
        </p:nvSpPr>
        <p:spPr>
          <a:xfrm rot="5400000">
            <a:off x="7133442" y="1956595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7"/>
          <p:cNvSpPr txBox="1">
            <a:spLocks noGrp="1"/>
          </p:cNvSpPr>
          <p:nvPr>
            <p:ph type="body" idx="1"/>
          </p:nvPr>
        </p:nvSpPr>
        <p:spPr>
          <a:xfrm rot="5400000">
            <a:off x="1799442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5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6600" dirty="0" smtClean="0"/>
              <a:t/>
            </a:r>
            <a:br>
              <a:rPr lang="en-IN" sz="6600" dirty="0" smtClean="0"/>
            </a:br>
            <a:r>
              <a:rPr lang="en-IN" sz="6600" dirty="0"/>
              <a:t/>
            </a:r>
            <a:br>
              <a:rPr lang="en-IN" sz="6600" dirty="0"/>
            </a:br>
            <a:r>
              <a:rPr lang="en-IN" sz="6600" dirty="0" smtClean="0"/>
              <a:t/>
            </a:r>
            <a:br>
              <a:rPr lang="en-IN" sz="6600" dirty="0" smtClean="0"/>
            </a:br>
            <a:r>
              <a:rPr lang="en-IN" sz="6600" dirty="0"/>
              <a:t/>
            </a:r>
            <a:br>
              <a:rPr lang="en-IN" sz="6600" dirty="0"/>
            </a:br>
            <a:r>
              <a:rPr lang="en-IN" sz="6600" dirty="0" smtClean="0"/>
              <a:t/>
            </a:r>
            <a:br>
              <a:rPr lang="en-IN" sz="6600" dirty="0" smtClean="0"/>
            </a:br>
            <a:r>
              <a:rPr lang="en-IN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Medical Inventory Optimization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98;p2"/>
          <p:cNvSpPr txBox="1"/>
          <p:nvPr/>
        </p:nvSpPr>
        <p:spPr>
          <a:xfrm>
            <a:off x="242944" y="860611"/>
            <a:ext cx="3537600" cy="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Google Shape;9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86508" y="11637873"/>
            <a:ext cx="158226" cy="163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545" y="5952931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315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>
            <a:spLocks noGrp="1"/>
          </p:cNvSpPr>
          <p:nvPr>
            <p:ph type="title"/>
          </p:nvPr>
        </p:nvSpPr>
        <p:spPr>
          <a:xfrm>
            <a:off x="248194" y="147682"/>
            <a:ext cx="9247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smtClean="0">
                <a:latin typeface="Times New Roman"/>
                <a:ea typeface="Times New Roman"/>
                <a:cs typeface="Times New Roman"/>
                <a:sym typeface="Times New Roman"/>
              </a:rPr>
              <a:t>Exploratory Data Analysis [EDA]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25"/>
          <p:cNvSpPr txBox="1">
            <a:spLocks noGrp="1"/>
          </p:cNvSpPr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mtClean="0"/>
              <a:t>10</a:t>
            </a:fld>
            <a:endParaRPr/>
          </a:p>
        </p:txBody>
      </p:sp>
      <p:sp>
        <p:nvSpPr>
          <p:cNvPr id="266" name="Google Shape;266;p25"/>
          <p:cNvSpPr txBox="1"/>
          <p:nvPr/>
        </p:nvSpPr>
        <p:spPr>
          <a:xfrm>
            <a:off x="609600" y="1181100"/>
            <a:ext cx="1943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5"/>
          <p:cNvSpPr txBox="1"/>
          <p:nvPr/>
        </p:nvSpPr>
        <p:spPr>
          <a:xfrm>
            <a:off x="6221620" y="1023583"/>
            <a:ext cx="5340288" cy="535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positive skewness of 2.91 in quantity suggests that the distribution is skewed to the right. This means that there may be a few transactions with significantly higher quantities than the majority of transactions.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skewness of 5.86 in final cost suggests a right-skewed distribution. This indicates that there may be a few items with much higher costs than the majority of items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positive skewness of 4.3 in final sales indicates a right-skewed distribution. This suggests that there may be a few transactions with much higher sales amounts than the majority of transactions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 positive kurtosis of 14.7 in quantity suggests a distribution with heavy tails and a very sharp peak. This indicates that there are extreme values (outliers) in the distribution, and the data has more values in the tails than a normal distribution.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Final_sales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kurtosis 24.76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that there are transactions with exceptionally high sales amounts compared to the majority of transactions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very high positive kurtosis of 41.6 in final cost indicates an extremely heavy-tailed distribution with a sharp peak.</a:t>
            </a:r>
            <a:endParaRPr lang="en-US" sz="16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69" name="Google Shape;269;p25"/>
          <p:cNvSpPr txBox="1"/>
          <p:nvPr/>
        </p:nvSpPr>
        <p:spPr>
          <a:xfrm>
            <a:off x="559838" y="3661144"/>
            <a:ext cx="116205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b="1" dirty="0" smtClean="0"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-US" b="1" dirty="0" err="1" smtClean="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b="1" dirty="0" smtClean="0">
                <a:latin typeface="Calibri"/>
                <a:ea typeface="Calibri"/>
                <a:cs typeface="Calibri"/>
                <a:sym typeface="Calibri"/>
              </a:rPr>
              <a:t> Moment 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business </a:t>
            </a:r>
            <a:r>
              <a:rPr lang="en-US" b="1" dirty="0" smtClean="0">
                <a:latin typeface="Calibri"/>
                <a:ea typeface="Calibri"/>
                <a:cs typeface="Calibri"/>
                <a:sym typeface="Calibri"/>
              </a:rPr>
              <a:t>Decision:  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Measure of </a:t>
            </a:r>
            <a:r>
              <a:rPr lang="en-US" b="1" dirty="0" smtClean="0">
                <a:latin typeface="Calibri"/>
                <a:ea typeface="Calibri"/>
                <a:cs typeface="Calibri"/>
                <a:sym typeface="Calibri"/>
              </a:rPr>
              <a:t>Kurtosis</a:t>
            </a:r>
            <a:endParaRPr lang="en-US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545" y="5952931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8194" y="832513"/>
            <a:ext cx="5686077" cy="551748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011915" y="832513"/>
            <a:ext cx="5549994" cy="554635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59838" y="1181100"/>
            <a:ext cx="5374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Statistical Insights</a:t>
            </a:r>
            <a:endParaRPr lang="en-IN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6221620" y="832513"/>
            <a:ext cx="5228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Business Insights</a:t>
            </a:r>
            <a:endParaRPr lang="en-IN" b="1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14909"/>
              </p:ext>
            </p:extLst>
          </p:nvPr>
        </p:nvGraphicFramePr>
        <p:xfrm>
          <a:off x="609600" y="1974636"/>
          <a:ext cx="4909682" cy="1693885"/>
        </p:xfrm>
        <a:graphic>
          <a:graphicData uri="http://schemas.openxmlformats.org/drawingml/2006/table">
            <a:tbl>
              <a:tblPr firstRow="1" bandRow="1">
                <a:tableStyleId>{2C2D7396-3E8A-4C48-A43C-EBEA59809495}</a:tableStyleId>
              </a:tblPr>
              <a:tblGrid>
                <a:gridCol w="2454841"/>
                <a:gridCol w="2454841"/>
              </a:tblGrid>
              <a:tr h="338777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8777"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2.91</a:t>
                      </a:r>
                      <a:endParaRPr lang="en-US" dirty="0"/>
                    </a:p>
                  </a:txBody>
                  <a:tcPr/>
                </a:tc>
              </a:tr>
              <a:tr h="33877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Final_Cost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5.86</a:t>
                      </a:r>
                      <a:endParaRPr lang="en-US" dirty="0"/>
                    </a:p>
                  </a:txBody>
                  <a:tcPr/>
                </a:tc>
              </a:tr>
              <a:tr h="33877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Final_Sales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4.3</a:t>
                      </a:r>
                      <a:endParaRPr lang="en-US" dirty="0"/>
                    </a:p>
                  </a:txBody>
                  <a:tcPr/>
                </a:tc>
              </a:tr>
              <a:tr h="33877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RtnMPR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704057"/>
              </p:ext>
            </p:extLst>
          </p:nvPr>
        </p:nvGraphicFramePr>
        <p:xfrm>
          <a:off x="709684" y="4061224"/>
          <a:ext cx="4809598" cy="1686507"/>
        </p:xfrm>
        <a:graphic>
          <a:graphicData uri="http://schemas.openxmlformats.org/drawingml/2006/table">
            <a:tbl>
              <a:tblPr firstRow="1" bandRow="1">
                <a:tableStyleId>{2C2D7396-3E8A-4C48-A43C-EBEA59809495}</a:tableStyleId>
              </a:tblPr>
              <a:tblGrid>
                <a:gridCol w="2404799"/>
                <a:gridCol w="2404799"/>
              </a:tblGrid>
              <a:tr h="336704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704"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14.7</a:t>
                      </a:r>
                      <a:endParaRPr lang="en-US" dirty="0"/>
                    </a:p>
                  </a:txBody>
                  <a:tcPr/>
                </a:tc>
              </a:tr>
              <a:tr h="33969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Final_Cost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41.6</a:t>
                      </a:r>
                      <a:endParaRPr lang="en-US" dirty="0"/>
                    </a:p>
                  </a:txBody>
                  <a:tcPr/>
                </a:tc>
              </a:tr>
              <a:tr h="33670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Final_Sales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24.76</a:t>
                      </a:r>
                      <a:endParaRPr lang="en-US" dirty="0"/>
                    </a:p>
                  </a:txBody>
                  <a:tcPr/>
                </a:tc>
              </a:tr>
              <a:tr h="33670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RtnMPR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35.42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014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Data Visualization </a:t>
            </a:r>
            <a:endParaRPr/>
          </a:p>
        </p:txBody>
      </p:sp>
      <p:sp>
        <p:nvSpPr>
          <p:cNvPr id="325" name="Google Shape;325;p32"/>
          <p:cNvSpPr txBox="1"/>
          <p:nvPr/>
        </p:nvSpPr>
        <p:spPr>
          <a:xfrm>
            <a:off x="666750" y="13525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2"/>
          <p:cNvSpPr txBox="1"/>
          <p:nvPr/>
        </p:nvSpPr>
        <p:spPr>
          <a:xfrm>
            <a:off x="287350" y="124517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545" y="5952931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713277"/>
            <a:ext cx="12215443" cy="511431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Data Visualization </a:t>
            </a:r>
            <a:endParaRPr/>
          </a:p>
        </p:txBody>
      </p:sp>
      <p:sp>
        <p:nvSpPr>
          <p:cNvPr id="325" name="Google Shape;325;p32"/>
          <p:cNvSpPr txBox="1"/>
          <p:nvPr/>
        </p:nvSpPr>
        <p:spPr>
          <a:xfrm>
            <a:off x="666750" y="13525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2"/>
          <p:cNvSpPr txBox="1"/>
          <p:nvPr/>
        </p:nvSpPr>
        <p:spPr>
          <a:xfrm>
            <a:off x="287350" y="124517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545" y="5952931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10" y="923581"/>
            <a:ext cx="4816160" cy="350499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7310" y="1752750"/>
            <a:ext cx="1068561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dataset Bounce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of approximately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8.9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suggests significant customer dissatisfaction due to not receiving needed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medicines.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3470" y="1245175"/>
            <a:ext cx="5707815" cy="374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03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Data Visualization </a:t>
            </a:r>
            <a:endParaRPr/>
          </a:p>
        </p:txBody>
      </p:sp>
      <p:sp>
        <p:nvSpPr>
          <p:cNvPr id="325" name="Google Shape;325;p32"/>
          <p:cNvSpPr txBox="1"/>
          <p:nvPr/>
        </p:nvSpPr>
        <p:spPr>
          <a:xfrm>
            <a:off x="666750" y="13525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2"/>
          <p:cNvSpPr txBox="1"/>
          <p:nvPr/>
        </p:nvSpPr>
        <p:spPr>
          <a:xfrm>
            <a:off x="287350" y="124517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545" y="5952931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72" y="1144236"/>
            <a:ext cx="9048465" cy="42200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66751" y="3167389"/>
            <a:ext cx="9049708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1600" b="1" dirty="0" smtClean="0"/>
              <a:t>The </a:t>
            </a:r>
            <a:r>
              <a:rPr lang="en-US" sz="1600" b="1" dirty="0"/>
              <a:t>month of </a:t>
            </a:r>
            <a:r>
              <a:rPr lang="en-US" sz="1600" b="1" dirty="0" smtClean="0"/>
              <a:t>Jun, March</a:t>
            </a:r>
            <a:r>
              <a:rPr lang="en-US" sz="1600" b="1" dirty="0"/>
              <a:t>, April, </a:t>
            </a:r>
            <a:r>
              <a:rPr lang="en-US" sz="1600" b="1" dirty="0" smtClean="0"/>
              <a:t>July ,</a:t>
            </a:r>
            <a:r>
              <a:rPr lang="en-US" sz="1600" b="1" dirty="0" err="1" smtClean="0"/>
              <a:t>oct</a:t>
            </a:r>
            <a:r>
              <a:rPr lang="en-US" sz="1600" b="1" dirty="0" smtClean="0"/>
              <a:t> ,</a:t>
            </a:r>
            <a:r>
              <a:rPr lang="en-US" sz="1600" b="1" dirty="0" err="1" smtClean="0"/>
              <a:t>aug</a:t>
            </a:r>
            <a:r>
              <a:rPr lang="en-US" sz="1600" b="1" dirty="0" smtClean="0"/>
              <a:t>  </a:t>
            </a:r>
            <a:r>
              <a:rPr lang="en-US" sz="1600" b="1" dirty="0"/>
              <a:t>and 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jan</a:t>
            </a:r>
            <a:r>
              <a:rPr lang="en-US" sz="1600" b="1" dirty="0" smtClean="0"/>
              <a:t> has </a:t>
            </a:r>
            <a:r>
              <a:rPr lang="en-US" sz="1600" b="1" dirty="0"/>
              <a:t>highest quantity of medicines sold and it is approximately </a:t>
            </a:r>
            <a:r>
              <a:rPr lang="en-US" sz="1600" b="1" dirty="0" smtClean="0"/>
              <a:t>same.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36641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Data Visualization </a:t>
            </a:r>
            <a:endParaRPr/>
          </a:p>
        </p:txBody>
      </p:sp>
      <p:sp>
        <p:nvSpPr>
          <p:cNvPr id="325" name="Google Shape;325;p32"/>
          <p:cNvSpPr txBox="1"/>
          <p:nvPr/>
        </p:nvSpPr>
        <p:spPr>
          <a:xfrm>
            <a:off x="8707272" y="1352550"/>
            <a:ext cx="2932278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2"/>
          <p:cNvSpPr txBox="1"/>
          <p:nvPr/>
        </p:nvSpPr>
        <p:spPr>
          <a:xfrm>
            <a:off x="8161360" y="1245175"/>
            <a:ext cx="3248167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</a:t>
            </a:r>
            <a:r>
              <a:rPr lang="en-US" sz="1800" b="1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ubcategory Nutritional supplements indicates  higher sales cost which contribute higher revenue through sales</a:t>
            </a:r>
            <a:r>
              <a:rPr lang="en-US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.</a:t>
            </a:r>
            <a:endParaRPr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6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545" y="5952931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34" y="955343"/>
            <a:ext cx="8065827" cy="436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88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Data Visualization </a:t>
            </a:r>
            <a:endParaRPr/>
          </a:p>
        </p:txBody>
      </p:sp>
      <p:sp>
        <p:nvSpPr>
          <p:cNvPr id="325" name="Google Shape;325;p32"/>
          <p:cNvSpPr txBox="1"/>
          <p:nvPr/>
        </p:nvSpPr>
        <p:spPr>
          <a:xfrm>
            <a:off x="666750" y="13525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2"/>
          <p:cNvSpPr txBox="1"/>
          <p:nvPr/>
        </p:nvSpPr>
        <p:spPr>
          <a:xfrm>
            <a:off x="287350" y="124517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545" y="5952931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49" y="996214"/>
            <a:ext cx="6448283" cy="510433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115032" y="1245176"/>
            <a:ext cx="40897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"Formulation 1" has the highest number of return transactions (return type transactions), it provides insights into the performance and potential issues related to that specific formulation.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75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Data Visualization </a:t>
            </a:r>
            <a:endParaRPr/>
          </a:p>
        </p:txBody>
      </p:sp>
      <p:sp>
        <p:nvSpPr>
          <p:cNvPr id="325" name="Google Shape;325;p32"/>
          <p:cNvSpPr txBox="1"/>
          <p:nvPr/>
        </p:nvSpPr>
        <p:spPr>
          <a:xfrm>
            <a:off x="666750" y="13525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2"/>
          <p:cNvSpPr txBox="1"/>
          <p:nvPr/>
        </p:nvSpPr>
        <p:spPr>
          <a:xfrm>
            <a:off x="287350" y="124517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545" y="5952931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350" y="1085850"/>
            <a:ext cx="8078728" cy="43879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47713" y="1085850"/>
            <a:ext cx="38808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800" b="1" dirty="0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Subcategory injection is highest number of return transaction. A </a:t>
            </a:r>
            <a:r>
              <a:rPr lang="en-US" sz="18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number of both return-type and sales-type transactions may indicate that injections are a commonly used or prescribed product.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042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Data Visualization </a:t>
            </a:r>
            <a:endParaRPr/>
          </a:p>
        </p:txBody>
      </p:sp>
      <p:sp>
        <p:nvSpPr>
          <p:cNvPr id="325" name="Google Shape;325;p32"/>
          <p:cNvSpPr txBox="1"/>
          <p:nvPr/>
        </p:nvSpPr>
        <p:spPr>
          <a:xfrm>
            <a:off x="666750" y="13525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2"/>
          <p:cNvSpPr txBox="1"/>
          <p:nvPr/>
        </p:nvSpPr>
        <p:spPr>
          <a:xfrm>
            <a:off x="287350" y="124517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545" y="5952931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349" y="979014"/>
            <a:ext cx="8232475" cy="41661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407021" y="1078173"/>
            <a:ext cx="37849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Specialisation4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Specialisation7 within Department1 have a higher number of returns compared to other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specializations,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to "Form1" formulation. </a:t>
            </a:r>
          </a:p>
        </p:txBody>
      </p:sp>
    </p:spTree>
    <p:extLst>
      <p:ext uri="{BB962C8B-B14F-4D97-AF65-F5344CB8AC3E}">
        <p14:creationId xmlns:p14="http://schemas.microsoft.com/office/powerpoint/2010/main" val="1732898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Data Visualization </a:t>
            </a:r>
            <a:endParaRPr/>
          </a:p>
        </p:txBody>
      </p:sp>
      <p:sp>
        <p:nvSpPr>
          <p:cNvPr id="325" name="Google Shape;325;p32"/>
          <p:cNvSpPr txBox="1"/>
          <p:nvPr/>
        </p:nvSpPr>
        <p:spPr>
          <a:xfrm>
            <a:off x="666750" y="13525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2"/>
          <p:cNvSpPr txBox="1"/>
          <p:nvPr/>
        </p:nvSpPr>
        <p:spPr>
          <a:xfrm>
            <a:off x="287350" y="124517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545" y="5952931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" y="1245174"/>
            <a:ext cx="6994762" cy="436405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47213" y="1514902"/>
            <a:ext cx="33164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Form1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prevalent in Department1 compared to other departments, potentially contributing to the higher return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rate.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891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Data Visualization </a:t>
            </a:r>
            <a:endParaRPr/>
          </a:p>
        </p:txBody>
      </p:sp>
      <p:sp>
        <p:nvSpPr>
          <p:cNvPr id="325" name="Google Shape;325;p32"/>
          <p:cNvSpPr txBox="1"/>
          <p:nvPr/>
        </p:nvSpPr>
        <p:spPr>
          <a:xfrm>
            <a:off x="885115" y="1418909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2"/>
          <p:cNvSpPr txBox="1"/>
          <p:nvPr/>
        </p:nvSpPr>
        <p:spPr>
          <a:xfrm>
            <a:off x="287350" y="124517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545" y="5952931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0" y="1352550"/>
            <a:ext cx="6007005" cy="40963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053154" y="1645376"/>
            <a:ext cx="38650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18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quantity of items sold per month based on the 'Month' </a:t>
            </a:r>
            <a:r>
              <a:rPr lang="en-US" sz="1800" b="1" dirty="0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column. we can clearly see here </a:t>
            </a:r>
            <a:r>
              <a:rPr lang="en-US" sz="1800" b="1" dirty="0" err="1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</a:t>
            </a:r>
            <a:r>
              <a:rPr lang="en-US" sz="1800" b="1" dirty="0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sz="1800" b="1" dirty="0" err="1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</a:t>
            </a:r>
            <a:r>
              <a:rPr lang="en-US" sz="1800" b="1" dirty="0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march has highest sales as compared to other month.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direction of the line (upward or downward) provides insights into the general trend of sales over time. An upward trend suggests sales growth, while a downward trend indicates a decline.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93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3a8d4be09_2_180"/>
          <p:cNvSpPr txBox="1">
            <a:spLocks noGrp="1"/>
          </p:cNvSpPr>
          <p:nvPr>
            <p:ph type="title"/>
          </p:nvPr>
        </p:nvSpPr>
        <p:spPr>
          <a:xfrm>
            <a:off x="163275" y="0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gf3a8d4be09_2_180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42" name="Google Shape;142;gf3a8d4be09_2_180"/>
          <p:cNvSpPr txBox="1"/>
          <p:nvPr/>
        </p:nvSpPr>
        <p:spPr>
          <a:xfrm>
            <a:off x="383125" y="1149375"/>
            <a:ext cx="11034000" cy="284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</a:t>
            </a:r>
            <a:r>
              <a:rPr lang="en-US" sz="3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Constraints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</a:t>
            </a:r>
            <a:r>
              <a:rPr lang="en-US" sz="3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Analysis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110" y="5945834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5" name="Google Shape;325;p32"/>
          <p:cNvSpPr txBox="1"/>
          <p:nvPr/>
        </p:nvSpPr>
        <p:spPr>
          <a:xfrm>
            <a:off x="666750" y="13525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2"/>
          <p:cNvSpPr txBox="1"/>
          <p:nvPr/>
        </p:nvSpPr>
        <p:spPr>
          <a:xfrm>
            <a:off x="287350" y="1245175"/>
            <a:ext cx="11034000" cy="4185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Unclean data shows higher mean, variance, standard deviation, range, skewness, and kurtosis values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resulted in more stable and reliable data for decision-making.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Bounce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of approximately 8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.9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suggests significant customer dissatisfaction due to not receiving needed medicines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"INJECTIONS" subcategory has the highest count of returned drug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names.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Form1" formulation has the highest return count within "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INJECTIONS“ making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 focus area for improvements.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Form1" is prevalent in Department1 compared to other departments, potentially contributing to the higher return rate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Specialisation4 and Specialisation7 within Department1 have a higher number of returns compared to other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specializations,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to "Form1" formulation.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experiences varying needs and demands during different seasons</a:t>
            </a:r>
            <a:endParaRPr sz="20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6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545" y="5952931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447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0" name="Google Shape;490;p60"/>
          <p:cNvCxnSpPr/>
          <p:nvPr/>
        </p:nvCxnSpPr>
        <p:spPr>
          <a:xfrm>
            <a:off x="0" y="6464596"/>
            <a:ext cx="9597656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91" name="Google Shape;491;p60" descr="Attitudes 2 Animal Cognition Survey – The Anthrozoologi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0415" y="272435"/>
            <a:ext cx="5971172" cy="5971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552" y="5952931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3a8d4be09_2_92"/>
          <p:cNvSpPr txBox="1">
            <a:spLocks noGrp="1"/>
          </p:cNvSpPr>
          <p:nvPr>
            <p:ph type="title"/>
          </p:nvPr>
        </p:nvSpPr>
        <p:spPr>
          <a:xfrm>
            <a:off x="228600" y="191607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Project Overview and Scope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gf3a8d4be09_2_92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50" name="Google Shape;150;gf3a8d4be09_2_92"/>
          <p:cNvSpPr txBox="1"/>
          <p:nvPr/>
        </p:nvSpPr>
        <p:spPr>
          <a:xfrm>
            <a:off x="4099475" y="1187700"/>
            <a:ext cx="216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f3a8d4be09_2_92"/>
          <p:cNvSpPr txBox="1"/>
          <p:nvPr/>
        </p:nvSpPr>
        <p:spPr>
          <a:xfrm>
            <a:off x="545832" y="1141500"/>
            <a:ext cx="3888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545" y="5952931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1132764" y="1690688"/>
            <a:ext cx="2702257" cy="20897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Customer: A leading Hospital in India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80763" y="1690688"/>
            <a:ext cx="2656765" cy="20897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Problem: Bounce rate is increasing significantly leading to patient dissatisfaction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183270" y="1690688"/>
            <a:ext cx="2697709" cy="20897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objective: Minimize the bounce rate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32764" y="4095001"/>
            <a:ext cx="2702257" cy="191001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Constraint: Minimize the inventory cost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80763" y="4095003"/>
            <a:ext cx="2765947" cy="191001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Success Criteria: Reduce bounce rate by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atleast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30%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356143" y="4095001"/>
            <a:ext cx="2524836" cy="191001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Success Criteria: Increase Revenue by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atleast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20 LAC INR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3a8d4be09_2_180"/>
          <p:cNvSpPr txBox="1">
            <a:spLocks noGrp="1"/>
          </p:cNvSpPr>
          <p:nvPr>
            <p:ph type="title"/>
          </p:nvPr>
        </p:nvSpPr>
        <p:spPr>
          <a:xfrm>
            <a:off x="163275" y="31939"/>
            <a:ext cx="10522922" cy="53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Project Architecture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gf3a8d4be09_2_180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6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110" y="5945834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02" y="859810"/>
            <a:ext cx="10489371" cy="70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6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3a8d4be09_2_1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gf3a8d4be09_2_18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6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110" y="5945834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30" y="1015229"/>
            <a:ext cx="11723427" cy="37478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2829" y="5049672"/>
            <a:ext cx="117234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is extracted from the public sources and then client provided data is mapped. Finally one master data is shared for further analysis, which contain 14,218 rows and  14 columns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11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/>
          <p:cNvSpPr txBox="1">
            <a:spLocks noGrp="1"/>
          </p:cNvSpPr>
          <p:nvPr>
            <p:ph type="title"/>
          </p:nvPr>
        </p:nvSpPr>
        <p:spPr>
          <a:xfrm>
            <a:off x="0" y="177790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Data Dictionary 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919" y="5896947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114080"/>
              </p:ext>
            </p:extLst>
          </p:nvPr>
        </p:nvGraphicFramePr>
        <p:xfrm>
          <a:off x="341194" y="1119113"/>
          <a:ext cx="8434315" cy="5024613"/>
        </p:xfrm>
        <a:graphic>
          <a:graphicData uri="http://schemas.openxmlformats.org/drawingml/2006/table">
            <a:tbl>
              <a:tblPr>
                <a:tableStyleId>{2C2D7396-3E8A-4C48-A43C-EBEA59809495}</a:tableStyleId>
              </a:tblPr>
              <a:tblGrid>
                <a:gridCol w="1844239"/>
                <a:gridCol w="6590076"/>
              </a:tblGrid>
              <a:tr h="5013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 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 DESCRIPTION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19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Typeofsales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sale of the drug. Either the drug is sold or returned.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19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Patient_ID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of a patient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19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Specialisation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Specialisation (eg. Cardiology)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19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Pharmacy, the formulation is related with.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19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Dateofbill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of purchase of medicine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19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 of the drug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19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ReturnQuantity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 of drug returned by patient to the pharmacy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19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Final_Cost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Cost of the drug (Quantity included)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19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Final_Sales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sales of drug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19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RtnMRP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 of returned drug (Quantity included)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19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Formulation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formulation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19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DrugName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Generic name of the drug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19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SubCat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Subcategory (Type) to the category of drugs.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19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SubCat1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Subcategory (condition) to the category of drugs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600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/>
          </a:p>
        </p:txBody>
      </p:sp>
      <p:sp>
        <p:nvSpPr>
          <p:cNvPr id="307" name="Google Shape;307;p30"/>
          <p:cNvSpPr txBox="1"/>
          <p:nvPr/>
        </p:nvSpPr>
        <p:spPr>
          <a:xfrm>
            <a:off x="398629" y="1224034"/>
            <a:ext cx="10972800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Data type conversion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Handle Missing Values 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Removing Duplicates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Handling Outliers- Industry Capping Method</a:t>
            </a:r>
            <a:endParaRPr sz="32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5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545" y="5952931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178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3a8d4be09_2_180"/>
          <p:cNvSpPr txBox="1">
            <a:spLocks noGrp="1"/>
          </p:cNvSpPr>
          <p:nvPr>
            <p:ph type="title"/>
          </p:nvPr>
        </p:nvSpPr>
        <p:spPr>
          <a:xfrm>
            <a:off x="163275" y="31939"/>
            <a:ext cx="10522922" cy="53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gf3a8d4be09_2_180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6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110" y="5945834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36728" y="1310185"/>
            <a:ext cx="2674962" cy="182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the first moment business decision(Measures of central tendency such as mean, median, mode) for the data set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7083" y="3848669"/>
            <a:ext cx="2451549" cy="14807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the first moment business decision (Kurtosis) for the dataset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30054" y="3848670"/>
            <a:ext cx="1972102" cy="14807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66099" y="1310186"/>
            <a:ext cx="2242533" cy="182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the third moment business decision(skewness) for the dataset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75713" y="1310185"/>
            <a:ext cx="2456597" cy="18833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the second moment business decision(Measures of dispersion, standard deviation, range) for the data set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207224" y="2119951"/>
            <a:ext cx="556785" cy="40943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913780" y="2142698"/>
            <a:ext cx="556785" cy="40943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7436642" y="3193576"/>
            <a:ext cx="449944" cy="600502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5404512" y="4346743"/>
            <a:ext cx="876051" cy="484564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43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smtClean="0">
                <a:latin typeface="Times New Roman"/>
                <a:ea typeface="Times New Roman"/>
                <a:cs typeface="Times New Roman"/>
                <a:sym typeface="Times New Roman"/>
              </a:rPr>
              <a:t>Exploratory Data Analysis [EDA]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mtClean="0"/>
              <a:t>9</a:t>
            </a:fld>
            <a:endParaRPr/>
          </a:p>
        </p:txBody>
      </p:sp>
      <p:sp>
        <p:nvSpPr>
          <p:cNvPr id="266" name="Google Shape;266;p25"/>
          <p:cNvSpPr txBox="1"/>
          <p:nvPr/>
        </p:nvSpPr>
        <p:spPr>
          <a:xfrm>
            <a:off x="609600" y="1181100"/>
            <a:ext cx="5111198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alibri"/>
                <a:ea typeface="Calibri"/>
                <a:cs typeface="Calibri"/>
                <a:sym typeface="Calibri"/>
              </a:rPr>
              <a:t>First moment business Decision:  Measure of central tendency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5"/>
          <p:cNvSpPr txBox="1"/>
          <p:nvPr/>
        </p:nvSpPr>
        <p:spPr>
          <a:xfrm>
            <a:off x="6263627" y="1482798"/>
            <a:ext cx="5292796" cy="500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On average the quantity of medicine sold per transaction is 1.78 units.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Average medicine sold per transaction is around $88.47.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Average sales revenue  generated per transaction is $165.01.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Return value of medicine based on manufactures' retail price is around $13.85.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Median Quantity 1 shows that  50% of transactions involve purchasing just 1 unit of drug.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Mode of data is  with </a:t>
            </a:r>
            <a:r>
              <a:rPr lang="en-US" sz="1600" dirty="0" err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final_cost</a:t>
            </a:r>
            <a:r>
              <a:rPr lang="en-US" sz="16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of $49.352.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variance of 3.32 suggests a moderate amount of variability in the quantity of items sold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 variance of 17736 in final cost indicates significant variability in the cost of items in your inventory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extremely high variance of 71134 in final sales suggests substantial variability in the revenue generated from different transactions.</a:t>
            </a:r>
            <a:r>
              <a:rPr lang="en-US" sz="16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endParaRPr lang="en-US" sz="1600" dirty="0" smtClean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545" y="5952931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59838" y="1181100"/>
            <a:ext cx="5374433" cy="504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111413" y="1181100"/>
            <a:ext cx="5528139" cy="504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59838" y="1181100"/>
            <a:ext cx="5374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Statistical </a:t>
            </a:r>
            <a:r>
              <a:rPr lang="en-US" b="1" u="sng" dirty="0" smtClean="0"/>
              <a:t>Insights    </a:t>
            </a:r>
            <a:endParaRPr lang="en-IN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6187475" y="1175021"/>
            <a:ext cx="5374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Business Insights</a:t>
            </a:r>
            <a:endParaRPr lang="en-IN" b="1" u="sng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686965"/>
              </p:ext>
            </p:extLst>
          </p:nvPr>
        </p:nvGraphicFramePr>
        <p:xfrm>
          <a:off x="736980" y="1963622"/>
          <a:ext cx="4983820" cy="1524000"/>
        </p:xfrm>
        <a:graphic>
          <a:graphicData uri="http://schemas.openxmlformats.org/drawingml/2006/table">
            <a:tbl>
              <a:tblPr firstRow="1" bandRow="1">
                <a:tableStyleId>{2C2D7396-3E8A-4C48-A43C-EBEA59809495}</a:tableStyleId>
              </a:tblPr>
              <a:tblGrid>
                <a:gridCol w="1245955"/>
                <a:gridCol w="1245955"/>
                <a:gridCol w="1245955"/>
                <a:gridCol w="1245955"/>
              </a:tblGrid>
              <a:tr h="282234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</a:t>
                      </a:r>
                      <a:endParaRPr lang="en-US" dirty="0"/>
                    </a:p>
                  </a:txBody>
                  <a:tcPr/>
                </a:tc>
              </a:tr>
              <a:tr h="282234"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8223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Final_Cost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49.352</a:t>
                      </a:r>
                      <a:endParaRPr lang="en-US" dirty="0"/>
                    </a:p>
                  </a:txBody>
                  <a:tcPr/>
                </a:tc>
              </a:tr>
              <a:tr h="28223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Final_Sales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60.8</a:t>
                      </a:r>
                      <a:endParaRPr lang="en-US" dirty="0"/>
                    </a:p>
                  </a:txBody>
                  <a:tcPr/>
                </a:tc>
              </a:tr>
              <a:tr h="28223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RtnMPR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36980" y="3030555"/>
            <a:ext cx="74516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b="1" dirty="0" smtClean="0"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en-US" b="1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b="1" dirty="0" smtClean="0">
                <a:latin typeface="Calibri"/>
                <a:ea typeface="Calibri"/>
                <a:cs typeface="Calibri"/>
                <a:sym typeface="Calibri"/>
              </a:rPr>
              <a:t>Second 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moment business </a:t>
            </a:r>
            <a:r>
              <a:rPr lang="en-US" b="1" dirty="0" smtClean="0">
                <a:latin typeface="Calibri"/>
                <a:ea typeface="Calibri"/>
                <a:cs typeface="Calibri"/>
                <a:sym typeface="Calibri"/>
              </a:rPr>
              <a:t>Decision: Measure 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lang="en-US" b="1" dirty="0" smtClean="0">
                <a:latin typeface="Calibri"/>
                <a:ea typeface="Calibri"/>
                <a:cs typeface="Calibri"/>
                <a:sym typeface="Calibri"/>
              </a:rPr>
              <a:t>Dispersion</a:t>
            </a:r>
            <a:endParaRPr lang="en-US" b="1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31000"/>
              </p:ext>
            </p:extLst>
          </p:nvPr>
        </p:nvGraphicFramePr>
        <p:xfrm>
          <a:off x="736982" y="3846746"/>
          <a:ext cx="4983816" cy="1953553"/>
        </p:xfrm>
        <a:graphic>
          <a:graphicData uri="http://schemas.openxmlformats.org/drawingml/2006/table">
            <a:tbl>
              <a:tblPr firstRow="1" bandRow="1">
                <a:tableStyleId>{2C2D7396-3E8A-4C48-A43C-EBEA59809495}</a:tableStyleId>
              </a:tblPr>
              <a:tblGrid>
                <a:gridCol w="1661272"/>
                <a:gridCol w="1661272"/>
                <a:gridCol w="1661272"/>
              </a:tblGrid>
              <a:tr h="532361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</a:t>
                      </a:r>
                      <a:r>
                        <a:rPr lang="en-US" baseline="0" dirty="0" smtClean="0"/>
                        <a:t> Deviation</a:t>
                      </a:r>
                      <a:endParaRPr lang="en-US" dirty="0"/>
                    </a:p>
                  </a:txBody>
                  <a:tcPr/>
                </a:tc>
              </a:tr>
              <a:tr h="355298"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1.82</a:t>
                      </a:r>
                      <a:endParaRPr lang="en-US" dirty="0"/>
                    </a:p>
                  </a:txBody>
                  <a:tcPr/>
                </a:tc>
              </a:tr>
              <a:tr h="35529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Final_Cost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17736.69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133.18</a:t>
                      </a:r>
                      <a:endParaRPr lang="en-US" dirty="0"/>
                    </a:p>
                  </a:txBody>
                  <a:tcPr/>
                </a:tc>
              </a:tr>
              <a:tr h="35529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Final_Sales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71134.19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266.71</a:t>
                      </a:r>
                      <a:endParaRPr lang="en-US" dirty="0"/>
                    </a:p>
                  </a:txBody>
                  <a:tcPr/>
                </a:tc>
              </a:tr>
              <a:tr h="35529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RtnMPR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2596.22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49.96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928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1210</TotalTime>
  <Words>1173</Words>
  <Application>Microsoft Office PowerPoint</Application>
  <PresentationFormat>Widescreen</PresentationFormat>
  <Paragraphs>232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Times New Roman</vt:lpstr>
      <vt:lpstr>Arial</vt:lpstr>
      <vt:lpstr>Georgia</vt:lpstr>
      <vt:lpstr>Calibri</vt:lpstr>
      <vt:lpstr>Office Theme</vt:lpstr>
      <vt:lpstr>     Medical Inventory Optimization</vt:lpstr>
      <vt:lpstr>Contents</vt:lpstr>
      <vt:lpstr>Project Overview and Scope</vt:lpstr>
      <vt:lpstr>Project Architecture</vt:lpstr>
      <vt:lpstr>Data Collection</vt:lpstr>
      <vt:lpstr>Data Dictionary </vt:lpstr>
      <vt:lpstr>Data Preprocessing</vt:lpstr>
      <vt:lpstr>Exploratory Data Analysis</vt:lpstr>
      <vt:lpstr>Exploratory Data Analysis [EDA]</vt:lpstr>
      <vt:lpstr>Exploratory Data Analysis [EDA]</vt:lpstr>
      <vt:lpstr>Data Visualization </vt:lpstr>
      <vt:lpstr>Data Visualization </vt:lpstr>
      <vt:lpstr>Data Visualization </vt:lpstr>
      <vt:lpstr>Data Visualization </vt:lpstr>
      <vt:lpstr>Data Visualization </vt:lpstr>
      <vt:lpstr>Data Visualization </vt:lpstr>
      <vt:lpstr>Data Visualization </vt:lpstr>
      <vt:lpstr>Data Visualization </vt:lpstr>
      <vt:lpstr>Data Visualization </vt:lpstr>
      <vt:lpstr>Insights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BARTHWAL</dc:creator>
  <cp:lastModifiedBy>Deepesh Saheb</cp:lastModifiedBy>
  <cp:revision>50</cp:revision>
  <dcterms:created xsi:type="dcterms:W3CDTF">2022-02-16T01:47:29Z</dcterms:created>
  <dcterms:modified xsi:type="dcterms:W3CDTF">2024-01-18T09:56:14Z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49deba9595b64033890e84905b5c3bc0</vt:lpwstr>
  </property>
</Properties>
</file>