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75" r:id="rId2"/>
    <p:sldId id="258"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467345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9277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955503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30CE4-F585-4B75-99F1-179A81584EF8}"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55044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30CE4-F585-4B75-99F1-179A81584EF8}" type="datetimeFigureOut">
              <a:rPr lang="en-US" smtClean="0"/>
              <a:t>10/23/2023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2203817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30CE4-F585-4B75-99F1-179A81584EF8}"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17363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30CE4-F585-4B75-99F1-179A81584EF8}" type="datetimeFigureOut">
              <a:rPr lang="en-US" smtClean="0"/>
              <a:t>10/23/2023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293522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30CE4-F585-4B75-99F1-179A81584EF8}" type="datetimeFigureOut">
              <a:rPr lang="en-US" smtClean="0"/>
              <a:t>10/23/2023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5362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30CE4-F585-4B75-99F1-179A81584EF8}" type="datetimeFigureOut">
              <a:rPr lang="en-US" smtClean="0"/>
              <a:t>10/23/2023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3869353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1143995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30CE4-F585-4B75-99F1-179A81584EF8}" type="datetimeFigureOut">
              <a:rPr lang="en-US" smtClean="0"/>
              <a:t>10/23/2023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A688F-989E-4EAF-BC94-7F205C2FEE99}" type="slidenum">
              <a:rPr lang="en-US" smtClean="0"/>
              <a:t>‹#›</a:t>
            </a:fld>
            <a:endParaRPr lang="en-US"/>
          </a:p>
        </p:txBody>
      </p:sp>
    </p:spTree>
    <p:extLst>
      <p:ext uri="{BB962C8B-B14F-4D97-AF65-F5344CB8AC3E}">
        <p14:creationId xmlns:p14="http://schemas.microsoft.com/office/powerpoint/2010/main" val="695073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30CE4-F585-4B75-99F1-179A81584EF8}" type="datetimeFigureOut">
              <a:rPr lang="en-US" smtClean="0"/>
              <a:t>10/23/2023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A688F-989E-4EAF-BC94-7F205C2FEE99}" type="slidenum">
              <a:rPr lang="en-US" smtClean="0"/>
              <a:t>‹#›</a:t>
            </a:fld>
            <a:endParaRPr lang="en-US"/>
          </a:p>
        </p:txBody>
      </p:sp>
    </p:spTree>
    <p:extLst>
      <p:ext uri="{BB962C8B-B14F-4D97-AF65-F5344CB8AC3E}">
        <p14:creationId xmlns:p14="http://schemas.microsoft.com/office/powerpoint/2010/main" val="27162497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Capstone Project</a:t>
            </a:r>
            <a:br>
              <a:rPr lang="en-US" b="1" dirty="0"/>
            </a:br>
            <a:r>
              <a:rPr lang="en-US" b="1" dirty="0"/>
              <a:t>Marketing and Retail Analytics</a:t>
            </a:r>
          </a:p>
        </p:txBody>
      </p:sp>
      <p:sp>
        <p:nvSpPr>
          <p:cNvPr id="3" name="Content Placeholder 2"/>
          <p:cNvSpPr>
            <a:spLocks noGrp="1"/>
          </p:cNvSpPr>
          <p:nvPr>
            <p:ph idx="1"/>
          </p:nvPr>
        </p:nvSpPr>
        <p:spPr/>
        <p:txBody>
          <a:bodyPr/>
          <a:lstStyle/>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b="1" dirty="0"/>
              <a:t>By: Pratiksha Saheb</a:t>
            </a:r>
          </a:p>
          <a:p>
            <a:pPr marL="0" indent="0">
              <a:buNone/>
            </a:pPr>
            <a:r>
              <a:rPr lang="en-US" b="1" dirty="0"/>
              <a:t>                                                                                              Ruby Varghese</a:t>
            </a:r>
          </a:p>
          <a:p>
            <a:pPr marL="0" indent="0">
              <a:buNone/>
            </a:pPr>
            <a:r>
              <a:rPr lang="en-US" b="1" dirty="0"/>
              <a:t>                                                                                              Kritik Sahu</a:t>
            </a:r>
          </a:p>
        </p:txBody>
      </p:sp>
      <p:pic>
        <p:nvPicPr>
          <p:cNvPr id="4" name="Picture 2" descr="7 Reasons Why Retail Analytics Solutions Are Important - ComTec Info R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175" y="1966301"/>
            <a:ext cx="6500447" cy="4210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53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710" y="209201"/>
            <a:ext cx="9786257" cy="1073910"/>
          </a:xfrm>
        </p:spPr>
        <p:txBody>
          <a:bodyPr>
            <a:noAutofit/>
          </a:bodyPr>
          <a:lstStyle/>
          <a:p>
            <a:pPr algn="ctr"/>
            <a:r>
              <a:rPr lang="en-US" sz="4400" b="1" dirty="0"/>
              <a:t>Market basket Analysis</a:t>
            </a:r>
          </a:p>
        </p:txBody>
      </p:sp>
      <p:pic>
        <p:nvPicPr>
          <p:cNvPr id="11" name="Picture Placeholder 10"/>
          <p:cNvPicPr>
            <a:picLocks noGrp="1" noChangeAspect="1"/>
          </p:cNvPicPr>
          <p:nvPr>
            <p:ph idx="1"/>
          </p:nvPr>
        </p:nvPicPr>
        <p:blipFill>
          <a:blip r:embed="rId2"/>
          <a:stretch>
            <a:fillRect/>
          </a:stretch>
        </p:blipFill>
        <p:spPr>
          <a:xfrm>
            <a:off x="3699864" y="1430595"/>
            <a:ext cx="8102929" cy="5088850"/>
          </a:xfrm>
          <a:prstGeom prst="rect">
            <a:avLst/>
          </a:prstGeom>
        </p:spPr>
      </p:pic>
      <p:sp>
        <p:nvSpPr>
          <p:cNvPr id="5" name="Text Placeholder 4"/>
          <p:cNvSpPr>
            <a:spLocks noGrp="1"/>
          </p:cNvSpPr>
          <p:nvPr>
            <p:ph type="body" sz="half" idx="4294967295"/>
          </p:nvPr>
        </p:nvSpPr>
        <p:spPr>
          <a:xfrm>
            <a:off x="162232" y="2077569"/>
            <a:ext cx="3421063" cy="3794902"/>
          </a:xfrm>
        </p:spPr>
        <p:txBody>
          <a:bodyPr>
            <a:normAutofit lnSpcReduction="10000"/>
          </a:bodyPr>
          <a:lstStyle/>
          <a:p>
            <a:pPr>
              <a:buFont typeface="Arial" panose="020B0604020202020204" pitchFamily="34" charset="0"/>
              <a:buChar char="•"/>
            </a:pPr>
            <a:r>
              <a:rPr lang="en-US" sz="2400" b="1" dirty="0"/>
              <a:t>Market Basket Analysis is performed to identify the frequently ordered category association. </a:t>
            </a:r>
          </a:p>
          <a:p>
            <a:pPr>
              <a:buFont typeface="Arial" panose="020B0604020202020204" pitchFamily="34" charset="0"/>
              <a:buChar char="•"/>
            </a:pPr>
            <a:r>
              <a:rPr lang="en-US" sz="2400" b="1" dirty="0"/>
              <a:t>Toys are the most ordered category along  with the categories of bed_bath_table, furniture_decor, computers_accessories and health_beauty</a:t>
            </a:r>
            <a:r>
              <a:rPr lang="en-US" sz="2400" dirty="0"/>
              <a:t>.</a:t>
            </a:r>
          </a:p>
          <a:p>
            <a:endParaRPr lang="en-US" sz="2400" dirty="0"/>
          </a:p>
        </p:txBody>
      </p:sp>
    </p:spTree>
    <p:extLst>
      <p:ext uri="{BB962C8B-B14F-4D97-AF65-F5344CB8AC3E}">
        <p14:creationId xmlns:p14="http://schemas.microsoft.com/office/powerpoint/2010/main" val="1657666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721218"/>
          </a:xfrm>
        </p:spPr>
        <p:txBody>
          <a:bodyPr>
            <a:normAutofit/>
          </a:bodyPr>
          <a:lstStyle/>
          <a:p>
            <a:pPr algn="ctr"/>
            <a:r>
              <a:rPr lang="en-US" b="1" dirty="0"/>
              <a:t>Insights</a:t>
            </a:r>
          </a:p>
        </p:txBody>
      </p:sp>
      <p:sp>
        <p:nvSpPr>
          <p:cNvPr id="3" name="Content Placeholder 2"/>
          <p:cNvSpPr>
            <a:spLocks noGrp="1"/>
          </p:cNvSpPr>
          <p:nvPr>
            <p:ph idx="1"/>
          </p:nvPr>
        </p:nvSpPr>
        <p:spPr>
          <a:xfrm>
            <a:off x="838200" y="1188538"/>
            <a:ext cx="10515600" cy="4980034"/>
          </a:xfrm>
        </p:spPr>
        <p:txBody>
          <a:bodyPr/>
          <a:lstStyle/>
          <a:p>
            <a:r>
              <a:rPr lang="en-US" b="1" dirty="0"/>
              <a:t>The category toy is highest selling product in terms of sales and revenue. Toys contribute 20% of product which generates 80% of revenue.</a:t>
            </a:r>
          </a:p>
          <a:p>
            <a:r>
              <a:rPr lang="en-US" b="1" dirty="0"/>
              <a:t>It can be seen that even if the price of the certain products is high, it is still bought by the customer more often.</a:t>
            </a:r>
          </a:p>
          <a:p>
            <a:r>
              <a:rPr lang="en-US" b="1" dirty="0"/>
              <a:t>Apart from Toys, the products from the categories of bed_bath_table, furniture_decor, computers_accessories and health_beauty are the most frequently ordered. The above categories with Toys or/and with each other are most frequent in customers’ basket.</a:t>
            </a:r>
          </a:p>
          <a:p>
            <a:endParaRPr lang="en-US" dirty="0"/>
          </a:p>
        </p:txBody>
      </p:sp>
    </p:spTree>
    <p:extLst>
      <p:ext uri="{BB962C8B-B14F-4D97-AF65-F5344CB8AC3E}">
        <p14:creationId xmlns:p14="http://schemas.microsoft.com/office/powerpoint/2010/main" val="3454144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b="1" dirty="0"/>
              <a:t>Recommendations</a:t>
            </a:r>
          </a:p>
        </p:txBody>
      </p:sp>
      <p:sp>
        <p:nvSpPr>
          <p:cNvPr id="3" name="Content Placeholder 2"/>
          <p:cNvSpPr>
            <a:spLocks noGrp="1"/>
          </p:cNvSpPr>
          <p:nvPr>
            <p:ph idx="1"/>
          </p:nvPr>
        </p:nvSpPr>
        <p:spPr/>
        <p:txBody>
          <a:bodyPr/>
          <a:lstStyle/>
          <a:p>
            <a:r>
              <a:rPr lang="en-US" b="1" dirty="0"/>
              <a:t>The company should focus on the categories which generate more than 80% of the revenue by always keeping them in stock.</a:t>
            </a:r>
          </a:p>
          <a:p>
            <a:r>
              <a:rPr lang="en-US" b="1" dirty="0"/>
              <a:t>The company should target customers who are more likely to buy toys to boost sales as the category toys is the most ordered category.</a:t>
            </a:r>
          </a:p>
          <a:p>
            <a:r>
              <a:rPr lang="en-US" b="1" dirty="0"/>
              <a:t>Offer promo-codes or discounts on the frequently ordered category associations to encourage cross selling among the products.</a:t>
            </a:r>
          </a:p>
          <a:p>
            <a:r>
              <a:rPr lang="en-US" b="1" dirty="0"/>
              <a:t>The company can reduce some of the sub categories which have very low sales.</a:t>
            </a:r>
            <a:endParaRPr lang="en-IN" b="1" dirty="0"/>
          </a:p>
          <a:p>
            <a:endParaRPr lang="en-US" dirty="0"/>
          </a:p>
        </p:txBody>
      </p:sp>
    </p:spTree>
    <p:extLst>
      <p:ext uri="{BB962C8B-B14F-4D97-AF65-F5344CB8AC3E}">
        <p14:creationId xmlns:p14="http://schemas.microsoft.com/office/powerpoint/2010/main" val="1384372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189FDE-9E2C-424A-B022-298B234D329D}"/>
              </a:ext>
            </a:extLst>
          </p:cNvPr>
          <p:cNvSpPr>
            <a:spLocks noGrp="1"/>
          </p:cNvSpPr>
          <p:nvPr>
            <p:ph type="title"/>
          </p:nvPr>
        </p:nvSpPr>
        <p:spPr>
          <a:xfrm>
            <a:off x="838200" y="1"/>
            <a:ext cx="10515600" cy="703384"/>
          </a:xfrm>
        </p:spPr>
        <p:txBody>
          <a:bodyPr/>
          <a:lstStyle/>
          <a:p>
            <a:pPr algn="ctr"/>
            <a:r>
              <a:rPr lang="en-US" b="1" dirty="0"/>
              <a:t>Appendix - Data Sources</a:t>
            </a:r>
            <a:endParaRPr lang="en-IN" b="1" dirty="0"/>
          </a:p>
        </p:txBody>
      </p:sp>
      <p:sp>
        <p:nvSpPr>
          <p:cNvPr id="3" name="Content Placeholder 2">
            <a:extLst>
              <a:ext uri="{FF2B5EF4-FFF2-40B4-BE49-F238E27FC236}">
                <a16:creationId xmlns:a16="http://schemas.microsoft.com/office/drawing/2014/main" xmlns="" id="{84F10C8A-E0AD-45F6-9044-BF737E98FEB5}"/>
              </a:ext>
            </a:extLst>
          </p:cNvPr>
          <p:cNvSpPr>
            <a:spLocks noGrp="1"/>
          </p:cNvSpPr>
          <p:nvPr>
            <p:ph idx="1"/>
          </p:nvPr>
        </p:nvSpPr>
        <p:spPr>
          <a:xfrm>
            <a:off x="1203812" y="829995"/>
            <a:ext cx="9667388" cy="5701434"/>
          </a:xfrm>
        </p:spPr>
        <p:txBody>
          <a:bodyPr>
            <a:noAutofit/>
          </a:bodyPr>
          <a:lstStyle/>
          <a:p>
            <a:pPr>
              <a:buFont typeface="Arial" panose="020B0604020202020204" pitchFamily="34" charset="0"/>
              <a:buChar char="•"/>
            </a:pPr>
            <a:r>
              <a:rPr lang="en-US" sz="2400" b="1" dirty="0">
                <a:solidFill>
                  <a:schemeClr val="tx1"/>
                </a:solidFill>
              </a:rPr>
              <a:t>Here is a snapshot of our data dictionary:</a:t>
            </a:r>
          </a:p>
          <a:p>
            <a:pPr lvl="1">
              <a:lnSpc>
                <a:spcPct val="100000"/>
              </a:lnSpc>
              <a:buFont typeface="Arial" panose="020B0604020202020204" pitchFamily="34" charset="0"/>
              <a:buChar char="•"/>
            </a:pPr>
            <a:r>
              <a:rPr lang="en-US" b="1" dirty="0">
                <a:solidFill>
                  <a:schemeClr val="tx1"/>
                </a:solidFill>
              </a:rPr>
              <a:t>Order details such as order id, order status, order purchased timestamp, etc.</a:t>
            </a:r>
          </a:p>
          <a:p>
            <a:pPr lvl="1">
              <a:lnSpc>
                <a:spcPct val="100000"/>
              </a:lnSpc>
              <a:buFont typeface="Arial" panose="020B0604020202020204" pitchFamily="34" charset="0"/>
              <a:buChar char="•"/>
            </a:pPr>
            <a:r>
              <a:rPr lang="en-US" b="1" dirty="0">
                <a:solidFill>
                  <a:schemeClr val="tx1"/>
                </a:solidFill>
              </a:rPr>
              <a:t>Order Items detail such as order item id, seller id, price, shipping charges, etc.</a:t>
            </a:r>
          </a:p>
          <a:p>
            <a:pPr lvl="1">
              <a:lnSpc>
                <a:spcPct val="100000"/>
              </a:lnSpc>
              <a:buFont typeface="Arial" panose="020B0604020202020204" pitchFamily="34" charset="0"/>
              <a:buChar char="•"/>
            </a:pPr>
            <a:r>
              <a:rPr lang="en-US" b="1" dirty="0">
                <a:solidFill>
                  <a:schemeClr val="tx1"/>
                </a:solidFill>
              </a:rPr>
              <a:t>Customer details such as customer id, customer zip code, customer city, customer state, etc.</a:t>
            </a:r>
          </a:p>
          <a:p>
            <a:pPr lvl="1">
              <a:lnSpc>
                <a:spcPct val="100000"/>
              </a:lnSpc>
              <a:buFont typeface="Arial" panose="020B0604020202020204" pitchFamily="34" charset="0"/>
              <a:buChar char="•"/>
            </a:pPr>
            <a:r>
              <a:rPr lang="en-US" b="1" dirty="0">
                <a:solidFill>
                  <a:schemeClr val="tx1"/>
                </a:solidFill>
              </a:rPr>
              <a:t>Payment details such as payment type, payment value, etc.</a:t>
            </a:r>
          </a:p>
          <a:p>
            <a:pPr lvl="1">
              <a:lnSpc>
                <a:spcPct val="100000"/>
              </a:lnSpc>
              <a:buFont typeface="Arial" panose="020B0604020202020204" pitchFamily="34" charset="0"/>
              <a:buChar char="•"/>
            </a:pPr>
            <a:r>
              <a:rPr lang="en-US" b="1" dirty="0">
                <a:solidFill>
                  <a:schemeClr val="tx1"/>
                </a:solidFill>
              </a:rPr>
              <a:t>Product details such as product id, product category name, product dimensions, etc.</a:t>
            </a:r>
          </a:p>
          <a:p>
            <a:pPr marL="0" indent="0">
              <a:lnSpc>
                <a:spcPct val="100000"/>
              </a:lnSpc>
              <a:spcBef>
                <a:spcPts val="0"/>
              </a:spcBef>
              <a:spcAft>
                <a:spcPts val="0"/>
              </a:spcAft>
              <a:buNone/>
            </a:pPr>
            <a:endParaRPr lang="en-US" sz="2400" b="1" dirty="0">
              <a:solidFill>
                <a:schemeClr val="tx1"/>
              </a:solidFill>
            </a:endParaRPr>
          </a:p>
          <a:p>
            <a:pPr>
              <a:lnSpc>
                <a:spcPct val="100000"/>
              </a:lnSpc>
              <a:buFont typeface="Arial" panose="020B0604020202020204" pitchFamily="34" charset="0"/>
              <a:buChar char="•"/>
            </a:pPr>
            <a:r>
              <a:rPr lang="en-US" sz="2400" b="1" dirty="0">
                <a:solidFill>
                  <a:schemeClr val="tx1"/>
                </a:solidFill>
              </a:rPr>
              <a:t>The following data sources were used:</a:t>
            </a:r>
          </a:p>
          <a:p>
            <a:pPr lvl="1">
              <a:lnSpc>
                <a:spcPct val="100000"/>
              </a:lnSpc>
              <a:buFont typeface="Arial" panose="020B0604020202020204" pitchFamily="34" charset="0"/>
              <a:buChar char="•"/>
            </a:pPr>
            <a:r>
              <a:rPr lang="en-US" b="1" dirty="0">
                <a:solidFill>
                  <a:schemeClr val="tx1"/>
                </a:solidFill>
              </a:rPr>
              <a:t>OList retail dataset containing order-related information.</a:t>
            </a:r>
          </a:p>
          <a:p>
            <a:pPr lvl="1">
              <a:lnSpc>
                <a:spcPct val="100000"/>
              </a:lnSpc>
              <a:buFont typeface="Arial" panose="020B0604020202020204" pitchFamily="34" charset="0"/>
              <a:buChar char="•"/>
            </a:pPr>
            <a:r>
              <a:rPr lang="en-US" b="1" dirty="0">
                <a:solidFill>
                  <a:schemeClr val="tx1"/>
                </a:solidFill>
              </a:rPr>
              <a:t>The data consisted for the year 2016 to 2018.</a:t>
            </a:r>
          </a:p>
        </p:txBody>
      </p:sp>
    </p:spTree>
    <p:extLst>
      <p:ext uri="{BB962C8B-B14F-4D97-AF65-F5344CB8AC3E}">
        <p14:creationId xmlns:p14="http://schemas.microsoft.com/office/powerpoint/2010/main" val="346909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088158-8087-463C-BDB4-66CFD02D32BC}"/>
              </a:ext>
            </a:extLst>
          </p:cNvPr>
          <p:cNvSpPr>
            <a:spLocks noGrp="1"/>
          </p:cNvSpPr>
          <p:nvPr>
            <p:ph type="title"/>
          </p:nvPr>
        </p:nvSpPr>
        <p:spPr>
          <a:xfrm>
            <a:off x="1005840" y="257107"/>
            <a:ext cx="10058400" cy="943897"/>
          </a:xfrm>
        </p:spPr>
        <p:txBody>
          <a:bodyPr/>
          <a:lstStyle/>
          <a:p>
            <a:pPr algn="ctr"/>
            <a:r>
              <a:rPr lang="en-US" b="1" dirty="0"/>
              <a:t>Appendix - Data Methodology</a:t>
            </a:r>
            <a:endParaRPr lang="en-IN" b="1" dirty="0"/>
          </a:p>
        </p:txBody>
      </p:sp>
      <p:sp>
        <p:nvSpPr>
          <p:cNvPr id="3" name="Content Placeholder 2">
            <a:extLst>
              <a:ext uri="{FF2B5EF4-FFF2-40B4-BE49-F238E27FC236}">
                <a16:creationId xmlns:a16="http://schemas.microsoft.com/office/drawing/2014/main" xmlns="" id="{709AEFC5-0AC8-4188-AD2A-5A11BAA469D9}"/>
              </a:ext>
            </a:extLst>
          </p:cNvPr>
          <p:cNvSpPr>
            <a:spLocks noGrp="1"/>
          </p:cNvSpPr>
          <p:nvPr>
            <p:ph idx="1"/>
          </p:nvPr>
        </p:nvSpPr>
        <p:spPr>
          <a:xfrm>
            <a:off x="1188720" y="1430138"/>
            <a:ext cx="9875520" cy="5038019"/>
          </a:xfrm>
        </p:spPr>
        <p:txBody>
          <a:bodyPr>
            <a:noAutofit/>
          </a:bodyPr>
          <a:lstStyle/>
          <a:p>
            <a:pPr marL="0" indent="0">
              <a:buNone/>
            </a:pPr>
            <a:r>
              <a:rPr lang="en-US" sz="2400" b="1" dirty="0">
                <a:solidFill>
                  <a:schemeClr val="tx1"/>
                </a:solidFill>
              </a:rPr>
              <a:t>A thorough analysis of the OList Retail Dataset was conducted. The process included:</a:t>
            </a:r>
          </a:p>
          <a:p>
            <a:pPr lvl="1">
              <a:buFont typeface="Arial" panose="020B0604020202020204" pitchFamily="34" charset="0"/>
              <a:buChar char="•"/>
            </a:pPr>
            <a:r>
              <a:rPr lang="en-US" b="1" dirty="0">
                <a:solidFill>
                  <a:schemeClr val="tx1"/>
                </a:solidFill>
              </a:rPr>
              <a:t>The dataset was cleaned and transformed using the python libraries of Pandas and Numpy in the Jupyter Notebook.</a:t>
            </a:r>
          </a:p>
          <a:p>
            <a:pPr lvl="1">
              <a:buFont typeface="Arial" panose="020B0604020202020204" pitchFamily="34" charset="0"/>
              <a:buChar char="•"/>
            </a:pPr>
            <a:r>
              <a:rPr lang="en-US" b="1" dirty="0">
                <a:solidFill>
                  <a:schemeClr val="tx1"/>
                </a:solidFill>
              </a:rPr>
              <a:t>The missing values for the various columns were replaced with the best values.</a:t>
            </a:r>
          </a:p>
          <a:p>
            <a:pPr lvl="1">
              <a:buFont typeface="Arial" panose="020B0604020202020204" pitchFamily="34" charset="0"/>
              <a:buChar char="•"/>
            </a:pPr>
            <a:r>
              <a:rPr lang="en-US" b="1" dirty="0">
                <a:solidFill>
                  <a:schemeClr val="tx1"/>
                </a:solidFill>
              </a:rPr>
              <a:t>The redundant and duplicate records were discarded and only first occurrence is kept.</a:t>
            </a:r>
          </a:p>
          <a:p>
            <a:pPr lvl="1">
              <a:buFont typeface="Arial" panose="020B0604020202020204" pitchFamily="34" charset="0"/>
              <a:buChar char="•"/>
            </a:pPr>
            <a:r>
              <a:rPr lang="en-US" b="1" dirty="0">
                <a:solidFill>
                  <a:schemeClr val="tx1"/>
                </a:solidFill>
              </a:rPr>
              <a:t>Exploratory data analysis was done using the python libraries of Matplotlib and Seaborn in the Jupyter Notebook.</a:t>
            </a:r>
          </a:p>
          <a:p>
            <a:pPr lvl="1">
              <a:buFont typeface="Arial" panose="020B0604020202020204" pitchFamily="34" charset="0"/>
              <a:buChar char="•"/>
            </a:pPr>
            <a:r>
              <a:rPr lang="en-US" b="1" dirty="0">
                <a:solidFill>
                  <a:schemeClr val="tx1"/>
                </a:solidFill>
              </a:rPr>
              <a:t>A new dataset consisting of order id and product category name was created for Market Basket Analysis.</a:t>
            </a:r>
          </a:p>
          <a:p>
            <a:pPr lvl="1">
              <a:buFont typeface="Arial" panose="020B0604020202020204" pitchFamily="34" charset="0"/>
              <a:buChar char="•"/>
            </a:pPr>
            <a:r>
              <a:rPr lang="en-US" b="1" dirty="0">
                <a:solidFill>
                  <a:schemeClr val="tx1"/>
                </a:solidFill>
              </a:rPr>
              <a:t>Various visualizations and Market Basket Analysis was conducted in Tableau.</a:t>
            </a:r>
            <a:endParaRPr lang="en-IN" b="1" dirty="0">
              <a:solidFill>
                <a:schemeClr val="tx1"/>
              </a:solidFill>
            </a:endParaRPr>
          </a:p>
        </p:txBody>
      </p:sp>
    </p:spTree>
    <p:extLst>
      <p:ext uri="{BB962C8B-B14F-4D97-AF65-F5344CB8AC3E}">
        <p14:creationId xmlns:p14="http://schemas.microsoft.com/office/powerpoint/2010/main" val="230427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33182E-CD90-4596-92E5-8AB34372A2E7}"/>
              </a:ext>
            </a:extLst>
          </p:cNvPr>
          <p:cNvSpPr>
            <a:spLocks noGrp="1"/>
          </p:cNvSpPr>
          <p:nvPr>
            <p:ph type="title"/>
          </p:nvPr>
        </p:nvSpPr>
        <p:spPr/>
        <p:txBody>
          <a:bodyPr/>
          <a:lstStyle/>
          <a:p>
            <a:pPr algn="ctr"/>
            <a:r>
              <a:rPr lang="en-US" b="1" dirty="0"/>
              <a:t>Appendix - Data Assumptions</a:t>
            </a:r>
            <a:endParaRPr lang="en-IN" b="1" dirty="0"/>
          </a:p>
        </p:txBody>
      </p:sp>
      <p:sp>
        <p:nvSpPr>
          <p:cNvPr id="3" name="Content Placeholder 2">
            <a:extLst>
              <a:ext uri="{FF2B5EF4-FFF2-40B4-BE49-F238E27FC236}">
                <a16:creationId xmlns:a16="http://schemas.microsoft.com/office/drawing/2014/main" xmlns="" id="{D0AFF9C6-40B8-4012-82BC-B5CCF27EEAF7}"/>
              </a:ext>
            </a:extLst>
          </p:cNvPr>
          <p:cNvSpPr>
            <a:spLocks noGrp="1"/>
          </p:cNvSpPr>
          <p:nvPr>
            <p:ph idx="1"/>
          </p:nvPr>
        </p:nvSpPr>
        <p:spPr>
          <a:xfrm>
            <a:off x="1066800" y="1983485"/>
            <a:ext cx="10058400" cy="3694643"/>
          </a:xfrm>
        </p:spPr>
        <p:txBody>
          <a:bodyPr>
            <a:noAutofit/>
          </a:bodyPr>
          <a:lstStyle/>
          <a:p>
            <a:pPr>
              <a:buFont typeface="Arial" panose="020B0604020202020204" pitchFamily="34" charset="0"/>
              <a:buChar char="•"/>
            </a:pPr>
            <a:r>
              <a:rPr lang="en-US" b="1" dirty="0">
                <a:solidFill>
                  <a:schemeClr val="tx1"/>
                </a:solidFill>
              </a:rPr>
              <a:t>Only the cases having order status as ‘delivered’ are considered.</a:t>
            </a:r>
          </a:p>
          <a:p>
            <a:pPr>
              <a:buFont typeface="Arial" panose="020B0604020202020204" pitchFamily="34" charset="0"/>
              <a:buChar char="•"/>
            </a:pPr>
            <a:r>
              <a:rPr lang="en-US" b="1" dirty="0">
                <a:solidFill>
                  <a:schemeClr val="tx1"/>
                </a:solidFill>
              </a:rPr>
              <a:t>We assumed that the data provided was achieving the desired revenue.</a:t>
            </a:r>
          </a:p>
          <a:p>
            <a:pPr>
              <a:buFont typeface="Arial" panose="020B0604020202020204" pitchFamily="34" charset="0"/>
              <a:buChar char="•"/>
            </a:pPr>
            <a:r>
              <a:rPr lang="en-US" b="1" dirty="0">
                <a:solidFill>
                  <a:schemeClr val="tx1"/>
                </a:solidFill>
              </a:rPr>
              <a:t>We assumed that the company does not want to expand to new warehouses.</a:t>
            </a:r>
          </a:p>
          <a:p>
            <a:pPr>
              <a:buFont typeface="Arial" panose="020B0604020202020204" pitchFamily="34" charset="0"/>
              <a:buChar char="•"/>
            </a:pPr>
            <a:r>
              <a:rPr lang="en-US" b="1" dirty="0">
                <a:solidFill>
                  <a:schemeClr val="tx1"/>
                </a:solidFill>
              </a:rPr>
              <a:t>The company’s strategies are decided considering there is constant growth in sales.</a:t>
            </a:r>
            <a:endParaRPr lang="en-IN" b="1" dirty="0">
              <a:solidFill>
                <a:schemeClr val="tx1"/>
              </a:solidFill>
            </a:endParaRPr>
          </a:p>
        </p:txBody>
      </p:sp>
    </p:spTree>
    <p:extLst>
      <p:ext uri="{BB962C8B-B14F-4D97-AF65-F5344CB8AC3E}">
        <p14:creationId xmlns:p14="http://schemas.microsoft.com/office/powerpoint/2010/main" val="1315942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7915" y="1569584"/>
            <a:ext cx="10515600" cy="3718832"/>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b="1" dirty="0"/>
              <a:t>                                      </a:t>
            </a:r>
            <a:r>
              <a:rPr lang="en-US" sz="6600" b="1" dirty="0"/>
              <a:t>THANK YOU</a:t>
            </a:r>
          </a:p>
        </p:txBody>
      </p:sp>
    </p:spTree>
    <p:extLst>
      <p:ext uri="{BB962C8B-B14F-4D97-AF65-F5344CB8AC3E}">
        <p14:creationId xmlns:p14="http://schemas.microsoft.com/office/powerpoint/2010/main" val="85825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Agenda</a:t>
            </a:r>
          </a:p>
        </p:txBody>
      </p:sp>
      <p:sp>
        <p:nvSpPr>
          <p:cNvPr id="4" name="Rounded Rectangle 3"/>
          <p:cNvSpPr/>
          <p:nvPr/>
        </p:nvSpPr>
        <p:spPr>
          <a:xfrm>
            <a:off x="3131023" y="1956472"/>
            <a:ext cx="5929954" cy="41025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Wingdings" panose="05000000000000000000" pitchFamily="2" charset="2"/>
              <a:buChar char="§"/>
            </a:pPr>
            <a:r>
              <a:rPr lang="en-US" sz="2400" b="1" dirty="0"/>
              <a:t>Objectives </a:t>
            </a:r>
          </a:p>
          <a:p>
            <a:pPr marL="342900" indent="-342900">
              <a:buFont typeface="Wingdings" panose="05000000000000000000" pitchFamily="2" charset="2"/>
              <a:buChar char="§"/>
            </a:pPr>
            <a:r>
              <a:rPr lang="en-US" sz="2400" b="1" dirty="0"/>
              <a:t>Backgrounds</a:t>
            </a:r>
          </a:p>
          <a:p>
            <a:pPr marL="342900" indent="-342900">
              <a:buFont typeface="Wingdings" panose="05000000000000000000" pitchFamily="2" charset="2"/>
              <a:buChar char="§"/>
            </a:pPr>
            <a:r>
              <a:rPr lang="en-US" sz="2400" b="1" dirty="0"/>
              <a:t>Visualizations</a:t>
            </a:r>
          </a:p>
          <a:p>
            <a:pPr marL="342900" indent="-342900">
              <a:buFont typeface="Wingdings" panose="05000000000000000000" pitchFamily="2" charset="2"/>
              <a:buChar char="§"/>
            </a:pPr>
            <a:r>
              <a:rPr lang="en-US" sz="2400" b="1" dirty="0"/>
              <a:t>Insights</a:t>
            </a:r>
          </a:p>
          <a:p>
            <a:pPr marL="342900" indent="-342900">
              <a:buFont typeface="Wingdings" panose="05000000000000000000" pitchFamily="2" charset="2"/>
              <a:buChar char="§"/>
            </a:pPr>
            <a:r>
              <a:rPr lang="en-US" sz="2400" b="1" dirty="0"/>
              <a:t>Recommendations</a:t>
            </a:r>
          </a:p>
          <a:p>
            <a:pPr marL="342900" indent="-342900">
              <a:buFont typeface="Wingdings" panose="05000000000000000000" pitchFamily="2" charset="2"/>
              <a:buChar char="§"/>
            </a:pPr>
            <a:r>
              <a:rPr lang="en-US" sz="2400" b="1" dirty="0"/>
              <a:t>Appendix:</a:t>
            </a:r>
          </a:p>
          <a:p>
            <a:pPr marL="800100" lvl="1" indent="-342900">
              <a:buFont typeface="Arial" panose="020B0604020202020204" pitchFamily="34" charset="0"/>
              <a:buChar char="•"/>
            </a:pPr>
            <a:r>
              <a:rPr lang="en-US" sz="2400" b="1" dirty="0"/>
              <a:t>      Data sources </a:t>
            </a:r>
          </a:p>
          <a:p>
            <a:pPr marL="800100" lvl="1" indent="-342900">
              <a:buFont typeface="Arial" panose="020B0604020202020204" pitchFamily="34" charset="0"/>
              <a:buChar char="•"/>
            </a:pPr>
            <a:r>
              <a:rPr lang="en-US" sz="2400" b="1" dirty="0"/>
              <a:t>      Data Methodology</a:t>
            </a:r>
          </a:p>
          <a:p>
            <a:pPr marL="800100" lvl="1" indent="-342900">
              <a:buFont typeface="Arial" panose="020B0604020202020204" pitchFamily="34" charset="0"/>
              <a:buChar char="•"/>
            </a:pPr>
            <a:r>
              <a:rPr lang="en-US" sz="2400" b="1" dirty="0"/>
              <a:t>      Data model assumptions</a:t>
            </a:r>
          </a:p>
        </p:txBody>
      </p:sp>
    </p:spTree>
    <p:extLst>
      <p:ext uri="{BB962C8B-B14F-4D97-AF65-F5344CB8AC3E}">
        <p14:creationId xmlns:p14="http://schemas.microsoft.com/office/powerpoint/2010/main" val="283302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5535"/>
            <a:ext cx="10515600" cy="996286"/>
          </a:xfrm>
        </p:spPr>
        <p:txBody>
          <a:bodyPr/>
          <a:lstStyle/>
          <a:p>
            <a:pPr algn="ctr"/>
            <a:r>
              <a:rPr lang="en-US" b="1" dirty="0"/>
              <a:t>Problem Statement and Objective</a:t>
            </a:r>
          </a:p>
        </p:txBody>
      </p:sp>
      <p:sp>
        <p:nvSpPr>
          <p:cNvPr id="3" name="Content Placeholder 2"/>
          <p:cNvSpPr>
            <a:spLocks noGrp="1"/>
          </p:cNvSpPr>
          <p:nvPr>
            <p:ph idx="1"/>
          </p:nvPr>
        </p:nvSpPr>
        <p:spPr>
          <a:xfrm>
            <a:off x="838200" y="1091821"/>
            <a:ext cx="10515600" cy="5085142"/>
          </a:xfrm>
        </p:spPr>
        <p:txBody>
          <a:bodyPr>
            <a:normAutofit lnSpcReduction="10000"/>
          </a:bodyPr>
          <a:lstStyle/>
          <a:p>
            <a:pPr marL="0" indent="0">
              <a:buNone/>
            </a:pPr>
            <a:r>
              <a:rPr lang="en-US" b="1" dirty="0" err="1"/>
              <a:t>OList</a:t>
            </a:r>
            <a:r>
              <a:rPr lang="en-US" b="1" dirty="0"/>
              <a:t> is one such e-commerce company that has faced some losses recently and they want to manage their inventory very well so as to reduce any unnecessary costs that they might be bearing. Our main objective for this project are as follows:</a:t>
            </a:r>
          </a:p>
          <a:p>
            <a:pPr marL="0" indent="0">
              <a:buNone/>
            </a:pPr>
            <a:endParaRPr lang="en-US" b="1" dirty="0"/>
          </a:p>
          <a:p>
            <a:r>
              <a:rPr lang="en-US" b="1" dirty="0"/>
              <a:t> Identify top product contributing to revenue .</a:t>
            </a:r>
          </a:p>
          <a:p>
            <a:r>
              <a:rPr lang="en-US" b="1" dirty="0"/>
              <a:t> Analyze purchase behavior of individual customer using market basket analysis and Pareto Analysis.</a:t>
            </a:r>
          </a:p>
          <a:p>
            <a:r>
              <a:rPr lang="en-US" b="1" dirty="0"/>
              <a:t>Determine which items are most likely to purchased individually or in combination with other products.</a:t>
            </a:r>
          </a:p>
          <a:p>
            <a:r>
              <a:rPr lang="en-US" b="1" dirty="0"/>
              <a:t> Identify the product categories which they can get rid of without significantly impacting business.</a:t>
            </a:r>
            <a:r>
              <a:rPr lang="en-US" dirty="0"/>
              <a:t>	</a:t>
            </a:r>
          </a:p>
          <a:p>
            <a:endParaRPr lang="en-US" dirty="0"/>
          </a:p>
        </p:txBody>
      </p:sp>
    </p:spTree>
    <p:extLst>
      <p:ext uri="{BB962C8B-B14F-4D97-AF65-F5344CB8AC3E}">
        <p14:creationId xmlns:p14="http://schemas.microsoft.com/office/powerpoint/2010/main" val="2311009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80305"/>
            <a:ext cx="10622409" cy="528034"/>
          </a:xfrm>
        </p:spPr>
        <p:txBody>
          <a:bodyPr>
            <a:noAutofit/>
          </a:bodyPr>
          <a:lstStyle/>
          <a:p>
            <a:pPr algn="ctr"/>
            <a:r>
              <a:rPr lang="en-US" sz="4400" b="1" dirty="0"/>
              <a:t>Top 20 ordered product by Quantity</a:t>
            </a:r>
          </a:p>
        </p:txBody>
      </p:sp>
      <p:sp>
        <p:nvSpPr>
          <p:cNvPr id="11" name="Text Placeholder 10"/>
          <p:cNvSpPr>
            <a:spLocks noGrp="1"/>
          </p:cNvSpPr>
          <p:nvPr>
            <p:ph type="body" sz="half" idx="2"/>
          </p:nvPr>
        </p:nvSpPr>
        <p:spPr>
          <a:xfrm>
            <a:off x="244907" y="2136246"/>
            <a:ext cx="2531193" cy="4176064"/>
          </a:xfrm>
        </p:spPr>
        <p:txBody>
          <a:bodyPr>
            <a:normAutofit fontScale="92500"/>
          </a:bodyPr>
          <a:lstStyle/>
          <a:p>
            <a:pPr>
              <a:buFont typeface="Arial" panose="020B0604020202020204" pitchFamily="34" charset="0"/>
              <a:buChar char="•"/>
            </a:pPr>
            <a:r>
              <a:rPr lang="en-US" sz="2600" b="1" dirty="0"/>
              <a:t>The highest ordered product is from the Toys category and has been ordered 467 times.</a:t>
            </a:r>
          </a:p>
          <a:p>
            <a:pPr>
              <a:buFont typeface="Arial" panose="020B0604020202020204" pitchFamily="34" charset="0"/>
              <a:buChar char="•"/>
            </a:pPr>
            <a:r>
              <a:rPr lang="en-US" sz="2600" b="1" dirty="0"/>
              <a:t>Most of the products in the Top 20 that are frequently ordered belong to the Toys category.</a:t>
            </a:r>
          </a:p>
          <a:p>
            <a:endParaRPr lang="en-US" b="1" dirty="0"/>
          </a:p>
        </p:txBody>
      </p:sp>
      <p:pic>
        <p:nvPicPr>
          <p:cNvPr id="9" name="Picture 8"/>
          <p:cNvPicPr>
            <a:picLocks noChangeAspect="1"/>
          </p:cNvPicPr>
          <p:nvPr/>
        </p:nvPicPr>
        <p:blipFill>
          <a:blip r:embed="rId2"/>
          <a:stretch>
            <a:fillRect/>
          </a:stretch>
        </p:blipFill>
        <p:spPr>
          <a:xfrm>
            <a:off x="2986512" y="1110159"/>
            <a:ext cx="8833877" cy="5571398"/>
          </a:xfrm>
          <a:prstGeom prst="rect">
            <a:avLst/>
          </a:prstGeom>
        </p:spPr>
      </p:pic>
    </p:spTree>
    <p:extLst>
      <p:ext uri="{BB962C8B-B14F-4D97-AF65-F5344CB8AC3E}">
        <p14:creationId xmlns:p14="http://schemas.microsoft.com/office/powerpoint/2010/main" val="70243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t>Top 20 ordered product by Revenue</a:t>
            </a:r>
            <a:endParaRPr lang="en-US" sz="4400" dirty="0"/>
          </a:p>
        </p:txBody>
      </p:sp>
      <p:pic>
        <p:nvPicPr>
          <p:cNvPr id="4" name="Content Placeholder 3"/>
          <p:cNvPicPr>
            <a:picLocks noGrp="1" noChangeAspect="1"/>
          </p:cNvPicPr>
          <p:nvPr>
            <p:ph idx="1"/>
          </p:nvPr>
        </p:nvPicPr>
        <p:blipFill>
          <a:blip r:embed="rId2"/>
          <a:stretch>
            <a:fillRect/>
          </a:stretch>
        </p:blipFill>
        <p:spPr>
          <a:xfrm>
            <a:off x="2734346" y="1825625"/>
            <a:ext cx="8619454" cy="4351338"/>
          </a:xfrm>
          <a:prstGeom prst="rect">
            <a:avLst/>
          </a:prstGeom>
        </p:spPr>
      </p:pic>
      <p:sp>
        <p:nvSpPr>
          <p:cNvPr id="5" name="Text Placeholder 4"/>
          <p:cNvSpPr>
            <a:spLocks noGrp="1"/>
          </p:cNvSpPr>
          <p:nvPr>
            <p:ph type="body" sz="half" idx="4294967295"/>
          </p:nvPr>
        </p:nvSpPr>
        <p:spPr>
          <a:xfrm>
            <a:off x="0" y="1804988"/>
            <a:ext cx="2725738" cy="3968750"/>
          </a:xfrm>
        </p:spPr>
        <p:txBody>
          <a:bodyPr>
            <a:noAutofit/>
          </a:bodyPr>
          <a:lstStyle/>
          <a:p>
            <a:pPr>
              <a:buFont typeface="Arial" panose="020B0604020202020204" pitchFamily="34" charset="0"/>
              <a:buChar char="•"/>
            </a:pPr>
            <a:r>
              <a:rPr lang="en-US" sz="2400" b="1" dirty="0"/>
              <a:t>The highest revenue generation is 63, 885 which belongs to the Toys Category.</a:t>
            </a:r>
          </a:p>
          <a:p>
            <a:pPr>
              <a:buFont typeface="Arial" panose="020B0604020202020204" pitchFamily="34" charset="0"/>
              <a:buChar char="•"/>
            </a:pPr>
            <a:r>
              <a:rPr lang="en-US" sz="2400" b="1" dirty="0"/>
              <a:t>Most of the products in the Top 20 list generating high revenue belong to the Toys category.</a:t>
            </a:r>
          </a:p>
          <a:p>
            <a:endParaRPr lang="en-US" sz="2400" b="1" dirty="0"/>
          </a:p>
        </p:txBody>
      </p:sp>
    </p:spTree>
    <p:extLst>
      <p:ext uri="{BB962C8B-B14F-4D97-AF65-F5344CB8AC3E}">
        <p14:creationId xmlns:p14="http://schemas.microsoft.com/office/powerpoint/2010/main" val="3441678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899"/>
            <a:ext cx="10515600" cy="1202224"/>
          </a:xfrm>
        </p:spPr>
        <p:txBody>
          <a:bodyPr>
            <a:normAutofit fontScale="90000"/>
          </a:bodyPr>
          <a:lstStyle/>
          <a:p>
            <a:pPr algn="ctr"/>
            <a:r>
              <a:rPr lang="en-US" b="1" dirty="0"/>
              <a:t>Percentage Running total By Revenue and Orders</a:t>
            </a:r>
          </a:p>
        </p:txBody>
      </p:sp>
      <p:sp>
        <p:nvSpPr>
          <p:cNvPr id="5" name="Content Placeholder 4"/>
          <p:cNvSpPr>
            <a:spLocks noGrp="1"/>
          </p:cNvSpPr>
          <p:nvPr>
            <p:ph idx="1"/>
          </p:nvPr>
        </p:nvSpPr>
        <p:spPr>
          <a:xfrm>
            <a:off x="275302" y="2583510"/>
            <a:ext cx="3341914" cy="2393116"/>
          </a:xfrm>
        </p:spPr>
        <p:txBody>
          <a:bodyPr>
            <a:normAutofit/>
          </a:bodyPr>
          <a:lstStyle/>
          <a:p>
            <a:r>
              <a:rPr lang="en-US" sz="2600" b="1" dirty="0">
                <a:solidFill>
                  <a:schemeClr val="tx1"/>
                </a:solidFill>
              </a:rPr>
              <a:t>The Percentage Running total by Revenue and Quantity Ordered has been broken down by Product Id.</a:t>
            </a:r>
          </a:p>
          <a:p>
            <a:endParaRPr lang="en-US" b="1" dirty="0"/>
          </a:p>
        </p:txBody>
      </p:sp>
      <p:pic>
        <p:nvPicPr>
          <p:cNvPr id="6" name="Picture 5"/>
          <p:cNvPicPr>
            <a:picLocks noChangeAspect="1"/>
          </p:cNvPicPr>
          <p:nvPr/>
        </p:nvPicPr>
        <p:blipFill>
          <a:blip r:embed="rId2"/>
          <a:stretch>
            <a:fillRect/>
          </a:stretch>
        </p:blipFill>
        <p:spPr>
          <a:xfrm>
            <a:off x="4238172" y="1375619"/>
            <a:ext cx="7678526" cy="4867890"/>
          </a:xfrm>
          <a:prstGeom prst="rect">
            <a:avLst/>
          </a:prstGeom>
        </p:spPr>
      </p:pic>
    </p:spTree>
    <p:extLst>
      <p:ext uri="{BB962C8B-B14F-4D97-AF65-F5344CB8AC3E}">
        <p14:creationId xmlns:p14="http://schemas.microsoft.com/office/powerpoint/2010/main" val="3746350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10764077" cy="534473"/>
          </a:xfrm>
        </p:spPr>
        <p:txBody>
          <a:bodyPr>
            <a:noAutofit/>
          </a:bodyPr>
          <a:lstStyle/>
          <a:p>
            <a:pPr algn="ctr"/>
            <a:r>
              <a:rPr lang="en-US" sz="4400" b="1" dirty="0"/>
              <a:t>Pareto Analysis by Quantity</a:t>
            </a:r>
          </a:p>
        </p:txBody>
      </p:sp>
      <p:sp>
        <p:nvSpPr>
          <p:cNvPr id="5" name="Text Placeholder 4"/>
          <p:cNvSpPr>
            <a:spLocks noGrp="1"/>
          </p:cNvSpPr>
          <p:nvPr>
            <p:ph type="body" sz="half" idx="2"/>
          </p:nvPr>
        </p:nvSpPr>
        <p:spPr>
          <a:xfrm>
            <a:off x="398354" y="1794797"/>
            <a:ext cx="3082620" cy="4070887"/>
          </a:xfrm>
        </p:spPr>
        <p:txBody>
          <a:bodyPr>
            <a:noAutofit/>
          </a:bodyPr>
          <a:lstStyle/>
          <a:p>
            <a:pPr>
              <a:buFont typeface="Arial" panose="020B0604020202020204" pitchFamily="34" charset="0"/>
              <a:buChar char="•"/>
            </a:pPr>
            <a:r>
              <a:rPr lang="en-US" sz="2400" b="1" dirty="0"/>
              <a:t>Toys, health_beauty and bed_bath_table make up 80.38% of the total orders. </a:t>
            </a:r>
          </a:p>
          <a:p>
            <a:pPr>
              <a:buFont typeface="Arial" panose="020B0604020202020204" pitchFamily="34" charset="0"/>
              <a:buChar char="•"/>
            </a:pPr>
            <a:r>
              <a:rPr lang="en-US" sz="2400" b="1" dirty="0"/>
              <a:t>Toys alone has 75.94% of the total orders. </a:t>
            </a:r>
          </a:p>
          <a:p>
            <a:pPr>
              <a:buFont typeface="Arial" panose="020B0604020202020204" pitchFamily="34" charset="0"/>
              <a:buChar char="•"/>
            </a:pPr>
            <a:r>
              <a:rPr lang="en-US" sz="2400" b="1" dirty="0"/>
              <a:t>The rest of the 70+ product categories generate 19.62% of the total orders</a:t>
            </a:r>
          </a:p>
        </p:txBody>
      </p:sp>
      <p:pic>
        <p:nvPicPr>
          <p:cNvPr id="6" name="Picture Placeholder 5">
            <a:extLst>
              <a:ext uri="{FF2B5EF4-FFF2-40B4-BE49-F238E27FC236}">
                <a16:creationId xmlns:a16="http://schemas.microsoft.com/office/drawing/2014/main" xmlns="" id="{E5A2D7BE-5520-BBCF-75E0-D7972087F7A2}"/>
              </a:ext>
            </a:extLst>
          </p:cNvPr>
          <p:cNvPicPr>
            <a:picLocks noChangeAspect="1"/>
          </p:cNvPicPr>
          <p:nvPr/>
        </p:nvPicPr>
        <p:blipFill>
          <a:blip r:embed="rId2"/>
          <a:stretch>
            <a:fillRect/>
          </a:stretch>
        </p:blipFill>
        <p:spPr>
          <a:xfrm>
            <a:off x="3642666" y="1364513"/>
            <a:ext cx="8693517" cy="4931457"/>
          </a:xfrm>
          <a:prstGeom prst="rect">
            <a:avLst/>
          </a:prstGeom>
        </p:spPr>
      </p:pic>
    </p:spTree>
    <p:extLst>
      <p:ext uri="{BB962C8B-B14F-4D97-AF65-F5344CB8AC3E}">
        <p14:creationId xmlns:p14="http://schemas.microsoft.com/office/powerpoint/2010/main" val="227380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47" y="304383"/>
            <a:ext cx="10515600" cy="562719"/>
          </a:xfrm>
        </p:spPr>
        <p:txBody>
          <a:bodyPr>
            <a:noAutofit/>
          </a:bodyPr>
          <a:lstStyle/>
          <a:p>
            <a:pPr algn="ctr"/>
            <a:r>
              <a:rPr lang="en-US" sz="4400" b="1" dirty="0"/>
              <a:t>Pareto Analysis by Revenue</a:t>
            </a:r>
            <a:endParaRPr lang="en-US" sz="4400" dirty="0"/>
          </a:p>
        </p:txBody>
      </p:sp>
      <p:sp>
        <p:nvSpPr>
          <p:cNvPr id="5" name="Text Placeholder 4"/>
          <p:cNvSpPr>
            <a:spLocks noGrp="1"/>
          </p:cNvSpPr>
          <p:nvPr>
            <p:ph type="body" sz="half" idx="2"/>
          </p:nvPr>
        </p:nvSpPr>
        <p:spPr>
          <a:xfrm>
            <a:off x="492947" y="1960653"/>
            <a:ext cx="3155324" cy="3557789"/>
          </a:xfrm>
        </p:spPr>
        <p:txBody>
          <a:bodyPr>
            <a:normAutofit lnSpcReduction="10000"/>
          </a:bodyPr>
          <a:lstStyle/>
          <a:p>
            <a:pPr>
              <a:buFont typeface="Arial" panose="020B0604020202020204" pitchFamily="34" charset="0"/>
              <a:buChar char="•"/>
            </a:pPr>
            <a:r>
              <a:rPr lang="en-US" sz="2400" b="1" dirty="0"/>
              <a:t>Toys, health_beauty and watches_gift combine generate 80.56% of the revenue.</a:t>
            </a:r>
          </a:p>
          <a:p>
            <a:pPr>
              <a:buFont typeface="Arial" panose="020B0604020202020204" pitchFamily="34" charset="0"/>
              <a:buChar char="•"/>
            </a:pPr>
            <a:r>
              <a:rPr lang="en-US" sz="2400" b="1" dirty="0"/>
              <a:t>Toys alone generates 76.23% of the revenue.</a:t>
            </a:r>
          </a:p>
          <a:p>
            <a:pPr>
              <a:buFont typeface="Arial" panose="020B0604020202020204" pitchFamily="34" charset="0"/>
              <a:buChar char="•"/>
            </a:pPr>
            <a:r>
              <a:rPr lang="en-US" sz="2400" b="1" dirty="0"/>
              <a:t>The rest of the 70+ product categories generates 23.77% of the revenue. </a:t>
            </a:r>
          </a:p>
          <a:p>
            <a:endParaRPr lang="en-US" dirty="0"/>
          </a:p>
        </p:txBody>
      </p:sp>
      <p:pic>
        <p:nvPicPr>
          <p:cNvPr id="7" name="Picture Placeholder 6">
            <a:extLst>
              <a:ext uri="{FF2B5EF4-FFF2-40B4-BE49-F238E27FC236}">
                <a16:creationId xmlns:a16="http://schemas.microsoft.com/office/drawing/2014/main" xmlns="" id="{E1BF752E-1A09-CB99-0D59-81193B35CC89}"/>
              </a:ext>
            </a:extLst>
          </p:cNvPr>
          <p:cNvPicPr>
            <a:picLocks noGrp="1" noChangeAspect="1"/>
          </p:cNvPicPr>
          <p:nvPr>
            <p:ph type="pic" idx="1"/>
          </p:nvPr>
        </p:nvPicPr>
        <p:blipFill>
          <a:blip r:embed="rId2"/>
          <a:srcRect l="9381" r="9381"/>
          <a:stretch>
            <a:fillRect/>
          </a:stretch>
        </p:blipFill>
        <p:spPr>
          <a:xfrm>
            <a:off x="4272456" y="1302736"/>
            <a:ext cx="7325030" cy="4873625"/>
          </a:xfrm>
          <a:prstGeom prst="rect">
            <a:avLst/>
          </a:prstGeom>
        </p:spPr>
      </p:pic>
    </p:spTree>
    <p:extLst>
      <p:ext uri="{BB962C8B-B14F-4D97-AF65-F5344CB8AC3E}">
        <p14:creationId xmlns:p14="http://schemas.microsoft.com/office/powerpoint/2010/main" val="1510198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196948"/>
            <a:ext cx="9785282" cy="768967"/>
          </a:xfrm>
        </p:spPr>
        <p:txBody>
          <a:bodyPr>
            <a:noAutofit/>
          </a:bodyPr>
          <a:lstStyle/>
          <a:p>
            <a:pPr algn="ctr"/>
            <a:r>
              <a:rPr lang="en-US" sz="4000" b="1" dirty="0"/>
              <a:t>Product category Ordered more than five Times</a:t>
            </a:r>
          </a:p>
        </p:txBody>
      </p:sp>
      <p:sp>
        <p:nvSpPr>
          <p:cNvPr id="5" name="Text Placeholder 4"/>
          <p:cNvSpPr>
            <a:spLocks noGrp="1"/>
          </p:cNvSpPr>
          <p:nvPr>
            <p:ph type="body" sz="half" idx="2"/>
          </p:nvPr>
        </p:nvSpPr>
        <p:spPr>
          <a:xfrm>
            <a:off x="0" y="2713968"/>
            <a:ext cx="2510971" cy="1596775"/>
          </a:xfrm>
        </p:spPr>
        <p:txBody>
          <a:bodyPr>
            <a:normAutofit fontScale="85000" lnSpcReduction="10000"/>
          </a:bodyPr>
          <a:lstStyle/>
          <a:p>
            <a:pPr marL="457200" indent="-457200">
              <a:buFont typeface="Arial" panose="020B0604020202020204" pitchFamily="34" charset="0"/>
              <a:buChar char="•"/>
            </a:pPr>
            <a:r>
              <a:rPr lang="en-US" sz="2800" b="1" dirty="0"/>
              <a:t>Toys category  has outscored all other product with 74929 orders</a:t>
            </a:r>
          </a:p>
        </p:txBody>
      </p:sp>
      <p:sp>
        <p:nvSpPr>
          <p:cNvPr id="6" name="Picture Placeholder 5"/>
          <p:cNvSpPr>
            <a:spLocks noGrp="1"/>
          </p:cNvSpPr>
          <p:nvPr>
            <p:ph type="pic" idx="1"/>
          </p:nvPr>
        </p:nvSpPr>
        <p:spPr/>
        <p:txBody>
          <a:bodyPr/>
          <a:lstStyle/>
          <a:p>
            <a:endParaRPr lang="en-US"/>
          </a:p>
        </p:txBody>
      </p:sp>
      <p:pic>
        <p:nvPicPr>
          <p:cNvPr id="7" name="Picture 6"/>
          <p:cNvPicPr>
            <a:picLocks noChangeAspect="1"/>
          </p:cNvPicPr>
          <p:nvPr/>
        </p:nvPicPr>
        <p:blipFill>
          <a:blip r:embed="rId2"/>
          <a:stretch>
            <a:fillRect/>
          </a:stretch>
        </p:blipFill>
        <p:spPr>
          <a:xfrm>
            <a:off x="2699180" y="965915"/>
            <a:ext cx="9372747" cy="5842260"/>
          </a:xfrm>
          <a:prstGeom prst="rect">
            <a:avLst/>
          </a:prstGeom>
        </p:spPr>
      </p:pic>
    </p:spTree>
    <p:extLst>
      <p:ext uri="{BB962C8B-B14F-4D97-AF65-F5344CB8AC3E}">
        <p14:creationId xmlns:p14="http://schemas.microsoft.com/office/powerpoint/2010/main" val="23343243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8582</TotalTime>
  <Words>843</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Capstone Project Marketing and Retail Analytics</vt:lpstr>
      <vt:lpstr>Agenda</vt:lpstr>
      <vt:lpstr>Problem Statement and Objective</vt:lpstr>
      <vt:lpstr>Top 20 ordered product by Quantity</vt:lpstr>
      <vt:lpstr>Top 20 ordered product by Revenue</vt:lpstr>
      <vt:lpstr>Percentage Running total By Revenue and Orders</vt:lpstr>
      <vt:lpstr>Pareto Analysis by Quantity</vt:lpstr>
      <vt:lpstr>Pareto Analysis by Revenue</vt:lpstr>
      <vt:lpstr>Product category Ordered more than five Times</vt:lpstr>
      <vt:lpstr>Market basket Analysis</vt:lpstr>
      <vt:lpstr>Insights</vt:lpstr>
      <vt:lpstr>      Recommendations</vt:lpstr>
      <vt:lpstr>Appendix - Data Sources</vt:lpstr>
      <vt:lpstr>Appendix - Data Methodology</vt:lpstr>
      <vt:lpstr>Appendix - Data Assumptions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Deepesh Saheb</dc:creator>
  <cp:lastModifiedBy>Deepesh Saheb</cp:lastModifiedBy>
  <cp:revision>79</cp:revision>
  <dcterms:created xsi:type="dcterms:W3CDTF">2023-10-14T10:29:38Z</dcterms:created>
  <dcterms:modified xsi:type="dcterms:W3CDTF">2023-10-23T08:00:15Z</dcterms:modified>
</cp:coreProperties>
</file>