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8"/>
  </p:notesMasterIdLst>
  <p:sldIdLst>
    <p:sldId id="256" r:id="rId2"/>
    <p:sldId id="285" r:id="rId3"/>
    <p:sldId id="286" r:id="rId4"/>
    <p:sldId id="257" r:id="rId5"/>
    <p:sldId id="258" r:id="rId6"/>
    <p:sldId id="259" r:id="rId7"/>
    <p:sldId id="262" r:id="rId8"/>
    <p:sldId id="266" r:id="rId9"/>
    <p:sldId id="264" r:id="rId10"/>
    <p:sldId id="267" r:id="rId11"/>
    <p:sldId id="268" r:id="rId12"/>
    <p:sldId id="269" r:id="rId13"/>
    <p:sldId id="270" r:id="rId14"/>
    <p:sldId id="271" r:id="rId15"/>
    <p:sldId id="272" r:id="rId16"/>
    <p:sldId id="273" r:id="rId17"/>
    <p:sldId id="274" r:id="rId18"/>
    <p:sldId id="275" r:id="rId19"/>
    <p:sldId id="276" r:id="rId20"/>
    <p:sldId id="282" r:id="rId21"/>
    <p:sldId id="283" r:id="rId22"/>
    <p:sldId id="287" r:id="rId23"/>
    <p:sldId id="288" r:id="rId24"/>
    <p:sldId id="289" r:id="rId25"/>
    <p:sldId id="290"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2B2D3-57E5-401B-BDC5-C594033FF6A1}"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ED570-B3D2-4A00-8C19-686B7FC7CD6A}" type="slidenum">
              <a:rPr lang="en-US" smtClean="0"/>
              <a:t>‹#›</a:t>
            </a:fld>
            <a:endParaRPr lang="en-US"/>
          </a:p>
        </p:txBody>
      </p:sp>
    </p:spTree>
    <p:extLst>
      <p:ext uri="{BB962C8B-B14F-4D97-AF65-F5344CB8AC3E}">
        <p14:creationId xmlns:p14="http://schemas.microsoft.com/office/powerpoint/2010/main" val="2775652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ED570-B3D2-4A00-8C19-686B7FC7CD6A}" type="slidenum">
              <a:rPr lang="en-US" smtClean="0"/>
              <a:t>6</a:t>
            </a:fld>
            <a:endParaRPr lang="en-US"/>
          </a:p>
        </p:txBody>
      </p:sp>
    </p:spTree>
    <p:extLst>
      <p:ext uri="{BB962C8B-B14F-4D97-AF65-F5344CB8AC3E}">
        <p14:creationId xmlns:p14="http://schemas.microsoft.com/office/powerpoint/2010/main" val="492701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79B971-01B8-47E6-87D1-96B649476F56}"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293419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79B971-01B8-47E6-87D1-96B649476F56}"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383323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79B971-01B8-47E6-87D1-96B649476F56}"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150360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79B971-01B8-47E6-87D1-96B649476F56}"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C065E-E508-4CD3-82C3-FA53517ABC9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3436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79B971-01B8-47E6-87D1-96B649476F56}"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360068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879B971-01B8-47E6-87D1-96B649476F56}"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1236267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879B971-01B8-47E6-87D1-96B649476F56}"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476813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79B971-01B8-47E6-87D1-96B649476F56}"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4173542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79B971-01B8-47E6-87D1-96B649476F56}"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107177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79B971-01B8-47E6-87D1-96B649476F56}"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204426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79B971-01B8-47E6-87D1-96B649476F56}"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50729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79B971-01B8-47E6-87D1-96B649476F56}"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3646724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79B971-01B8-47E6-87D1-96B649476F56}"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107668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79B971-01B8-47E6-87D1-96B649476F56}"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184055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879B971-01B8-47E6-87D1-96B649476F56}"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186827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79B971-01B8-47E6-87D1-96B649476F56}"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365087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79B971-01B8-47E6-87D1-96B649476F56}"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C065E-E508-4CD3-82C3-FA53517ABC9E}" type="slidenum">
              <a:rPr lang="en-US" smtClean="0"/>
              <a:t>‹#›</a:t>
            </a:fld>
            <a:endParaRPr lang="en-US"/>
          </a:p>
        </p:txBody>
      </p:sp>
    </p:spTree>
    <p:extLst>
      <p:ext uri="{BB962C8B-B14F-4D97-AF65-F5344CB8AC3E}">
        <p14:creationId xmlns:p14="http://schemas.microsoft.com/office/powerpoint/2010/main" val="2530838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879B971-01B8-47E6-87D1-96B649476F56}" type="datetimeFigureOut">
              <a:rPr lang="en-US" smtClean="0"/>
              <a:t>5/16/2024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E9C065E-E508-4CD3-82C3-FA53517ABC9E}" type="slidenum">
              <a:rPr lang="en-US" smtClean="0"/>
              <a:t>‹#›</a:t>
            </a:fld>
            <a:endParaRPr lang="en-US"/>
          </a:p>
        </p:txBody>
      </p:sp>
    </p:spTree>
    <p:extLst>
      <p:ext uri="{BB962C8B-B14F-4D97-AF65-F5344CB8AC3E}">
        <p14:creationId xmlns:p14="http://schemas.microsoft.com/office/powerpoint/2010/main" val="328415182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01302" y="559559"/>
            <a:ext cx="5076968" cy="2606722"/>
          </a:xfrm>
        </p:spPr>
        <p:txBody>
          <a:bodyPr>
            <a:normAutofit fontScale="90000"/>
          </a:bodyPr>
          <a:lstStyle/>
          <a:p>
            <a:r>
              <a:rPr lang="en-US" dirty="0" smtClean="0"/>
              <a:t>Hotel Aggregator Analysis</a:t>
            </a:r>
            <a:br>
              <a:rPr lang="en-US" dirty="0" smtClean="0"/>
            </a:br>
            <a:r>
              <a:rPr lang="en-US" dirty="0" smtClean="0"/>
              <a:t>-power bi-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233312" cy="6858000"/>
          </a:xfrm>
          <a:prstGeom prst="rect">
            <a:avLst/>
          </a:prstGeom>
        </p:spPr>
      </p:pic>
      <p:sp>
        <p:nvSpPr>
          <p:cNvPr id="5" name="Subtitle 4"/>
          <p:cNvSpPr>
            <a:spLocks noGrp="1"/>
          </p:cNvSpPr>
          <p:nvPr>
            <p:ph type="subTitle" idx="1"/>
          </p:nvPr>
        </p:nvSpPr>
        <p:spPr>
          <a:xfrm>
            <a:off x="7642746" y="3630304"/>
            <a:ext cx="4039738" cy="1050879"/>
          </a:xfrm>
        </p:spPr>
        <p:txBody>
          <a:bodyPr/>
          <a:lstStyle/>
          <a:p>
            <a:r>
              <a:rPr lang="en-US" dirty="0" smtClean="0"/>
              <a:t>By: Pratiksha Saheb</a:t>
            </a:r>
          </a:p>
          <a:p>
            <a:endParaRPr lang="en-US" dirty="0"/>
          </a:p>
        </p:txBody>
      </p:sp>
      <p:pic>
        <p:nvPicPr>
          <p:cNvPr id="9" name="Picture 2" descr="Power BI Logo | Information Technology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147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and Availability</a:t>
            </a:r>
          </a:p>
        </p:txBody>
      </p:sp>
      <p:sp>
        <p:nvSpPr>
          <p:cNvPr id="3" name="Content Placeholder 2"/>
          <p:cNvSpPr>
            <a:spLocks noGrp="1"/>
          </p:cNvSpPr>
          <p:nvPr>
            <p:ph sz="quarter" idx="13"/>
          </p:nvPr>
        </p:nvSpPr>
        <p:spPr/>
        <p:txBody>
          <a:bodyPr/>
          <a:lstStyle/>
          <a:p>
            <a:r>
              <a:rPr lang="en-US" dirty="0" smtClean="0"/>
              <a:t>Pricing trend highest in average - $755.255 for 14 accommodates </a:t>
            </a:r>
            <a:endParaRPr lang="en-US" dirty="0"/>
          </a:p>
          <a:p>
            <a:r>
              <a:rPr lang="en-US" dirty="0" smtClean="0"/>
              <a:t>Entire home/apt - $765.152</a:t>
            </a:r>
          </a:p>
          <a:p>
            <a:r>
              <a:rPr lang="en-US" dirty="0" smtClean="0"/>
              <a:t>Private room -$300  </a:t>
            </a:r>
          </a:p>
          <a:p>
            <a:endParaRPr lang="en-US" dirty="0"/>
          </a:p>
          <a:p>
            <a:r>
              <a:rPr lang="en-US" dirty="0"/>
              <a:t>Pricing trend </a:t>
            </a:r>
            <a:r>
              <a:rPr lang="en-US" dirty="0" smtClean="0"/>
              <a:t>lowest </a:t>
            </a:r>
            <a:r>
              <a:rPr lang="en-US" dirty="0"/>
              <a:t>in average - </a:t>
            </a:r>
            <a:r>
              <a:rPr lang="en-US" dirty="0" smtClean="0"/>
              <a:t>$93.8652  </a:t>
            </a:r>
            <a:r>
              <a:rPr lang="en-US" dirty="0"/>
              <a:t>for </a:t>
            </a:r>
            <a:r>
              <a:rPr lang="en-US" dirty="0" smtClean="0"/>
              <a:t>1 </a:t>
            </a:r>
            <a:r>
              <a:rPr lang="en-US" dirty="0"/>
              <a:t>accommodates </a:t>
            </a:r>
          </a:p>
          <a:p>
            <a:r>
              <a:rPr lang="en-US" dirty="0"/>
              <a:t>Entire home/apt </a:t>
            </a:r>
            <a:r>
              <a:rPr lang="en-US" dirty="0" smtClean="0"/>
              <a:t>– $143.8058</a:t>
            </a:r>
          </a:p>
          <a:p>
            <a:r>
              <a:rPr lang="en-US" dirty="0" smtClean="0"/>
              <a:t>Private </a:t>
            </a:r>
            <a:r>
              <a:rPr lang="en-US" dirty="0"/>
              <a:t>room </a:t>
            </a:r>
            <a:r>
              <a:rPr lang="en-US" dirty="0" smtClean="0"/>
              <a:t>- </a:t>
            </a:r>
            <a:r>
              <a:rPr lang="en-US" dirty="0"/>
              <a:t>$90.593</a:t>
            </a:r>
          </a:p>
          <a:p>
            <a:endParaRPr lang="en-US" dirty="0"/>
          </a:p>
          <a:p>
            <a:endParaRPr lang="en-US" dirty="0"/>
          </a:p>
        </p:txBody>
      </p:sp>
      <p:pic>
        <p:nvPicPr>
          <p:cNvPr id="4" name="Picture 2" descr="Power BI Logo | Information Technolog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3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119116"/>
            <a:ext cx="10363826" cy="4672083"/>
          </a:xfrm>
        </p:spPr>
        <p:txBody>
          <a:bodyPr>
            <a:normAutofit/>
          </a:bodyPr>
          <a:lstStyle/>
          <a:p>
            <a:r>
              <a:rPr lang="en-US" sz="2800" dirty="0" smtClean="0"/>
              <a:t>Peak availability of listings over time 5</a:t>
            </a:r>
            <a:r>
              <a:rPr lang="en-US" sz="2800" baseline="30000" dirty="0" smtClean="0"/>
              <a:t>th</a:t>
            </a:r>
            <a:r>
              <a:rPr lang="en-US" sz="2800" dirty="0" smtClean="0"/>
              <a:t> September 2023  </a:t>
            </a:r>
            <a:endParaRPr lang="en-US" sz="2800" dirty="0"/>
          </a:p>
        </p:txBody>
      </p:sp>
      <p:pic>
        <p:nvPicPr>
          <p:cNvPr id="4" name="Picture 3"/>
          <p:cNvPicPr>
            <a:picLocks noChangeAspect="1"/>
          </p:cNvPicPr>
          <p:nvPr/>
        </p:nvPicPr>
        <p:blipFill>
          <a:blip r:embed="rId2"/>
          <a:stretch>
            <a:fillRect/>
          </a:stretch>
        </p:blipFill>
        <p:spPr>
          <a:xfrm>
            <a:off x="2226503" y="1937981"/>
            <a:ext cx="7558941" cy="3853218"/>
          </a:xfrm>
          <a:prstGeom prst="rect">
            <a:avLst/>
          </a:prstGeom>
        </p:spPr>
      </p:pic>
      <p:pic>
        <p:nvPicPr>
          <p:cNvPr id="5" name="Picture 2" descr="Power BI Logo | Information Technology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950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Host Performance</a:t>
            </a:r>
            <a:endParaRPr lang="en-US" dirty="0"/>
          </a:p>
        </p:txBody>
      </p:sp>
      <p:sp>
        <p:nvSpPr>
          <p:cNvPr id="3" name="Subtitle 2"/>
          <p:cNvSpPr>
            <a:spLocks noGrp="1"/>
          </p:cNvSpPr>
          <p:nvPr>
            <p:ph type="subTitle" idx="1"/>
          </p:nvPr>
        </p:nvSpPr>
        <p:spPr/>
        <p:txBody>
          <a:bodyPr/>
          <a:lstStyle/>
          <a:p>
            <a:endParaRPr lang="en-US"/>
          </a:p>
        </p:txBody>
      </p:sp>
      <p:pic>
        <p:nvPicPr>
          <p:cNvPr id="4" name="Picture 2" descr="Power BI Logo | Information Technolog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913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2764" y="1160060"/>
            <a:ext cx="9635320" cy="5390865"/>
          </a:xfrm>
          <a:prstGeom prst="rect">
            <a:avLst/>
          </a:prstGeom>
        </p:spPr>
      </p:pic>
      <p:sp>
        <p:nvSpPr>
          <p:cNvPr id="3" name="Title 2"/>
          <p:cNvSpPr>
            <a:spLocks noGrp="1"/>
          </p:cNvSpPr>
          <p:nvPr>
            <p:ph type="ctrTitle"/>
          </p:nvPr>
        </p:nvSpPr>
        <p:spPr>
          <a:xfrm>
            <a:off x="1992572" y="436728"/>
            <a:ext cx="8448415" cy="723332"/>
          </a:xfrm>
        </p:spPr>
        <p:txBody>
          <a:bodyPr>
            <a:normAutofit/>
          </a:bodyPr>
          <a:lstStyle/>
          <a:p>
            <a:r>
              <a:rPr lang="en-US" sz="4000" dirty="0" smtClean="0"/>
              <a:t>Host Performance</a:t>
            </a:r>
            <a:endParaRPr lang="en-US" sz="4000" dirty="0"/>
          </a:p>
        </p:txBody>
      </p:sp>
      <p:pic>
        <p:nvPicPr>
          <p:cNvPr id="5" name="Picture 2" descr="Power BI Logo | Information Technology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129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409434"/>
            <a:ext cx="8498457" cy="900752"/>
          </a:xfrm>
        </p:spPr>
        <p:txBody>
          <a:bodyPr>
            <a:normAutofit/>
          </a:bodyPr>
          <a:lstStyle/>
          <a:p>
            <a:r>
              <a:rPr lang="en-US" dirty="0"/>
              <a:t>Host Performance</a:t>
            </a:r>
          </a:p>
        </p:txBody>
      </p:sp>
      <p:sp>
        <p:nvSpPr>
          <p:cNvPr id="3" name="Subtitle 2"/>
          <p:cNvSpPr>
            <a:spLocks noGrp="1"/>
          </p:cNvSpPr>
          <p:nvPr>
            <p:ph type="subTitle" idx="1"/>
          </p:nvPr>
        </p:nvSpPr>
        <p:spPr>
          <a:xfrm>
            <a:off x="1751012" y="1473958"/>
            <a:ext cx="8689976" cy="491320"/>
          </a:xfrm>
        </p:spPr>
        <p:txBody>
          <a:bodyPr>
            <a:normAutofit lnSpcReduction="10000"/>
          </a:bodyPr>
          <a:lstStyle/>
          <a:p>
            <a:pPr algn="l"/>
            <a:r>
              <a:rPr lang="en-US" dirty="0" err="1" smtClean="0"/>
              <a:t>Superhost</a:t>
            </a:r>
            <a:r>
              <a:rPr lang="en-US" dirty="0" smtClean="0"/>
              <a:t> and verified </a:t>
            </a:r>
            <a:endParaRPr lang="en-US" dirty="0"/>
          </a:p>
        </p:txBody>
      </p:sp>
      <p:pic>
        <p:nvPicPr>
          <p:cNvPr id="4" name="Picture 3"/>
          <p:cNvPicPr>
            <a:picLocks noChangeAspect="1"/>
          </p:cNvPicPr>
          <p:nvPr/>
        </p:nvPicPr>
        <p:blipFill>
          <a:blip r:embed="rId2"/>
          <a:stretch>
            <a:fillRect/>
          </a:stretch>
        </p:blipFill>
        <p:spPr>
          <a:xfrm>
            <a:off x="1466566" y="1965278"/>
            <a:ext cx="9519882" cy="4591334"/>
          </a:xfrm>
          <a:prstGeom prst="rect">
            <a:avLst/>
          </a:prstGeom>
        </p:spPr>
      </p:pic>
      <p:pic>
        <p:nvPicPr>
          <p:cNvPr id="5" name="Picture 2" descr="Power BI Logo | Information Technology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407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51012" y="900753"/>
            <a:ext cx="8689976" cy="682387"/>
          </a:xfrm>
        </p:spPr>
        <p:txBody>
          <a:bodyPr>
            <a:normAutofit fontScale="90000"/>
          </a:bodyPr>
          <a:lstStyle/>
          <a:p>
            <a:r>
              <a:rPr lang="en-US" dirty="0"/>
              <a:t>Host Performance</a:t>
            </a:r>
          </a:p>
        </p:txBody>
      </p:sp>
      <p:sp>
        <p:nvSpPr>
          <p:cNvPr id="4" name="Subtitle 3"/>
          <p:cNvSpPr>
            <a:spLocks noGrp="1"/>
          </p:cNvSpPr>
          <p:nvPr>
            <p:ph type="subTitle" idx="1"/>
          </p:nvPr>
        </p:nvSpPr>
        <p:spPr>
          <a:xfrm>
            <a:off x="1751012" y="1583140"/>
            <a:ext cx="8689976" cy="518615"/>
          </a:xfrm>
        </p:spPr>
        <p:txBody>
          <a:bodyPr/>
          <a:lstStyle/>
          <a:p>
            <a:pPr algn="l"/>
            <a:r>
              <a:rPr lang="en-US" dirty="0" err="1"/>
              <a:t>Superhost</a:t>
            </a:r>
            <a:r>
              <a:rPr lang="en-US" dirty="0"/>
              <a:t> and </a:t>
            </a:r>
            <a:r>
              <a:rPr lang="en-US" dirty="0" err="1" smtClean="0"/>
              <a:t>notverified</a:t>
            </a:r>
            <a:r>
              <a:rPr lang="en-US" dirty="0" smtClean="0"/>
              <a:t> </a:t>
            </a:r>
            <a:endParaRPr lang="en-US" dirty="0"/>
          </a:p>
          <a:p>
            <a:endParaRPr lang="en-US" dirty="0"/>
          </a:p>
        </p:txBody>
      </p:sp>
      <p:pic>
        <p:nvPicPr>
          <p:cNvPr id="5" name="Picture 4"/>
          <p:cNvPicPr>
            <a:picLocks noChangeAspect="1"/>
          </p:cNvPicPr>
          <p:nvPr/>
        </p:nvPicPr>
        <p:blipFill>
          <a:blip r:embed="rId2"/>
          <a:stretch>
            <a:fillRect/>
          </a:stretch>
        </p:blipFill>
        <p:spPr>
          <a:xfrm>
            <a:off x="1187355" y="1937982"/>
            <a:ext cx="9512490" cy="4476466"/>
          </a:xfrm>
          <a:prstGeom prst="rect">
            <a:avLst/>
          </a:prstGeom>
        </p:spPr>
      </p:pic>
      <p:pic>
        <p:nvPicPr>
          <p:cNvPr id="6" name="Picture 2" descr="Power BI Logo | Information Technology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972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914400"/>
            <a:ext cx="8689976" cy="682388"/>
          </a:xfrm>
        </p:spPr>
        <p:txBody>
          <a:bodyPr>
            <a:normAutofit fontScale="90000"/>
          </a:bodyPr>
          <a:lstStyle/>
          <a:p>
            <a:r>
              <a:rPr lang="en-US" dirty="0"/>
              <a:t>Host Performance</a:t>
            </a:r>
          </a:p>
        </p:txBody>
      </p:sp>
      <p:sp>
        <p:nvSpPr>
          <p:cNvPr id="3" name="Subtitle 2"/>
          <p:cNvSpPr>
            <a:spLocks noGrp="1"/>
          </p:cNvSpPr>
          <p:nvPr>
            <p:ph type="subTitle" idx="1"/>
          </p:nvPr>
        </p:nvSpPr>
        <p:spPr>
          <a:xfrm>
            <a:off x="1751012" y="1596788"/>
            <a:ext cx="8689976" cy="518615"/>
          </a:xfrm>
        </p:spPr>
        <p:txBody>
          <a:bodyPr/>
          <a:lstStyle/>
          <a:p>
            <a:pPr algn="l"/>
            <a:r>
              <a:rPr lang="en-US" dirty="0" smtClean="0"/>
              <a:t>verified but not </a:t>
            </a:r>
            <a:r>
              <a:rPr lang="en-US" dirty="0" err="1" smtClean="0"/>
              <a:t>superhost</a:t>
            </a:r>
            <a:r>
              <a:rPr lang="en-US" dirty="0" smtClean="0"/>
              <a:t> </a:t>
            </a:r>
            <a:endParaRPr lang="en-US" dirty="0"/>
          </a:p>
          <a:p>
            <a:endParaRPr lang="en-US" dirty="0"/>
          </a:p>
        </p:txBody>
      </p:sp>
      <p:pic>
        <p:nvPicPr>
          <p:cNvPr id="4" name="Picture 3"/>
          <p:cNvPicPr>
            <a:picLocks noChangeAspect="1"/>
          </p:cNvPicPr>
          <p:nvPr/>
        </p:nvPicPr>
        <p:blipFill>
          <a:blip r:embed="rId2"/>
          <a:stretch>
            <a:fillRect/>
          </a:stretch>
        </p:blipFill>
        <p:spPr>
          <a:xfrm>
            <a:off x="1364776" y="2115402"/>
            <a:ext cx="9076212" cy="4408227"/>
          </a:xfrm>
          <a:prstGeom prst="rect">
            <a:avLst/>
          </a:prstGeom>
        </p:spPr>
      </p:pic>
      <p:pic>
        <p:nvPicPr>
          <p:cNvPr id="5" name="Picture 2" descr="Power BI Logo | Information Technology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769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818867"/>
            <a:ext cx="8689976" cy="709682"/>
          </a:xfrm>
        </p:spPr>
        <p:txBody>
          <a:bodyPr>
            <a:normAutofit fontScale="90000"/>
          </a:bodyPr>
          <a:lstStyle/>
          <a:p>
            <a:r>
              <a:rPr lang="en-US" dirty="0"/>
              <a:t>Host Performance</a:t>
            </a:r>
          </a:p>
        </p:txBody>
      </p:sp>
      <p:sp>
        <p:nvSpPr>
          <p:cNvPr id="3" name="Subtitle 2"/>
          <p:cNvSpPr>
            <a:spLocks noGrp="1"/>
          </p:cNvSpPr>
          <p:nvPr>
            <p:ph type="subTitle" idx="1"/>
          </p:nvPr>
        </p:nvSpPr>
        <p:spPr>
          <a:xfrm>
            <a:off x="1751012" y="1624085"/>
            <a:ext cx="8689976" cy="559558"/>
          </a:xfrm>
        </p:spPr>
        <p:txBody>
          <a:bodyPr/>
          <a:lstStyle/>
          <a:p>
            <a:pPr algn="l"/>
            <a:r>
              <a:rPr lang="en-US" dirty="0" smtClean="0"/>
              <a:t>Not verified </a:t>
            </a:r>
            <a:r>
              <a:rPr lang="en-US" dirty="0"/>
              <a:t>but not </a:t>
            </a:r>
            <a:r>
              <a:rPr lang="en-US" dirty="0" err="1"/>
              <a:t>superhost</a:t>
            </a:r>
            <a:r>
              <a:rPr lang="en-US" dirty="0"/>
              <a:t> </a:t>
            </a:r>
          </a:p>
          <a:p>
            <a:pPr algn="l"/>
            <a:endParaRPr lang="en-US" dirty="0"/>
          </a:p>
        </p:txBody>
      </p:sp>
      <p:pic>
        <p:nvPicPr>
          <p:cNvPr id="4" name="Picture 3"/>
          <p:cNvPicPr>
            <a:picLocks noChangeAspect="1"/>
          </p:cNvPicPr>
          <p:nvPr/>
        </p:nvPicPr>
        <p:blipFill>
          <a:blip r:embed="rId2"/>
          <a:stretch>
            <a:fillRect/>
          </a:stretch>
        </p:blipFill>
        <p:spPr>
          <a:xfrm>
            <a:off x="982639" y="2183643"/>
            <a:ext cx="9689910" cy="4203509"/>
          </a:xfrm>
          <a:prstGeom prst="rect">
            <a:avLst/>
          </a:prstGeom>
        </p:spPr>
      </p:pic>
      <p:pic>
        <p:nvPicPr>
          <p:cNvPr id="5" name="Picture 2" descr="Power BI Logo | Information Technology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747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2784143"/>
            <a:ext cx="10363826" cy="1542196"/>
          </a:xfrm>
        </p:spPr>
        <p:txBody>
          <a:bodyPr>
            <a:normAutofit/>
          </a:bodyPr>
          <a:lstStyle/>
          <a:p>
            <a:pPr marL="0" indent="0" algn="ctr">
              <a:buNone/>
            </a:pPr>
            <a:r>
              <a:rPr lang="en-US" sz="4000" dirty="0" smtClean="0"/>
              <a:t>Review score and guest satisfaction</a:t>
            </a:r>
            <a:endParaRPr lang="en-US" sz="4000" dirty="0"/>
          </a:p>
        </p:txBody>
      </p:sp>
      <p:pic>
        <p:nvPicPr>
          <p:cNvPr id="4" name="Picture 2" descr="Power BI Logo | Information Technolog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820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3959" y="1493150"/>
            <a:ext cx="8720919" cy="4825763"/>
          </a:xfrm>
          <a:prstGeom prst="rect">
            <a:avLst/>
          </a:prstGeom>
        </p:spPr>
      </p:pic>
      <p:sp>
        <p:nvSpPr>
          <p:cNvPr id="3" name="Title 2"/>
          <p:cNvSpPr>
            <a:spLocks noGrp="1"/>
          </p:cNvSpPr>
          <p:nvPr>
            <p:ph type="ctrTitle"/>
          </p:nvPr>
        </p:nvSpPr>
        <p:spPr>
          <a:xfrm>
            <a:off x="1751012" y="232013"/>
            <a:ext cx="8689976" cy="696035"/>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4000" dirty="0"/>
              <a:t>Review score and guest satisfaction</a:t>
            </a:r>
          </a:p>
        </p:txBody>
      </p:sp>
      <p:pic>
        <p:nvPicPr>
          <p:cNvPr id="5" name="Picture 2" descr="Power BI Logo | Information Technology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708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3"/>
          </p:nvPr>
        </p:nvSpPr>
        <p:spPr/>
        <p:txBody>
          <a:bodyPr/>
          <a:lstStyle/>
          <a:p>
            <a:pPr marL="0" indent="0" algn="just">
              <a:buNone/>
            </a:pPr>
            <a:r>
              <a:rPr lang="en-US" dirty="0"/>
              <a:t>The objective of this project is to utilize Power BI to analyze a dataset of hotel aggregator listings comprehensively. The dataset contains a </a:t>
            </a:r>
            <a:r>
              <a:rPr lang="en-US" dirty="0" smtClean="0"/>
              <a:t>multiple </a:t>
            </a:r>
            <a:r>
              <a:rPr lang="en-US" dirty="0"/>
              <a:t>of </a:t>
            </a:r>
            <a:r>
              <a:rPr lang="en-US"/>
              <a:t>attributes </a:t>
            </a:r>
            <a:r>
              <a:rPr lang="en-US" smtClean="0"/>
              <a:t>like </a:t>
            </a:r>
            <a:r>
              <a:rPr lang="en-US" dirty="0"/>
              <a:t>listings, hosts, reviews, and availability. The primary aim is to extract actionable insights and understand trends, patterns, and influential factors affecting the performance of listings within the aggregator platform.</a:t>
            </a:r>
            <a:endParaRPr lang="en-US" dirty="0"/>
          </a:p>
        </p:txBody>
      </p:sp>
      <p:pic>
        <p:nvPicPr>
          <p:cNvPr id="4" name="Picture 2" descr="Power BI Logo | Information Technolog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353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Property and room type analysis</a:t>
            </a:r>
            <a:endParaRPr lang="en-US" dirty="0"/>
          </a:p>
        </p:txBody>
      </p:sp>
      <p:sp>
        <p:nvSpPr>
          <p:cNvPr id="3" name="Subtitle 2"/>
          <p:cNvSpPr>
            <a:spLocks noGrp="1"/>
          </p:cNvSpPr>
          <p:nvPr>
            <p:ph type="subTitle" idx="1"/>
          </p:nvPr>
        </p:nvSpPr>
        <p:spPr/>
        <p:txBody>
          <a:bodyPr/>
          <a:lstStyle/>
          <a:p>
            <a:endParaRPr lang="en-US"/>
          </a:p>
        </p:txBody>
      </p:sp>
      <p:pic>
        <p:nvPicPr>
          <p:cNvPr id="5" name="Picture 2" descr="Power BI Logo | Information Technolog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15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50976"/>
          </a:xfrm>
        </p:spPr>
        <p:txBody>
          <a:bodyPr/>
          <a:lstStyle/>
          <a:p>
            <a:r>
              <a:rPr lang="en-US" dirty="0"/>
              <a:t>Property and room type analysis</a:t>
            </a:r>
          </a:p>
        </p:txBody>
      </p:sp>
      <p:pic>
        <p:nvPicPr>
          <p:cNvPr id="4" name="Content Placeholder 3"/>
          <p:cNvPicPr>
            <a:picLocks noGrp="1" noChangeAspect="1"/>
          </p:cNvPicPr>
          <p:nvPr>
            <p:ph sz="quarter" idx="13"/>
          </p:nvPr>
        </p:nvPicPr>
        <p:blipFill>
          <a:blip r:embed="rId2"/>
          <a:stretch>
            <a:fillRect/>
          </a:stretch>
        </p:blipFill>
        <p:spPr>
          <a:xfrm>
            <a:off x="913775" y="1569494"/>
            <a:ext cx="10364451" cy="5036023"/>
          </a:xfrm>
          <a:prstGeom prst="rect">
            <a:avLst/>
          </a:prstGeom>
        </p:spPr>
      </p:pic>
      <p:pic>
        <p:nvPicPr>
          <p:cNvPr id="6" name="Picture 2" descr="Power BI Logo | Information Technology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323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sz="quarter" idx="13"/>
          </p:nvPr>
        </p:nvSpPr>
        <p:spPr/>
        <p:txBody>
          <a:bodyPr/>
          <a:lstStyle/>
          <a:p>
            <a:r>
              <a:rPr lang="en-US" dirty="0" smtClean="0"/>
              <a:t>Sydney, Australia  and its neighborhood Newtown/ enmore has maximum </a:t>
            </a:r>
            <a:r>
              <a:rPr lang="en-US" dirty="0"/>
              <a:t>host total listing count indicates that there is a significant number of hosts actively participating in the rental market to cater to this </a:t>
            </a:r>
            <a:r>
              <a:rPr lang="en-US" dirty="0" smtClean="0"/>
              <a:t>demand.</a:t>
            </a:r>
          </a:p>
          <a:p>
            <a:r>
              <a:rPr lang="en-US" dirty="0"/>
              <a:t>"Entire rental unit" </a:t>
            </a:r>
            <a:r>
              <a:rPr lang="en-US" dirty="0" smtClean="0"/>
              <a:t>listings </a:t>
            </a:r>
            <a:r>
              <a:rPr lang="en-US" dirty="0"/>
              <a:t>include high-end properties </a:t>
            </a:r>
            <a:r>
              <a:rPr lang="en-US" dirty="0" smtClean="0"/>
              <a:t>commanding </a:t>
            </a:r>
            <a:r>
              <a:rPr lang="en-US" dirty="0"/>
              <a:t>higher prices compared to other property </a:t>
            </a:r>
            <a:r>
              <a:rPr lang="en-US" dirty="0" smtClean="0"/>
              <a:t>types like entire homes and private room in home.</a:t>
            </a:r>
          </a:p>
          <a:p>
            <a:r>
              <a:rPr lang="en-US" dirty="0"/>
              <a:t>property type "casa particular" has the highest average price, it signifies that these accommodations command a premium within the </a:t>
            </a:r>
            <a:r>
              <a:rPr lang="en-US" dirty="0" smtClean="0"/>
              <a:t>market.</a:t>
            </a:r>
          </a:p>
          <a:p>
            <a:endParaRPr lang="en-US" dirty="0"/>
          </a:p>
        </p:txBody>
      </p:sp>
      <p:pic>
        <p:nvPicPr>
          <p:cNvPr id="4" name="Picture 2" descr="Power BI Logo | Information Technolog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518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sz="quarter" idx="13"/>
          </p:nvPr>
        </p:nvSpPr>
        <p:spPr/>
        <p:txBody>
          <a:bodyPr>
            <a:normAutofit lnSpcReduction="10000"/>
          </a:bodyPr>
          <a:lstStyle/>
          <a:p>
            <a:r>
              <a:rPr lang="en-US" dirty="0"/>
              <a:t>The higher average price for "entire home/apartment" suggests that travelers prioritize privacy, space, and exclusivity when booking accommodations. </a:t>
            </a:r>
            <a:endParaRPr lang="en-US" dirty="0" smtClean="0"/>
          </a:p>
          <a:p>
            <a:r>
              <a:rPr lang="en-US" dirty="0"/>
              <a:t>The lowest average price observed for "shared room" indicates that budget-conscious travelers may prioritize cost savings over privacy and exclusivity</a:t>
            </a:r>
            <a:r>
              <a:rPr lang="en-US" dirty="0" smtClean="0"/>
              <a:t>.</a:t>
            </a:r>
          </a:p>
          <a:p>
            <a:r>
              <a:rPr lang="en-US" dirty="0" smtClean="0"/>
              <a:t>Pay attention to the types of property that are more popular or have highest average prices example casa particular and private rooms in villa seems to command higher prices. If this type of property are available highlighting them in listing could be </a:t>
            </a:r>
            <a:r>
              <a:rPr lang="en-US" dirty="0" err="1" smtClean="0"/>
              <a:t>benicial</a:t>
            </a:r>
            <a:r>
              <a:rPr lang="en-US" dirty="0" smtClean="0"/>
              <a:t>.</a:t>
            </a:r>
            <a:br>
              <a:rPr lang="en-US" dirty="0" smtClean="0"/>
            </a:br>
            <a:endParaRPr lang="en-US" dirty="0"/>
          </a:p>
        </p:txBody>
      </p:sp>
      <p:pic>
        <p:nvPicPr>
          <p:cNvPr id="4" name="Picture 2" descr="Power BI Logo | Information Technolog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167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sz="quarter" idx="13"/>
          </p:nvPr>
        </p:nvSpPr>
        <p:spPr/>
        <p:txBody>
          <a:bodyPr>
            <a:normAutofit fontScale="92500"/>
          </a:bodyPr>
          <a:lstStyle/>
          <a:p>
            <a:r>
              <a:rPr lang="en-US" dirty="0" smtClean="0"/>
              <a:t>High availability on certain dates like 5 September in the data could indicate high demand. Increasing prices on this dates maximize revenue could be good strategy.</a:t>
            </a:r>
          </a:p>
          <a:p>
            <a:r>
              <a:rPr lang="en-US" dirty="0" smtClean="0"/>
              <a:t>Consider seasonality in pricing and availability strategy. Prices might be higher during peak tourist seasons and lower during off peak times. </a:t>
            </a:r>
          </a:p>
          <a:p>
            <a:r>
              <a:rPr lang="en-US" dirty="0" smtClean="0"/>
              <a:t>Encourage hosts to verify all email, phone and work email. Data shows hosts with three verifications have highest average total listing.</a:t>
            </a:r>
          </a:p>
          <a:p>
            <a:r>
              <a:rPr lang="en-US" dirty="0" smtClean="0"/>
              <a:t>Data shows that host who respond within a few hour have highest average total listing and a high response rate.</a:t>
            </a:r>
            <a:endParaRPr lang="en-US" dirty="0"/>
          </a:p>
        </p:txBody>
      </p:sp>
      <p:pic>
        <p:nvPicPr>
          <p:cNvPr id="4" name="Picture 2" descr="Power BI Logo | Information Technolog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152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sz="quarter" idx="13"/>
          </p:nvPr>
        </p:nvSpPr>
        <p:spPr/>
        <p:txBody>
          <a:bodyPr/>
          <a:lstStyle/>
          <a:p>
            <a:r>
              <a:rPr lang="en-US" dirty="0" smtClean="0"/>
              <a:t>Property type tent and bus have highest average of review per month.</a:t>
            </a:r>
          </a:p>
          <a:p>
            <a:r>
              <a:rPr lang="en-US" dirty="0" smtClean="0"/>
              <a:t>Entire home/apt has highest number of review compare to other room type.</a:t>
            </a:r>
          </a:p>
          <a:p>
            <a:r>
              <a:rPr lang="en-US" dirty="0" smtClean="0"/>
              <a:t>Optimizing availability based on demand can help maximize booking  and revenue.</a:t>
            </a:r>
          </a:p>
          <a:p>
            <a:r>
              <a:rPr lang="en-US" dirty="0" smtClean="0"/>
              <a:t>Consider the lowest review ratings in communication and locations ,</a:t>
            </a:r>
            <a:r>
              <a:rPr lang="en-US" dirty="0" err="1" smtClean="0"/>
              <a:t>thenthe</a:t>
            </a:r>
            <a:r>
              <a:rPr lang="en-US" dirty="0" smtClean="0"/>
              <a:t> factors behind this low ratings. Improve communication as one low ratings affect other rating like location.</a:t>
            </a:r>
            <a:endParaRPr lang="en-US" dirty="0"/>
          </a:p>
        </p:txBody>
      </p:sp>
      <p:pic>
        <p:nvPicPr>
          <p:cNvPr id="4" name="Picture 2" descr="Power BI Logo | Information Technolog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977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lgn="ctr">
              <a:buNone/>
            </a:pPr>
            <a:r>
              <a:rPr lang="en-US" sz="6000" dirty="0" smtClean="0"/>
              <a:t>Thank you </a:t>
            </a:r>
            <a:endParaRPr lang="en-US" sz="6000" dirty="0"/>
          </a:p>
        </p:txBody>
      </p:sp>
      <p:pic>
        <p:nvPicPr>
          <p:cNvPr id="4" name="Picture 2" descr="Power BI Logo | Information Technolog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236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and preparation</a:t>
            </a:r>
            <a:endParaRPr lang="en-US" dirty="0"/>
          </a:p>
        </p:txBody>
      </p:sp>
      <p:sp>
        <p:nvSpPr>
          <p:cNvPr id="3" name="Content Placeholder 2"/>
          <p:cNvSpPr>
            <a:spLocks noGrp="1"/>
          </p:cNvSpPr>
          <p:nvPr>
            <p:ph sz="quarter" idx="13"/>
          </p:nvPr>
        </p:nvSpPr>
        <p:spPr/>
        <p:txBody>
          <a:bodyPr/>
          <a:lstStyle/>
          <a:p>
            <a:r>
              <a:rPr lang="en-US" dirty="0" smtClean="0"/>
              <a:t>Connecting Microsoft power bi to our dataset</a:t>
            </a:r>
          </a:p>
          <a:p>
            <a:r>
              <a:rPr lang="en-US" dirty="0" smtClean="0"/>
              <a:t>Checking for null/duplicates/irrelevant values or columns</a:t>
            </a:r>
          </a:p>
          <a:p>
            <a:r>
              <a:rPr lang="en-US" dirty="0" smtClean="0"/>
              <a:t>Starting up our data exploration and analysis</a:t>
            </a:r>
            <a:endParaRPr lang="en-US" dirty="0"/>
          </a:p>
        </p:txBody>
      </p:sp>
      <p:pic>
        <p:nvPicPr>
          <p:cNvPr id="2050" name="Picture 2" descr="Power BI Logo | Information Technolog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494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in power bi</a:t>
            </a:r>
            <a:endParaRPr lang="en-US" dirty="0"/>
          </a:p>
        </p:txBody>
      </p:sp>
      <p:sp>
        <p:nvSpPr>
          <p:cNvPr id="3" name="Content Placeholder 2"/>
          <p:cNvSpPr>
            <a:spLocks noGrp="1"/>
          </p:cNvSpPr>
          <p:nvPr>
            <p:ph sz="quarter" idx="13"/>
          </p:nvPr>
        </p:nvSpPr>
        <p:spPr/>
        <p:txBody>
          <a:bodyPr/>
          <a:lstStyle/>
          <a:p>
            <a:pPr>
              <a:buFont typeface="Wingdings" panose="05000000000000000000" pitchFamily="2" charset="2"/>
              <a:buChar char="q"/>
            </a:pPr>
            <a:r>
              <a:rPr lang="en-US" dirty="0" smtClean="0"/>
              <a:t>Geographical insights</a:t>
            </a:r>
          </a:p>
          <a:p>
            <a:pPr>
              <a:buFont typeface="Wingdings" panose="05000000000000000000" pitchFamily="2" charset="2"/>
              <a:buChar char="q"/>
            </a:pPr>
            <a:r>
              <a:rPr lang="en-US" dirty="0" smtClean="0"/>
              <a:t>Pricing trends and availability</a:t>
            </a:r>
          </a:p>
          <a:p>
            <a:pPr>
              <a:buFont typeface="Wingdings" panose="05000000000000000000" pitchFamily="2" charset="2"/>
              <a:buChar char="q"/>
            </a:pPr>
            <a:r>
              <a:rPr lang="en-US" dirty="0" smtClean="0"/>
              <a:t>Host performance characteristics</a:t>
            </a:r>
          </a:p>
          <a:p>
            <a:pPr>
              <a:buFont typeface="Wingdings" panose="05000000000000000000" pitchFamily="2" charset="2"/>
              <a:buChar char="q"/>
            </a:pPr>
            <a:r>
              <a:rPr lang="en-US" dirty="0" smtClean="0"/>
              <a:t>Review score and guest satisfaction</a:t>
            </a:r>
          </a:p>
          <a:p>
            <a:pPr>
              <a:buFont typeface="Wingdings" panose="05000000000000000000" pitchFamily="2" charset="2"/>
              <a:buChar char="q"/>
            </a:pPr>
            <a:r>
              <a:rPr lang="en-US" dirty="0" smtClean="0"/>
              <a:t>Property and room type analysis</a:t>
            </a:r>
          </a:p>
          <a:p>
            <a:pPr>
              <a:buFont typeface="Wingdings" panose="05000000000000000000" pitchFamily="2" charset="2"/>
              <a:buChar char="q"/>
            </a:pPr>
            <a:r>
              <a:rPr lang="en-US" dirty="0" smtClean="0"/>
              <a:t>recommendations</a:t>
            </a:r>
            <a:endParaRPr lang="en-US" dirty="0"/>
          </a:p>
        </p:txBody>
      </p:sp>
      <p:pic>
        <p:nvPicPr>
          <p:cNvPr id="4" name="Picture 2" descr="Power BI Logo | Information Technolog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658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lstStyle/>
          <a:p>
            <a:pPr marL="0" indent="0">
              <a:buNone/>
            </a:pPr>
            <a:r>
              <a:rPr lang="en-US" dirty="0" smtClean="0"/>
              <a:t>                      </a:t>
            </a:r>
            <a:r>
              <a:rPr lang="en-US" sz="5400" dirty="0" smtClean="0"/>
              <a:t>Geographical insights</a:t>
            </a:r>
            <a:endParaRPr lang="en-US" sz="5400" dirty="0"/>
          </a:p>
        </p:txBody>
      </p:sp>
      <p:pic>
        <p:nvPicPr>
          <p:cNvPr id="4" name="Picture 2" descr="Power BI Logo | Information Technolog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262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sz="quarter" idx="13"/>
          </p:nvPr>
        </p:nvSpPr>
        <p:spPr/>
        <p:txBody>
          <a:bodyPr/>
          <a:lstStyle/>
          <a:p>
            <a:endParaRPr lang="en-US"/>
          </a:p>
        </p:txBody>
      </p:sp>
      <p:pic>
        <p:nvPicPr>
          <p:cNvPr id="7" name="Picture 6"/>
          <p:cNvPicPr>
            <a:picLocks noChangeAspect="1"/>
          </p:cNvPicPr>
          <p:nvPr/>
        </p:nvPicPr>
        <p:blipFill>
          <a:blip r:embed="rId3"/>
          <a:stretch>
            <a:fillRect/>
          </a:stretch>
        </p:blipFill>
        <p:spPr>
          <a:xfrm>
            <a:off x="532263" y="618517"/>
            <a:ext cx="10959152" cy="5823226"/>
          </a:xfrm>
          <a:prstGeom prst="rect">
            <a:avLst/>
          </a:prstGeom>
        </p:spPr>
      </p:pic>
      <p:pic>
        <p:nvPicPr>
          <p:cNvPr id="8" name="Picture 2" descr="Power BI Logo | Information Technology Solu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5149" y="5791199"/>
            <a:ext cx="1096851"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714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00501" y="549322"/>
            <a:ext cx="10577015" cy="5759355"/>
          </a:xfrm>
          <a:prstGeom prst="rect">
            <a:avLst/>
          </a:prstGeom>
        </p:spPr>
      </p:pic>
      <p:pic>
        <p:nvPicPr>
          <p:cNvPr id="4" name="Picture 2" descr="Power BI Logo | Information Technology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96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Pricing and Availability</a:t>
            </a:r>
            <a:endParaRPr lang="en-US" dirty="0"/>
          </a:p>
        </p:txBody>
      </p:sp>
      <p:sp>
        <p:nvSpPr>
          <p:cNvPr id="3" name="Subtitle 2"/>
          <p:cNvSpPr>
            <a:spLocks noGrp="1"/>
          </p:cNvSpPr>
          <p:nvPr>
            <p:ph type="subTitle" idx="1"/>
          </p:nvPr>
        </p:nvSpPr>
        <p:spPr/>
        <p:txBody>
          <a:bodyPr/>
          <a:lstStyle/>
          <a:p>
            <a:endParaRPr lang="en-US"/>
          </a:p>
        </p:txBody>
      </p:sp>
      <p:pic>
        <p:nvPicPr>
          <p:cNvPr id="4" name="Picture 2" descr="Power BI Logo | Information Technolog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961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0573" y="613580"/>
            <a:ext cx="9730854" cy="5554639"/>
          </a:xfrm>
          <a:prstGeom prst="rect">
            <a:avLst/>
          </a:prstGeom>
        </p:spPr>
      </p:pic>
      <p:pic>
        <p:nvPicPr>
          <p:cNvPr id="3" name="Picture 2" descr="Power BI Logo | Information Technology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553" y="5618469"/>
            <a:ext cx="1274447" cy="12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958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355</TotalTime>
  <Words>570</Words>
  <Application>Microsoft Office PowerPoint</Application>
  <PresentationFormat>Widescreen</PresentationFormat>
  <Paragraphs>60</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Tw Cen MT</vt:lpstr>
      <vt:lpstr>Wingdings</vt:lpstr>
      <vt:lpstr>Droplet</vt:lpstr>
      <vt:lpstr>Hotel Aggregator Analysis -power bi-</vt:lpstr>
      <vt:lpstr>Problem Statement</vt:lpstr>
      <vt:lpstr>Data cleaning and preparation</vt:lpstr>
      <vt:lpstr>Data analysis in power bi</vt:lpstr>
      <vt:lpstr>PowerPoint Presentation</vt:lpstr>
      <vt:lpstr>PowerPoint Presentation</vt:lpstr>
      <vt:lpstr>PowerPoint Presentation</vt:lpstr>
      <vt:lpstr>Pricing and Availability</vt:lpstr>
      <vt:lpstr>PowerPoint Presentation</vt:lpstr>
      <vt:lpstr>Pricing and Availability</vt:lpstr>
      <vt:lpstr>PowerPoint Presentation</vt:lpstr>
      <vt:lpstr>Host Performance</vt:lpstr>
      <vt:lpstr>Host Performance</vt:lpstr>
      <vt:lpstr>Host Performance</vt:lpstr>
      <vt:lpstr>Host Performance</vt:lpstr>
      <vt:lpstr>Host Performance</vt:lpstr>
      <vt:lpstr>Host Performance</vt:lpstr>
      <vt:lpstr>PowerPoint Presentation</vt:lpstr>
      <vt:lpstr>        Review score and guest satisfaction</vt:lpstr>
      <vt:lpstr>Property and room type analysis</vt:lpstr>
      <vt:lpstr>Property and room type analysis</vt:lpstr>
      <vt:lpstr>recommendations</vt:lpstr>
      <vt:lpstr>recommendations</vt:lpstr>
      <vt:lpstr>recommendations</vt:lpstr>
      <vt:lpstr>recommendations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Hotal Aggregator Analysis</dc:title>
  <dc:creator>Deepesh Saheb</dc:creator>
  <cp:lastModifiedBy>Deepesh Saheb</cp:lastModifiedBy>
  <cp:revision>24</cp:revision>
  <dcterms:created xsi:type="dcterms:W3CDTF">2024-05-16T09:14:51Z</dcterms:created>
  <dcterms:modified xsi:type="dcterms:W3CDTF">2024-05-16T15:09:54Z</dcterms:modified>
</cp:coreProperties>
</file>