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2" r:id="rId4"/>
    <p:sldId id="261" r:id="rId6"/>
    <p:sldId id="257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58" r:id="rId15"/>
    <p:sldId id="259" r:id="rId16"/>
    <p:sldId id="266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d0542e6d0_6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" name="Google Shape;136;g7d0542e6d0_6_6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4df7c4131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" name="Google Shape;170;g84df7c4131_0_15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51acc2fbe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51acc2fbe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51acc2fbe_0_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51acc2fbe_0_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51acc2fbe_0_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51acc2fbe_0_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51acc2fbe_0_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51acc2fbe_0_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51acc2fbe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51acc2fbe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51acc2fbe_0_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51acc2fbe_0_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38a0257c3_1_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2" name="Google Shape;282;g838a0257c3_1_9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4000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Walchand College of Engineering, Sangli</a:t>
            </a:r>
            <a:br>
              <a:rPr b="0" i="0" u="none" strike="noStrike" cap="none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9490" y="3783330"/>
            <a:ext cx="7914640" cy="2078990"/>
          </a:xfrm>
        </p:spPr>
        <p:txBody>
          <a:bodyPr>
            <a:normAutofit fontScale="8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Presented By:</a:t>
            </a:r>
            <a:endParaRPr>
              <a:solidFill>
                <a:schemeClr val="tx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	</a:t>
            </a:r>
            <a:r>
              <a:rPr lang="en-IN" altLang="en-GB" sz="28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Presen</a:t>
            </a:r>
            <a:r>
              <a:rPr lang="en-GB" sz="28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ted By:</a:t>
            </a:r>
            <a:endParaRPr sz="2800">
              <a:solidFill>
                <a:schemeClr val="tx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	</a:t>
            </a:r>
            <a:r>
              <a:rPr lang="en-GB" sz="28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Pratibha Ambadas Garje – 2017BTECS001</a:t>
            </a:r>
            <a:r>
              <a:rPr lang="en-IN" altLang="en-GB" sz="28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08</a:t>
            </a:r>
            <a:endParaRPr lang="en-IN" altLang="en-GB" sz="280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08</a:t>
            </a:r>
            <a:endParaRPr lang="en-GB" sz="28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	</a:t>
            </a:r>
            <a:r>
              <a:rPr lang="en-GB" sz="28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Under the Guidance of: Prof. </a:t>
            </a:r>
            <a:r>
              <a:rPr lang="en-IN" altLang="en-GB" sz="28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Kiran. P. Kamble.</a:t>
            </a:r>
            <a:endParaRPr sz="28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/>
          <p:nvPr>
            <p:ph type="title"/>
          </p:nvPr>
        </p:nvSpPr>
        <p:spPr>
          <a:xfrm>
            <a:off x="1522811" y="381000"/>
            <a:ext cx="9146400" cy="1371600"/>
          </a:xfrm>
          <a:prstGeom prst="rect">
            <a:avLst/>
          </a:prstGeom>
        </p:spPr>
        <p:txBody>
          <a:bodyPr spcFirstLastPara="1" wrap="square" lIns="91433" tIns="45700" rIns="91433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2" name="Google Shape;222;p42"/>
          <p:cNvSpPr txBox="1"/>
          <p:nvPr>
            <p:ph type="body" idx="1"/>
          </p:nvPr>
        </p:nvSpPr>
        <p:spPr>
          <a:xfrm>
            <a:off x="1522800" y="1620733"/>
            <a:ext cx="9136800" cy="523760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223520" lvl="0" indent="-22352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035"/>
              <a:buChar char="•"/>
            </a:pPr>
            <a:r>
              <a:rPr lang="en-GB" sz="2715" b="1"/>
              <a:t>ReLu  layer</a:t>
            </a:r>
            <a:endParaRPr sz="3200"/>
          </a:p>
          <a:p>
            <a:pPr marL="463550" lvl="1" indent="-22860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Non-linear activation</a:t>
            </a:r>
          </a:p>
          <a:p>
            <a:pPr marL="463550" lvl="1" indent="-22860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Updates parameters of model</a:t>
            </a:r>
          </a:p>
          <a:p>
            <a:pPr marL="463550" lvl="1" indent="-22860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Negative activations are converted to zero</a:t>
            </a:r>
          </a:p>
          <a:p>
            <a:pPr marL="463550" lvl="1" indent="-22860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Not technically layer</a:t>
            </a:r>
          </a:p>
          <a:p>
            <a:pPr marL="223520" lvl="0" indent="-23495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GB" sz="3200" b="1"/>
              <a:t>Pooling layer</a:t>
            </a:r>
            <a:endParaRPr sz="3200"/>
          </a:p>
          <a:p>
            <a:pPr marL="463550" lvl="1" indent="-231775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50"/>
              <a:buChar char="•"/>
            </a:pPr>
            <a:r>
              <a:rPr lang="en-GB" sz="2465"/>
              <a:t>Downsampling</a:t>
            </a:r>
            <a:endParaRPr sz="2465"/>
          </a:p>
          <a:p>
            <a:pPr marL="463550" lvl="1" indent="-231775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50"/>
              <a:buChar char="•"/>
            </a:pPr>
            <a:r>
              <a:rPr lang="en-GB" sz="2465"/>
              <a:t>Controls overfitting</a:t>
            </a:r>
            <a:endParaRPr sz="2665"/>
          </a:p>
          <a:p>
            <a:pPr marL="463550" lvl="1" indent="-231775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50"/>
              <a:buChar char="•"/>
            </a:pPr>
            <a:r>
              <a:rPr lang="en-GB" sz="2465"/>
              <a:t>Types:</a:t>
            </a:r>
            <a:endParaRPr sz="2665"/>
          </a:p>
          <a:p>
            <a:pPr marL="682625" lvl="2" indent="-192405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GB" sz="2400"/>
              <a:t>Max pooling</a:t>
            </a:r>
            <a:endParaRPr sz="2400"/>
          </a:p>
          <a:p>
            <a:pPr marL="682625" lvl="2" indent="-192405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GB" sz="2400"/>
              <a:t>Average pooling</a:t>
            </a:r>
            <a:endParaRPr sz="2400"/>
          </a:p>
          <a:p>
            <a:pPr marL="231775" lvl="1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 panose="020B0604020202020204"/>
              <a:buNone/>
            </a:pPr>
            <a:r>
              <a:rPr lang="en-GB" sz="2465"/>
              <a:t> </a:t>
            </a:r>
            <a:endParaRPr sz="2465"/>
          </a:p>
          <a:p>
            <a:pPr marL="223520" lvl="0" indent="-8255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 panose="020B0604020202020204"/>
              <a:buNone/>
            </a:pPr>
            <a:endParaRPr sz="296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66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4"/>
          <p:cNvSpPr txBox="1"/>
          <p:nvPr>
            <p:ph type="body" idx="1"/>
          </p:nvPr>
        </p:nvSpPr>
        <p:spPr>
          <a:xfrm>
            <a:off x="698500" y="546735"/>
            <a:ext cx="9961245" cy="544449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3200" b="1"/>
              <a:t>Dropout Layer</a:t>
            </a:r>
            <a:endParaRPr lang="en-US" sz="3200" b="1"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3200" b="1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2800">
                <a:sym typeface="+mn-ea"/>
              </a:rPr>
              <a:t>Reduces overfitting</a:t>
            </a:r>
            <a:endParaRPr sz="2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2800">
                <a:sym typeface="+mn-ea"/>
              </a:rPr>
              <a:t>Improves accuracy</a:t>
            </a:r>
            <a:endParaRPr sz="2800"/>
          </a:p>
          <a:p>
            <a:pPr marL="1137920" lvl="2" indent="-198120" algn="l" rtl="0"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GB" sz="2800" b="1"/>
              <a:t>Fully connected layer</a:t>
            </a:r>
            <a:endParaRPr sz="2800"/>
          </a:p>
          <a:p>
            <a:pPr marL="1377950" lvl="3" indent="-231775" algn="l" rtl="0"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GB" sz="2800"/>
              <a:t>Neurons are fully connected</a:t>
            </a:r>
            <a:endParaRPr sz="2800"/>
          </a:p>
          <a:p>
            <a:pPr marL="1377950" lvl="3" indent="-231775" algn="l" rtl="0"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GB" sz="2800"/>
              <a:t>Combine features together to create a model</a:t>
            </a:r>
            <a:endParaRPr sz="2800"/>
          </a:p>
          <a:p>
            <a:pPr marL="1377950" lvl="3" indent="-231775" algn="l" rtl="0"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GB" sz="2800"/>
              <a:t>Can be replaced by average pooling layer</a:t>
            </a:r>
            <a:endParaRPr sz="2800"/>
          </a:p>
          <a:p>
            <a:pPr marL="1377950" lvl="3" indent="-231775" algn="l" rtl="0"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GB" sz="2800"/>
              <a:t>Output the probabilities</a:t>
            </a:r>
            <a:endParaRPr sz="1995"/>
          </a:p>
          <a:p>
            <a:pPr marL="231775" lvl="1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665"/>
          </a:p>
          <a:p>
            <a:pPr marL="463550" lvl="1" indent="-10477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665"/>
          </a:p>
          <a:p>
            <a:pPr marL="463550" lvl="1" indent="-10477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665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63575"/>
            <a:ext cx="10972800" cy="814705"/>
          </a:xfrm>
        </p:spPr>
        <p:txBody>
          <a:bodyPr/>
          <a:p>
            <a:r>
              <a:rPr lang="en-US"/>
              <a:t>Results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50975" y="1898015"/>
            <a:ext cx="9288780" cy="42062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3315" y="2259965"/>
            <a:ext cx="9944100" cy="34823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3410"/>
            <a:ext cx="10972800" cy="733425"/>
          </a:xfrm>
        </p:spPr>
        <p:txBody>
          <a:bodyPr/>
          <a:p>
            <a:r>
              <a:rPr lang="en-US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https://www.mdpi.com/2076-3417/8/9/1575</a:t>
            </a:r>
            <a:endParaRPr lang="en-US"/>
          </a:p>
          <a:p>
            <a:r>
              <a:rPr lang="en-US"/>
              <a:t>https://medium.com/@abhimanyu.contact/metal-surface-defect-detection-4e4c8c79bb6b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2"/>
          <p:cNvSpPr txBox="1"/>
          <p:nvPr>
            <p:ph type="body" idx="1"/>
          </p:nvPr>
        </p:nvSpPr>
        <p:spPr>
          <a:xfrm>
            <a:off x="552400" y="2758100"/>
            <a:ext cx="11277600" cy="41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165100" lvl="0" indent="-1651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GB" sz="5465"/>
              <a:t>Thank You☺</a:t>
            </a:r>
            <a:endParaRPr sz="5465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ctrTitle"/>
          </p:nvPr>
        </p:nvSpPr>
        <p:spPr>
          <a:xfrm>
            <a:off x="379730" y="1546225"/>
            <a:ext cx="10363200" cy="1593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 panose="02020603050405020304"/>
              <a:buNone/>
            </a:pPr>
            <a:r>
              <a:rPr lang="en-US" sz="3200">
                <a:sym typeface="+mn-ea"/>
              </a:rPr>
              <a:t>Metal Surface Defect Detection using Convolutional Neural Netwok</a:t>
            </a:r>
            <a:endParaRPr sz="3200"/>
          </a:p>
        </p:txBody>
      </p:sp>
      <p:sp>
        <p:nvSpPr>
          <p:cNvPr id="139" name="Google Shape;139;p29"/>
          <p:cNvSpPr/>
          <p:nvPr/>
        </p:nvSpPr>
        <p:spPr>
          <a:xfrm>
            <a:off x="-534825" y="284675"/>
            <a:ext cx="10363200" cy="8252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BFF0FE"/>
              </a:gs>
              <a:gs pos="50000">
                <a:srgbClr val="BAE7F3"/>
              </a:gs>
              <a:gs pos="100000">
                <a:srgbClr val="97C0CC"/>
              </a:gs>
            </a:gsLst>
            <a:lin ang="5400012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65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65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</a:t>
            </a:r>
            <a:endParaRPr sz="1465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65" b="1" cap="none">
              <a:solidFill>
                <a:srgbClr val="00206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9"/>
          <p:cNvSpPr/>
          <p:nvPr/>
        </p:nvSpPr>
        <p:spPr>
          <a:xfrm>
            <a:off x="-344968" y="3428999"/>
            <a:ext cx="10542000" cy="7328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BFF0FE"/>
              </a:gs>
              <a:gs pos="50000">
                <a:srgbClr val="BAE7F3"/>
              </a:gs>
              <a:gs pos="100000">
                <a:srgbClr val="97C0CC"/>
              </a:gs>
            </a:gsLst>
            <a:lin ang="5400012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65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65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</a:t>
            </a:r>
            <a:r>
              <a:rPr lang="en-US" altLang="en-GB" sz="5065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</a:t>
            </a:r>
            <a:r>
              <a:rPr lang="en-GB" sz="5065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tive</a:t>
            </a:r>
            <a:endParaRPr sz="1465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65" b="1" cap="none">
              <a:solidFill>
                <a:srgbClr val="00206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1" name="Google Shape;141;p29"/>
          <p:cNvSpPr txBox="1"/>
          <p:nvPr/>
        </p:nvSpPr>
        <p:spPr>
          <a:xfrm>
            <a:off x="480060" y="4695190"/>
            <a:ext cx="9347835" cy="112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 marL="0" indent="0">
              <a:buNone/>
            </a:pPr>
            <a:r>
              <a:rPr lang="en-US" sz="2800">
                <a:sym typeface="+mn-ea"/>
              </a:rPr>
              <a:t>To locate various metallic defects in an image using Deep Convolutional </a:t>
            </a:r>
            <a:r>
              <a:rPr lang="en-US" sz="2800">
                <a:sym typeface="+mn-ea"/>
              </a:rPr>
              <a:t>Neural Netwok</a:t>
            </a:r>
            <a:endParaRPr lang="en-US" sz="2800"/>
          </a:p>
          <a:p>
            <a:pPr marL="0" indent="0">
              <a:buNone/>
            </a:pPr>
            <a:endParaRPr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1265"/>
            <a:ext cx="10515600" cy="459740"/>
          </a:xfrm>
        </p:spPr>
        <p:txBody>
          <a:bodyPr>
            <a:normAutofit fontScale="90000"/>
          </a:bodyPr>
          <a:p>
            <a:r>
              <a:rPr lang="en-US"/>
              <a:t>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Dataset is taken from NEU database.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Dataset consists of 6 types of metallic defects like crazing ,inclusion,patches,pitted surface,rolled in scale ,scratches with annotations for every class.</a:t>
            </a:r>
            <a:endParaRPr lang="en-US"/>
          </a:p>
        </p:txBody>
      </p:sp>
      <p:sp>
        <p:nvSpPr>
          <p:cNvPr id="4" name="Google Shape;155;p31"/>
          <p:cNvSpPr/>
          <p:nvPr/>
        </p:nvSpPr>
        <p:spPr>
          <a:xfrm>
            <a:off x="423545" y="330200"/>
            <a:ext cx="10485120" cy="104902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BFF0FE"/>
              </a:gs>
              <a:gs pos="50000">
                <a:srgbClr val="BAE7F3"/>
              </a:gs>
              <a:gs pos="100000">
                <a:srgbClr val="97C0CC"/>
              </a:gs>
            </a:gsLst>
            <a:lin ang="5400012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3716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cap="none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Dataset	</a:t>
            </a:r>
            <a:endParaRPr lang="en-US" sz="3800" b="1" cap="none">
              <a:solidFill>
                <a:srgbClr val="00206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Dataset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3065" y="1856740"/>
            <a:ext cx="10775950" cy="49961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body" idx="1"/>
          </p:nvPr>
        </p:nvSpPr>
        <p:spPr>
          <a:xfrm>
            <a:off x="1142100" y="2011103"/>
            <a:ext cx="6852400" cy="25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16510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3200"/>
              <a:t>Training model</a:t>
            </a:r>
            <a:endParaRPr sz="3200"/>
          </a:p>
          <a:p>
            <a:pPr marL="342900" lvl="1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3200"/>
              <a:t>Deep Learning</a:t>
            </a:r>
            <a:endParaRPr sz="3200"/>
          </a:p>
          <a:p>
            <a:pPr marL="3429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342900" lvl="1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3200"/>
              <a:t>CNN</a:t>
            </a:r>
            <a:endParaRPr sz="3200"/>
          </a:p>
          <a:p>
            <a:pPr marL="34290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173" name="Google Shape;173;p34"/>
          <p:cNvSpPr/>
          <p:nvPr/>
        </p:nvSpPr>
        <p:spPr>
          <a:xfrm>
            <a:off x="-646979" y="445615"/>
            <a:ext cx="12636000" cy="7852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BFF0FE"/>
              </a:gs>
              <a:gs pos="50000">
                <a:srgbClr val="BAE7F3"/>
              </a:gs>
              <a:gs pos="100000">
                <a:srgbClr val="97C0CC"/>
              </a:gs>
            </a:gsLst>
            <a:lin ang="5400012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65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65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	Proposed Technology</a:t>
            </a:r>
            <a:endParaRPr sz="1465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65" b="1" cap="none">
              <a:solidFill>
                <a:srgbClr val="00206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/>
          <p:nvPr>
            <p:ph type="title"/>
          </p:nvPr>
        </p:nvSpPr>
        <p:spPr>
          <a:xfrm>
            <a:off x="1522811" y="381000"/>
            <a:ext cx="9146400" cy="1371600"/>
          </a:xfrm>
          <a:prstGeom prst="rect">
            <a:avLst/>
          </a:prstGeom>
        </p:spPr>
        <p:txBody>
          <a:bodyPr spcFirstLastPara="1" wrap="square" lIns="91433" tIns="45700" rIns="91433" bIns="45700" anchor="b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4000"/>
          </a:p>
        </p:txBody>
      </p:sp>
      <p:sp>
        <p:nvSpPr>
          <p:cNvPr id="191" name="Google Shape;191;p37"/>
          <p:cNvSpPr txBox="1"/>
          <p:nvPr>
            <p:ph type="body" idx="1"/>
          </p:nvPr>
        </p:nvSpPr>
        <p:spPr>
          <a:xfrm>
            <a:off x="1522809" y="1904999"/>
            <a:ext cx="9136800" cy="411480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3065"/>
              <a:t>Neural networks perform very well for image recognition. In particular, a specific type of neural networks called</a:t>
            </a:r>
            <a:r>
              <a:rPr lang="en-GB" sz="3065" b="1"/>
              <a:t> Convolutional Neural Networks </a:t>
            </a:r>
            <a:r>
              <a:rPr lang="en-GB" sz="3065"/>
              <a:t>(CNNs) are best suited for the task of image recognition..</a:t>
            </a:r>
            <a:endParaRPr sz="3065"/>
          </a:p>
        </p:txBody>
      </p:sp>
      <p:sp>
        <p:nvSpPr>
          <p:cNvPr id="1" name="Google Shape;173;p34"/>
          <p:cNvSpPr/>
          <p:nvPr/>
        </p:nvSpPr>
        <p:spPr>
          <a:xfrm>
            <a:off x="-647065" y="445770"/>
            <a:ext cx="12635865" cy="1306195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BFF0FE"/>
              </a:gs>
              <a:gs pos="50000">
                <a:srgbClr val="BAE7F3"/>
              </a:gs>
              <a:gs pos="100000">
                <a:srgbClr val="97C0CC"/>
              </a:gs>
            </a:gsLst>
            <a:lin ang="5400012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65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65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	</a:t>
            </a:r>
            <a:r>
              <a:rPr lang="en-US" altLang="en-GB" sz="5065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Algorithm and Techniques</a:t>
            </a:r>
            <a:endParaRPr sz="1465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65" b="1" cap="none">
              <a:solidFill>
                <a:srgbClr val="00206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type="title"/>
          </p:nvPr>
        </p:nvSpPr>
        <p:spPr>
          <a:xfrm>
            <a:off x="1522811" y="381000"/>
            <a:ext cx="9146400" cy="1371600"/>
          </a:xfrm>
          <a:prstGeom prst="rect">
            <a:avLst/>
          </a:prstGeom>
        </p:spPr>
        <p:txBody>
          <a:bodyPr spcFirstLastPara="1" wrap="square" lIns="91433" tIns="45700" rIns="91433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38"/>
          <p:cNvSpPr txBox="1"/>
          <p:nvPr>
            <p:ph type="body" idx="1"/>
          </p:nvPr>
        </p:nvSpPr>
        <p:spPr>
          <a:xfrm>
            <a:off x="1629967" y="300033"/>
            <a:ext cx="9136800" cy="572000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3065" b="1"/>
              <a:t>Model Parameters </a:t>
            </a:r>
            <a:endParaRPr sz="3065" b="1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3065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3065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3065"/>
              <a:t>➢ filters - Number of feature maps required as the output of that convolutional layer. </a:t>
            </a:r>
            <a:endParaRPr sz="3065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3065"/>
              <a:t>➢ kernel_size - The size of the window that will get convolved along all the axes of the input data to produce a single feature map. </a:t>
            </a:r>
            <a:endParaRPr sz="3065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3065"/>
              <a:t>➢ Padding - To decide what happens on the edges - either the input gets cropped (valid) or the input is </a:t>
            </a:r>
            <a:endParaRPr lang="en-GB" sz="306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type="title"/>
          </p:nvPr>
        </p:nvSpPr>
        <p:spPr>
          <a:xfrm>
            <a:off x="1522811" y="381000"/>
            <a:ext cx="9146400" cy="1371600"/>
          </a:xfrm>
          <a:prstGeom prst="rect">
            <a:avLst/>
          </a:prstGeom>
        </p:spPr>
        <p:txBody>
          <a:bodyPr spcFirstLastPara="1" wrap="square" lIns="91433" tIns="45700" rIns="91433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9"/>
          <p:cNvSpPr txBox="1"/>
          <p:nvPr>
            <p:ph type="body" idx="1"/>
          </p:nvPr>
        </p:nvSpPr>
        <p:spPr>
          <a:xfrm>
            <a:off x="1421200" y="297167"/>
            <a:ext cx="9136800" cy="572280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3065"/>
              <a:t> </a:t>
            </a:r>
            <a:endParaRPr sz="3065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lang="en-GB" sz="3065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lang="en-GB" sz="3065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3065"/>
              <a:t>➢</a:t>
            </a:r>
            <a:r>
              <a:rPr lang="en-GB" sz="3065" b="1"/>
              <a:t>Activation</a:t>
            </a:r>
            <a:r>
              <a:rPr lang="en-GB" sz="3065"/>
              <a:t> - The activation function to be used for that layer. For each pooling layer, we have to configure the following parameters:</a:t>
            </a:r>
            <a:endParaRPr sz="3065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3065"/>
              <a:t> ➢ Pool_size - The size of the window.</a:t>
            </a:r>
            <a:endParaRPr sz="3065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3065"/>
              <a:t> ➢ Strides - The number of pixels by which the pooling window should shift by. </a:t>
            </a:r>
            <a:endParaRPr sz="3065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3065"/>
              <a:t> </a:t>
            </a:r>
            <a:endParaRPr lang="en-GB" sz="306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/>
          <p:nvPr>
            <p:ph type="title"/>
          </p:nvPr>
        </p:nvSpPr>
        <p:spPr>
          <a:xfrm>
            <a:off x="1522811" y="381000"/>
            <a:ext cx="9146400" cy="1371600"/>
          </a:xfrm>
          <a:prstGeom prst="rect">
            <a:avLst/>
          </a:prstGeom>
        </p:spPr>
        <p:txBody>
          <a:bodyPr spcFirstLastPara="1" wrap="square" lIns="91433" tIns="45700" rIns="91433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GB" sz="6665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Architecture</a:t>
            </a:r>
            <a:endParaRPr lang="en-GB" sz="6665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6" name="Google Shape;216;p41"/>
          <p:cNvSpPr txBox="1"/>
          <p:nvPr>
            <p:ph type="body" idx="1"/>
          </p:nvPr>
        </p:nvSpPr>
        <p:spPr>
          <a:xfrm>
            <a:off x="1522800" y="1905000"/>
            <a:ext cx="9136800" cy="511680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223520" lvl="0" indent="-22352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3200" b="1"/>
              <a:t>Convolutional layer </a:t>
            </a:r>
            <a:endParaRPr sz="3200"/>
          </a:p>
          <a:p>
            <a:pPr marL="463550" lvl="1" indent="-219075" algn="l" rtl="0"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GB" sz="2400"/>
              <a:t>Input:  image matrix and kernel </a:t>
            </a:r>
            <a:endParaRPr sz="2400"/>
          </a:p>
          <a:p>
            <a:pPr marL="463550" lvl="1" indent="-219075" algn="l" rtl="0"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GB" sz="2400"/>
              <a:t>Output: Feature map</a:t>
            </a:r>
            <a:endParaRPr sz="2400"/>
          </a:p>
          <a:p>
            <a:pPr marL="463550" lvl="1" indent="-219075" algn="l" rtl="0"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GB" sz="2400"/>
              <a:t>Filters:  sharpening, blurring, edge detection</a:t>
            </a:r>
            <a:endParaRPr sz="2400"/>
          </a:p>
          <a:p>
            <a:pPr marL="463550" lvl="1" indent="-219075" algn="l" rtl="0"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GB" sz="2400"/>
              <a:t>Strides</a:t>
            </a:r>
            <a:endParaRPr sz="2400"/>
          </a:p>
          <a:p>
            <a:pPr marL="463550" lvl="1" indent="-219075" algn="l" rtl="0"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GB" sz="2400"/>
              <a:t>Padding</a:t>
            </a:r>
            <a:endParaRPr sz="2400"/>
          </a:p>
          <a:p>
            <a:pPr marL="463550" lvl="1" indent="-219075" algn="l" rtl="0"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GB" sz="2400" i="1"/>
              <a:t>f </a:t>
            </a:r>
            <a:r>
              <a:rPr lang="en-GB" sz="2400"/>
              <a:t>(</a:t>
            </a:r>
            <a:r>
              <a:rPr lang="en-GB" sz="2400" i="1"/>
              <a:t>x</a:t>
            </a:r>
            <a:r>
              <a:rPr lang="en-GB" sz="2400" i="1" baseline="-25000"/>
              <a:t>i</a:t>
            </a:r>
            <a:r>
              <a:rPr lang="en-GB" sz="2400" i="1"/>
              <a:t>, W, b</a:t>
            </a:r>
            <a:r>
              <a:rPr lang="en-GB" sz="2400"/>
              <a:t>) = </a:t>
            </a:r>
            <a:r>
              <a:rPr lang="en-GB" sz="2400" i="1"/>
              <a:t>W </a:t>
            </a:r>
            <a:r>
              <a:rPr lang="en-GB" sz="2400"/>
              <a:t>∗ </a:t>
            </a:r>
            <a:r>
              <a:rPr lang="en-GB" sz="2400" i="1"/>
              <a:t>x</a:t>
            </a:r>
            <a:r>
              <a:rPr lang="en-GB" sz="2400" i="1" baseline="-25000"/>
              <a:t>i</a:t>
            </a:r>
            <a:r>
              <a:rPr lang="en-GB" sz="2400" i="1"/>
              <a:t> </a:t>
            </a:r>
            <a:r>
              <a:rPr lang="en-GB" sz="2400"/>
              <a:t>+ </a:t>
            </a:r>
            <a:r>
              <a:rPr lang="en-GB" sz="2400" i="1"/>
              <a:t>b	</a:t>
            </a:r>
            <a:endParaRPr sz="2400"/>
          </a:p>
          <a:p>
            <a:pPr marL="457200" lvl="1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GB" sz="2400"/>
              <a:t>	Where    </a:t>
            </a:r>
            <a:r>
              <a:rPr lang="en-GB" sz="2400" i="1"/>
              <a:t>x </a:t>
            </a:r>
            <a:r>
              <a:rPr lang="en-GB" sz="2400"/>
              <a:t>is filter matrix.</a:t>
            </a:r>
            <a:r>
              <a:rPr lang="en-GB" sz="2400" i="1"/>
              <a:t>W </a:t>
            </a:r>
            <a:r>
              <a:rPr lang="en-GB" sz="2400"/>
              <a:t>is the weight matrix </a:t>
            </a:r>
            <a:endParaRPr sz="2400"/>
          </a:p>
          <a:p>
            <a:pPr marL="457200" lvl="1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GB" sz="2400" i="1"/>
              <a:t>	                 b </a:t>
            </a:r>
            <a:r>
              <a:rPr lang="en-GB" sz="2400"/>
              <a:t>is bias vector.</a:t>
            </a:r>
            <a:endParaRPr sz="240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" name="Google Shape;173;p34"/>
          <p:cNvSpPr/>
          <p:nvPr/>
        </p:nvSpPr>
        <p:spPr>
          <a:xfrm rot="10800000" flipV="1">
            <a:off x="-154305" y="726440"/>
            <a:ext cx="12635865" cy="915035"/>
          </a:xfrm>
          <a:prstGeom prst="chevron">
            <a:avLst>
              <a:gd name="adj" fmla="val 118181"/>
            </a:avLst>
          </a:prstGeom>
          <a:gradFill>
            <a:gsLst>
              <a:gs pos="0">
                <a:srgbClr val="BFF0FE"/>
              </a:gs>
              <a:gs pos="50000">
                <a:srgbClr val="BAE7F3"/>
              </a:gs>
              <a:gs pos="100000">
                <a:srgbClr val="97C0CC"/>
              </a:gs>
            </a:gsLst>
            <a:lin ang="5400012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65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65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	</a:t>
            </a:r>
            <a:r>
              <a:rPr lang="en-US" altLang="en-GB" sz="5065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Architecture</a:t>
            </a:r>
            <a:endParaRPr sz="1465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65" b="1" cap="none">
              <a:solidFill>
                <a:srgbClr val="00206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2242</Words>
  <Application>WPS Presentation</Application>
  <PresentationFormat>Widescreen</PresentationFormat>
  <Paragraphs>113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Times New Roman</vt:lpstr>
      <vt:lpstr>Calibri</vt:lpstr>
      <vt:lpstr>Calibri Light</vt:lpstr>
      <vt:lpstr>Microsoft YaHei</vt:lpstr>
      <vt:lpstr>Arial Unicode MS</vt:lpstr>
      <vt:lpstr>Calibri</vt:lpstr>
      <vt:lpstr>Arial</vt:lpstr>
      <vt:lpstr>Default Design</vt:lpstr>
      <vt:lpstr>Walchand College of Engineering, Sangli </vt:lpstr>
      <vt:lpstr>Metal Surface Defect Detection using Convolutional Neural Netwok</vt:lpstr>
      <vt:lpstr>PowerPoint 演示文稿</vt:lpstr>
      <vt:lpstr>Dataset</vt:lpstr>
      <vt:lpstr>PowerPoint 演示文稿</vt:lpstr>
      <vt:lpstr>Algorithms and Techniques</vt:lpstr>
      <vt:lpstr>PowerPoint 演示文稿</vt:lpstr>
      <vt:lpstr>PowerPoint 演示文稿</vt:lpstr>
      <vt:lpstr>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Walchand College of Engineering, Sangli </dc:title>
  <dc:creator/>
  <cp:lastModifiedBy>Info</cp:lastModifiedBy>
  <cp:revision>5</cp:revision>
  <dcterms:created xsi:type="dcterms:W3CDTF">2020-05-15T13:20:00Z</dcterms:created>
  <dcterms:modified xsi:type="dcterms:W3CDTF">2020-05-16T08:03:25Z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1033-11.2.0.9327</vt:lpwstr>
  </property>
</Properties>
</file>