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98" r:id="rId4"/>
    <p:sldId id="299" r:id="rId5"/>
    <p:sldId id="258" r:id="rId6"/>
    <p:sldId id="306" r:id="rId7"/>
    <p:sldId id="305" r:id="rId8"/>
    <p:sldId id="308" r:id="rId9"/>
    <p:sldId id="311" r:id="rId10"/>
    <p:sldId id="310" r:id="rId11"/>
    <p:sldId id="312" r:id="rId12"/>
    <p:sldId id="307" r:id="rId13"/>
    <p:sldId id="309" r:id="rId14"/>
    <p:sldId id="272" r:id="rId15"/>
    <p:sldId id="304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ind" panose="020B0604020202020204" charset="0"/>
      <p:regular r:id="rId26"/>
      <p:bold r:id="rId27"/>
    </p:embeddedFont>
    <p:embeddedFont>
      <p:font typeface="Open Sauce Bold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ECE"/>
    <a:srgbClr val="765186"/>
    <a:srgbClr val="F2F0EA"/>
    <a:srgbClr val="E4C5ED"/>
    <a:srgbClr val="B396C0"/>
    <a:srgbClr val="201F4B"/>
    <a:srgbClr val="C6E6A3"/>
    <a:srgbClr val="805ABD"/>
    <a:srgbClr val="9156F1"/>
    <a:srgbClr val="FE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A8FA5-AD2C-4D66-BA58-6D2A3331A5CE}">
  <a:tblStyle styleId="{DDBA8FA5-AD2C-4D66-BA58-6D2A3331A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536" y="-144"/>
      </p:cViewPr>
      <p:guideLst>
        <p:guide orient="horz" pos="16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915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6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294afe24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294afe24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18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294afe249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294afe249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9fe3b41df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d9fe3b41df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03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294afe2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294afe2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2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294afe24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294afe24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52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d294afe24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d294afe24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8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 rot="10800000">
            <a:off x="-1" y="0"/>
            <a:ext cx="9850167" cy="5006554"/>
            <a:chOff x="-630975" y="136950"/>
            <a:chExt cx="9850167" cy="5006554"/>
          </a:xfrm>
        </p:grpSpPr>
        <p:grpSp>
          <p:nvGrpSpPr>
            <p:cNvPr id="163" name="Google Shape;163;p16"/>
            <p:cNvGrpSpPr/>
            <p:nvPr/>
          </p:nvGrpSpPr>
          <p:grpSpPr>
            <a:xfrm rot="5400000">
              <a:off x="7966686" y="3890998"/>
              <a:ext cx="1789512" cy="715500"/>
              <a:chOff x="7354488" y="4524752"/>
              <a:chExt cx="1789512" cy="715500"/>
            </a:xfrm>
          </p:grpSpPr>
          <p:sp>
            <p:nvSpPr>
              <p:cNvPr id="164" name="Google Shape;164;p16"/>
              <p:cNvSpPr/>
              <p:nvPr/>
            </p:nvSpPr>
            <p:spPr>
              <a:xfrm rot="5400000">
                <a:off x="7354488" y="4524752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5816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67" name="Google Shape;167;p1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8" name="Google Shape;168;p1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69" name="Google Shape;169;p1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1" name="Google Shape;171;p1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713225" y="1085107"/>
            <a:ext cx="7708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439000" y="0"/>
            <a:ext cx="9844000" cy="5143550"/>
            <a:chOff x="-439000" y="0"/>
            <a:chExt cx="9844000" cy="5143550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0" name="Google Shape;190;p18"/>
              <p:cNvCxnSpPr>
                <a:endCxn id="188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" name="Google Shape;191;p18"/>
            <p:cNvGrpSpPr/>
            <p:nvPr/>
          </p:nvGrpSpPr>
          <p:grpSpPr>
            <a:xfrm>
              <a:off x="-439000" y="0"/>
              <a:ext cx="874800" cy="874800"/>
              <a:chOff x="8711225" y="0"/>
              <a:chExt cx="874800" cy="874800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4" name="Google Shape;194;p18"/>
              <p:cNvCxnSpPr>
                <a:stCxn id="192" idx="2"/>
                <a:endCxn id="192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13200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264543" y="-451278"/>
            <a:ext cx="9408544" cy="5594828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2" r:id="rId13"/>
    <p:sldLayoutId id="2147483664" r:id="rId14"/>
    <p:sldLayoutId id="2147483666" r:id="rId15"/>
    <p:sldLayoutId id="2147483667" r:id="rId1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ryptography-with-python/" TargetMode="External"/><Relationship Id="rId7" Type="http://schemas.openxmlformats.org/officeDocument/2006/relationships/hyperlink" Target="https://realpython.com/python-encryption-programm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python.org/3/library/base64.html" TargetMode="External"/><Relationship Id="rId5" Type="http://schemas.openxmlformats.org/officeDocument/2006/relationships/hyperlink" Target="https://www.geeksforgeeks.org/python-gui-tkinter/" TargetMode="External"/><Relationship Id="rId4" Type="http://schemas.openxmlformats.org/officeDocument/2006/relationships/hyperlink" Target="https://cryptography.io/en/latest/fer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/>
          </p:nvPr>
        </p:nvSpPr>
        <p:spPr>
          <a:xfrm>
            <a:off x="443217" y="692625"/>
            <a:ext cx="4578900" cy="926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/>
              <a:t>A Presentation on</a:t>
            </a:r>
            <a:endParaRPr sz="2000" dirty="0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1"/>
          </p:nvPr>
        </p:nvSpPr>
        <p:spPr>
          <a:xfrm>
            <a:off x="294772" y="1685703"/>
            <a:ext cx="4686004" cy="84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2400" b="1" dirty="0">
                <a:solidFill>
                  <a:schemeClr val="tx2"/>
                </a:solidFill>
              </a:rPr>
              <a:t>Secret data Encryption, Decryption &amp; Digital Signature Tool</a:t>
            </a:r>
            <a:endParaRPr sz="2400" b="1" dirty="0">
              <a:solidFill>
                <a:schemeClr val="tx2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692450" y="1203600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/>
          <p:cNvSpPr/>
          <p:nvPr/>
        </p:nvSpPr>
        <p:spPr>
          <a:xfrm rot="5400000">
            <a:off x="5650849" y="1203600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3" name="Google Shape;253;p26"/>
          <p:cNvSpPr/>
          <p:nvPr/>
        </p:nvSpPr>
        <p:spPr>
          <a:xfrm rot="10800000">
            <a:off x="7115799" y="1203857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692575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6" name="Google Shape;266;p26"/>
          <p:cNvSpPr/>
          <p:nvPr/>
        </p:nvSpPr>
        <p:spPr>
          <a:xfrm rot="-5400000">
            <a:off x="7115799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30" name="Google Shape;2404;p53"/>
          <p:cNvGrpSpPr/>
          <p:nvPr/>
        </p:nvGrpSpPr>
        <p:grpSpPr>
          <a:xfrm>
            <a:off x="6093705" y="1691225"/>
            <a:ext cx="461620" cy="439735"/>
            <a:chOff x="3854700" y="249750"/>
            <a:chExt cx="500425" cy="481125"/>
          </a:xfrm>
          <a:solidFill>
            <a:schemeClr val="tx1"/>
          </a:solidFill>
        </p:grpSpPr>
        <p:sp>
          <p:nvSpPr>
            <p:cNvPr id="31" name="Google Shape;2405;p53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2406;p53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2407;p53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2408;p53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2409;p53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2410;p53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2411;p53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2412;p53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5861;p62"/>
          <p:cNvGrpSpPr/>
          <p:nvPr/>
        </p:nvGrpSpPr>
        <p:grpSpPr>
          <a:xfrm>
            <a:off x="7507334" y="1609180"/>
            <a:ext cx="530096" cy="524833"/>
            <a:chOff x="2523402" y="3444139"/>
            <a:chExt cx="352684" cy="351782"/>
          </a:xfrm>
          <a:solidFill>
            <a:schemeClr val="tx1"/>
          </a:solidFill>
        </p:grpSpPr>
        <p:sp>
          <p:nvSpPr>
            <p:cNvPr id="44" name="Google Shape;5862;p62"/>
            <p:cNvSpPr/>
            <p:nvPr/>
          </p:nvSpPr>
          <p:spPr>
            <a:xfrm>
              <a:off x="2523402" y="3444139"/>
              <a:ext cx="352684" cy="351782"/>
            </a:xfrm>
            <a:custGeom>
              <a:avLst/>
              <a:gdLst/>
              <a:ahLst/>
              <a:cxnLst/>
              <a:rect l="l" t="t" r="r" b="b"/>
              <a:pathLst>
                <a:path w="10861" h="10795" extrusionOk="0">
                  <a:moveTo>
                    <a:pt x="6693" y="3192"/>
                  </a:moveTo>
                  <a:cubicBezTo>
                    <a:pt x="6859" y="3192"/>
                    <a:pt x="7002" y="3335"/>
                    <a:pt x="7002" y="3525"/>
                  </a:cubicBezTo>
                  <a:lnTo>
                    <a:pt x="7002" y="3835"/>
                  </a:lnTo>
                  <a:lnTo>
                    <a:pt x="7336" y="3835"/>
                  </a:lnTo>
                  <a:cubicBezTo>
                    <a:pt x="7502" y="3835"/>
                    <a:pt x="7621" y="3978"/>
                    <a:pt x="7621" y="4144"/>
                  </a:cubicBezTo>
                  <a:lnTo>
                    <a:pt x="7621" y="6645"/>
                  </a:lnTo>
                  <a:cubicBezTo>
                    <a:pt x="7621" y="6811"/>
                    <a:pt x="7502" y="6954"/>
                    <a:pt x="7336" y="6978"/>
                  </a:cubicBezTo>
                  <a:lnTo>
                    <a:pt x="7002" y="6978"/>
                  </a:lnTo>
                  <a:lnTo>
                    <a:pt x="7002" y="7288"/>
                  </a:lnTo>
                  <a:cubicBezTo>
                    <a:pt x="7002" y="7454"/>
                    <a:pt x="6859" y="7597"/>
                    <a:pt x="6693" y="7597"/>
                  </a:cubicBezTo>
                  <a:lnTo>
                    <a:pt x="4192" y="7597"/>
                  </a:lnTo>
                  <a:cubicBezTo>
                    <a:pt x="4001" y="7597"/>
                    <a:pt x="3859" y="7454"/>
                    <a:pt x="3859" y="7288"/>
                  </a:cubicBezTo>
                  <a:lnTo>
                    <a:pt x="3859" y="6978"/>
                  </a:lnTo>
                  <a:lnTo>
                    <a:pt x="3549" y="6978"/>
                  </a:lnTo>
                  <a:cubicBezTo>
                    <a:pt x="3382" y="6978"/>
                    <a:pt x="3239" y="6835"/>
                    <a:pt x="3239" y="6645"/>
                  </a:cubicBezTo>
                  <a:lnTo>
                    <a:pt x="3239" y="4144"/>
                  </a:lnTo>
                  <a:cubicBezTo>
                    <a:pt x="3239" y="3978"/>
                    <a:pt x="3382" y="3835"/>
                    <a:pt x="3549" y="3835"/>
                  </a:cubicBezTo>
                  <a:lnTo>
                    <a:pt x="3859" y="3835"/>
                  </a:lnTo>
                  <a:lnTo>
                    <a:pt x="3859" y="3525"/>
                  </a:lnTo>
                  <a:cubicBezTo>
                    <a:pt x="3859" y="3335"/>
                    <a:pt x="4001" y="3192"/>
                    <a:pt x="4192" y="3192"/>
                  </a:cubicBezTo>
                  <a:close/>
                  <a:moveTo>
                    <a:pt x="4811" y="1"/>
                  </a:moveTo>
                  <a:cubicBezTo>
                    <a:pt x="4644" y="1"/>
                    <a:pt x="4478" y="120"/>
                    <a:pt x="4502" y="358"/>
                  </a:cubicBezTo>
                  <a:lnTo>
                    <a:pt x="4502" y="1930"/>
                  </a:lnTo>
                  <a:lnTo>
                    <a:pt x="3859" y="1930"/>
                  </a:lnTo>
                  <a:lnTo>
                    <a:pt x="3859" y="358"/>
                  </a:lnTo>
                  <a:cubicBezTo>
                    <a:pt x="3859" y="143"/>
                    <a:pt x="3698" y="36"/>
                    <a:pt x="3537" y="36"/>
                  </a:cubicBezTo>
                  <a:cubicBezTo>
                    <a:pt x="3376" y="36"/>
                    <a:pt x="3216" y="143"/>
                    <a:pt x="3216" y="358"/>
                  </a:cubicBezTo>
                  <a:lnTo>
                    <a:pt x="3216" y="1930"/>
                  </a:lnTo>
                  <a:lnTo>
                    <a:pt x="2906" y="1930"/>
                  </a:lnTo>
                  <a:cubicBezTo>
                    <a:pt x="2382" y="1930"/>
                    <a:pt x="1977" y="2358"/>
                    <a:pt x="1953" y="2882"/>
                  </a:cubicBezTo>
                  <a:lnTo>
                    <a:pt x="1953" y="3192"/>
                  </a:lnTo>
                  <a:lnTo>
                    <a:pt x="382" y="3192"/>
                  </a:lnTo>
                  <a:cubicBezTo>
                    <a:pt x="1" y="3239"/>
                    <a:pt x="1" y="3787"/>
                    <a:pt x="382" y="3835"/>
                  </a:cubicBezTo>
                  <a:lnTo>
                    <a:pt x="1977" y="3835"/>
                  </a:lnTo>
                  <a:lnTo>
                    <a:pt x="1977" y="4454"/>
                  </a:lnTo>
                  <a:lnTo>
                    <a:pt x="382" y="4454"/>
                  </a:lnTo>
                  <a:cubicBezTo>
                    <a:pt x="1" y="4501"/>
                    <a:pt x="1" y="5049"/>
                    <a:pt x="382" y="5073"/>
                  </a:cubicBezTo>
                  <a:lnTo>
                    <a:pt x="1977" y="5073"/>
                  </a:lnTo>
                  <a:lnTo>
                    <a:pt x="1977" y="5716"/>
                  </a:lnTo>
                  <a:lnTo>
                    <a:pt x="382" y="5716"/>
                  </a:lnTo>
                  <a:cubicBezTo>
                    <a:pt x="1" y="5740"/>
                    <a:pt x="1" y="6311"/>
                    <a:pt x="382" y="6335"/>
                  </a:cubicBezTo>
                  <a:lnTo>
                    <a:pt x="1977" y="6335"/>
                  </a:lnTo>
                  <a:lnTo>
                    <a:pt x="1977" y="6978"/>
                  </a:lnTo>
                  <a:lnTo>
                    <a:pt x="382" y="6978"/>
                  </a:lnTo>
                  <a:cubicBezTo>
                    <a:pt x="1" y="7002"/>
                    <a:pt x="1" y="7550"/>
                    <a:pt x="382" y="7597"/>
                  </a:cubicBezTo>
                  <a:lnTo>
                    <a:pt x="1977" y="7597"/>
                  </a:lnTo>
                  <a:lnTo>
                    <a:pt x="1977" y="7931"/>
                  </a:lnTo>
                  <a:cubicBezTo>
                    <a:pt x="1977" y="8431"/>
                    <a:pt x="2406" y="8860"/>
                    <a:pt x="2930" y="8860"/>
                  </a:cubicBezTo>
                  <a:lnTo>
                    <a:pt x="3239" y="8860"/>
                  </a:lnTo>
                  <a:lnTo>
                    <a:pt x="3239" y="10455"/>
                  </a:lnTo>
                  <a:cubicBezTo>
                    <a:pt x="3239" y="10669"/>
                    <a:pt x="3394" y="10777"/>
                    <a:pt x="3549" y="10777"/>
                  </a:cubicBezTo>
                  <a:cubicBezTo>
                    <a:pt x="3704" y="10777"/>
                    <a:pt x="3859" y="10669"/>
                    <a:pt x="3859" y="10455"/>
                  </a:cubicBezTo>
                  <a:lnTo>
                    <a:pt x="3859" y="8860"/>
                  </a:lnTo>
                  <a:lnTo>
                    <a:pt x="4502" y="8860"/>
                  </a:lnTo>
                  <a:lnTo>
                    <a:pt x="4502" y="10455"/>
                  </a:lnTo>
                  <a:cubicBezTo>
                    <a:pt x="4478" y="10681"/>
                    <a:pt x="4644" y="10794"/>
                    <a:pt x="4811" y="10794"/>
                  </a:cubicBezTo>
                  <a:cubicBezTo>
                    <a:pt x="4978" y="10794"/>
                    <a:pt x="5145" y="10681"/>
                    <a:pt x="5121" y="10455"/>
                  </a:cubicBezTo>
                  <a:lnTo>
                    <a:pt x="5121" y="8860"/>
                  </a:lnTo>
                  <a:lnTo>
                    <a:pt x="5740" y="8860"/>
                  </a:lnTo>
                  <a:lnTo>
                    <a:pt x="5740" y="10455"/>
                  </a:lnTo>
                  <a:cubicBezTo>
                    <a:pt x="5716" y="10681"/>
                    <a:pt x="5889" y="10794"/>
                    <a:pt x="6061" y="10794"/>
                  </a:cubicBezTo>
                  <a:cubicBezTo>
                    <a:pt x="6234" y="10794"/>
                    <a:pt x="6407" y="10681"/>
                    <a:pt x="6383" y="10455"/>
                  </a:cubicBezTo>
                  <a:lnTo>
                    <a:pt x="6383" y="8860"/>
                  </a:lnTo>
                  <a:lnTo>
                    <a:pt x="7002" y="8860"/>
                  </a:lnTo>
                  <a:lnTo>
                    <a:pt x="7002" y="10455"/>
                  </a:lnTo>
                  <a:cubicBezTo>
                    <a:pt x="6978" y="10681"/>
                    <a:pt x="7145" y="10794"/>
                    <a:pt x="7315" y="10794"/>
                  </a:cubicBezTo>
                  <a:cubicBezTo>
                    <a:pt x="7484" y="10794"/>
                    <a:pt x="7657" y="10681"/>
                    <a:pt x="7645" y="10455"/>
                  </a:cubicBezTo>
                  <a:lnTo>
                    <a:pt x="7645" y="8860"/>
                  </a:lnTo>
                  <a:lnTo>
                    <a:pt x="7931" y="8860"/>
                  </a:lnTo>
                  <a:cubicBezTo>
                    <a:pt x="8455" y="8860"/>
                    <a:pt x="8883" y="8431"/>
                    <a:pt x="8883" y="7931"/>
                  </a:cubicBezTo>
                  <a:lnTo>
                    <a:pt x="8883" y="7597"/>
                  </a:lnTo>
                  <a:lnTo>
                    <a:pt x="10479" y="7597"/>
                  </a:lnTo>
                  <a:cubicBezTo>
                    <a:pt x="10836" y="7574"/>
                    <a:pt x="10836" y="7002"/>
                    <a:pt x="10479" y="6978"/>
                  </a:cubicBezTo>
                  <a:lnTo>
                    <a:pt x="8883" y="6978"/>
                  </a:lnTo>
                  <a:lnTo>
                    <a:pt x="8883" y="6335"/>
                  </a:lnTo>
                  <a:lnTo>
                    <a:pt x="10479" y="6335"/>
                  </a:lnTo>
                  <a:cubicBezTo>
                    <a:pt x="10836" y="6311"/>
                    <a:pt x="10836" y="5740"/>
                    <a:pt x="10479" y="5716"/>
                  </a:cubicBezTo>
                  <a:lnTo>
                    <a:pt x="8883" y="5716"/>
                  </a:lnTo>
                  <a:lnTo>
                    <a:pt x="8883" y="5073"/>
                  </a:lnTo>
                  <a:lnTo>
                    <a:pt x="10479" y="5073"/>
                  </a:lnTo>
                  <a:cubicBezTo>
                    <a:pt x="10836" y="5049"/>
                    <a:pt x="10836" y="4501"/>
                    <a:pt x="10479" y="4454"/>
                  </a:cubicBezTo>
                  <a:lnTo>
                    <a:pt x="8883" y="4454"/>
                  </a:lnTo>
                  <a:lnTo>
                    <a:pt x="8883" y="3835"/>
                  </a:lnTo>
                  <a:lnTo>
                    <a:pt x="10479" y="3835"/>
                  </a:lnTo>
                  <a:cubicBezTo>
                    <a:pt x="10860" y="3787"/>
                    <a:pt x="10860" y="3239"/>
                    <a:pt x="10479" y="3192"/>
                  </a:cubicBezTo>
                  <a:lnTo>
                    <a:pt x="8883" y="3192"/>
                  </a:lnTo>
                  <a:lnTo>
                    <a:pt x="8883" y="2882"/>
                  </a:lnTo>
                  <a:cubicBezTo>
                    <a:pt x="8883" y="2358"/>
                    <a:pt x="8455" y="1930"/>
                    <a:pt x="7931" y="1930"/>
                  </a:cubicBezTo>
                  <a:lnTo>
                    <a:pt x="7645" y="1930"/>
                  </a:lnTo>
                  <a:lnTo>
                    <a:pt x="7645" y="358"/>
                  </a:lnTo>
                  <a:cubicBezTo>
                    <a:pt x="7657" y="120"/>
                    <a:pt x="7484" y="1"/>
                    <a:pt x="7315" y="1"/>
                  </a:cubicBezTo>
                  <a:cubicBezTo>
                    <a:pt x="7145" y="1"/>
                    <a:pt x="6978" y="120"/>
                    <a:pt x="7002" y="358"/>
                  </a:cubicBezTo>
                  <a:lnTo>
                    <a:pt x="7002" y="1930"/>
                  </a:lnTo>
                  <a:lnTo>
                    <a:pt x="6383" y="1930"/>
                  </a:lnTo>
                  <a:lnTo>
                    <a:pt x="6383" y="358"/>
                  </a:lnTo>
                  <a:cubicBezTo>
                    <a:pt x="6407" y="120"/>
                    <a:pt x="6234" y="1"/>
                    <a:pt x="6061" y="1"/>
                  </a:cubicBezTo>
                  <a:cubicBezTo>
                    <a:pt x="5889" y="1"/>
                    <a:pt x="5716" y="120"/>
                    <a:pt x="5740" y="358"/>
                  </a:cubicBezTo>
                  <a:lnTo>
                    <a:pt x="5740" y="1930"/>
                  </a:lnTo>
                  <a:lnTo>
                    <a:pt x="5121" y="1930"/>
                  </a:lnTo>
                  <a:lnTo>
                    <a:pt x="5121" y="358"/>
                  </a:lnTo>
                  <a:cubicBezTo>
                    <a:pt x="5145" y="120"/>
                    <a:pt x="4978" y="1"/>
                    <a:pt x="4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63;p62"/>
            <p:cNvSpPr/>
            <p:nvPr/>
          </p:nvSpPr>
          <p:spPr>
            <a:xfrm>
              <a:off x="2648677" y="3569073"/>
              <a:ext cx="102126" cy="102488"/>
            </a:xfrm>
            <a:custGeom>
              <a:avLst/>
              <a:gdLst/>
              <a:ahLst/>
              <a:cxnLst/>
              <a:rect l="l" t="t" r="r" b="b"/>
              <a:pathLst>
                <a:path w="3145" h="3145" extrusionOk="0">
                  <a:moveTo>
                    <a:pt x="620" y="1"/>
                  </a:moveTo>
                  <a:lnTo>
                    <a:pt x="620" y="310"/>
                  </a:lnTo>
                  <a:cubicBezTo>
                    <a:pt x="620" y="477"/>
                    <a:pt x="477" y="620"/>
                    <a:pt x="310" y="620"/>
                  </a:cubicBezTo>
                  <a:lnTo>
                    <a:pt x="1" y="620"/>
                  </a:lnTo>
                  <a:lnTo>
                    <a:pt x="1" y="2501"/>
                  </a:lnTo>
                  <a:lnTo>
                    <a:pt x="310" y="2501"/>
                  </a:lnTo>
                  <a:cubicBezTo>
                    <a:pt x="477" y="2501"/>
                    <a:pt x="620" y="2644"/>
                    <a:pt x="620" y="2811"/>
                  </a:cubicBezTo>
                  <a:lnTo>
                    <a:pt x="620" y="3144"/>
                  </a:lnTo>
                  <a:lnTo>
                    <a:pt x="2501" y="3144"/>
                  </a:lnTo>
                  <a:lnTo>
                    <a:pt x="2501" y="2811"/>
                  </a:lnTo>
                  <a:cubicBezTo>
                    <a:pt x="2501" y="2644"/>
                    <a:pt x="2644" y="2501"/>
                    <a:pt x="2835" y="2501"/>
                  </a:cubicBezTo>
                  <a:lnTo>
                    <a:pt x="3144" y="2501"/>
                  </a:lnTo>
                  <a:lnTo>
                    <a:pt x="3144" y="620"/>
                  </a:lnTo>
                  <a:lnTo>
                    <a:pt x="2835" y="620"/>
                  </a:lnTo>
                  <a:cubicBezTo>
                    <a:pt x="2644" y="620"/>
                    <a:pt x="2501" y="477"/>
                    <a:pt x="2501" y="310"/>
                  </a:cubicBezTo>
                  <a:lnTo>
                    <a:pt x="2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461;p53"/>
          <p:cNvGrpSpPr/>
          <p:nvPr/>
        </p:nvGrpSpPr>
        <p:grpSpPr>
          <a:xfrm>
            <a:off x="6126619" y="3031867"/>
            <a:ext cx="472517" cy="416182"/>
            <a:chOff x="6264525" y="842250"/>
            <a:chExt cx="423500" cy="481825"/>
          </a:xfrm>
          <a:solidFill>
            <a:schemeClr val="tx1"/>
          </a:solidFill>
        </p:grpSpPr>
        <p:sp>
          <p:nvSpPr>
            <p:cNvPr id="48" name="Google Shape;2462;p53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2463;p53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2464;p53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2465;p53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2466;p53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2467;p53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2468;p53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6003;p63"/>
          <p:cNvGrpSpPr/>
          <p:nvPr/>
        </p:nvGrpSpPr>
        <p:grpSpPr>
          <a:xfrm>
            <a:off x="7523653" y="3011778"/>
            <a:ext cx="497092" cy="543161"/>
            <a:chOff x="6282048" y="1922400"/>
            <a:chExt cx="348057" cy="348876"/>
          </a:xfrm>
          <a:solidFill>
            <a:schemeClr val="tx1"/>
          </a:solidFill>
        </p:grpSpPr>
        <p:sp>
          <p:nvSpPr>
            <p:cNvPr id="60" name="Google Shape;6004;p63"/>
            <p:cNvSpPr/>
            <p:nvPr/>
          </p:nvSpPr>
          <p:spPr>
            <a:xfrm>
              <a:off x="6458019" y="2140230"/>
              <a:ext cx="80626" cy="131046"/>
            </a:xfrm>
            <a:custGeom>
              <a:avLst/>
              <a:gdLst/>
              <a:ahLst/>
              <a:cxnLst/>
              <a:rect l="l" t="t" r="r" b="b"/>
              <a:pathLst>
                <a:path w="2477" h="4026" extrusionOk="0">
                  <a:moveTo>
                    <a:pt x="0" y="0"/>
                  </a:moveTo>
                  <a:lnTo>
                    <a:pt x="215" y="3096"/>
                  </a:lnTo>
                  <a:lnTo>
                    <a:pt x="1048" y="2620"/>
                  </a:lnTo>
                  <a:lnTo>
                    <a:pt x="1834" y="4025"/>
                  </a:lnTo>
                  <a:lnTo>
                    <a:pt x="2429" y="3692"/>
                  </a:lnTo>
                  <a:lnTo>
                    <a:pt x="1643" y="2287"/>
                  </a:lnTo>
                  <a:lnTo>
                    <a:pt x="2477" y="18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05;p63"/>
            <p:cNvSpPr/>
            <p:nvPr/>
          </p:nvSpPr>
          <p:spPr>
            <a:xfrm>
              <a:off x="6282048" y="1922400"/>
              <a:ext cx="234913" cy="59729"/>
            </a:xfrm>
            <a:custGeom>
              <a:avLst/>
              <a:gdLst/>
              <a:ahLst/>
              <a:cxnLst/>
              <a:rect l="l" t="t" r="r" b="b"/>
              <a:pathLst>
                <a:path w="7217" h="1835" extrusionOk="0">
                  <a:moveTo>
                    <a:pt x="1739" y="596"/>
                  </a:moveTo>
                  <a:lnTo>
                    <a:pt x="1739" y="1215"/>
                  </a:lnTo>
                  <a:lnTo>
                    <a:pt x="1120" y="1215"/>
                  </a:lnTo>
                  <a:lnTo>
                    <a:pt x="1120" y="596"/>
                  </a:lnTo>
                  <a:close/>
                  <a:moveTo>
                    <a:pt x="2906" y="596"/>
                  </a:moveTo>
                  <a:lnTo>
                    <a:pt x="2906" y="1215"/>
                  </a:lnTo>
                  <a:lnTo>
                    <a:pt x="2286" y="1215"/>
                  </a:lnTo>
                  <a:lnTo>
                    <a:pt x="2286" y="596"/>
                  </a:lnTo>
                  <a:close/>
                  <a:moveTo>
                    <a:pt x="4049" y="596"/>
                  </a:moveTo>
                  <a:lnTo>
                    <a:pt x="4049" y="1215"/>
                  </a:lnTo>
                  <a:lnTo>
                    <a:pt x="3430" y="1215"/>
                  </a:lnTo>
                  <a:lnTo>
                    <a:pt x="3430" y="596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5692" y="1834"/>
                  </a:lnTo>
                  <a:lnTo>
                    <a:pt x="7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006;p63"/>
            <p:cNvSpPr/>
            <p:nvPr/>
          </p:nvSpPr>
          <p:spPr>
            <a:xfrm>
              <a:off x="6282048" y="1922400"/>
              <a:ext cx="348057" cy="308541"/>
            </a:xfrm>
            <a:custGeom>
              <a:avLst/>
              <a:gdLst/>
              <a:ahLst/>
              <a:cxnLst/>
              <a:rect l="l" t="t" r="r" b="b"/>
              <a:pathLst>
                <a:path w="10693" h="9479" extrusionOk="0">
                  <a:moveTo>
                    <a:pt x="5144" y="3311"/>
                  </a:moveTo>
                  <a:lnTo>
                    <a:pt x="5740" y="3478"/>
                  </a:lnTo>
                  <a:lnTo>
                    <a:pt x="5430" y="4573"/>
                  </a:lnTo>
                  <a:lnTo>
                    <a:pt x="4835" y="4406"/>
                  </a:lnTo>
                  <a:lnTo>
                    <a:pt x="5144" y="3311"/>
                  </a:lnTo>
                  <a:close/>
                  <a:moveTo>
                    <a:pt x="3954" y="3454"/>
                  </a:moveTo>
                  <a:lnTo>
                    <a:pt x="4501" y="4430"/>
                  </a:lnTo>
                  <a:lnTo>
                    <a:pt x="3954" y="4740"/>
                  </a:lnTo>
                  <a:lnTo>
                    <a:pt x="3406" y="3739"/>
                  </a:lnTo>
                  <a:lnTo>
                    <a:pt x="3954" y="3454"/>
                  </a:lnTo>
                  <a:close/>
                  <a:moveTo>
                    <a:pt x="6716" y="4263"/>
                  </a:moveTo>
                  <a:lnTo>
                    <a:pt x="7026" y="4811"/>
                  </a:lnTo>
                  <a:lnTo>
                    <a:pt x="6025" y="5359"/>
                  </a:lnTo>
                  <a:lnTo>
                    <a:pt x="5740" y="4787"/>
                  </a:lnTo>
                  <a:lnTo>
                    <a:pt x="6716" y="4263"/>
                  </a:lnTo>
                  <a:close/>
                  <a:moveTo>
                    <a:pt x="2644" y="4692"/>
                  </a:moveTo>
                  <a:lnTo>
                    <a:pt x="3739" y="5002"/>
                  </a:lnTo>
                  <a:lnTo>
                    <a:pt x="3549" y="5597"/>
                  </a:lnTo>
                  <a:lnTo>
                    <a:pt x="2477" y="5287"/>
                  </a:lnTo>
                  <a:lnTo>
                    <a:pt x="2644" y="4692"/>
                  </a:lnTo>
                  <a:close/>
                  <a:moveTo>
                    <a:pt x="3596" y="5978"/>
                  </a:moveTo>
                  <a:lnTo>
                    <a:pt x="3906" y="6526"/>
                  </a:lnTo>
                  <a:lnTo>
                    <a:pt x="2906" y="7073"/>
                  </a:lnTo>
                  <a:lnTo>
                    <a:pt x="2620" y="6526"/>
                  </a:lnTo>
                  <a:lnTo>
                    <a:pt x="3596" y="5978"/>
                  </a:lnTo>
                  <a:close/>
                  <a:moveTo>
                    <a:pt x="8050" y="1"/>
                  </a:moveTo>
                  <a:lnTo>
                    <a:pt x="6002" y="2477"/>
                  </a:lnTo>
                  <a:lnTo>
                    <a:pt x="0" y="2477"/>
                  </a:lnTo>
                  <a:lnTo>
                    <a:pt x="0" y="9479"/>
                  </a:lnTo>
                  <a:lnTo>
                    <a:pt x="4978" y="9479"/>
                  </a:lnTo>
                  <a:lnTo>
                    <a:pt x="4692" y="5383"/>
                  </a:lnTo>
                  <a:lnTo>
                    <a:pt x="9050" y="8598"/>
                  </a:lnTo>
                  <a:lnTo>
                    <a:pt x="7931" y="9241"/>
                  </a:lnTo>
                  <a:lnTo>
                    <a:pt x="8050" y="9479"/>
                  </a:lnTo>
                  <a:lnTo>
                    <a:pt x="10693" y="9479"/>
                  </a:lnTo>
                  <a:lnTo>
                    <a:pt x="10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896042" y="121873"/>
            <a:ext cx="5795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Sanjivani Rural Education Society’s,</a:t>
            </a:r>
          </a:p>
          <a:p>
            <a:pPr lvl="2" algn="ctr"/>
            <a:r>
              <a:rPr lang="en-US" sz="1600" b="1" dirty="0">
                <a:solidFill>
                  <a:srgbClr val="9156F1"/>
                </a:solidFill>
              </a:rPr>
              <a:t>Sanjivani College of Engineering, Kopargaon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4" y="165044"/>
            <a:ext cx="816864" cy="816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817679" y="2987185"/>
            <a:ext cx="3441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Group ID : 19</a:t>
            </a:r>
          </a:p>
          <a:p>
            <a:r>
              <a:rPr lang="en-US" b="1" dirty="0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78.   Avanti Joshi</a:t>
            </a:r>
          </a:p>
          <a:p>
            <a:r>
              <a:rPr lang="en-US" b="1" dirty="0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95.   </a:t>
            </a:r>
            <a:r>
              <a:rPr lang="en-US" b="1" dirty="0" err="1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Divyani</a:t>
            </a:r>
            <a:r>
              <a:rPr lang="en-US" b="1" dirty="0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1" dirty="0" err="1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Nale</a:t>
            </a:r>
            <a:endParaRPr lang="en-US" b="1" dirty="0">
              <a:solidFill>
                <a:srgbClr val="2C2B67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r>
              <a:rPr lang="en-US" b="1" dirty="0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100. Pratibha </a:t>
            </a:r>
            <a:r>
              <a:rPr lang="en-US" b="1" dirty="0" err="1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Pagar</a:t>
            </a:r>
            <a:endParaRPr lang="en-US" b="1" dirty="0">
              <a:solidFill>
                <a:srgbClr val="2C2B67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r>
              <a:rPr lang="en-US" b="1" dirty="0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107. Dnyaneshwar </a:t>
            </a:r>
            <a:r>
              <a:rPr lang="en-US" b="1" dirty="0" err="1">
                <a:solidFill>
                  <a:srgbClr val="2C2B6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Raundal</a:t>
            </a:r>
            <a:endParaRPr lang="en-US" b="1" dirty="0">
              <a:solidFill>
                <a:srgbClr val="2C2B67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Guide: Prof. P.M. </a:t>
            </a:r>
            <a:r>
              <a:rPr lang="en-US" b="1" dirty="0" err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Dhanrao</a:t>
            </a:r>
            <a:endParaRPr lang="en-US" b="1" dirty="0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endParaRPr lang="en-US" b="1" dirty="0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C348-8728-4FF4-9DD1-C7C91B73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9" y="1654897"/>
            <a:ext cx="4030563" cy="2264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4C34E3-41AC-4E6B-BE5A-8FCB90F5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66" y="1654897"/>
            <a:ext cx="3512945" cy="22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9DE8A-166B-4E0D-8F0D-97E5F2B1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14" y="1209223"/>
            <a:ext cx="5087503" cy="28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057" y="1428531"/>
            <a:ext cx="7211885" cy="2843792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Secure Messaging</a:t>
            </a:r>
            <a:r>
              <a:rPr lang="en-US" sz="1400" dirty="0"/>
              <a:t>: Encrypt sensitive messages to ensure confidential communication between individuals or organizations.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File and Document Protection</a:t>
            </a:r>
            <a:r>
              <a:rPr lang="en-US" sz="1400" dirty="0"/>
              <a:t>: Safeguard personal, financial, and business documents by encrypting files, preventing unauthorized access.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 Privacy in Cloud Storage</a:t>
            </a:r>
            <a:r>
              <a:rPr lang="en-US" sz="1400" dirty="0"/>
              <a:t>: Protect files stored in cloud environments by encrypting them before </a:t>
            </a:r>
            <a:r>
              <a:rPr lang="en-US" sz="1400" dirty="0" err="1"/>
              <a:t>uploadconfidential</a:t>
            </a:r>
            <a:r>
              <a:rPr lang="en-US" sz="1400" dirty="0"/>
              <a:t> media </a:t>
            </a:r>
            <a:r>
              <a:rPr lang="en-US" sz="1400" dirty="0" err="1"/>
              <a:t>exchanges.ing</a:t>
            </a:r>
            <a:r>
              <a:rPr lang="en-US" sz="1400" dirty="0"/>
              <a:t>, ensuring data privacy even if the cloud is compromised.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Image Security</a:t>
            </a:r>
            <a:r>
              <a:rPr lang="en-US" sz="1400" dirty="0"/>
              <a:t>: Encrypt images to secure visual data, useful for sectors like healthcare (medical images) 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286688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057" y="1428531"/>
            <a:ext cx="7211885" cy="284379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Secret Message Encryption Tool enhances data security by enabling users to encrypt and decrypt sensitive information easily.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Its user-friendly interface supports text, file, and image encryption, making secure communication accessible for everyone.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Future enhancements, such as multi-factor authentication and mobile application support, can further strengthen its capabilities.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As data breaches become more prevalent, this tool empowers users to protect their information, ensuring that they can communicate with confidence in an increasingly digital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193555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2"/>
          <p:cNvSpPr txBox="1">
            <a:spLocks noGrp="1"/>
          </p:cNvSpPr>
          <p:nvPr>
            <p:ph type="title"/>
          </p:nvPr>
        </p:nvSpPr>
        <p:spPr>
          <a:xfrm>
            <a:off x="581688" y="6038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835" name="Google Shape;835;p42"/>
          <p:cNvGrpSpPr/>
          <p:nvPr/>
        </p:nvGrpSpPr>
        <p:grpSpPr>
          <a:xfrm>
            <a:off x="-393050" y="4411432"/>
            <a:ext cx="2226100" cy="874800"/>
            <a:chOff x="0" y="-176475"/>
            <a:chExt cx="2226100" cy="874800"/>
          </a:xfrm>
        </p:grpSpPr>
        <p:sp>
          <p:nvSpPr>
            <p:cNvPr id="836" name="Google Shape;836;p42"/>
            <p:cNvSpPr/>
            <p:nvPr/>
          </p:nvSpPr>
          <p:spPr>
            <a:xfrm>
              <a:off x="1351300" y="-176475"/>
              <a:ext cx="874800" cy="87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261000" y="130475"/>
              <a:ext cx="1237200" cy="261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838" name="Google Shape;838;p42"/>
            <p:cNvCxnSpPr/>
            <p:nvPr/>
          </p:nvCxnSpPr>
          <p:spPr>
            <a:xfrm>
              <a:off x="0" y="260950"/>
              <a:ext cx="1789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3"/>
          <p:cNvSpPr/>
          <p:nvPr/>
        </p:nvSpPr>
        <p:spPr>
          <a:xfrm>
            <a:off x="776417" y="1395222"/>
            <a:ext cx="836758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ind" panose="020B0604020202020204" charset="0"/>
                <a:cs typeface="Hind" panose="020B0604020202020204" charset="0"/>
                <a:hlinkClick r:id="rId3"/>
              </a:rPr>
              <a:t>https://www.geeksforgeeks.org/cryptography-with-python/</a:t>
            </a: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ind" panose="020B0604020202020204" charset="0"/>
                <a:cs typeface="Hind" panose="020B0604020202020204" charset="0"/>
                <a:hlinkClick r:id="rId4"/>
              </a:rPr>
              <a:t>https://cryptography.io/en/latest/fernet/</a:t>
            </a: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ind" panose="020B0604020202020204" charset="0"/>
                <a:cs typeface="Hind" panose="020B0604020202020204" charset="0"/>
                <a:hlinkClick r:id="rId5"/>
              </a:rPr>
              <a:t>https://www.geeksforgeeks.org/python-gui-tkinter/</a:t>
            </a: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ind" panose="020B0604020202020204" charset="0"/>
                <a:cs typeface="Hind" panose="020B0604020202020204" charset="0"/>
                <a:hlinkClick r:id="rId6"/>
              </a:rPr>
              <a:t>https://docs.python.org/3/library/base64.html</a:t>
            </a: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ind" panose="020B0604020202020204" charset="0"/>
                <a:cs typeface="Hind" panose="020B0604020202020204" charset="0"/>
                <a:hlinkClick r:id="rId7"/>
              </a:rPr>
              <a:t>https://realpython.com/python-encryption-programming/</a:t>
            </a: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Hind" panose="020B0604020202020204" charset="0"/>
              <a:cs typeface="Hind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2;p40"/>
          <p:cNvSpPr txBox="1">
            <a:spLocks/>
          </p:cNvSpPr>
          <p:nvPr/>
        </p:nvSpPr>
        <p:spPr>
          <a:xfrm>
            <a:off x="2154736" y="1652200"/>
            <a:ext cx="42840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5200"/>
            </a:pPr>
            <a:r>
              <a:rPr lang="en-US" sz="5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Thank You!</a:t>
            </a:r>
          </a:p>
        </p:txBody>
      </p:sp>
      <p:sp>
        <p:nvSpPr>
          <p:cNvPr id="6" name="Google Shape;683;p40"/>
          <p:cNvSpPr txBox="1">
            <a:spLocks/>
          </p:cNvSpPr>
          <p:nvPr/>
        </p:nvSpPr>
        <p:spPr>
          <a:xfrm>
            <a:off x="2154736" y="2637400"/>
            <a:ext cx="4284000" cy="11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/>
              <a:t>Do you have any questions?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</a:t>
            </a:r>
          </a:p>
        </p:txBody>
      </p:sp>
    </p:spTree>
    <p:extLst>
      <p:ext uri="{BB962C8B-B14F-4D97-AF65-F5344CB8AC3E}">
        <p14:creationId xmlns:p14="http://schemas.microsoft.com/office/powerpoint/2010/main" val="24375269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2317891" y="480432"/>
            <a:ext cx="45082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278" name="Google Shape;278;p27"/>
          <p:cNvGraphicFramePr/>
          <p:nvPr>
            <p:extLst>
              <p:ext uri="{D42A27DB-BD31-4B8C-83A1-F6EECF244321}">
                <p14:modId xmlns:p14="http://schemas.microsoft.com/office/powerpoint/2010/main" val="4015718612"/>
              </p:ext>
            </p:extLst>
          </p:nvPr>
        </p:nvGraphicFramePr>
        <p:xfrm>
          <a:off x="2237208" y="1148006"/>
          <a:ext cx="4669581" cy="3203800"/>
        </p:xfrm>
        <a:graphic>
          <a:graphicData uri="http://schemas.openxmlformats.org/drawingml/2006/table">
            <a:tbl>
              <a:tblPr lastCol="1">
                <a:noFill/>
                <a:tableStyleId>{DDBA8FA5-AD2C-4D66-BA58-6D2A3331A5CE}</a:tableStyleId>
              </a:tblPr>
              <a:tblGrid>
                <a:gridCol w="59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1.</a:t>
                      </a:r>
                      <a:r>
                        <a:rPr lang="en" sz="1100" b="1" u="sng" baseline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Introduction</a:t>
                      </a:r>
                      <a:endParaRPr sz="1100" b="1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2.</a:t>
                      </a:r>
                      <a:r>
                        <a:rPr lang="en-US" sz="1100" b="1" u="sng" baseline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Arial"/>
                        </a:rPr>
                        <a:t>Objective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3.</a:t>
                      </a:r>
                      <a:r>
                        <a:rPr lang="en" sz="1100" b="1" u="sng" baseline="0" dirty="0">
                          <a:solidFill>
                            <a:schemeClr val="hlink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cap="none" noProof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Arial"/>
                        </a:rPr>
                        <a:t>Flowchart</a:t>
                      </a:r>
                      <a:endParaRPr lang="en-US" sz="1100" b="1" i="0" u="none" strike="noStrike" cap="none" noProof="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Arial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4.</a:t>
                      </a:r>
                      <a:r>
                        <a:rPr lang="en" sz="1100" b="1" u="sng" baseline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9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9999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cap="none" noProof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Arial"/>
                        </a:rPr>
                        <a:t>Technology Used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5.</a:t>
                      </a:r>
                      <a:r>
                        <a:rPr lang="en" sz="1100" b="1" u="sng" baseline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lang="en"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Results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6.</a:t>
                      </a:r>
                      <a:r>
                        <a:rPr lang="en" sz="1100" b="1" u="sng" baseline="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Applications</a:t>
                      </a:r>
                      <a:endParaRPr sz="1100" b="1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7.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Conclusion </a:t>
                      </a:r>
                      <a:endParaRPr sz="1100" b="1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8.</a:t>
                      </a:r>
                      <a:endParaRPr sz="1100" b="1" u="sng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References</a:t>
                      </a:r>
                      <a:endParaRPr sz="1100" b="1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oogle Shape;6115;p63"/>
          <p:cNvGrpSpPr/>
          <p:nvPr/>
        </p:nvGrpSpPr>
        <p:grpSpPr>
          <a:xfrm>
            <a:off x="5421856" y="580098"/>
            <a:ext cx="505607" cy="426343"/>
            <a:chOff x="3220078" y="3593298"/>
            <a:chExt cx="403522" cy="349234"/>
          </a:xfrm>
          <a:solidFill>
            <a:schemeClr val="tx1"/>
          </a:solidFill>
        </p:grpSpPr>
        <p:sp>
          <p:nvSpPr>
            <p:cNvPr id="10" name="Google Shape;6116;p63"/>
            <p:cNvSpPr/>
            <p:nvPr/>
          </p:nvSpPr>
          <p:spPr>
            <a:xfrm>
              <a:off x="3504573" y="3792899"/>
              <a:ext cx="87625" cy="149632"/>
            </a:xfrm>
            <a:custGeom>
              <a:avLst/>
              <a:gdLst/>
              <a:ahLst/>
              <a:cxnLst/>
              <a:rect l="l" t="t" r="r" b="b"/>
              <a:pathLst>
                <a:path w="2692" h="4597" extrusionOk="0">
                  <a:moveTo>
                    <a:pt x="0" y="1"/>
                  </a:moveTo>
                  <a:lnTo>
                    <a:pt x="48" y="3478"/>
                  </a:lnTo>
                  <a:lnTo>
                    <a:pt x="1000" y="3025"/>
                  </a:lnTo>
                  <a:lnTo>
                    <a:pt x="1738" y="4597"/>
                  </a:lnTo>
                  <a:lnTo>
                    <a:pt x="2477" y="4263"/>
                  </a:lnTo>
                  <a:lnTo>
                    <a:pt x="1738" y="2692"/>
                  </a:lnTo>
                  <a:lnTo>
                    <a:pt x="2691" y="223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7;p63"/>
            <p:cNvSpPr/>
            <p:nvPr/>
          </p:nvSpPr>
          <p:spPr>
            <a:xfrm>
              <a:off x="3324046" y="3654917"/>
              <a:ext cx="214504" cy="183940"/>
            </a:xfrm>
            <a:custGeom>
              <a:avLst/>
              <a:gdLst/>
              <a:ahLst/>
              <a:cxnLst/>
              <a:rect l="l" t="t" r="r" b="b"/>
              <a:pathLst>
                <a:path w="6590" h="5651" extrusionOk="0">
                  <a:moveTo>
                    <a:pt x="3546" y="906"/>
                  </a:moveTo>
                  <a:lnTo>
                    <a:pt x="3546" y="3740"/>
                  </a:lnTo>
                  <a:lnTo>
                    <a:pt x="2926" y="3740"/>
                  </a:lnTo>
                  <a:lnTo>
                    <a:pt x="2926" y="906"/>
                  </a:lnTo>
                  <a:close/>
                  <a:moveTo>
                    <a:pt x="3546" y="4263"/>
                  </a:moveTo>
                  <a:lnTo>
                    <a:pt x="3546" y="4835"/>
                  </a:lnTo>
                  <a:lnTo>
                    <a:pt x="2926" y="4835"/>
                  </a:lnTo>
                  <a:lnTo>
                    <a:pt x="2926" y="4263"/>
                  </a:lnTo>
                  <a:close/>
                  <a:moveTo>
                    <a:pt x="3248" y="0"/>
                  </a:moveTo>
                  <a:cubicBezTo>
                    <a:pt x="1361" y="0"/>
                    <a:pt x="1" y="1870"/>
                    <a:pt x="593" y="3692"/>
                  </a:cubicBezTo>
                  <a:cubicBezTo>
                    <a:pt x="995" y="4917"/>
                    <a:pt x="2129" y="5650"/>
                    <a:pt x="3299" y="5650"/>
                  </a:cubicBezTo>
                  <a:cubicBezTo>
                    <a:pt x="3858" y="5650"/>
                    <a:pt x="4426" y="5483"/>
                    <a:pt x="4927" y="5121"/>
                  </a:cubicBezTo>
                  <a:lnTo>
                    <a:pt x="4903" y="2906"/>
                  </a:lnTo>
                  <a:lnTo>
                    <a:pt x="5951" y="3763"/>
                  </a:lnTo>
                  <a:cubicBezTo>
                    <a:pt x="6590" y="1941"/>
                    <a:pt x="5253" y="1"/>
                    <a:pt x="3319" y="1"/>
                  </a:cubicBezTo>
                  <a:cubicBezTo>
                    <a:pt x="3307" y="1"/>
                    <a:pt x="3295" y="1"/>
                    <a:pt x="3284" y="1"/>
                  </a:cubicBezTo>
                  <a:cubicBezTo>
                    <a:pt x="3272" y="1"/>
                    <a:pt x="3260" y="0"/>
                    <a:pt x="32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18;p63"/>
            <p:cNvSpPr/>
            <p:nvPr/>
          </p:nvSpPr>
          <p:spPr>
            <a:xfrm>
              <a:off x="3220078" y="3593298"/>
              <a:ext cx="403522" cy="305840"/>
            </a:xfrm>
            <a:custGeom>
              <a:avLst/>
              <a:gdLst/>
              <a:ahLst/>
              <a:cxnLst/>
              <a:rect l="l" t="t" r="r" b="b"/>
              <a:pathLst>
                <a:path w="12397" h="9396" extrusionOk="0">
                  <a:moveTo>
                    <a:pt x="6491" y="0"/>
                  </a:moveTo>
                  <a:cubicBezTo>
                    <a:pt x="5691" y="0"/>
                    <a:pt x="4857" y="216"/>
                    <a:pt x="4049" y="703"/>
                  </a:cubicBezTo>
                  <a:cubicBezTo>
                    <a:pt x="0" y="3156"/>
                    <a:pt x="1739" y="9395"/>
                    <a:pt x="6478" y="9395"/>
                  </a:cubicBezTo>
                  <a:cubicBezTo>
                    <a:pt x="7049" y="9395"/>
                    <a:pt x="7621" y="9300"/>
                    <a:pt x="8145" y="9109"/>
                  </a:cubicBezTo>
                  <a:lnTo>
                    <a:pt x="8145" y="7752"/>
                  </a:lnTo>
                  <a:cubicBezTo>
                    <a:pt x="7564" y="8068"/>
                    <a:pt x="6984" y="8208"/>
                    <a:pt x="6433" y="8208"/>
                  </a:cubicBezTo>
                  <a:cubicBezTo>
                    <a:pt x="3710" y="8208"/>
                    <a:pt x="1707" y="4787"/>
                    <a:pt x="3906" y="2370"/>
                  </a:cubicBezTo>
                  <a:cubicBezTo>
                    <a:pt x="4582" y="1623"/>
                    <a:pt x="5517" y="1235"/>
                    <a:pt x="6459" y="1235"/>
                  </a:cubicBezTo>
                  <a:cubicBezTo>
                    <a:pt x="7109" y="1235"/>
                    <a:pt x="7762" y="1419"/>
                    <a:pt x="8335" y="1798"/>
                  </a:cubicBezTo>
                  <a:cubicBezTo>
                    <a:pt x="9764" y="2703"/>
                    <a:pt x="10336" y="4513"/>
                    <a:pt x="9645" y="6085"/>
                  </a:cubicBezTo>
                  <a:lnTo>
                    <a:pt x="10621" y="6895"/>
                  </a:lnTo>
                  <a:cubicBezTo>
                    <a:pt x="12396" y="3516"/>
                    <a:pt x="9720" y="0"/>
                    <a:pt x="6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1906058" y="470913"/>
            <a:ext cx="53318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8" name="Google Shape;292;p28"/>
          <p:cNvSpPr txBox="1"/>
          <p:nvPr/>
        </p:nvSpPr>
        <p:spPr>
          <a:xfrm>
            <a:off x="720001" y="1491758"/>
            <a:ext cx="4927764" cy="322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" panose="020B0604020202020204" charset="0"/>
                <a:cs typeface="Hind" panose="020B0604020202020204" charset="0"/>
              </a:rPr>
              <a:t>In today's digital age, data security is a critical concern for individuals and organizations.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" panose="020B0604020202020204" charset="0"/>
                <a:cs typeface="Hind" panose="020B0604020202020204" charset="0"/>
              </a:rPr>
              <a:t>Cryptography, particularly encryption, plays a vital role in protecting sensitive information from unauthorized access. This tool simplifies the encryption process, making it accessible to users with a user-friendly interface, while also ensuring the highest levels of data security.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ind" panose="020B0604020202020204" charset="0"/>
                <a:cs typeface="Hind" panose="020B0604020202020204" charset="0"/>
              </a:rPr>
              <a:t>This system aimed at providing a simple yet effective way to securely encrypt and decrypt sensitive data, including text, files, and images.</a:t>
            </a:r>
            <a:endParaRPr lang="en-US" dirty="0">
              <a:solidFill>
                <a:schemeClr val="dk1"/>
              </a:solidFill>
              <a:latin typeface="Hind" panose="020B0604020202020204" charset="0"/>
              <a:ea typeface="Hind"/>
              <a:cs typeface="Hind" panose="020B0604020202020204" charset="0"/>
              <a:sym typeface="Hi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537"/>
          <a:stretch/>
        </p:blipFill>
        <p:spPr>
          <a:xfrm>
            <a:off x="5789873" y="1909936"/>
            <a:ext cx="3354127" cy="2205318"/>
          </a:xfrm>
          <a:prstGeom prst="rect">
            <a:avLst/>
          </a:prstGeom>
        </p:spPr>
      </p:pic>
      <p:grpSp>
        <p:nvGrpSpPr>
          <p:cNvPr id="35" name="Google Shape;6003;p63"/>
          <p:cNvGrpSpPr/>
          <p:nvPr/>
        </p:nvGrpSpPr>
        <p:grpSpPr>
          <a:xfrm>
            <a:off x="2166344" y="517081"/>
            <a:ext cx="497092" cy="543161"/>
            <a:chOff x="6282048" y="1922400"/>
            <a:chExt cx="348057" cy="348876"/>
          </a:xfrm>
          <a:solidFill>
            <a:schemeClr val="tx1"/>
          </a:solidFill>
        </p:grpSpPr>
        <p:sp>
          <p:nvSpPr>
            <p:cNvPr id="36" name="Google Shape;6004;p63"/>
            <p:cNvSpPr/>
            <p:nvPr/>
          </p:nvSpPr>
          <p:spPr>
            <a:xfrm>
              <a:off x="6458019" y="2140230"/>
              <a:ext cx="80626" cy="131046"/>
            </a:xfrm>
            <a:custGeom>
              <a:avLst/>
              <a:gdLst/>
              <a:ahLst/>
              <a:cxnLst/>
              <a:rect l="l" t="t" r="r" b="b"/>
              <a:pathLst>
                <a:path w="2477" h="4026" extrusionOk="0">
                  <a:moveTo>
                    <a:pt x="0" y="0"/>
                  </a:moveTo>
                  <a:lnTo>
                    <a:pt x="215" y="3096"/>
                  </a:lnTo>
                  <a:lnTo>
                    <a:pt x="1048" y="2620"/>
                  </a:lnTo>
                  <a:lnTo>
                    <a:pt x="1834" y="4025"/>
                  </a:lnTo>
                  <a:lnTo>
                    <a:pt x="2429" y="3692"/>
                  </a:lnTo>
                  <a:lnTo>
                    <a:pt x="1643" y="2287"/>
                  </a:lnTo>
                  <a:lnTo>
                    <a:pt x="2477" y="18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5;p63"/>
            <p:cNvSpPr/>
            <p:nvPr/>
          </p:nvSpPr>
          <p:spPr>
            <a:xfrm>
              <a:off x="6282048" y="1922400"/>
              <a:ext cx="234913" cy="59729"/>
            </a:xfrm>
            <a:custGeom>
              <a:avLst/>
              <a:gdLst/>
              <a:ahLst/>
              <a:cxnLst/>
              <a:rect l="l" t="t" r="r" b="b"/>
              <a:pathLst>
                <a:path w="7217" h="1835" extrusionOk="0">
                  <a:moveTo>
                    <a:pt x="1739" y="596"/>
                  </a:moveTo>
                  <a:lnTo>
                    <a:pt x="1739" y="1215"/>
                  </a:lnTo>
                  <a:lnTo>
                    <a:pt x="1120" y="1215"/>
                  </a:lnTo>
                  <a:lnTo>
                    <a:pt x="1120" y="596"/>
                  </a:lnTo>
                  <a:close/>
                  <a:moveTo>
                    <a:pt x="2906" y="596"/>
                  </a:moveTo>
                  <a:lnTo>
                    <a:pt x="2906" y="1215"/>
                  </a:lnTo>
                  <a:lnTo>
                    <a:pt x="2286" y="1215"/>
                  </a:lnTo>
                  <a:lnTo>
                    <a:pt x="2286" y="596"/>
                  </a:lnTo>
                  <a:close/>
                  <a:moveTo>
                    <a:pt x="4049" y="596"/>
                  </a:moveTo>
                  <a:lnTo>
                    <a:pt x="4049" y="1215"/>
                  </a:lnTo>
                  <a:lnTo>
                    <a:pt x="3430" y="1215"/>
                  </a:lnTo>
                  <a:lnTo>
                    <a:pt x="3430" y="596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5692" y="1834"/>
                  </a:lnTo>
                  <a:lnTo>
                    <a:pt x="7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06;p63"/>
            <p:cNvSpPr/>
            <p:nvPr/>
          </p:nvSpPr>
          <p:spPr>
            <a:xfrm>
              <a:off x="6282048" y="1922400"/>
              <a:ext cx="348057" cy="308541"/>
            </a:xfrm>
            <a:custGeom>
              <a:avLst/>
              <a:gdLst/>
              <a:ahLst/>
              <a:cxnLst/>
              <a:rect l="l" t="t" r="r" b="b"/>
              <a:pathLst>
                <a:path w="10693" h="9479" extrusionOk="0">
                  <a:moveTo>
                    <a:pt x="5144" y="3311"/>
                  </a:moveTo>
                  <a:lnTo>
                    <a:pt x="5740" y="3478"/>
                  </a:lnTo>
                  <a:lnTo>
                    <a:pt x="5430" y="4573"/>
                  </a:lnTo>
                  <a:lnTo>
                    <a:pt x="4835" y="4406"/>
                  </a:lnTo>
                  <a:lnTo>
                    <a:pt x="5144" y="3311"/>
                  </a:lnTo>
                  <a:close/>
                  <a:moveTo>
                    <a:pt x="3954" y="3454"/>
                  </a:moveTo>
                  <a:lnTo>
                    <a:pt x="4501" y="4430"/>
                  </a:lnTo>
                  <a:lnTo>
                    <a:pt x="3954" y="4740"/>
                  </a:lnTo>
                  <a:lnTo>
                    <a:pt x="3406" y="3739"/>
                  </a:lnTo>
                  <a:lnTo>
                    <a:pt x="3954" y="3454"/>
                  </a:lnTo>
                  <a:close/>
                  <a:moveTo>
                    <a:pt x="6716" y="4263"/>
                  </a:moveTo>
                  <a:lnTo>
                    <a:pt x="7026" y="4811"/>
                  </a:lnTo>
                  <a:lnTo>
                    <a:pt x="6025" y="5359"/>
                  </a:lnTo>
                  <a:lnTo>
                    <a:pt x="5740" y="4787"/>
                  </a:lnTo>
                  <a:lnTo>
                    <a:pt x="6716" y="4263"/>
                  </a:lnTo>
                  <a:close/>
                  <a:moveTo>
                    <a:pt x="2644" y="4692"/>
                  </a:moveTo>
                  <a:lnTo>
                    <a:pt x="3739" y="5002"/>
                  </a:lnTo>
                  <a:lnTo>
                    <a:pt x="3549" y="5597"/>
                  </a:lnTo>
                  <a:lnTo>
                    <a:pt x="2477" y="5287"/>
                  </a:lnTo>
                  <a:lnTo>
                    <a:pt x="2644" y="4692"/>
                  </a:lnTo>
                  <a:close/>
                  <a:moveTo>
                    <a:pt x="3596" y="5978"/>
                  </a:moveTo>
                  <a:lnTo>
                    <a:pt x="3906" y="6526"/>
                  </a:lnTo>
                  <a:lnTo>
                    <a:pt x="2906" y="7073"/>
                  </a:lnTo>
                  <a:lnTo>
                    <a:pt x="2620" y="6526"/>
                  </a:lnTo>
                  <a:lnTo>
                    <a:pt x="3596" y="5978"/>
                  </a:lnTo>
                  <a:close/>
                  <a:moveTo>
                    <a:pt x="8050" y="1"/>
                  </a:moveTo>
                  <a:lnTo>
                    <a:pt x="6002" y="2477"/>
                  </a:lnTo>
                  <a:lnTo>
                    <a:pt x="0" y="2477"/>
                  </a:lnTo>
                  <a:lnTo>
                    <a:pt x="0" y="9479"/>
                  </a:lnTo>
                  <a:lnTo>
                    <a:pt x="4978" y="9479"/>
                  </a:lnTo>
                  <a:lnTo>
                    <a:pt x="4692" y="5383"/>
                  </a:lnTo>
                  <a:lnTo>
                    <a:pt x="9050" y="8598"/>
                  </a:lnTo>
                  <a:lnTo>
                    <a:pt x="7931" y="9241"/>
                  </a:lnTo>
                  <a:lnTo>
                    <a:pt x="8050" y="9479"/>
                  </a:lnTo>
                  <a:lnTo>
                    <a:pt x="10693" y="9479"/>
                  </a:lnTo>
                  <a:lnTo>
                    <a:pt x="10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44;p26"/>
          <p:cNvSpPr txBox="1">
            <a:spLocks/>
          </p:cNvSpPr>
          <p:nvPr/>
        </p:nvSpPr>
        <p:spPr>
          <a:xfrm>
            <a:off x="720000" y="791321"/>
            <a:ext cx="7856472" cy="92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9649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804524" y="2513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</a:t>
            </a:r>
            <a:endParaRPr dirty="0"/>
          </a:p>
        </p:txBody>
      </p:sp>
      <p:grpSp>
        <p:nvGrpSpPr>
          <p:cNvPr id="47" name="Group 10"/>
          <p:cNvGrpSpPr/>
          <p:nvPr/>
        </p:nvGrpSpPr>
        <p:grpSpPr>
          <a:xfrm>
            <a:off x="1346175" y="951692"/>
            <a:ext cx="1988575" cy="510965"/>
            <a:chOff x="0" y="-37002"/>
            <a:chExt cx="914964" cy="227743"/>
          </a:xfrm>
        </p:grpSpPr>
        <p:sp>
          <p:nvSpPr>
            <p:cNvPr id="48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9" name="TextBox 12"/>
            <p:cNvSpPr txBox="1"/>
            <p:nvPr/>
          </p:nvSpPr>
          <p:spPr>
            <a:xfrm>
              <a:off x="0" y="-37002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kern="1200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1</a:t>
              </a:r>
            </a:p>
          </p:txBody>
        </p:sp>
      </p:grpSp>
      <p:sp>
        <p:nvSpPr>
          <p:cNvPr id="50" name="TextBox 14"/>
          <p:cNvSpPr txBox="1"/>
          <p:nvPr/>
        </p:nvSpPr>
        <p:spPr>
          <a:xfrm>
            <a:off x="1282435" y="1515765"/>
            <a:ext cx="21509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dirty="0"/>
              <a:t>To provide an understanding of symmetric encryption (Fernet algorithm) and its role in data security.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DM Sans"/>
            </a:endParaRPr>
          </a:p>
        </p:txBody>
      </p:sp>
      <p:grpSp>
        <p:nvGrpSpPr>
          <p:cNvPr id="51" name="Group 15"/>
          <p:cNvGrpSpPr/>
          <p:nvPr/>
        </p:nvGrpSpPr>
        <p:grpSpPr>
          <a:xfrm>
            <a:off x="6434305" y="880005"/>
            <a:ext cx="2000429" cy="510965"/>
            <a:chOff x="-5454" y="-29773"/>
            <a:chExt cx="920418" cy="227743"/>
          </a:xfrm>
        </p:grpSpPr>
        <p:sp>
          <p:nvSpPr>
            <p:cNvPr id="52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>
                <a:buClrTx/>
                <a:buFontTx/>
                <a:buNone/>
              </a:pPr>
              <a:endParaRPr lang="en-IN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TextBox 17"/>
            <p:cNvSpPr txBox="1"/>
            <p:nvPr/>
          </p:nvSpPr>
          <p:spPr>
            <a:xfrm>
              <a:off x="-5454" y="-29773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kern="1200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2</a:t>
              </a:r>
            </a:p>
          </p:txBody>
        </p:sp>
      </p:grpSp>
      <p:sp>
        <p:nvSpPr>
          <p:cNvPr id="54" name="TextBox 18"/>
          <p:cNvSpPr txBox="1"/>
          <p:nvPr/>
        </p:nvSpPr>
        <p:spPr>
          <a:xfrm>
            <a:off x="6348661" y="1455798"/>
            <a:ext cx="207421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dirty="0"/>
              <a:t>To develop a tool that encrypts and decrypts text, files, and images, ensuring confidentiality of secret information.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DM Sans"/>
            </a:endParaRPr>
          </a:p>
        </p:txBody>
      </p:sp>
      <p:grpSp>
        <p:nvGrpSpPr>
          <p:cNvPr id="55" name="Group 19"/>
          <p:cNvGrpSpPr/>
          <p:nvPr/>
        </p:nvGrpSpPr>
        <p:grpSpPr>
          <a:xfrm>
            <a:off x="5518942" y="2886094"/>
            <a:ext cx="2029994" cy="510965"/>
            <a:chOff x="5454" y="-30973"/>
            <a:chExt cx="934021" cy="227743"/>
          </a:xfrm>
        </p:grpSpPr>
        <p:sp>
          <p:nvSpPr>
            <p:cNvPr id="56" name="Freeform 20"/>
            <p:cNvSpPr/>
            <p:nvPr/>
          </p:nvSpPr>
          <p:spPr>
            <a:xfrm>
              <a:off x="5454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>
                <a:buClrTx/>
                <a:buFontTx/>
                <a:buNone/>
              </a:pPr>
              <a:endParaRPr lang="en-IN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21"/>
            <p:cNvSpPr txBox="1"/>
            <p:nvPr/>
          </p:nvSpPr>
          <p:spPr>
            <a:xfrm>
              <a:off x="24511" y="-30973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kern="1200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4</a:t>
              </a:r>
            </a:p>
          </p:txBody>
        </p:sp>
      </p:grpSp>
      <p:sp>
        <p:nvSpPr>
          <p:cNvPr id="58" name="TextBox 22"/>
          <p:cNvSpPr txBox="1"/>
          <p:nvPr/>
        </p:nvSpPr>
        <p:spPr>
          <a:xfrm>
            <a:off x="5625101" y="3453035"/>
            <a:ext cx="19238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dirty="0"/>
              <a:t>To implement encryption and decryption functionalities with user-friendly interfaces for text, files, and images.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DM Sans"/>
            </a:endParaRPr>
          </a:p>
        </p:txBody>
      </p:sp>
      <p:grpSp>
        <p:nvGrpSpPr>
          <p:cNvPr id="59" name="Group 19">
            <a:extLst>
              <a:ext uri="{FF2B5EF4-FFF2-40B4-BE49-F238E27FC236}">
                <a16:creationId xmlns:a16="http://schemas.microsoft.com/office/drawing/2014/main" id="{559A35D3-09A5-373D-8CEA-A01258B4D217}"/>
              </a:ext>
            </a:extLst>
          </p:cNvPr>
          <p:cNvGrpSpPr/>
          <p:nvPr/>
        </p:nvGrpSpPr>
        <p:grpSpPr>
          <a:xfrm>
            <a:off x="2624844" y="2870887"/>
            <a:ext cx="2000429" cy="510965"/>
            <a:chOff x="0" y="-28575"/>
            <a:chExt cx="920418" cy="227743"/>
          </a:xfrm>
        </p:grpSpPr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B05EA061-DB4A-0590-BF92-070C6DA21ABB}"/>
                </a:ext>
              </a:extLst>
            </p:cNvPr>
            <p:cNvSpPr/>
            <p:nvPr/>
          </p:nvSpPr>
          <p:spPr>
            <a:xfrm>
              <a:off x="5454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>
                <a:buClrTx/>
                <a:buFontTx/>
                <a:buNone/>
              </a:pPr>
              <a:endParaRPr lang="en-IN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21">
              <a:extLst>
                <a:ext uri="{FF2B5EF4-FFF2-40B4-BE49-F238E27FC236}">
                  <a16:creationId xmlns:a16="http://schemas.microsoft.com/office/drawing/2014/main" id="{09ADC796-9AB8-E9ED-8971-45151B24E9EF}"/>
                </a:ext>
              </a:extLst>
            </p:cNvPr>
            <p:cNvSpPr txBox="1"/>
            <p:nvPr/>
          </p:nvSpPr>
          <p:spPr>
            <a:xfrm>
              <a:off x="0" y="-28575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kern="1200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3</a:t>
              </a:r>
            </a:p>
          </p:txBody>
        </p:sp>
      </p:grpSp>
      <p:sp>
        <p:nvSpPr>
          <p:cNvPr id="62" name="TextBox 22">
            <a:extLst>
              <a:ext uri="{FF2B5EF4-FFF2-40B4-BE49-F238E27FC236}">
                <a16:creationId xmlns:a16="http://schemas.microsoft.com/office/drawing/2014/main" id="{BECD69AE-D10A-6A9F-31FF-D9A2DC35D7AD}"/>
              </a:ext>
            </a:extLst>
          </p:cNvPr>
          <p:cNvSpPr txBox="1"/>
          <p:nvPr/>
        </p:nvSpPr>
        <p:spPr>
          <a:xfrm>
            <a:off x="2749995" y="3493459"/>
            <a:ext cx="1923835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dirty="0"/>
              <a:t>To showcase how plaintext can be encrypted into ciphertext and decrypted back into readable data using a secret key.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DM Sans"/>
            </a:endParaRPr>
          </a:p>
        </p:txBody>
      </p:sp>
      <p:grpSp>
        <p:nvGrpSpPr>
          <p:cNvPr id="67" name="Google Shape;2404;p53"/>
          <p:cNvGrpSpPr/>
          <p:nvPr/>
        </p:nvGrpSpPr>
        <p:grpSpPr>
          <a:xfrm>
            <a:off x="3200153" y="460212"/>
            <a:ext cx="330214" cy="301330"/>
            <a:chOff x="3854700" y="249750"/>
            <a:chExt cx="500425" cy="481125"/>
          </a:xfrm>
          <a:solidFill>
            <a:schemeClr val="tx1"/>
          </a:solidFill>
        </p:grpSpPr>
        <p:sp>
          <p:nvSpPr>
            <p:cNvPr id="68" name="Google Shape;2405;p53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2406;p53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2407;p53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2408;p53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2409;p53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2410;p53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2411;p53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2412;p53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3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726183" y="422094"/>
            <a:ext cx="36916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22" name="Google Shape;6003;p63"/>
          <p:cNvGrpSpPr/>
          <p:nvPr/>
        </p:nvGrpSpPr>
        <p:grpSpPr>
          <a:xfrm>
            <a:off x="2240054" y="570916"/>
            <a:ext cx="404332" cy="457444"/>
            <a:chOff x="6282048" y="1922400"/>
            <a:chExt cx="348057" cy="348876"/>
          </a:xfrm>
          <a:solidFill>
            <a:schemeClr val="tx1"/>
          </a:solidFill>
        </p:grpSpPr>
        <p:sp>
          <p:nvSpPr>
            <p:cNvPr id="23" name="Google Shape;6004;p63"/>
            <p:cNvSpPr/>
            <p:nvPr/>
          </p:nvSpPr>
          <p:spPr>
            <a:xfrm>
              <a:off x="6458019" y="2140230"/>
              <a:ext cx="80626" cy="131046"/>
            </a:xfrm>
            <a:custGeom>
              <a:avLst/>
              <a:gdLst/>
              <a:ahLst/>
              <a:cxnLst/>
              <a:rect l="l" t="t" r="r" b="b"/>
              <a:pathLst>
                <a:path w="2477" h="4026" extrusionOk="0">
                  <a:moveTo>
                    <a:pt x="0" y="0"/>
                  </a:moveTo>
                  <a:lnTo>
                    <a:pt x="215" y="3096"/>
                  </a:lnTo>
                  <a:lnTo>
                    <a:pt x="1048" y="2620"/>
                  </a:lnTo>
                  <a:lnTo>
                    <a:pt x="1834" y="4025"/>
                  </a:lnTo>
                  <a:lnTo>
                    <a:pt x="2429" y="3692"/>
                  </a:lnTo>
                  <a:lnTo>
                    <a:pt x="1643" y="2287"/>
                  </a:lnTo>
                  <a:lnTo>
                    <a:pt x="2477" y="18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5;p63"/>
            <p:cNvSpPr/>
            <p:nvPr/>
          </p:nvSpPr>
          <p:spPr>
            <a:xfrm>
              <a:off x="6282048" y="1922400"/>
              <a:ext cx="234913" cy="59729"/>
            </a:xfrm>
            <a:custGeom>
              <a:avLst/>
              <a:gdLst/>
              <a:ahLst/>
              <a:cxnLst/>
              <a:rect l="l" t="t" r="r" b="b"/>
              <a:pathLst>
                <a:path w="7217" h="1835" extrusionOk="0">
                  <a:moveTo>
                    <a:pt x="1739" y="596"/>
                  </a:moveTo>
                  <a:lnTo>
                    <a:pt x="1739" y="1215"/>
                  </a:lnTo>
                  <a:lnTo>
                    <a:pt x="1120" y="1215"/>
                  </a:lnTo>
                  <a:lnTo>
                    <a:pt x="1120" y="596"/>
                  </a:lnTo>
                  <a:close/>
                  <a:moveTo>
                    <a:pt x="2906" y="596"/>
                  </a:moveTo>
                  <a:lnTo>
                    <a:pt x="2906" y="1215"/>
                  </a:lnTo>
                  <a:lnTo>
                    <a:pt x="2286" y="1215"/>
                  </a:lnTo>
                  <a:lnTo>
                    <a:pt x="2286" y="596"/>
                  </a:lnTo>
                  <a:close/>
                  <a:moveTo>
                    <a:pt x="4049" y="596"/>
                  </a:moveTo>
                  <a:lnTo>
                    <a:pt x="4049" y="1215"/>
                  </a:lnTo>
                  <a:lnTo>
                    <a:pt x="3430" y="1215"/>
                  </a:lnTo>
                  <a:lnTo>
                    <a:pt x="3430" y="596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5692" y="1834"/>
                  </a:lnTo>
                  <a:lnTo>
                    <a:pt x="7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06;p63"/>
            <p:cNvSpPr/>
            <p:nvPr/>
          </p:nvSpPr>
          <p:spPr>
            <a:xfrm>
              <a:off x="6282048" y="1922400"/>
              <a:ext cx="348057" cy="308541"/>
            </a:xfrm>
            <a:custGeom>
              <a:avLst/>
              <a:gdLst/>
              <a:ahLst/>
              <a:cxnLst/>
              <a:rect l="l" t="t" r="r" b="b"/>
              <a:pathLst>
                <a:path w="10693" h="9479" extrusionOk="0">
                  <a:moveTo>
                    <a:pt x="5144" y="3311"/>
                  </a:moveTo>
                  <a:lnTo>
                    <a:pt x="5740" y="3478"/>
                  </a:lnTo>
                  <a:lnTo>
                    <a:pt x="5430" y="4573"/>
                  </a:lnTo>
                  <a:lnTo>
                    <a:pt x="4835" y="4406"/>
                  </a:lnTo>
                  <a:lnTo>
                    <a:pt x="5144" y="3311"/>
                  </a:lnTo>
                  <a:close/>
                  <a:moveTo>
                    <a:pt x="3954" y="3454"/>
                  </a:moveTo>
                  <a:lnTo>
                    <a:pt x="4501" y="4430"/>
                  </a:lnTo>
                  <a:lnTo>
                    <a:pt x="3954" y="4740"/>
                  </a:lnTo>
                  <a:lnTo>
                    <a:pt x="3406" y="3739"/>
                  </a:lnTo>
                  <a:lnTo>
                    <a:pt x="3954" y="3454"/>
                  </a:lnTo>
                  <a:close/>
                  <a:moveTo>
                    <a:pt x="6716" y="4263"/>
                  </a:moveTo>
                  <a:lnTo>
                    <a:pt x="7026" y="4811"/>
                  </a:lnTo>
                  <a:lnTo>
                    <a:pt x="6025" y="5359"/>
                  </a:lnTo>
                  <a:lnTo>
                    <a:pt x="5740" y="4787"/>
                  </a:lnTo>
                  <a:lnTo>
                    <a:pt x="6716" y="4263"/>
                  </a:lnTo>
                  <a:close/>
                  <a:moveTo>
                    <a:pt x="2644" y="4692"/>
                  </a:moveTo>
                  <a:lnTo>
                    <a:pt x="3739" y="5002"/>
                  </a:lnTo>
                  <a:lnTo>
                    <a:pt x="3549" y="5597"/>
                  </a:lnTo>
                  <a:lnTo>
                    <a:pt x="2477" y="5287"/>
                  </a:lnTo>
                  <a:lnTo>
                    <a:pt x="2644" y="4692"/>
                  </a:lnTo>
                  <a:close/>
                  <a:moveTo>
                    <a:pt x="3596" y="5978"/>
                  </a:moveTo>
                  <a:lnTo>
                    <a:pt x="3906" y="6526"/>
                  </a:lnTo>
                  <a:lnTo>
                    <a:pt x="2906" y="7073"/>
                  </a:lnTo>
                  <a:lnTo>
                    <a:pt x="2620" y="6526"/>
                  </a:lnTo>
                  <a:lnTo>
                    <a:pt x="3596" y="5978"/>
                  </a:lnTo>
                  <a:close/>
                  <a:moveTo>
                    <a:pt x="8050" y="1"/>
                  </a:moveTo>
                  <a:lnTo>
                    <a:pt x="6002" y="2477"/>
                  </a:lnTo>
                  <a:lnTo>
                    <a:pt x="0" y="2477"/>
                  </a:lnTo>
                  <a:lnTo>
                    <a:pt x="0" y="9479"/>
                  </a:lnTo>
                  <a:lnTo>
                    <a:pt x="4978" y="9479"/>
                  </a:lnTo>
                  <a:lnTo>
                    <a:pt x="4692" y="5383"/>
                  </a:lnTo>
                  <a:lnTo>
                    <a:pt x="9050" y="8598"/>
                  </a:lnTo>
                  <a:lnTo>
                    <a:pt x="7931" y="9241"/>
                  </a:lnTo>
                  <a:lnTo>
                    <a:pt x="8050" y="9479"/>
                  </a:lnTo>
                  <a:lnTo>
                    <a:pt x="10693" y="9479"/>
                  </a:lnTo>
                  <a:lnTo>
                    <a:pt x="10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788;p65"/>
          <p:cNvGrpSpPr/>
          <p:nvPr/>
        </p:nvGrpSpPr>
        <p:grpSpPr>
          <a:xfrm>
            <a:off x="3745909" y="1746794"/>
            <a:ext cx="1652179" cy="1649911"/>
            <a:chOff x="1635425" y="3648425"/>
            <a:chExt cx="267950" cy="267925"/>
          </a:xfrm>
          <a:solidFill>
            <a:srgbClr val="D4A4E2"/>
          </a:solidFill>
        </p:grpSpPr>
        <p:sp>
          <p:nvSpPr>
            <p:cNvPr id="54" name="Google Shape;6789;p65"/>
            <p:cNvSpPr/>
            <p:nvPr/>
          </p:nvSpPr>
          <p:spPr>
            <a:xfrm>
              <a:off x="1683050" y="3863950"/>
              <a:ext cx="172675" cy="52400"/>
            </a:xfrm>
            <a:custGeom>
              <a:avLst/>
              <a:gdLst/>
              <a:ahLst/>
              <a:cxnLst/>
              <a:rect l="l" t="t" r="r" b="b"/>
              <a:pathLst>
                <a:path w="6907" h="2096" extrusionOk="0">
                  <a:moveTo>
                    <a:pt x="5550" y="738"/>
                  </a:moveTo>
                  <a:cubicBezTo>
                    <a:pt x="5931" y="786"/>
                    <a:pt x="5931" y="1334"/>
                    <a:pt x="5550" y="1381"/>
                  </a:cubicBezTo>
                  <a:lnTo>
                    <a:pt x="5145" y="1381"/>
                  </a:lnTo>
                  <a:cubicBezTo>
                    <a:pt x="4764" y="1334"/>
                    <a:pt x="4764" y="786"/>
                    <a:pt x="5145" y="738"/>
                  </a:cubicBezTo>
                  <a:close/>
                  <a:moveTo>
                    <a:pt x="1831" y="736"/>
                  </a:moveTo>
                  <a:cubicBezTo>
                    <a:pt x="2255" y="736"/>
                    <a:pt x="2248" y="1382"/>
                    <a:pt x="1810" y="1382"/>
                  </a:cubicBezTo>
                  <a:cubicBezTo>
                    <a:pt x="1802" y="1382"/>
                    <a:pt x="1795" y="1382"/>
                    <a:pt x="1787" y="1381"/>
                  </a:cubicBezTo>
                  <a:lnTo>
                    <a:pt x="1382" y="1381"/>
                  </a:lnTo>
                  <a:cubicBezTo>
                    <a:pt x="1374" y="1382"/>
                    <a:pt x="1367" y="1382"/>
                    <a:pt x="1359" y="1382"/>
                  </a:cubicBezTo>
                  <a:cubicBezTo>
                    <a:pt x="921" y="1382"/>
                    <a:pt x="914" y="736"/>
                    <a:pt x="1337" y="736"/>
                  </a:cubicBezTo>
                  <a:cubicBezTo>
                    <a:pt x="1352" y="736"/>
                    <a:pt x="1367" y="737"/>
                    <a:pt x="1382" y="738"/>
                  </a:cubicBezTo>
                  <a:lnTo>
                    <a:pt x="1787" y="738"/>
                  </a:lnTo>
                  <a:cubicBezTo>
                    <a:pt x="1802" y="737"/>
                    <a:pt x="1817" y="736"/>
                    <a:pt x="1831" y="736"/>
                  </a:cubicBezTo>
                  <a:close/>
                  <a:moveTo>
                    <a:pt x="3927" y="736"/>
                  </a:moveTo>
                  <a:cubicBezTo>
                    <a:pt x="4351" y="736"/>
                    <a:pt x="4344" y="1382"/>
                    <a:pt x="3906" y="1382"/>
                  </a:cubicBezTo>
                  <a:cubicBezTo>
                    <a:pt x="3898" y="1382"/>
                    <a:pt x="3890" y="1382"/>
                    <a:pt x="3883" y="1381"/>
                  </a:cubicBezTo>
                  <a:lnTo>
                    <a:pt x="3049" y="1381"/>
                  </a:lnTo>
                  <a:cubicBezTo>
                    <a:pt x="2668" y="1334"/>
                    <a:pt x="2668" y="786"/>
                    <a:pt x="3049" y="738"/>
                  </a:cubicBezTo>
                  <a:lnTo>
                    <a:pt x="3883" y="738"/>
                  </a:lnTo>
                  <a:cubicBezTo>
                    <a:pt x="3898" y="737"/>
                    <a:pt x="3913" y="736"/>
                    <a:pt x="3927" y="736"/>
                  </a:cubicBezTo>
                  <a:close/>
                  <a:moveTo>
                    <a:pt x="1" y="0"/>
                  </a:moveTo>
                  <a:lnTo>
                    <a:pt x="1" y="953"/>
                  </a:lnTo>
                  <a:cubicBezTo>
                    <a:pt x="1" y="1572"/>
                    <a:pt x="501" y="2096"/>
                    <a:pt x="1144" y="2096"/>
                  </a:cubicBezTo>
                  <a:lnTo>
                    <a:pt x="5740" y="2096"/>
                  </a:lnTo>
                  <a:cubicBezTo>
                    <a:pt x="6383" y="2096"/>
                    <a:pt x="6907" y="1596"/>
                    <a:pt x="6907" y="953"/>
                  </a:cubicBezTo>
                  <a:lnTo>
                    <a:pt x="6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90;p65"/>
            <p:cNvSpPr/>
            <p:nvPr/>
          </p:nvSpPr>
          <p:spPr>
            <a:xfrm>
              <a:off x="1635425" y="3741825"/>
              <a:ext cx="108375" cy="75700"/>
            </a:xfrm>
            <a:custGeom>
              <a:avLst/>
              <a:gdLst/>
              <a:ahLst/>
              <a:cxnLst/>
              <a:rect l="l" t="t" r="r" b="b"/>
              <a:pathLst>
                <a:path w="4335" h="3028" extrusionOk="0">
                  <a:moveTo>
                    <a:pt x="2906" y="884"/>
                  </a:moveTo>
                  <a:cubicBezTo>
                    <a:pt x="3287" y="932"/>
                    <a:pt x="3287" y="1480"/>
                    <a:pt x="2906" y="1504"/>
                  </a:cubicBezTo>
                  <a:lnTo>
                    <a:pt x="1429" y="1504"/>
                  </a:lnTo>
                  <a:cubicBezTo>
                    <a:pt x="1415" y="1505"/>
                    <a:pt x="1402" y="1506"/>
                    <a:pt x="1388" y="1506"/>
                  </a:cubicBezTo>
                  <a:cubicBezTo>
                    <a:pt x="1219" y="1506"/>
                    <a:pt x="1096" y="1370"/>
                    <a:pt x="1096" y="1194"/>
                  </a:cubicBezTo>
                  <a:cubicBezTo>
                    <a:pt x="1096" y="1027"/>
                    <a:pt x="1239" y="884"/>
                    <a:pt x="1429" y="884"/>
                  </a:cubicBezTo>
                  <a:close/>
                  <a:moveTo>
                    <a:pt x="274" y="1"/>
                  </a:moveTo>
                  <a:cubicBezTo>
                    <a:pt x="123" y="1"/>
                    <a:pt x="1" y="136"/>
                    <a:pt x="1" y="313"/>
                  </a:cubicBezTo>
                  <a:lnTo>
                    <a:pt x="1" y="2099"/>
                  </a:lnTo>
                  <a:cubicBezTo>
                    <a:pt x="1" y="2266"/>
                    <a:pt x="143" y="2408"/>
                    <a:pt x="310" y="2408"/>
                  </a:cubicBezTo>
                  <a:lnTo>
                    <a:pt x="2882" y="2408"/>
                  </a:lnTo>
                  <a:lnTo>
                    <a:pt x="3835" y="2980"/>
                  </a:lnTo>
                  <a:cubicBezTo>
                    <a:pt x="3882" y="3004"/>
                    <a:pt x="3954" y="3028"/>
                    <a:pt x="4001" y="3028"/>
                  </a:cubicBezTo>
                  <a:cubicBezTo>
                    <a:pt x="4097" y="3028"/>
                    <a:pt x="4168" y="3004"/>
                    <a:pt x="4216" y="2932"/>
                  </a:cubicBezTo>
                  <a:cubicBezTo>
                    <a:pt x="4287" y="2885"/>
                    <a:pt x="4311" y="2790"/>
                    <a:pt x="4311" y="2694"/>
                  </a:cubicBezTo>
                  <a:lnTo>
                    <a:pt x="4311" y="313"/>
                  </a:lnTo>
                  <a:cubicBezTo>
                    <a:pt x="4335" y="146"/>
                    <a:pt x="4192" y="3"/>
                    <a:pt x="4025" y="3"/>
                  </a:cubicBezTo>
                  <a:lnTo>
                    <a:pt x="310" y="3"/>
                  </a:lnTo>
                  <a:cubicBezTo>
                    <a:pt x="298" y="1"/>
                    <a:pt x="286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91;p65"/>
            <p:cNvSpPr/>
            <p:nvPr/>
          </p:nvSpPr>
          <p:spPr>
            <a:xfrm>
              <a:off x="1683050" y="3648425"/>
              <a:ext cx="172675" cy="200050"/>
            </a:xfrm>
            <a:custGeom>
              <a:avLst/>
              <a:gdLst/>
              <a:ahLst/>
              <a:cxnLst/>
              <a:rect l="l" t="t" r="r" b="b"/>
              <a:pathLst>
                <a:path w="6907" h="8002" extrusionOk="0"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lnTo>
                    <a:pt x="1" y="3096"/>
                  </a:lnTo>
                  <a:lnTo>
                    <a:pt x="2073" y="3096"/>
                  </a:lnTo>
                  <a:cubicBezTo>
                    <a:pt x="2597" y="3096"/>
                    <a:pt x="3025" y="3525"/>
                    <a:pt x="3025" y="4049"/>
                  </a:cubicBezTo>
                  <a:lnTo>
                    <a:pt x="3025" y="6454"/>
                  </a:lnTo>
                  <a:cubicBezTo>
                    <a:pt x="3025" y="6692"/>
                    <a:pt x="2906" y="6954"/>
                    <a:pt x="2716" y="7121"/>
                  </a:cubicBezTo>
                  <a:cubicBezTo>
                    <a:pt x="2549" y="7288"/>
                    <a:pt x="2311" y="7407"/>
                    <a:pt x="2073" y="7407"/>
                  </a:cubicBezTo>
                  <a:cubicBezTo>
                    <a:pt x="1882" y="7383"/>
                    <a:pt x="1715" y="7359"/>
                    <a:pt x="1573" y="7264"/>
                  </a:cubicBezTo>
                  <a:lnTo>
                    <a:pt x="858" y="6764"/>
                  </a:lnTo>
                  <a:lnTo>
                    <a:pt x="1" y="6764"/>
                  </a:lnTo>
                  <a:lnTo>
                    <a:pt x="1" y="8002"/>
                  </a:lnTo>
                  <a:lnTo>
                    <a:pt x="6907" y="8002"/>
                  </a:lnTo>
                  <a:lnTo>
                    <a:pt x="6907" y="4287"/>
                  </a:lnTo>
                  <a:lnTo>
                    <a:pt x="6121" y="4287"/>
                  </a:lnTo>
                  <a:lnTo>
                    <a:pt x="5311" y="4787"/>
                  </a:lnTo>
                  <a:cubicBezTo>
                    <a:pt x="5162" y="4876"/>
                    <a:pt x="4993" y="4920"/>
                    <a:pt x="4823" y="4920"/>
                  </a:cubicBezTo>
                  <a:cubicBezTo>
                    <a:pt x="4586" y="4920"/>
                    <a:pt x="4349" y="4835"/>
                    <a:pt x="4168" y="4668"/>
                  </a:cubicBezTo>
                  <a:cubicBezTo>
                    <a:pt x="3978" y="4477"/>
                    <a:pt x="3883" y="4239"/>
                    <a:pt x="3883" y="3977"/>
                  </a:cubicBezTo>
                  <a:lnTo>
                    <a:pt x="3883" y="1572"/>
                  </a:lnTo>
                  <a:cubicBezTo>
                    <a:pt x="3883" y="1048"/>
                    <a:pt x="4311" y="643"/>
                    <a:pt x="4835" y="643"/>
                  </a:cubicBezTo>
                  <a:lnTo>
                    <a:pt x="6812" y="643"/>
                  </a:lnTo>
                  <a:cubicBezTo>
                    <a:pt x="6597" y="239"/>
                    <a:pt x="6216" y="0"/>
                    <a:pt x="57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92;p65"/>
            <p:cNvSpPr/>
            <p:nvPr/>
          </p:nvSpPr>
          <p:spPr>
            <a:xfrm>
              <a:off x="1795575" y="3679375"/>
              <a:ext cx="107800" cy="76225"/>
            </a:xfrm>
            <a:custGeom>
              <a:avLst/>
              <a:gdLst/>
              <a:ahLst/>
              <a:cxnLst/>
              <a:rect l="l" t="t" r="r" b="b"/>
              <a:pathLst>
                <a:path w="4312" h="3049" extrusionOk="0">
                  <a:moveTo>
                    <a:pt x="2947" y="903"/>
                  </a:moveTo>
                  <a:cubicBezTo>
                    <a:pt x="3345" y="903"/>
                    <a:pt x="3345" y="1551"/>
                    <a:pt x="2947" y="1551"/>
                  </a:cubicBezTo>
                  <a:cubicBezTo>
                    <a:pt x="2934" y="1551"/>
                    <a:pt x="2920" y="1550"/>
                    <a:pt x="2906" y="1549"/>
                  </a:cubicBezTo>
                  <a:lnTo>
                    <a:pt x="1406" y="1549"/>
                  </a:lnTo>
                  <a:cubicBezTo>
                    <a:pt x="1392" y="1550"/>
                    <a:pt x="1378" y="1551"/>
                    <a:pt x="1365" y="1551"/>
                  </a:cubicBezTo>
                  <a:cubicBezTo>
                    <a:pt x="967" y="1551"/>
                    <a:pt x="967" y="903"/>
                    <a:pt x="1365" y="903"/>
                  </a:cubicBezTo>
                  <a:cubicBezTo>
                    <a:pt x="1378" y="903"/>
                    <a:pt x="1392" y="904"/>
                    <a:pt x="1406" y="906"/>
                  </a:cubicBezTo>
                  <a:lnTo>
                    <a:pt x="2906" y="906"/>
                  </a:lnTo>
                  <a:cubicBezTo>
                    <a:pt x="2920" y="904"/>
                    <a:pt x="2934" y="903"/>
                    <a:pt x="2947" y="903"/>
                  </a:cubicBezTo>
                  <a:close/>
                  <a:moveTo>
                    <a:pt x="4002" y="1"/>
                  </a:moveTo>
                  <a:lnTo>
                    <a:pt x="4002" y="25"/>
                  </a:lnTo>
                  <a:lnTo>
                    <a:pt x="310" y="25"/>
                  </a:lnTo>
                  <a:cubicBezTo>
                    <a:pt x="144" y="25"/>
                    <a:pt x="25" y="144"/>
                    <a:pt x="1" y="334"/>
                  </a:cubicBezTo>
                  <a:lnTo>
                    <a:pt x="1" y="2716"/>
                  </a:lnTo>
                  <a:cubicBezTo>
                    <a:pt x="1" y="2811"/>
                    <a:pt x="48" y="2882"/>
                    <a:pt x="96" y="2954"/>
                  </a:cubicBezTo>
                  <a:cubicBezTo>
                    <a:pt x="167" y="3001"/>
                    <a:pt x="239" y="3049"/>
                    <a:pt x="310" y="3049"/>
                  </a:cubicBezTo>
                  <a:cubicBezTo>
                    <a:pt x="382" y="3049"/>
                    <a:pt x="429" y="3025"/>
                    <a:pt x="477" y="3001"/>
                  </a:cubicBezTo>
                  <a:lnTo>
                    <a:pt x="1453" y="2406"/>
                  </a:lnTo>
                  <a:lnTo>
                    <a:pt x="4002" y="2406"/>
                  </a:lnTo>
                  <a:cubicBezTo>
                    <a:pt x="4168" y="2406"/>
                    <a:pt x="4311" y="2263"/>
                    <a:pt x="4311" y="2096"/>
                  </a:cubicBezTo>
                  <a:lnTo>
                    <a:pt x="4311" y="310"/>
                  </a:lnTo>
                  <a:cubicBezTo>
                    <a:pt x="4311" y="144"/>
                    <a:pt x="4168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62397" y="1280411"/>
            <a:ext cx="6619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094" y="1571763"/>
            <a:ext cx="76110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Hind" panose="020B0604020202020204" charset="0"/>
                <a:cs typeface="Hind" panose="020B0604020202020204" charset="0"/>
              </a:rPr>
              <a:t>Python</a:t>
            </a: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: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The core programming language used to develop the application. Python's simplicity and extensive library support make it ideal for cryptographic operations and GUI development.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Hind" panose="020B0604020202020204" charset="0"/>
                <a:cs typeface="Hind" panose="020B0604020202020204" charset="0"/>
              </a:rPr>
              <a:t>Tkinter</a:t>
            </a: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A standard Python library used to create the graphical user interface (GUI) for the application. </a:t>
            </a:r>
            <a:r>
              <a:rPr lang="en-US" sz="1600" dirty="0" err="1">
                <a:latin typeface="Hind" panose="020B0604020202020204" charset="0"/>
                <a:cs typeface="Hind" panose="020B0604020202020204" charset="0"/>
              </a:rPr>
              <a:t>Tkinter</a:t>
            </a: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 makes it easy to build user-friendly interfaces for desktop applications.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dk1"/>
              </a:solidFill>
              <a:latin typeface="Hind"/>
              <a:ea typeface="Hind"/>
              <a:cs typeface="Hi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726183" y="422094"/>
            <a:ext cx="36916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22" name="Google Shape;6003;p63"/>
          <p:cNvGrpSpPr/>
          <p:nvPr/>
        </p:nvGrpSpPr>
        <p:grpSpPr>
          <a:xfrm>
            <a:off x="2240054" y="570916"/>
            <a:ext cx="404332" cy="457444"/>
            <a:chOff x="6282048" y="1922400"/>
            <a:chExt cx="348057" cy="348876"/>
          </a:xfrm>
          <a:solidFill>
            <a:schemeClr val="tx1"/>
          </a:solidFill>
        </p:grpSpPr>
        <p:sp>
          <p:nvSpPr>
            <p:cNvPr id="23" name="Google Shape;6004;p63"/>
            <p:cNvSpPr/>
            <p:nvPr/>
          </p:nvSpPr>
          <p:spPr>
            <a:xfrm>
              <a:off x="6458019" y="2140230"/>
              <a:ext cx="80626" cy="131046"/>
            </a:xfrm>
            <a:custGeom>
              <a:avLst/>
              <a:gdLst/>
              <a:ahLst/>
              <a:cxnLst/>
              <a:rect l="l" t="t" r="r" b="b"/>
              <a:pathLst>
                <a:path w="2477" h="4026" extrusionOk="0">
                  <a:moveTo>
                    <a:pt x="0" y="0"/>
                  </a:moveTo>
                  <a:lnTo>
                    <a:pt x="215" y="3096"/>
                  </a:lnTo>
                  <a:lnTo>
                    <a:pt x="1048" y="2620"/>
                  </a:lnTo>
                  <a:lnTo>
                    <a:pt x="1834" y="4025"/>
                  </a:lnTo>
                  <a:lnTo>
                    <a:pt x="2429" y="3692"/>
                  </a:lnTo>
                  <a:lnTo>
                    <a:pt x="1643" y="2287"/>
                  </a:lnTo>
                  <a:lnTo>
                    <a:pt x="2477" y="183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5;p63"/>
            <p:cNvSpPr/>
            <p:nvPr/>
          </p:nvSpPr>
          <p:spPr>
            <a:xfrm>
              <a:off x="6282048" y="1922400"/>
              <a:ext cx="234913" cy="59729"/>
            </a:xfrm>
            <a:custGeom>
              <a:avLst/>
              <a:gdLst/>
              <a:ahLst/>
              <a:cxnLst/>
              <a:rect l="l" t="t" r="r" b="b"/>
              <a:pathLst>
                <a:path w="7217" h="1835" extrusionOk="0">
                  <a:moveTo>
                    <a:pt x="1739" y="596"/>
                  </a:moveTo>
                  <a:lnTo>
                    <a:pt x="1739" y="1215"/>
                  </a:lnTo>
                  <a:lnTo>
                    <a:pt x="1120" y="1215"/>
                  </a:lnTo>
                  <a:lnTo>
                    <a:pt x="1120" y="596"/>
                  </a:lnTo>
                  <a:close/>
                  <a:moveTo>
                    <a:pt x="2906" y="596"/>
                  </a:moveTo>
                  <a:lnTo>
                    <a:pt x="2906" y="1215"/>
                  </a:lnTo>
                  <a:lnTo>
                    <a:pt x="2286" y="1215"/>
                  </a:lnTo>
                  <a:lnTo>
                    <a:pt x="2286" y="596"/>
                  </a:lnTo>
                  <a:close/>
                  <a:moveTo>
                    <a:pt x="4049" y="596"/>
                  </a:moveTo>
                  <a:lnTo>
                    <a:pt x="4049" y="1215"/>
                  </a:lnTo>
                  <a:lnTo>
                    <a:pt x="3430" y="1215"/>
                  </a:lnTo>
                  <a:lnTo>
                    <a:pt x="3430" y="596"/>
                  </a:lnTo>
                  <a:close/>
                  <a:moveTo>
                    <a:pt x="0" y="1"/>
                  </a:moveTo>
                  <a:lnTo>
                    <a:pt x="0" y="1834"/>
                  </a:lnTo>
                  <a:lnTo>
                    <a:pt x="5692" y="1834"/>
                  </a:lnTo>
                  <a:lnTo>
                    <a:pt x="72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06;p63"/>
            <p:cNvSpPr/>
            <p:nvPr/>
          </p:nvSpPr>
          <p:spPr>
            <a:xfrm>
              <a:off x="6282048" y="1922400"/>
              <a:ext cx="348057" cy="308541"/>
            </a:xfrm>
            <a:custGeom>
              <a:avLst/>
              <a:gdLst/>
              <a:ahLst/>
              <a:cxnLst/>
              <a:rect l="l" t="t" r="r" b="b"/>
              <a:pathLst>
                <a:path w="10693" h="9479" extrusionOk="0">
                  <a:moveTo>
                    <a:pt x="5144" y="3311"/>
                  </a:moveTo>
                  <a:lnTo>
                    <a:pt x="5740" y="3478"/>
                  </a:lnTo>
                  <a:lnTo>
                    <a:pt x="5430" y="4573"/>
                  </a:lnTo>
                  <a:lnTo>
                    <a:pt x="4835" y="4406"/>
                  </a:lnTo>
                  <a:lnTo>
                    <a:pt x="5144" y="3311"/>
                  </a:lnTo>
                  <a:close/>
                  <a:moveTo>
                    <a:pt x="3954" y="3454"/>
                  </a:moveTo>
                  <a:lnTo>
                    <a:pt x="4501" y="4430"/>
                  </a:lnTo>
                  <a:lnTo>
                    <a:pt x="3954" y="4740"/>
                  </a:lnTo>
                  <a:lnTo>
                    <a:pt x="3406" y="3739"/>
                  </a:lnTo>
                  <a:lnTo>
                    <a:pt x="3954" y="3454"/>
                  </a:lnTo>
                  <a:close/>
                  <a:moveTo>
                    <a:pt x="6716" y="4263"/>
                  </a:moveTo>
                  <a:lnTo>
                    <a:pt x="7026" y="4811"/>
                  </a:lnTo>
                  <a:lnTo>
                    <a:pt x="6025" y="5359"/>
                  </a:lnTo>
                  <a:lnTo>
                    <a:pt x="5740" y="4787"/>
                  </a:lnTo>
                  <a:lnTo>
                    <a:pt x="6716" y="4263"/>
                  </a:lnTo>
                  <a:close/>
                  <a:moveTo>
                    <a:pt x="2644" y="4692"/>
                  </a:moveTo>
                  <a:lnTo>
                    <a:pt x="3739" y="5002"/>
                  </a:lnTo>
                  <a:lnTo>
                    <a:pt x="3549" y="5597"/>
                  </a:lnTo>
                  <a:lnTo>
                    <a:pt x="2477" y="5287"/>
                  </a:lnTo>
                  <a:lnTo>
                    <a:pt x="2644" y="4692"/>
                  </a:lnTo>
                  <a:close/>
                  <a:moveTo>
                    <a:pt x="3596" y="5978"/>
                  </a:moveTo>
                  <a:lnTo>
                    <a:pt x="3906" y="6526"/>
                  </a:lnTo>
                  <a:lnTo>
                    <a:pt x="2906" y="7073"/>
                  </a:lnTo>
                  <a:lnTo>
                    <a:pt x="2620" y="6526"/>
                  </a:lnTo>
                  <a:lnTo>
                    <a:pt x="3596" y="5978"/>
                  </a:lnTo>
                  <a:close/>
                  <a:moveTo>
                    <a:pt x="8050" y="1"/>
                  </a:moveTo>
                  <a:lnTo>
                    <a:pt x="6002" y="2477"/>
                  </a:lnTo>
                  <a:lnTo>
                    <a:pt x="0" y="2477"/>
                  </a:lnTo>
                  <a:lnTo>
                    <a:pt x="0" y="9479"/>
                  </a:lnTo>
                  <a:lnTo>
                    <a:pt x="4978" y="9479"/>
                  </a:lnTo>
                  <a:lnTo>
                    <a:pt x="4692" y="5383"/>
                  </a:lnTo>
                  <a:lnTo>
                    <a:pt x="9050" y="8598"/>
                  </a:lnTo>
                  <a:lnTo>
                    <a:pt x="7931" y="9241"/>
                  </a:lnTo>
                  <a:lnTo>
                    <a:pt x="8050" y="9479"/>
                  </a:lnTo>
                  <a:lnTo>
                    <a:pt x="10693" y="9479"/>
                  </a:lnTo>
                  <a:lnTo>
                    <a:pt x="10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788;p65"/>
          <p:cNvGrpSpPr/>
          <p:nvPr/>
        </p:nvGrpSpPr>
        <p:grpSpPr>
          <a:xfrm>
            <a:off x="3745909" y="1746794"/>
            <a:ext cx="1652179" cy="1649911"/>
            <a:chOff x="1635425" y="3648425"/>
            <a:chExt cx="267950" cy="267925"/>
          </a:xfrm>
          <a:solidFill>
            <a:srgbClr val="D4A4E2"/>
          </a:solidFill>
        </p:grpSpPr>
        <p:sp>
          <p:nvSpPr>
            <p:cNvPr id="54" name="Google Shape;6789;p65"/>
            <p:cNvSpPr/>
            <p:nvPr/>
          </p:nvSpPr>
          <p:spPr>
            <a:xfrm>
              <a:off x="1683050" y="3863950"/>
              <a:ext cx="172675" cy="52400"/>
            </a:xfrm>
            <a:custGeom>
              <a:avLst/>
              <a:gdLst/>
              <a:ahLst/>
              <a:cxnLst/>
              <a:rect l="l" t="t" r="r" b="b"/>
              <a:pathLst>
                <a:path w="6907" h="2096" extrusionOk="0">
                  <a:moveTo>
                    <a:pt x="5550" y="738"/>
                  </a:moveTo>
                  <a:cubicBezTo>
                    <a:pt x="5931" y="786"/>
                    <a:pt x="5931" y="1334"/>
                    <a:pt x="5550" y="1381"/>
                  </a:cubicBezTo>
                  <a:lnTo>
                    <a:pt x="5145" y="1381"/>
                  </a:lnTo>
                  <a:cubicBezTo>
                    <a:pt x="4764" y="1334"/>
                    <a:pt x="4764" y="786"/>
                    <a:pt x="5145" y="738"/>
                  </a:cubicBezTo>
                  <a:close/>
                  <a:moveTo>
                    <a:pt x="1831" y="736"/>
                  </a:moveTo>
                  <a:cubicBezTo>
                    <a:pt x="2255" y="736"/>
                    <a:pt x="2248" y="1382"/>
                    <a:pt x="1810" y="1382"/>
                  </a:cubicBezTo>
                  <a:cubicBezTo>
                    <a:pt x="1802" y="1382"/>
                    <a:pt x="1795" y="1382"/>
                    <a:pt x="1787" y="1381"/>
                  </a:cubicBezTo>
                  <a:lnTo>
                    <a:pt x="1382" y="1381"/>
                  </a:lnTo>
                  <a:cubicBezTo>
                    <a:pt x="1374" y="1382"/>
                    <a:pt x="1367" y="1382"/>
                    <a:pt x="1359" y="1382"/>
                  </a:cubicBezTo>
                  <a:cubicBezTo>
                    <a:pt x="921" y="1382"/>
                    <a:pt x="914" y="736"/>
                    <a:pt x="1337" y="736"/>
                  </a:cubicBezTo>
                  <a:cubicBezTo>
                    <a:pt x="1352" y="736"/>
                    <a:pt x="1367" y="737"/>
                    <a:pt x="1382" y="738"/>
                  </a:cubicBezTo>
                  <a:lnTo>
                    <a:pt x="1787" y="738"/>
                  </a:lnTo>
                  <a:cubicBezTo>
                    <a:pt x="1802" y="737"/>
                    <a:pt x="1817" y="736"/>
                    <a:pt x="1831" y="736"/>
                  </a:cubicBezTo>
                  <a:close/>
                  <a:moveTo>
                    <a:pt x="3927" y="736"/>
                  </a:moveTo>
                  <a:cubicBezTo>
                    <a:pt x="4351" y="736"/>
                    <a:pt x="4344" y="1382"/>
                    <a:pt x="3906" y="1382"/>
                  </a:cubicBezTo>
                  <a:cubicBezTo>
                    <a:pt x="3898" y="1382"/>
                    <a:pt x="3890" y="1382"/>
                    <a:pt x="3883" y="1381"/>
                  </a:cubicBezTo>
                  <a:lnTo>
                    <a:pt x="3049" y="1381"/>
                  </a:lnTo>
                  <a:cubicBezTo>
                    <a:pt x="2668" y="1334"/>
                    <a:pt x="2668" y="786"/>
                    <a:pt x="3049" y="738"/>
                  </a:cubicBezTo>
                  <a:lnTo>
                    <a:pt x="3883" y="738"/>
                  </a:lnTo>
                  <a:cubicBezTo>
                    <a:pt x="3898" y="737"/>
                    <a:pt x="3913" y="736"/>
                    <a:pt x="3927" y="736"/>
                  </a:cubicBezTo>
                  <a:close/>
                  <a:moveTo>
                    <a:pt x="1" y="0"/>
                  </a:moveTo>
                  <a:lnTo>
                    <a:pt x="1" y="953"/>
                  </a:lnTo>
                  <a:cubicBezTo>
                    <a:pt x="1" y="1572"/>
                    <a:pt x="501" y="2096"/>
                    <a:pt x="1144" y="2096"/>
                  </a:cubicBezTo>
                  <a:lnTo>
                    <a:pt x="5740" y="2096"/>
                  </a:lnTo>
                  <a:cubicBezTo>
                    <a:pt x="6383" y="2096"/>
                    <a:pt x="6907" y="1596"/>
                    <a:pt x="6907" y="953"/>
                  </a:cubicBezTo>
                  <a:lnTo>
                    <a:pt x="69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90;p65"/>
            <p:cNvSpPr/>
            <p:nvPr/>
          </p:nvSpPr>
          <p:spPr>
            <a:xfrm>
              <a:off x="1635425" y="3741825"/>
              <a:ext cx="108375" cy="75700"/>
            </a:xfrm>
            <a:custGeom>
              <a:avLst/>
              <a:gdLst/>
              <a:ahLst/>
              <a:cxnLst/>
              <a:rect l="l" t="t" r="r" b="b"/>
              <a:pathLst>
                <a:path w="4335" h="3028" extrusionOk="0">
                  <a:moveTo>
                    <a:pt x="2906" y="884"/>
                  </a:moveTo>
                  <a:cubicBezTo>
                    <a:pt x="3287" y="932"/>
                    <a:pt x="3287" y="1480"/>
                    <a:pt x="2906" y="1504"/>
                  </a:cubicBezTo>
                  <a:lnTo>
                    <a:pt x="1429" y="1504"/>
                  </a:lnTo>
                  <a:cubicBezTo>
                    <a:pt x="1415" y="1505"/>
                    <a:pt x="1402" y="1506"/>
                    <a:pt x="1388" y="1506"/>
                  </a:cubicBezTo>
                  <a:cubicBezTo>
                    <a:pt x="1219" y="1506"/>
                    <a:pt x="1096" y="1370"/>
                    <a:pt x="1096" y="1194"/>
                  </a:cubicBezTo>
                  <a:cubicBezTo>
                    <a:pt x="1096" y="1027"/>
                    <a:pt x="1239" y="884"/>
                    <a:pt x="1429" y="884"/>
                  </a:cubicBezTo>
                  <a:close/>
                  <a:moveTo>
                    <a:pt x="274" y="1"/>
                  </a:moveTo>
                  <a:cubicBezTo>
                    <a:pt x="123" y="1"/>
                    <a:pt x="1" y="136"/>
                    <a:pt x="1" y="313"/>
                  </a:cubicBezTo>
                  <a:lnTo>
                    <a:pt x="1" y="2099"/>
                  </a:lnTo>
                  <a:cubicBezTo>
                    <a:pt x="1" y="2266"/>
                    <a:pt x="143" y="2408"/>
                    <a:pt x="310" y="2408"/>
                  </a:cubicBezTo>
                  <a:lnTo>
                    <a:pt x="2882" y="2408"/>
                  </a:lnTo>
                  <a:lnTo>
                    <a:pt x="3835" y="2980"/>
                  </a:lnTo>
                  <a:cubicBezTo>
                    <a:pt x="3882" y="3004"/>
                    <a:pt x="3954" y="3028"/>
                    <a:pt x="4001" y="3028"/>
                  </a:cubicBezTo>
                  <a:cubicBezTo>
                    <a:pt x="4097" y="3028"/>
                    <a:pt x="4168" y="3004"/>
                    <a:pt x="4216" y="2932"/>
                  </a:cubicBezTo>
                  <a:cubicBezTo>
                    <a:pt x="4287" y="2885"/>
                    <a:pt x="4311" y="2790"/>
                    <a:pt x="4311" y="2694"/>
                  </a:cubicBezTo>
                  <a:lnTo>
                    <a:pt x="4311" y="313"/>
                  </a:lnTo>
                  <a:cubicBezTo>
                    <a:pt x="4335" y="146"/>
                    <a:pt x="4192" y="3"/>
                    <a:pt x="4025" y="3"/>
                  </a:cubicBezTo>
                  <a:lnTo>
                    <a:pt x="310" y="3"/>
                  </a:lnTo>
                  <a:cubicBezTo>
                    <a:pt x="298" y="1"/>
                    <a:pt x="286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791;p65"/>
            <p:cNvSpPr/>
            <p:nvPr/>
          </p:nvSpPr>
          <p:spPr>
            <a:xfrm>
              <a:off x="1683050" y="3648425"/>
              <a:ext cx="172675" cy="200050"/>
            </a:xfrm>
            <a:custGeom>
              <a:avLst/>
              <a:gdLst/>
              <a:ahLst/>
              <a:cxnLst/>
              <a:rect l="l" t="t" r="r" b="b"/>
              <a:pathLst>
                <a:path w="6907" h="8002" extrusionOk="0"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lnTo>
                    <a:pt x="1" y="3096"/>
                  </a:lnTo>
                  <a:lnTo>
                    <a:pt x="2073" y="3096"/>
                  </a:lnTo>
                  <a:cubicBezTo>
                    <a:pt x="2597" y="3096"/>
                    <a:pt x="3025" y="3525"/>
                    <a:pt x="3025" y="4049"/>
                  </a:cubicBezTo>
                  <a:lnTo>
                    <a:pt x="3025" y="6454"/>
                  </a:lnTo>
                  <a:cubicBezTo>
                    <a:pt x="3025" y="6692"/>
                    <a:pt x="2906" y="6954"/>
                    <a:pt x="2716" y="7121"/>
                  </a:cubicBezTo>
                  <a:cubicBezTo>
                    <a:pt x="2549" y="7288"/>
                    <a:pt x="2311" y="7407"/>
                    <a:pt x="2073" y="7407"/>
                  </a:cubicBezTo>
                  <a:cubicBezTo>
                    <a:pt x="1882" y="7383"/>
                    <a:pt x="1715" y="7359"/>
                    <a:pt x="1573" y="7264"/>
                  </a:cubicBezTo>
                  <a:lnTo>
                    <a:pt x="858" y="6764"/>
                  </a:lnTo>
                  <a:lnTo>
                    <a:pt x="1" y="6764"/>
                  </a:lnTo>
                  <a:lnTo>
                    <a:pt x="1" y="8002"/>
                  </a:lnTo>
                  <a:lnTo>
                    <a:pt x="6907" y="8002"/>
                  </a:lnTo>
                  <a:lnTo>
                    <a:pt x="6907" y="4287"/>
                  </a:lnTo>
                  <a:lnTo>
                    <a:pt x="6121" y="4287"/>
                  </a:lnTo>
                  <a:lnTo>
                    <a:pt x="5311" y="4787"/>
                  </a:lnTo>
                  <a:cubicBezTo>
                    <a:pt x="5162" y="4876"/>
                    <a:pt x="4993" y="4920"/>
                    <a:pt x="4823" y="4920"/>
                  </a:cubicBezTo>
                  <a:cubicBezTo>
                    <a:pt x="4586" y="4920"/>
                    <a:pt x="4349" y="4835"/>
                    <a:pt x="4168" y="4668"/>
                  </a:cubicBezTo>
                  <a:cubicBezTo>
                    <a:pt x="3978" y="4477"/>
                    <a:pt x="3883" y="4239"/>
                    <a:pt x="3883" y="3977"/>
                  </a:cubicBezTo>
                  <a:lnTo>
                    <a:pt x="3883" y="1572"/>
                  </a:lnTo>
                  <a:cubicBezTo>
                    <a:pt x="3883" y="1048"/>
                    <a:pt x="4311" y="643"/>
                    <a:pt x="4835" y="643"/>
                  </a:cubicBezTo>
                  <a:lnTo>
                    <a:pt x="6812" y="643"/>
                  </a:lnTo>
                  <a:cubicBezTo>
                    <a:pt x="6597" y="239"/>
                    <a:pt x="6216" y="0"/>
                    <a:pt x="57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92;p65"/>
            <p:cNvSpPr/>
            <p:nvPr/>
          </p:nvSpPr>
          <p:spPr>
            <a:xfrm>
              <a:off x="1795575" y="3679375"/>
              <a:ext cx="107800" cy="76225"/>
            </a:xfrm>
            <a:custGeom>
              <a:avLst/>
              <a:gdLst/>
              <a:ahLst/>
              <a:cxnLst/>
              <a:rect l="l" t="t" r="r" b="b"/>
              <a:pathLst>
                <a:path w="4312" h="3049" extrusionOk="0">
                  <a:moveTo>
                    <a:pt x="2947" y="903"/>
                  </a:moveTo>
                  <a:cubicBezTo>
                    <a:pt x="3345" y="903"/>
                    <a:pt x="3345" y="1551"/>
                    <a:pt x="2947" y="1551"/>
                  </a:cubicBezTo>
                  <a:cubicBezTo>
                    <a:pt x="2934" y="1551"/>
                    <a:pt x="2920" y="1550"/>
                    <a:pt x="2906" y="1549"/>
                  </a:cubicBezTo>
                  <a:lnTo>
                    <a:pt x="1406" y="1549"/>
                  </a:lnTo>
                  <a:cubicBezTo>
                    <a:pt x="1392" y="1550"/>
                    <a:pt x="1378" y="1551"/>
                    <a:pt x="1365" y="1551"/>
                  </a:cubicBezTo>
                  <a:cubicBezTo>
                    <a:pt x="967" y="1551"/>
                    <a:pt x="967" y="903"/>
                    <a:pt x="1365" y="903"/>
                  </a:cubicBezTo>
                  <a:cubicBezTo>
                    <a:pt x="1378" y="903"/>
                    <a:pt x="1392" y="904"/>
                    <a:pt x="1406" y="906"/>
                  </a:cubicBezTo>
                  <a:lnTo>
                    <a:pt x="2906" y="906"/>
                  </a:lnTo>
                  <a:cubicBezTo>
                    <a:pt x="2920" y="904"/>
                    <a:pt x="2934" y="903"/>
                    <a:pt x="2947" y="903"/>
                  </a:cubicBezTo>
                  <a:close/>
                  <a:moveTo>
                    <a:pt x="4002" y="1"/>
                  </a:moveTo>
                  <a:lnTo>
                    <a:pt x="4002" y="25"/>
                  </a:lnTo>
                  <a:lnTo>
                    <a:pt x="310" y="25"/>
                  </a:lnTo>
                  <a:cubicBezTo>
                    <a:pt x="144" y="25"/>
                    <a:pt x="25" y="144"/>
                    <a:pt x="1" y="334"/>
                  </a:cubicBezTo>
                  <a:lnTo>
                    <a:pt x="1" y="2716"/>
                  </a:lnTo>
                  <a:cubicBezTo>
                    <a:pt x="1" y="2811"/>
                    <a:pt x="48" y="2882"/>
                    <a:pt x="96" y="2954"/>
                  </a:cubicBezTo>
                  <a:cubicBezTo>
                    <a:pt x="167" y="3001"/>
                    <a:pt x="239" y="3049"/>
                    <a:pt x="310" y="3049"/>
                  </a:cubicBezTo>
                  <a:cubicBezTo>
                    <a:pt x="382" y="3049"/>
                    <a:pt x="429" y="3025"/>
                    <a:pt x="477" y="3001"/>
                  </a:cubicBezTo>
                  <a:lnTo>
                    <a:pt x="1453" y="2406"/>
                  </a:lnTo>
                  <a:lnTo>
                    <a:pt x="4002" y="2406"/>
                  </a:lnTo>
                  <a:cubicBezTo>
                    <a:pt x="4168" y="2406"/>
                    <a:pt x="4311" y="2263"/>
                    <a:pt x="4311" y="2096"/>
                  </a:cubicBezTo>
                  <a:lnTo>
                    <a:pt x="4311" y="310"/>
                  </a:lnTo>
                  <a:cubicBezTo>
                    <a:pt x="4311" y="144"/>
                    <a:pt x="4168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262397" y="1280411"/>
            <a:ext cx="6619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094" y="1235661"/>
            <a:ext cx="761103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Hind" panose="020B0604020202020204" charset="0"/>
                <a:cs typeface="Hind" panose="020B0604020202020204" charset="0"/>
              </a:rPr>
              <a:t>Cryptography (Fernet):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A Python library for secure encryption and decryption. It uses the Fernet symmetric encryption algorithm, which ensures both confidentiality and message integrity by encrypting the data with a key that is both generated and stored securely.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Hind" panose="020B0604020202020204" charset="0"/>
                <a:cs typeface="Hind" panose="020B0604020202020204" charset="0"/>
              </a:rPr>
              <a:t>Base64: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ind" panose="020B0604020202020204" charset="0"/>
                <a:cs typeface="Hind" panose="020B0604020202020204" charset="0"/>
              </a:rPr>
              <a:t>This is used for encoding the encryption key to make it safe for storing and transmission. Base64 ensures that the encryption key is compatible with different systems and remains in a readable format.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dk1"/>
              </a:solidFill>
              <a:latin typeface="Hind"/>
              <a:ea typeface="Hind"/>
              <a:cs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5660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05736"/>
            <a:ext cx="7704000" cy="739078"/>
          </a:xfrm>
        </p:spPr>
        <p:txBody>
          <a:bodyPr/>
          <a:lstStyle/>
          <a:p>
            <a:r>
              <a:rPr lang="en-US" sz="2800" dirty="0"/>
              <a:t>Symmetric Encryption: Fernet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165" y="1507495"/>
            <a:ext cx="7211885" cy="2843792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Symmetric Key Encryption</a:t>
            </a:r>
            <a:r>
              <a:rPr lang="en-US" dirty="0"/>
              <a:t>: Uses the same key for both encryption and decryption, ensuring secure data transformation.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Fernet Algorithm</a:t>
            </a:r>
            <a:r>
              <a:rPr lang="en-US" dirty="0"/>
              <a:t>: A part of Python’s cryptography library, it provides easy-to-use, strong encryption: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AES-128 Encryption: For data confidentiality.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HMAC with SHA256: Ensures data integrity and authenticity.</a:t>
            </a:r>
          </a:p>
          <a:p>
            <a:pPr marL="139700" indent="0" algn="l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85955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56" y="713204"/>
            <a:ext cx="7704000" cy="739078"/>
          </a:xfrm>
        </p:spPr>
        <p:txBody>
          <a:bodyPr/>
          <a:lstStyle/>
          <a:p>
            <a:r>
              <a:rPr lang="en-US" sz="2800" dirty="0"/>
              <a:t>Symmetric Encryption: Fernet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165" y="1507495"/>
            <a:ext cx="7211885" cy="2843792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Process: 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Generation: A 32-byte base64-encoded key is generated. 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Encryption: Plaintext is converted into unreadable ciphertext using the key. </a:t>
            </a:r>
          </a:p>
          <a:p>
            <a:pPr lvl="1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Decryption: The ciphertext is decrypted back to plaintext using the same key</a:t>
            </a:r>
          </a:p>
          <a:p>
            <a:pPr marL="139700" indent="0" algn="l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22149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05736"/>
            <a:ext cx="7704000" cy="739078"/>
          </a:xfrm>
        </p:spPr>
        <p:txBody>
          <a:bodyPr/>
          <a:lstStyle/>
          <a:p>
            <a:r>
              <a:rPr lang="en-US" sz="2800" dirty="0"/>
              <a:t>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165" y="1038769"/>
            <a:ext cx="7211885" cy="2843792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RSA is a widely-used asymmetric encryption algorithm, which means it utilizes a pair of keys: a public key for encryption and a private key for decryption.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provides a secure way to encrypt sensitive data and is foundational for secure communications, digital signatures, and authentication mechanisms.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Public Key: </a:t>
            </a:r>
            <a:r>
              <a:rPr lang="en-US" sz="1400" dirty="0"/>
              <a:t>This key is publicly shared and used for encryption.   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Private Key: </a:t>
            </a:r>
            <a:r>
              <a:rPr lang="en-US" sz="1400" dirty="0"/>
              <a:t>This key is kept secret by the owner and used for decryption.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7522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2007227993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01F4B"/>
    </a:dk1>
    <a:lt1>
      <a:srgbClr val="FEF5F0"/>
    </a:lt1>
    <a:dk2>
      <a:srgbClr val="5E54B5"/>
    </a:dk2>
    <a:lt2>
      <a:srgbClr val="9156F1"/>
    </a:lt2>
    <a:accent1>
      <a:srgbClr val="D4A4E2"/>
    </a:accent1>
    <a:accent2>
      <a:srgbClr val="C6E6A3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201F4B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851</Words>
  <Application>Microsoft Office PowerPoint</Application>
  <PresentationFormat>On-screen Show (16:9)</PresentationFormat>
  <Paragraphs>101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Hind</vt:lpstr>
      <vt:lpstr>Darker Grotesque SemiBold</vt:lpstr>
      <vt:lpstr>DM Sans Bold</vt:lpstr>
      <vt:lpstr>Arial</vt:lpstr>
      <vt:lpstr>Archivo</vt:lpstr>
      <vt:lpstr>Open Sauce Bold</vt:lpstr>
      <vt:lpstr>Hind SemiBold</vt:lpstr>
      <vt:lpstr>DM Sans</vt:lpstr>
      <vt:lpstr>Courier New</vt:lpstr>
      <vt:lpstr>Calibri</vt:lpstr>
      <vt:lpstr>College Lessons with Cycle Diagrams by Slidesgo</vt:lpstr>
      <vt:lpstr>A Presentation on</vt:lpstr>
      <vt:lpstr>Contents</vt:lpstr>
      <vt:lpstr>Introduction</vt:lpstr>
      <vt:lpstr>Objectives </vt:lpstr>
      <vt:lpstr>Technologies Used</vt:lpstr>
      <vt:lpstr>Technologies Used</vt:lpstr>
      <vt:lpstr>Symmetric Encryption: Fernet Algorithm</vt:lpstr>
      <vt:lpstr>Symmetric Encryption: Fernet Algorithm</vt:lpstr>
      <vt:lpstr>RSA</vt:lpstr>
      <vt:lpstr>Results</vt:lpstr>
      <vt:lpstr>Results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PISHPATROL</dc:title>
  <dc:creator>ACER</dc:creator>
  <cp:lastModifiedBy>T470</cp:lastModifiedBy>
  <cp:revision>56</cp:revision>
  <dcterms:modified xsi:type="dcterms:W3CDTF">2024-10-17T09:17:38Z</dcterms:modified>
</cp:coreProperties>
</file>