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3"/>
  </p:notesMasterIdLst>
  <p:sldIdLst>
    <p:sldId id="256" r:id="rId2"/>
    <p:sldId id="276" r:id="rId3"/>
    <p:sldId id="265" r:id="rId4"/>
    <p:sldId id="266" r:id="rId5"/>
    <p:sldId id="268" r:id="rId6"/>
    <p:sldId id="267" r:id="rId7"/>
    <p:sldId id="269" r:id="rId8"/>
    <p:sldId id="277" r:id="rId9"/>
    <p:sldId id="278" r:id="rId10"/>
    <p:sldId id="293" r:id="rId11"/>
    <p:sldId id="283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286" r:id="rId2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87621" autoAdjust="0"/>
  </p:normalViewPr>
  <p:slideViewPr>
    <p:cSldViewPr>
      <p:cViewPr varScale="1">
        <p:scale>
          <a:sx n="85" d="100"/>
          <a:sy n="85" d="100"/>
        </p:scale>
        <p:origin x="-82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10/22/2021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10/22/2021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981200" cy="4388644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79"/>
            <a:ext cx="58674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10/22/2021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10/22/2021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4"/>
            <a:ext cx="2133600" cy="273844"/>
          </a:xfrm>
        </p:spPr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4"/>
            <a:ext cx="5562600" cy="273844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4"/>
            <a:ext cx="457200" cy="273844"/>
          </a:xfr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10/22/2021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0" y="2343150"/>
            <a:ext cx="8839200" cy="203835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sz="3200" dirty="0" smtClean="0">
                <a:latin typeface="Cambria" pitchFamily="18" charset="0"/>
                <a:ea typeface="Cambria" pitchFamily="18" charset="0"/>
              </a:rPr>
              <a:t>New YORK Airbnb DATASET Presentation 2</a:t>
            </a:r>
            <a:endParaRPr lang="en-US" sz="3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pPr algn="r"/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Presented By- Pratibha Chougule</a:t>
            </a:r>
            <a:endParaRPr lang="en-US" sz="20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Picture 5" descr="New-York-City-Brooklyn-Bridge-Panorama-Juergen-Roth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595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858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Customer Review For Last 5 Years</a:t>
            </a:r>
            <a:endParaRPr lang="en-US" sz="32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71550"/>
            <a:ext cx="6553200" cy="388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0" y="104775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Cambria" pitchFamily="18" charset="0"/>
                <a:ea typeface="Cambria" pitchFamily="18" charset="0"/>
              </a:rPr>
              <a:t>Brooklyn is most reviewed area by the customers followed by Manhattan which is most expensive neighbourhood.</a:t>
            </a:r>
            <a:endParaRPr lang="en-US" sz="16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858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Preferences Details of 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Customers for area in Airbnb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71550"/>
            <a:ext cx="8610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8110"/>
            <a:ext cx="8534400" cy="701040"/>
          </a:xfrm>
        </p:spPr>
        <p:txBody>
          <a:bodyPr anchor="ctr">
            <a:noAutofit/>
          </a:bodyPr>
          <a:lstStyle/>
          <a:p>
            <a:pPr algn="ctr"/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Top 5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neighbourhood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Properties Preferred by Customers</a:t>
            </a:r>
            <a:endParaRPr lang="en-US" sz="26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71550"/>
            <a:ext cx="8534400" cy="40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858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Recent 5 Year 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Review 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of 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 Customers  against cost 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23950"/>
            <a:ext cx="838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0"/>
          </a:xfrm>
        </p:spPr>
        <p:txBody>
          <a:bodyPr/>
          <a:lstStyle/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Expensive Area In Airbnb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4629150"/>
            <a:ext cx="8846344" cy="381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ambria" pitchFamily="18" charset="0"/>
                <a:ea typeface="Cambria" pitchFamily="18" charset="0"/>
              </a:rPr>
              <a:t>Manhattan is the most expensive Area followed by Brooklyn.</a:t>
            </a:r>
            <a:endParaRPr lang="en-US" sz="2000" b="1" dirty="0">
              <a:solidFill>
                <a:srgbClr val="FFFF0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742950"/>
            <a:ext cx="838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685800"/>
          </a:xfrm>
        </p:spPr>
        <p:txBody>
          <a:bodyPr/>
          <a:lstStyle/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Price Comparison Between Neighbourhood 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1123950"/>
            <a:ext cx="2362200" cy="3598398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latin typeface="Cambria" pitchFamily="18" charset="0"/>
                <a:ea typeface="Cambria" pitchFamily="18" charset="0"/>
              </a:rPr>
              <a:t>Prices are different for rooms available in neighbourhood.</a:t>
            </a:r>
          </a:p>
          <a:p>
            <a:r>
              <a:rPr lang="en-US" sz="1600" dirty="0" smtClean="0">
                <a:latin typeface="Cambria" pitchFamily="18" charset="0"/>
                <a:ea typeface="Cambria" pitchFamily="18" charset="0"/>
              </a:rPr>
              <a:t>Manhattan is quite expensive for all kind of properties.</a:t>
            </a:r>
          </a:p>
          <a:p>
            <a:r>
              <a:rPr lang="en-US" sz="1600" dirty="0" smtClean="0">
                <a:latin typeface="Cambria" pitchFamily="18" charset="0"/>
                <a:ea typeface="Cambria" pitchFamily="18" charset="0"/>
              </a:rPr>
              <a:t>For  home/Apt Bronx  is cheaper and for private room and shared room Staten Island and Brooklyn is cheaper respectively.</a:t>
            </a:r>
            <a:endParaRPr lang="en-US" sz="16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23950"/>
            <a:ext cx="6096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3350"/>
            <a:ext cx="82296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Top 25 Most Expensive Hosts With Location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5138" y="742950"/>
            <a:ext cx="82216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82296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Popular Neighbourhood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95350"/>
            <a:ext cx="8458200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0"/>
          </a:xfrm>
        </p:spPr>
        <p:txBody>
          <a:bodyPr anchor="ctr"/>
          <a:lstStyle/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Top 50 Revenue Generated Neighborhoods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19150"/>
            <a:ext cx="822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33400"/>
          </a:xfrm>
        </p:spPr>
        <p:txBody>
          <a:bodyPr/>
          <a:lstStyle/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Avg. Customer Review  with revenue 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for Property 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95350"/>
            <a:ext cx="43434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895350"/>
            <a:ext cx="15430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953000" y="2495550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latin typeface="Cambria" pitchFamily="18" charset="0"/>
                <a:ea typeface="Cambria" pitchFamily="18" charset="0"/>
              </a:rPr>
              <a:t> Staten Island has Low Revenue but it is more preferred by Customers  for Entire home/Apt and Private Room. 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smtClean="0">
                <a:latin typeface="Cambria" pitchFamily="18" charset="0"/>
                <a:ea typeface="Cambria" pitchFamily="18" charset="0"/>
              </a:rPr>
              <a:t> Shared Rooms are preferred by Customers in Manhattan. It may be Because of Job preferences.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047750"/>
            <a:ext cx="8229600" cy="2514600"/>
          </a:xfrm>
        </p:spPr>
        <p:txBody>
          <a:bodyPr anchor="ctr"/>
          <a:lstStyle/>
          <a:p>
            <a:pPr lvl="0" algn="ctr">
              <a:buNone/>
            </a:pPr>
            <a:r>
              <a:rPr lang="en-US" altLang="en-US" sz="4000" dirty="0" smtClean="0">
                <a:solidFill>
                  <a:srgbClr val="FAA726"/>
                </a:solidFill>
                <a:latin typeface="Cambria" pitchFamily="18" charset="0"/>
                <a:ea typeface="Cambria" pitchFamily="18" charset="0"/>
                <a:cs typeface="Lato" panose="020F0502020204030203" pitchFamily="34" charset="0"/>
              </a:rPr>
              <a:t>Reviving Airbnb NYC Business in the </a:t>
            </a:r>
          </a:p>
          <a:p>
            <a:pPr lvl="0" algn="ctr">
              <a:buNone/>
            </a:pPr>
            <a:r>
              <a:rPr lang="en-US" altLang="en-US" sz="4000" dirty="0" smtClean="0">
                <a:solidFill>
                  <a:srgbClr val="FAA726"/>
                </a:solidFill>
                <a:latin typeface="Cambria" pitchFamily="18" charset="0"/>
                <a:ea typeface="Cambria" pitchFamily="18" charset="0"/>
                <a:cs typeface="Lato" panose="020F0502020204030203" pitchFamily="34" charset="0"/>
              </a:rPr>
              <a:t>Post-</a:t>
            </a:r>
            <a:r>
              <a:rPr lang="en-US" altLang="en-US" sz="4000" dirty="0" err="1" smtClean="0">
                <a:solidFill>
                  <a:srgbClr val="FAA726"/>
                </a:solidFill>
                <a:latin typeface="Cambria" pitchFamily="18" charset="0"/>
                <a:ea typeface="Cambria" pitchFamily="18" charset="0"/>
                <a:cs typeface="Lato" panose="020F0502020204030203" pitchFamily="34" charset="0"/>
              </a:rPr>
              <a:t>Covid</a:t>
            </a:r>
            <a:r>
              <a:rPr lang="en-US" altLang="en-US" sz="4000" dirty="0" smtClean="0">
                <a:solidFill>
                  <a:srgbClr val="FAA726"/>
                </a:solidFill>
                <a:latin typeface="Cambria" pitchFamily="18" charset="0"/>
                <a:ea typeface="Cambria" pitchFamily="18" charset="0"/>
                <a:cs typeface="Lato" panose="020F0502020204030203" pitchFamily="34" charset="0"/>
              </a:rPr>
              <a:t> Period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Lato Semibold" panose="020F0502020204030203" pitchFamily="34" charset="0"/>
              </a:rPr>
              <a:t>APPENDIX - DATA </a:t>
            </a:r>
            <a:r>
              <a:rPr lang="en-US" altLang="en-US" sz="36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Lato Semibold" panose="020F0502020204030203" pitchFamily="34" charset="0"/>
              </a:rPr>
              <a:t> METHODOLOGY</a:t>
            </a:r>
            <a:r>
              <a:rPr lang="en-US" altLang="en-US" spc="0" dirty="0" smtClean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/>
            </a:r>
            <a:br>
              <a:rPr lang="en-US" altLang="en-US" spc="0" dirty="0" smtClean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504950"/>
            <a:ext cx="8070056" cy="3217398"/>
          </a:xfrm>
        </p:spPr>
        <p:txBody>
          <a:bodyPr>
            <a:normAutofit/>
          </a:bodyPr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 smtClean="0">
                <a:latin typeface="Cambria" pitchFamily="18" charset="0"/>
                <a:ea typeface="Cambria" pitchFamily="18" charset="0"/>
              </a:rPr>
              <a:t>We conducted a thorough analysis of the Airbnb data. </a:t>
            </a:r>
            <a:endParaRPr lang="en-US" sz="1800" dirty="0" smtClean="0">
              <a:latin typeface="Cambria" pitchFamily="18" charset="0"/>
              <a:ea typeface="Cambria" pitchFamily="18" charset="0"/>
            </a:endParaRP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 smtClean="0">
                <a:latin typeface="Cambria" pitchFamily="18" charset="0"/>
                <a:ea typeface="Cambria" pitchFamily="18" charset="0"/>
              </a:rPr>
              <a:t>T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he 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process included:</a:t>
            </a:r>
          </a:p>
          <a:p>
            <a:pPr marL="720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1800" dirty="0" smtClean="0">
                <a:latin typeface="Cambria" pitchFamily="18" charset="0"/>
                <a:ea typeface="Cambria" pitchFamily="18" charset="0"/>
              </a:rPr>
              <a:t>Cleaning the data set for missing values and outliers</a:t>
            </a:r>
          </a:p>
          <a:p>
            <a:pPr marL="720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1800" dirty="0" smtClean="0">
                <a:latin typeface="Cambria" pitchFamily="18" charset="0"/>
                <a:ea typeface="Cambria" pitchFamily="18" charset="0"/>
              </a:rPr>
              <a:t>Using 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tableau to 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identify customer preferences based on</a:t>
            </a:r>
          </a:p>
          <a:p>
            <a:pPr marL="720000" lvl="3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Area preferences</a:t>
            </a:r>
          </a:p>
          <a:p>
            <a:pPr marL="720000" lvl="3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Price</a:t>
            </a:r>
          </a:p>
          <a:p>
            <a:pPr marL="720000" lvl="3" indent="-3429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Listing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Preference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 algn="ctr"/>
            <a:r>
              <a:rPr lang="en-US" altLang="en-US" sz="3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Lato Semibold" panose="020F0502020204030203" pitchFamily="34" charset="0"/>
              </a:rPr>
              <a:t>APPENDIX - DATA ASSUMPTIONS</a:t>
            </a:r>
            <a:endParaRPr lang="en-US" sz="36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57351"/>
            <a:ext cx="7848600" cy="29638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We assumed the data prior to the COVID – 19 period was achieving the desired revenue.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We assumed the company does not want to expand yet to new territories in NYC.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company’s strategies are decided considering the travel will increased in the post COVID period.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4000" b="1" dirty="0" smtClean="0">
                <a:latin typeface="Cambria" pitchFamily="18" charset="0"/>
                <a:ea typeface="Cambria" pitchFamily="18" charset="0"/>
              </a:rPr>
              <a:t>AGENDA</a:t>
            </a:r>
            <a:endParaRPr lang="en-US" sz="4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xmlns="" id="{F1EED67A-4238-41A3-95CA-B4568B8496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Objective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Background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Key Findings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Recommendations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Appendix: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Data sources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Data methodology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Data model assumptions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40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Lato Semibold" panose="020F0502020204030203" pitchFamily="34" charset="0"/>
              </a:rPr>
              <a:t>Objective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81150"/>
            <a:ext cx="8077200" cy="2438400"/>
          </a:xfrm>
        </p:spPr>
        <p:txBody>
          <a:bodyPr>
            <a:normAutofit/>
          </a:bodyPr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Improve our strategies to revive the business in the post-COVID period.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Understand customer preferences and user experience trends for Airbnb NYC business.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Provide early recommendations for new acquisitions and improving customer experience.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4000" b="1" dirty="0" smtClean="0">
                <a:latin typeface="Cambria" pitchFamily="18" charset="0"/>
                <a:ea typeface="Cambria" pitchFamily="18" charset="0"/>
              </a:rPr>
              <a:t>Background</a:t>
            </a:r>
            <a:endParaRPr lang="en-US" sz="4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81150"/>
            <a:ext cx="8001000" cy="3048000"/>
          </a:xfrm>
        </p:spPr>
        <p:txBody>
          <a:bodyPr>
            <a:normAutofit/>
          </a:bodyPr>
          <a:lstStyle/>
          <a:p>
            <a:pPr marL="342000" indent="-3420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COVID-19 pandemic affected Airbnb business due to travel restrictions.</a:t>
            </a:r>
            <a:r>
              <a:rPr lang="en-US" sz="2000" b="1" dirty="0" smtClean="0">
                <a:solidFill>
                  <a:srgbClr val="EE283C"/>
                </a:solidFill>
                <a:latin typeface="Cambria" pitchFamily="18" charset="0"/>
                <a:ea typeface="Cambria" pitchFamily="18" charset="0"/>
              </a:rPr>
              <a:t> </a:t>
            </a:r>
          </a:p>
          <a:p>
            <a:pPr marL="342000" indent="-3420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revenue took the largest hit in NYC in the Q2 of 2020.</a:t>
            </a:r>
          </a:p>
          <a:p>
            <a:pPr marL="342000" indent="-3420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Now that the travel restrictions are lifted, the business should be operated to recover the loss.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4000" b="1" dirty="0" smtClean="0">
                <a:latin typeface="Cambria" pitchFamily="18" charset="0"/>
                <a:ea typeface="Cambria" pitchFamily="18" charset="0"/>
              </a:rPr>
              <a:t>Key Findings</a:t>
            </a:r>
            <a:endParaRPr lang="en-US" sz="4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04950"/>
            <a:ext cx="7848600" cy="2895600"/>
          </a:xfrm>
        </p:spPr>
        <p:txBody>
          <a:bodyPr>
            <a:normAutofit fontScale="92500" lnSpcReduction="10000"/>
          </a:bodyPr>
          <a:lstStyle/>
          <a:p>
            <a:pPr marL="342000" indent="-3420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Customer preferences and ratings of different hosts of Airbnb in were analyzed.</a:t>
            </a:r>
            <a:endParaRPr lang="en-US" sz="2000" dirty="0" smtClean="0">
              <a:solidFill>
                <a:srgbClr val="EE283C"/>
              </a:solidFill>
              <a:latin typeface="Cambria" pitchFamily="18" charset="0"/>
              <a:ea typeface="Cambria" pitchFamily="18" charset="0"/>
            </a:endParaRPr>
          </a:p>
          <a:p>
            <a:pPr marL="342000" indent="-3420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data was analyzed to derive key insights from the Pre-COVID period.</a:t>
            </a:r>
          </a:p>
          <a:p>
            <a:pPr marL="342000" indent="-3420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insights will be used to take decisions for the NYC Airbnb business for travel in post-COVID period.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lvl="0" algn="ctr"/>
            <a:r>
              <a:rPr lang="en-US" altLang="en-US" sz="40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Lato Semibold" panose="020F0502020204030203" pitchFamily="34" charset="0"/>
              </a:rPr>
              <a:t>Data Preparation and Cleaning</a:t>
            </a:r>
            <a:endParaRPr lang="en-US" sz="40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81150"/>
            <a:ext cx="8001000" cy="2971800"/>
          </a:xfrm>
        </p:spPr>
        <p:txBody>
          <a:bodyPr>
            <a:normAutofit lnSpcReduction="10000"/>
          </a:bodyPr>
          <a:lstStyle/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Data is interpreted as column headers (field names).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Data is interpreted as values in the data source.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Data derived from an Excel merged cell is interpreted as value in data source.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Data is ignored and not included as part of the data source.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data was analyzed using simple statistical analysis of the data.</a:t>
            </a:r>
          </a:p>
          <a:p>
            <a:pPr marL="342000" indent="-342000" algn="just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visualizations were derived using the Tableau to understand key inferences from the analysis.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81000" y="118110"/>
            <a:ext cx="8534400" cy="701040"/>
          </a:xfrm>
        </p:spPr>
        <p:txBody>
          <a:bodyPr anchor="ctr">
            <a:normAutofit/>
          </a:bodyPr>
          <a:lstStyle>
            <a:extLst/>
          </a:lstStyle>
          <a:p>
            <a:pPr algn="ctr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New York Airbnb 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neighbourhood 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Group Location </a:t>
            </a:r>
            <a:endParaRPr lang="en-US" sz="28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895350"/>
            <a:ext cx="80454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701040"/>
          </a:xfrm>
        </p:spPr>
        <p:txBody>
          <a:bodyPr anchor="ctr">
            <a:normAutofit/>
          </a:bodyPr>
          <a:lstStyle/>
          <a:p>
            <a:pPr lvl="0" algn="ctr"/>
            <a:r>
              <a:rPr lang="en-US" altLang="en-US" sz="28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Lato Semibold" panose="020F0502020204030203" pitchFamily="34" charset="0"/>
              </a:rPr>
              <a:t>Customer Preferences of </a:t>
            </a:r>
            <a:r>
              <a:rPr lang="en-US" altLang="en-US" sz="28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Lato Semibold" panose="020F0502020204030203" pitchFamily="34" charset="0"/>
              </a:rPr>
              <a:t> the </a:t>
            </a:r>
            <a:r>
              <a:rPr lang="en-US" altLang="en-US" sz="28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Lato Semibold" panose="020F0502020204030203" pitchFamily="34" charset="0"/>
              </a:rPr>
              <a:t>Three Property Types</a:t>
            </a:r>
            <a:endParaRPr lang="en-US" sz="28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95350"/>
            <a:ext cx="82296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510</Words>
  <Application>Microsoft Office PowerPoint</Application>
  <PresentationFormat>On-screen Show (16:9)</PresentationFormat>
  <Paragraphs>65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Metro</vt:lpstr>
      <vt:lpstr>New YORK Airbnb DATASET Presentation 2</vt:lpstr>
      <vt:lpstr>Slide 2</vt:lpstr>
      <vt:lpstr>AGENDA</vt:lpstr>
      <vt:lpstr>Objective</vt:lpstr>
      <vt:lpstr>Background</vt:lpstr>
      <vt:lpstr>Key Findings</vt:lpstr>
      <vt:lpstr>Data Preparation and Cleaning</vt:lpstr>
      <vt:lpstr>New York Airbnb neighbourhood Group Location </vt:lpstr>
      <vt:lpstr>Customer Preferences of  the Three Property Types</vt:lpstr>
      <vt:lpstr>Customer Review For Last 5 Years</vt:lpstr>
      <vt:lpstr>Preferences Details of  Customers for area in Airbnb</vt:lpstr>
      <vt:lpstr>Top 5 neighbourhood Properties Preferred by Customers</vt:lpstr>
      <vt:lpstr>Recent 5 Year Review of  Customers  against cost </vt:lpstr>
      <vt:lpstr>Expensive Area In Airbnb</vt:lpstr>
      <vt:lpstr>Price Comparison Between Neighbourhood </vt:lpstr>
      <vt:lpstr>Top 25 Most Expensive Hosts With Location</vt:lpstr>
      <vt:lpstr>Popular Neighbourhood</vt:lpstr>
      <vt:lpstr>Top 50 Revenue Generated Neighborhoods</vt:lpstr>
      <vt:lpstr>Avg. Customer Review  with revenue for Property </vt:lpstr>
      <vt:lpstr>APPENDIX - DATA  METHODOLOGY </vt:lpstr>
      <vt:lpstr>APPENDIX - DATA ASSUMPTIONS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2021-10-19T06:55:51Z</dcterms:created>
  <dcterms:modified xsi:type="dcterms:W3CDTF">2021-10-22T09:09:02Z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