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4" r:id="rId7"/>
    <p:sldId id="265" r:id="rId8"/>
    <p:sldId id="263" r:id="rId9"/>
    <p:sldId id="266" r:id="rId10"/>
    <p:sldId id="267" r:id="rId11"/>
    <p:sldId id="268" r:id="rId12"/>
    <p:sldId id="269" r:id="rId13"/>
    <p:sldId id="270" r:id="rId14"/>
    <p:sldId id="271" r:id="rId15"/>
    <p:sldId id="275"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CB8559A-B5C3-459E-9F3C-0215FFBD366B}" type="datetimeFigureOut">
              <a:rPr lang="en-US" smtClean="0"/>
              <a:pPr/>
              <a:t>5/15/2021</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BB52FCDB-81D5-4C5B-A78E-013A6DBEFA14}"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CB8559A-B5C3-459E-9F3C-0215FFBD366B}" type="datetimeFigureOut">
              <a:rPr lang="en-US" smtClean="0"/>
              <a:pPr/>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52FCDB-81D5-4C5B-A78E-013A6DBEFA1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CB8559A-B5C3-459E-9F3C-0215FFBD366B}" type="datetimeFigureOut">
              <a:rPr lang="en-US" smtClean="0"/>
              <a:pPr/>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52FCDB-81D5-4C5B-A78E-013A6DBEFA1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CB8559A-B5C3-459E-9F3C-0215FFBD366B}" type="datetimeFigureOut">
              <a:rPr lang="en-US" smtClean="0"/>
              <a:pPr/>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52FCDB-81D5-4C5B-A78E-013A6DBEFA1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CB8559A-B5C3-459E-9F3C-0215FFBD366B}" type="datetimeFigureOut">
              <a:rPr lang="en-US" smtClean="0"/>
              <a:pPr/>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52FCDB-81D5-4C5B-A78E-013A6DBEFA14}"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CB8559A-B5C3-459E-9F3C-0215FFBD366B}" type="datetimeFigureOut">
              <a:rPr lang="en-US" smtClean="0"/>
              <a:pPr/>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52FCDB-81D5-4C5B-A78E-013A6DBEFA1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CB8559A-B5C3-459E-9F3C-0215FFBD366B}" type="datetimeFigureOut">
              <a:rPr lang="en-US" smtClean="0"/>
              <a:pPr/>
              <a:t>5/15/2021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B52FCDB-81D5-4C5B-A78E-013A6DBEFA1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CB8559A-B5C3-459E-9F3C-0215FFBD366B}" type="datetimeFigureOut">
              <a:rPr lang="en-US" smtClean="0"/>
              <a:pPr/>
              <a:t>5/15/2021</a:t>
            </a:fld>
            <a:endParaRPr lang="en-US" dirty="0"/>
          </a:p>
        </p:txBody>
      </p:sp>
      <p:sp>
        <p:nvSpPr>
          <p:cNvPr id="8" name="Slide Number Placeholder 7"/>
          <p:cNvSpPr>
            <a:spLocks noGrp="1"/>
          </p:cNvSpPr>
          <p:nvPr>
            <p:ph type="sldNum" sz="quarter" idx="11"/>
          </p:nvPr>
        </p:nvSpPr>
        <p:spPr/>
        <p:txBody>
          <a:bodyPr/>
          <a:lstStyle/>
          <a:p>
            <a:fld id="{BB52FCDB-81D5-4C5B-A78E-013A6DBEFA14}"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B8559A-B5C3-459E-9F3C-0215FFBD366B}" type="datetimeFigureOut">
              <a:rPr lang="en-US" smtClean="0"/>
              <a:pPr/>
              <a:t>5/15/2021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B52FCDB-81D5-4C5B-A78E-013A6DBEFA1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CB8559A-B5C3-459E-9F3C-0215FFBD366B}" type="datetimeFigureOut">
              <a:rPr lang="en-US" smtClean="0"/>
              <a:pPr/>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156448" y="6422064"/>
            <a:ext cx="762000" cy="365125"/>
          </a:xfrm>
        </p:spPr>
        <p:txBody>
          <a:bodyPr/>
          <a:lstStyle/>
          <a:p>
            <a:fld id="{BB52FCDB-81D5-4C5B-A78E-013A6DBEFA1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ECB8559A-B5C3-459E-9F3C-0215FFBD366B}" type="datetimeFigureOut">
              <a:rPr lang="en-US" smtClean="0"/>
              <a:pPr/>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52FCDB-81D5-4C5B-A78E-013A6DBEFA1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ECB8559A-B5C3-459E-9F3C-0215FFBD366B}" type="datetimeFigureOut">
              <a:rPr lang="en-US" smtClean="0"/>
              <a:pPr/>
              <a:t>5/15/2021</a:t>
            </a:fld>
            <a:endParaRPr lang="en-US" dirty="0"/>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dirty="0"/>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B52FCDB-81D5-4C5B-A78E-013A6DBEFA14}"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5300" y="304799"/>
            <a:ext cx="8153400" cy="838201"/>
          </a:xfrm>
        </p:spPr>
        <p:txBody>
          <a:bodyPr>
            <a:noAutofit/>
          </a:bodyPr>
          <a:lstStyle/>
          <a:p>
            <a:pPr algn="ctr"/>
            <a:r>
              <a:rPr lang="en-US" sz="5500" b="1" dirty="0" smtClean="0">
                <a:solidFill>
                  <a:srgbClr val="92D050"/>
                </a:solidFill>
                <a:latin typeface="Cambria" pitchFamily="18" charset="0"/>
              </a:rPr>
              <a:t>Lead Scoring Case Study</a:t>
            </a:r>
            <a:endParaRPr lang="en-US" sz="5500" b="1" dirty="0">
              <a:solidFill>
                <a:srgbClr val="92D050"/>
              </a:solidFill>
              <a:latin typeface="Cambria" pitchFamily="18" charset="0"/>
            </a:endParaRPr>
          </a:p>
        </p:txBody>
      </p:sp>
      <p:sp>
        <p:nvSpPr>
          <p:cNvPr id="3" name="Subtitle 2"/>
          <p:cNvSpPr>
            <a:spLocks noGrp="1"/>
          </p:cNvSpPr>
          <p:nvPr>
            <p:ph type="subTitle" idx="1"/>
          </p:nvPr>
        </p:nvSpPr>
        <p:spPr>
          <a:xfrm>
            <a:off x="1371600" y="3886200"/>
            <a:ext cx="7239000" cy="1752600"/>
          </a:xfrm>
        </p:spPr>
        <p:txBody>
          <a:bodyPr/>
          <a:lstStyle/>
          <a:p>
            <a:pPr algn="r"/>
            <a:r>
              <a:rPr lang="en-US" dirty="0" smtClean="0">
                <a:solidFill>
                  <a:schemeClr val="tx2"/>
                </a:solidFill>
                <a:latin typeface="Cambria" pitchFamily="18" charset="0"/>
              </a:rPr>
              <a:t>By- 1. </a:t>
            </a:r>
            <a:r>
              <a:rPr lang="en-US" dirty="0" err="1" smtClean="0">
                <a:solidFill>
                  <a:schemeClr val="tx2"/>
                </a:solidFill>
                <a:latin typeface="Cambria" pitchFamily="18" charset="0"/>
              </a:rPr>
              <a:t>Pratibha</a:t>
            </a:r>
            <a:r>
              <a:rPr lang="en-US" dirty="0" smtClean="0">
                <a:solidFill>
                  <a:schemeClr val="tx2"/>
                </a:solidFill>
                <a:latin typeface="Cambria" pitchFamily="18" charset="0"/>
              </a:rPr>
              <a:t> Chougule</a:t>
            </a:r>
          </a:p>
          <a:p>
            <a:pPr algn="r"/>
            <a:r>
              <a:rPr lang="en-US" dirty="0" smtClean="0">
                <a:solidFill>
                  <a:schemeClr val="tx2"/>
                </a:solidFill>
                <a:latin typeface="Cambria" pitchFamily="18" charset="0"/>
              </a:rPr>
              <a:t>    2. </a:t>
            </a:r>
            <a:r>
              <a:rPr lang="en-US" dirty="0" err="1" smtClean="0">
                <a:solidFill>
                  <a:schemeClr val="tx2"/>
                </a:solidFill>
                <a:latin typeface="Cambria" pitchFamily="18" charset="0"/>
              </a:rPr>
              <a:t>Bhagyashree</a:t>
            </a:r>
            <a:r>
              <a:rPr lang="en-US" dirty="0" smtClean="0">
                <a:solidFill>
                  <a:schemeClr val="tx2"/>
                </a:solidFill>
                <a:latin typeface="Cambria" pitchFamily="18" charset="0"/>
              </a:rPr>
              <a:t> </a:t>
            </a:r>
            <a:r>
              <a:rPr lang="en-US" dirty="0" err="1" smtClean="0">
                <a:solidFill>
                  <a:schemeClr val="tx2"/>
                </a:solidFill>
                <a:latin typeface="Cambria" pitchFamily="18" charset="0"/>
              </a:rPr>
              <a:t>Dhole</a:t>
            </a:r>
            <a:endParaRPr lang="en-US" dirty="0">
              <a:solidFill>
                <a:schemeClr val="tx2"/>
              </a:solidFill>
              <a:latin typeface="Cambria" pitchFamily="18" charset="0"/>
            </a:endParaRPr>
          </a:p>
        </p:txBody>
      </p:sp>
      <p:sp>
        <p:nvSpPr>
          <p:cNvPr id="4" name="TextBox 3"/>
          <p:cNvSpPr txBox="1"/>
          <p:nvPr/>
        </p:nvSpPr>
        <p:spPr>
          <a:xfrm>
            <a:off x="228600" y="2362200"/>
            <a:ext cx="8763000" cy="1477328"/>
          </a:xfrm>
          <a:prstGeom prst="rect">
            <a:avLst/>
          </a:prstGeom>
          <a:noFill/>
        </p:spPr>
        <p:txBody>
          <a:bodyPr wrap="square" rtlCol="0">
            <a:spAutoFit/>
          </a:bodyPr>
          <a:lstStyle/>
          <a:p>
            <a:r>
              <a:rPr lang="en-US" sz="3000" dirty="0" smtClean="0">
                <a:latin typeface="Cambria" pitchFamily="18" charset="0"/>
              </a:rPr>
              <a:t>To Build a Logistic Regression Model To predict whether a lead for online courses for an X education company would be successfully converted or not</a:t>
            </a:r>
            <a:endParaRPr lang="en-US" sz="3000" dirty="0">
              <a:latin typeface="Cambria"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001000" cy="731838"/>
          </a:xfrm>
        </p:spPr>
        <p:txBody>
          <a:bodyPr>
            <a:normAutofit fontScale="90000"/>
          </a:bodyPr>
          <a:lstStyle/>
          <a:p>
            <a:pPr algn="ctr"/>
            <a:r>
              <a:rPr lang="en-US" sz="2400" spc="-5" dirty="0" smtClean="0">
                <a:latin typeface="Cambria" pitchFamily="18" charset="0"/>
                <a:cs typeface="Times New Roman"/>
              </a:rPr>
              <a:t>Not</a:t>
            </a:r>
            <a:r>
              <a:rPr lang="en-US" sz="2400" spc="5" dirty="0" smtClean="0">
                <a:latin typeface="Cambria" pitchFamily="18" charset="0"/>
                <a:cs typeface="Times New Roman"/>
              </a:rPr>
              <a:t> </a:t>
            </a:r>
            <a:r>
              <a:rPr lang="en-US" sz="2400" spc="-10" dirty="0" smtClean="0">
                <a:latin typeface="Cambria" pitchFamily="18" charset="0"/>
                <a:cs typeface="Times New Roman"/>
              </a:rPr>
              <a:t>much</a:t>
            </a:r>
            <a:r>
              <a:rPr lang="en-US" sz="2400" spc="10" dirty="0" smtClean="0">
                <a:latin typeface="Cambria" pitchFamily="18" charset="0"/>
                <a:cs typeface="Times New Roman"/>
              </a:rPr>
              <a:t> </a:t>
            </a:r>
            <a:r>
              <a:rPr lang="en-US" sz="2400" spc="-10" dirty="0" smtClean="0">
                <a:latin typeface="Cambria" pitchFamily="18" charset="0"/>
                <a:cs typeface="Times New Roman"/>
              </a:rPr>
              <a:t>impact</a:t>
            </a:r>
            <a:r>
              <a:rPr lang="en-US" sz="2400" spc="5" dirty="0" smtClean="0">
                <a:latin typeface="Cambria" pitchFamily="18" charset="0"/>
                <a:cs typeface="Times New Roman"/>
              </a:rPr>
              <a:t> </a:t>
            </a:r>
            <a:r>
              <a:rPr lang="en-US" sz="2400" dirty="0" smtClean="0">
                <a:latin typeface="Cambria" pitchFamily="18" charset="0"/>
                <a:cs typeface="Times New Roman"/>
              </a:rPr>
              <a:t>on</a:t>
            </a:r>
            <a:r>
              <a:rPr lang="en-US" sz="2400" spc="-5" dirty="0" smtClean="0">
                <a:latin typeface="Cambria" pitchFamily="18" charset="0"/>
                <a:cs typeface="Times New Roman"/>
              </a:rPr>
              <a:t> conversion</a:t>
            </a:r>
            <a:r>
              <a:rPr lang="en-US" sz="2400" spc="-30" dirty="0" smtClean="0">
                <a:latin typeface="Cambria" pitchFamily="18" charset="0"/>
                <a:cs typeface="Times New Roman"/>
              </a:rPr>
              <a:t> </a:t>
            </a:r>
            <a:r>
              <a:rPr lang="en-US" sz="2400" spc="-5" dirty="0" smtClean="0">
                <a:latin typeface="Cambria" pitchFamily="18" charset="0"/>
                <a:cs typeface="Times New Roman"/>
              </a:rPr>
              <a:t>rates</a:t>
            </a:r>
            <a:r>
              <a:rPr lang="en-US" sz="2400" spc="10" dirty="0" smtClean="0">
                <a:latin typeface="Cambria" pitchFamily="18" charset="0"/>
                <a:cs typeface="Times New Roman"/>
              </a:rPr>
              <a:t> </a:t>
            </a:r>
            <a:r>
              <a:rPr lang="en-US" sz="2400" dirty="0" smtClean="0">
                <a:latin typeface="Cambria" pitchFamily="18" charset="0"/>
                <a:cs typeface="Times New Roman"/>
              </a:rPr>
              <a:t>through</a:t>
            </a:r>
            <a:r>
              <a:rPr lang="en-US" sz="2400" spc="-30" dirty="0" smtClean="0">
                <a:latin typeface="Cambria" pitchFamily="18" charset="0"/>
                <a:cs typeface="Times New Roman"/>
              </a:rPr>
              <a:t> </a:t>
            </a:r>
            <a:r>
              <a:rPr lang="en-US" sz="2400" spc="-5" dirty="0" smtClean="0">
                <a:latin typeface="Cambria" pitchFamily="18" charset="0"/>
                <a:cs typeface="Times New Roman"/>
              </a:rPr>
              <a:t>Search,</a:t>
            </a:r>
            <a:r>
              <a:rPr lang="en-US" sz="2400" dirty="0" smtClean="0">
                <a:latin typeface="Cambria" pitchFamily="18" charset="0"/>
                <a:cs typeface="Times New Roman"/>
              </a:rPr>
              <a:t> </a:t>
            </a:r>
            <a:r>
              <a:rPr lang="en-US" sz="2400" spc="-5" dirty="0" smtClean="0">
                <a:latin typeface="Cambria" pitchFamily="18" charset="0"/>
                <a:cs typeface="Times New Roman"/>
              </a:rPr>
              <a:t>digital </a:t>
            </a:r>
            <a:r>
              <a:rPr lang="en-US" sz="2400" spc="-360" dirty="0" smtClean="0">
                <a:latin typeface="Cambria" pitchFamily="18" charset="0"/>
                <a:cs typeface="Times New Roman"/>
              </a:rPr>
              <a:t> </a:t>
            </a:r>
            <a:r>
              <a:rPr lang="en-US" sz="2400" spc="-5" dirty="0" smtClean="0">
                <a:latin typeface="Cambria" pitchFamily="18" charset="0"/>
                <a:cs typeface="Times New Roman"/>
              </a:rPr>
              <a:t>advertisements</a:t>
            </a:r>
            <a:r>
              <a:rPr lang="en-US" sz="2400" spc="-30" dirty="0" smtClean="0">
                <a:latin typeface="Cambria" pitchFamily="18" charset="0"/>
                <a:cs typeface="Times New Roman"/>
              </a:rPr>
              <a:t> </a:t>
            </a:r>
            <a:r>
              <a:rPr lang="en-US" sz="2400" spc="-5" dirty="0" smtClean="0">
                <a:latin typeface="Cambria" pitchFamily="18" charset="0"/>
                <a:cs typeface="Times New Roman"/>
              </a:rPr>
              <a:t>and</a:t>
            </a:r>
            <a:r>
              <a:rPr lang="en-US" sz="2400" dirty="0" smtClean="0">
                <a:latin typeface="Cambria" pitchFamily="18" charset="0"/>
                <a:cs typeface="Times New Roman"/>
              </a:rPr>
              <a:t> through</a:t>
            </a:r>
            <a:r>
              <a:rPr lang="en-US" sz="2400" spc="-50" dirty="0" smtClean="0">
                <a:latin typeface="Cambria" pitchFamily="18" charset="0"/>
                <a:cs typeface="Times New Roman"/>
              </a:rPr>
              <a:t> </a:t>
            </a:r>
            <a:r>
              <a:rPr lang="en-US" sz="2400" spc="-5" dirty="0" smtClean="0">
                <a:latin typeface="Cambria" pitchFamily="18" charset="0"/>
                <a:cs typeface="Times New Roman"/>
              </a:rPr>
              <a:t>recommendations</a:t>
            </a:r>
            <a:endParaRPr lang="en-US" dirty="0"/>
          </a:p>
        </p:txBody>
      </p:sp>
      <p:pic>
        <p:nvPicPr>
          <p:cNvPr id="24578" name="Picture 2"/>
          <p:cNvPicPr>
            <a:picLocks noChangeAspect="1" noChangeArrowheads="1"/>
          </p:cNvPicPr>
          <p:nvPr/>
        </p:nvPicPr>
        <p:blipFill>
          <a:blip r:embed="rId2"/>
          <a:srcRect/>
          <a:stretch>
            <a:fillRect/>
          </a:stretch>
        </p:blipFill>
        <p:spPr bwMode="auto">
          <a:xfrm>
            <a:off x="457201" y="1828800"/>
            <a:ext cx="2666999" cy="3562350"/>
          </a:xfrm>
          <a:prstGeom prst="rect">
            <a:avLst/>
          </a:prstGeom>
          <a:noFill/>
          <a:ln w="9525">
            <a:noFill/>
            <a:miter lim="800000"/>
            <a:headEnd/>
            <a:tailEnd/>
          </a:ln>
          <a:effectLst/>
        </p:spPr>
      </p:pic>
      <p:pic>
        <p:nvPicPr>
          <p:cNvPr id="24579" name="Picture 3"/>
          <p:cNvPicPr>
            <a:picLocks noChangeAspect="1" noChangeArrowheads="1"/>
          </p:cNvPicPr>
          <p:nvPr/>
        </p:nvPicPr>
        <p:blipFill>
          <a:blip r:embed="rId3"/>
          <a:srcRect/>
          <a:stretch>
            <a:fillRect/>
          </a:stretch>
        </p:blipFill>
        <p:spPr bwMode="auto">
          <a:xfrm>
            <a:off x="3352800" y="1828800"/>
            <a:ext cx="2362200" cy="3552825"/>
          </a:xfrm>
          <a:prstGeom prst="rect">
            <a:avLst/>
          </a:prstGeom>
          <a:noFill/>
          <a:ln w="9525">
            <a:noFill/>
            <a:miter lim="800000"/>
            <a:headEnd/>
            <a:tailEnd/>
          </a:ln>
          <a:effectLst/>
        </p:spPr>
      </p:pic>
      <p:pic>
        <p:nvPicPr>
          <p:cNvPr id="24580" name="Picture 4"/>
          <p:cNvPicPr>
            <a:picLocks noChangeAspect="1" noChangeArrowheads="1"/>
          </p:cNvPicPr>
          <p:nvPr/>
        </p:nvPicPr>
        <p:blipFill>
          <a:blip r:embed="rId4"/>
          <a:srcRect/>
          <a:stretch>
            <a:fillRect/>
          </a:stretch>
        </p:blipFill>
        <p:spPr bwMode="auto">
          <a:xfrm>
            <a:off x="5943600" y="1828800"/>
            <a:ext cx="2743200" cy="35433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077200" cy="808038"/>
          </a:xfrm>
        </p:spPr>
        <p:txBody>
          <a:bodyPr>
            <a:normAutofit/>
          </a:bodyPr>
          <a:lstStyle/>
          <a:p>
            <a:pPr algn="ctr"/>
            <a:r>
              <a:rPr lang="en-US" sz="2400" spc="-5" dirty="0" smtClean="0">
                <a:latin typeface="Cambria" pitchFamily="18" charset="0"/>
                <a:cs typeface="Times New Roman"/>
              </a:rPr>
              <a:t>More conversion</a:t>
            </a:r>
            <a:r>
              <a:rPr lang="en-US" sz="2400" spc="-25" dirty="0" smtClean="0">
                <a:latin typeface="Cambria" pitchFamily="18" charset="0"/>
                <a:cs typeface="Times New Roman"/>
              </a:rPr>
              <a:t> </a:t>
            </a:r>
            <a:r>
              <a:rPr lang="en-US" sz="2400" spc="-5" dirty="0" smtClean="0">
                <a:latin typeface="Cambria" pitchFamily="18" charset="0"/>
                <a:cs typeface="Times New Roman"/>
              </a:rPr>
              <a:t>happened </a:t>
            </a:r>
            <a:r>
              <a:rPr lang="en-US" sz="2400" dirty="0" smtClean="0">
                <a:latin typeface="Cambria" pitchFamily="18" charset="0"/>
                <a:cs typeface="Times New Roman"/>
              </a:rPr>
              <a:t>with</a:t>
            </a:r>
            <a:r>
              <a:rPr lang="en-US" sz="2400" spc="-10" dirty="0" smtClean="0">
                <a:latin typeface="Cambria" pitchFamily="18" charset="0"/>
                <a:cs typeface="Times New Roman"/>
              </a:rPr>
              <a:t> </a:t>
            </a:r>
            <a:r>
              <a:rPr lang="en-US" sz="2400" spc="-5" dirty="0" smtClean="0">
                <a:latin typeface="Cambria" pitchFamily="18" charset="0"/>
                <a:cs typeface="Times New Roman"/>
              </a:rPr>
              <a:t>people</a:t>
            </a:r>
            <a:r>
              <a:rPr lang="en-US" sz="2400" spc="-30" dirty="0" smtClean="0">
                <a:latin typeface="Cambria" pitchFamily="18" charset="0"/>
                <a:cs typeface="Times New Roman"/>
              </a:rPr>
              <a:t> </a:t>
            </a:r>
            <a:r>
              <a:rPr lang="en-US" sz="2400" dirty="0" smtClean="0">
                <a:latin typeface="Cambria" pitchFamily="18" charset="0"/>
                <a:cs typeface="Times New Roman"/>
              </a:rPr>
              <a:t>who</a:t>
            </a:r>
            <a:r>
              <a:rPr lang="en-US" sz="2400" spc="5" dirty="0" smtClean="0">
                <a:latin typeface="Cambria" pitchFamily="18" charset="0"/>
                <a:cs typeface="Times New Roman"/>
              </a:rPr>
              <a:t> </a:t>
            </a:r>
            <a:r>
              <a:rPr lang="en-US" sz="2400" spc="-5" dirty="0" smtClean="0">
                <a:latin typeface="Cambria" pitchFamily="18" charset="0"/>
                <a:cs typeface="Times New Roman"/>
              </a:rPr>
              <a:t>are</a:t>
            </a:r>
            <a:r>
              <a:rPr lang="en-US" sz="2400" spc="15" dirty="0" smtClean="0">
                <a:latin typeface="Cambria" pitchFamily="18" charset="0"/>
                <a:cs typeface="Times New Roman"/>
              </a:rPr>
              <a:t> </a:t>
            </a:r>
            <a:r>
              <a:rPr lang="en-US" sz="2400" spc="-5" dirty="0" smtClean="0">
                <a:latin typeface="Cambria" pitchFamily="18" charset="0"/>
                <a:cs typeface="Times New Roman"/>
              </a:rPr>
              <a:t>unemployed</a:t>
            </a:r>
            <a:endParaRPr lang="en-US" dirty="0"/>
          </a:p>
        </p:txBody>
      </p:sp>
      <p:pic>
        <p:nvPicPr>
          <p:cNvPr id="25602" name="Picture 2"/>
          <p:cNvPicPr>
            <a:picLocks noChangeAspect="1" noChangeArrowheads="1"/>
          </p:cNvPicPr>
          <p:nvPr/>
        </p:nvPicPr>
        <p:blipFill>
          <a:blip r:embed="rId2"/>
          <a:srcRect/>
          <a:stretch>
            <a:fillRect/>
          </a:stretch>
        </p:blipFill>
        <p:spPr bwMode="auto">
          <a:xfrm>
            <a:off x="533400" y="1638300"/>
            <a:ext cx="8229600" cy="39243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696200" cy="960438"/>
          </a:xfrm>
        </p:spPr>
        <p:txBody>
          <a:bodyPr>
            <a:normAutofit/>
          </a:bodyPr>
          <a:lstStyle/>
          <a:p>
            <a:pPr algn="ctr"/>
            <a:r>
              <a:rPr lang="en-US" sz="2200" spc="-5" dirty="0" smtClean="0">
                <a:latin typeface="Cambria" pitchFamily="18" charset="0"/>
                <a:cs typeface="Times New Roman"/>
              </a:rPr>
              <a:t>Last</a:t>
            </a:r>
            <a:r>
              <a:rPr lang="en-US" sz="2200" spc="-80" dirty="0" smtClean="0">
                <a:latin typeface="Cambria" pitchFamily="18" charset="0"/>
                <a:cs typeface="Times New Roman"/>
              </a:rPr>
              <a:t> </a:t>
            </a:r>
            <a:r>
              <a:rPr lang="en-US" sz="2200" spc="-5" dirty="0" smtClean="0">
                <a:latin typeface="Cambria" pitchFamily="18" charset="0"/>
                <a:cs typeface="Times New Roman"/>
              </a:rPr>
              <a:t>Activity</a:t>
            </a:r>
            <a:r>
              <a:rPr lang="en-US" sz="2200" spc="-25" dirty="0" smtClean="0">
                <a:latin typeface="Cambria" pitchFamily="18" charset="0"/>
                <a:cs typeface="Times New Roman"/>
              </a:rPr>
              <a:t> </a:t>
            </a:r>
            <a:r>
              <a:rPr lang="en-US" sz="2200" spc="-5" dirty="0" smtClean="0">
                <a:latin typeface="Cambria" pitchFamily="18" charset="0"/>
                <a:cs typeface="Times New Roman"/>
              </a:rPr>
              <a:t>value </a:t>
            </a:r>
            <a:r>
              <a:rPr lang="en-US" sz="2200" dirty="0" smtClean="0">
                <a:latin typeface="Cambria" pitchFamily="18" charset="0"/>
                <a:cs typeface="Times New Roman"/>
              </a:rPr>
              <a:t>of </a:t>
            </a:r>
            <a:r>
              <a:rPr lang="en-US" sz="2200" spc="-5" dirty="0" smtClean="0">
                <a:latin typeface="Cambria" pitchFamily="18" charset="0"/>
                <a:cs typeface="Times New Roman"/>
              </a:rPr>
              <a:t>SMS</a:t>
            </a:r>
            <a:r>
              <a:rPr lang="en-US" sz="2200" spc="5" dirty="0" smtClean="0">
                <a:latin typeface="Cambria" pitchFamily="18" charset="0"/>
                <a:cs typeface="Times New Roman"/>
              </a:rPr>
              <a:t> </a:t>
            </a:r>
            <a:r>
              <a:rPr lang="en-US" sz="2200" spc="-5" dirty="0" smtClean="0">
                <a:latin typeface="Cambria" pitchFamily="18" charset="0"/>
                <a:cs typeface="Times New Roman"/>
              </a:rPr>
              <a:t>Sent'</a:t>
            </a:r>
            <a:r>
              <a:rPr lang="en-US" sz="2200" dirty="0" smtClean="0">
                <a:latin typeface="Cambria" pitchFamily="18" charset="0"/>
                <a:cs typeface="Times New Roman"/>
              </a:rPr>
              <a:t> </a:t>
            </a:r>
            <a:r>
              <a:rPr lang="en-US" sz="2200" spc="-5" dirty="0" smtClean="0">
                <a:latin typeface="Cambria" pitchFamily="18" charset="0"/>
                <a:cs typeface="Times New Roman"/>
              </a:rPr>
              <a:t>had</a:t>
            </a:r>
            <a:r>
              <a:rPr lang="en-US" sz="2200" spc="5" dirty="0" smtClean="0">
                <a:latin typeface="Cambria" pitchFamily="18" charset="0"/>
                <a:cs typeface="Times New Roman"/>
              </a:rPr>
              <a:t> </a:t>
            </a:r>
            <a:r>
              <a:rPr lang="en-US" sz="2200" spc="-5" dirty="0" smtClean="0">
                <a:latin typeface="Cambria" pitchFamily="18" charset="0"/>
                <a:cs typeface="Times New Roman"/>
              </a:rPr>
              <a:t>more</a:t>
            </a:r>
            <a:r>
              <a:rPr lang="en-US" sz="2200" spc="5" dirty="0" smtClean="0">
                <a:latin typeface="Cambria" pitchFamily="18" charset="0"/>
                <a:cs typeface="Times New Roman"/>
              </a:rPr>
              <a:t> </a:t>
            </a:r>
            <a:r>
              <a:rPr lang="en-US" sz="2200" spc="-5" dirty="0" smtClean="0">
                <a:latin typeface="Cambria" pitchFamily="18" charset="0"/>
                <a:cs typeface="Times New Roman"/>
              </a:rPr>
              <a:t>conversion</a:t>
            </a:r>
            <a:endParaRPr lang="en-US" sz="2200" dirty="0">
              <a:latin typeface="Cambria" pitchFamily="18" charset="0"/>
            </a:endParaRPr>
          </a:p>
        </p:txBody>
      </p:sp>
      <p:pic>
        <p:nvPicPr>
          <p:cNvPr id="26627" name="Picture 3"/>
          <p:cNvPicPr>
            <a:picLocks noChangeAspect="1" noChangeArrowheads="1"/>
          </p:cNvPicPr>
          <p:nvPr/>
        </p:nvPicPr>
        <p:blipFill>
          <a:blip r:embed="rId2"/>
          <a:srcRect/>
          <a:stretch>
            <a:fillRect/>
          </a:stretch>
        </p:blipFill>
        <p:spPr bwMode="auto">
          <a:xfrm>
            <a:off x="1" y="1524000"/>
            <a:ext cx="9144000" cy="481012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792162"/>
          </a:xfrm>
        </p:spPr>
        <p:txBody>
          <a:bodyPr>
            <a:noAutofit/>
          </a:bodyPr>
          <a:lstStyle/>
          <a:p>
            <a:pPr algn="ctr"/>
            <a:r>
              <a:rPr lang="en-US" sz="4000" spc="-20" dirty="0" smtClean="0">
                <a:solidFill>
                  <a:srgbClr val="92D050"/>
                </a:solidFill>
                <a:latin typeface="Cambria" pitchFamily="18" charset="0"/>
              </a:rPr>
              <a:t>Variables</a:t>
            </a:r>
            <a:r>
              <a:rPr lang="en-US" sz="4000" spc="-45" dirty="0" smtClean="0">
                <a:solidFill>
                  <a:srgbClr val="92D050"/>
                </a:solidFill>
                <a:latin typeface="Cambria" pitchFamily="18" charset="0"/>
              </a:rPr>
              <a:t> </a:t>
            </a:r>
            <a:r>
              <a:rPr lang="en-US" sz="4000" dirty="0" smtClean="0">
                <a:solidFill>
                  <a:srgbClr val="92D050"/>
                </a:solidFill>
                <a:latin typeface="Cambria" pitchFamily="18" charset="0"/>
              </a:rPr>
              <a:t>Impacting</a:t>
            </a:r>
            <a:r>
              <a:rPr lang="en-US" sz="4000" spc="-45" dirty="0" smtClean="0">
                <a:solidFill>
                  <a:srgbClr val="92D050"/>
                </a:solidFill>
                <a:latin typeface="Cambria" pitchFamily="18" charset="0"/>
              </a:rPr>
              <a:t> </a:t>
            </a:r>
            <a:r>
              <a:rPr lang="en-US" sz="4000" dirty="0" smtClean="0">
                <a:solidFill>
                  <a:srgbClr val="92D050"/>
                </a:solidFill>
                <a:latin typeface="Cambria" pitchFamily="18" charset="0"/>
              </a:rPr>
              <a:t>the</a:t>
            </a:r>
            <a:r>
              <a:rPr lang="en-US" sz="4000" spc="-30" dirty="0" smtClean="0">
                <a:solidFill>
                  <a:srgbClr val="92D050"/>
                </a:solidFill>
                <a:latin typeface="Cambria" pitchFamily="18" charset="0"/>
              </a:rPr>
              <a:t> </a:t>
            </a:r>
            <a:r>
              <a:rPr lang="en-US" sz="4000" dirty="0" smtClean="0">
                <a:solidFill>
                  <a:srgbClr val="92D050"/>
                </a:solidFill>
                <a:latin typeface="Cambria" pitchFamily="18" charset="0"/>
              </a:rPr>
              <a:t>Conversion</a:t>
            </a:r>
            <a:r>
              <a:rPr lang="en-US" sz="4000" spc="-50" dirty="0" smtClean="0">
                <a:solidFill>
                  <a:srgbClr val="92D050"/>
                </a:solidFill>
                <a:latin typeface="Cambria" pitchFamily="18" charset="0"/>
              </a:rPr>
              <a:t> </a:t>
            </a:r>
            <a:r>
              <a:rPr lang="en-US" sz="4000" dirty="0" smtClean="0">
                <a:solidFill>
                  <a:srgbClr val="92D050"/>
                </a:solidFill>
                <a:latin typeface="Cambria" pitchFamily="18" charset="0"/>
              </a:rPr>
              <a:t>Rate</a:t>
            </a:r>
            <a:endParaRPr lang="en-US" sz="4000" dirty="0">
              <a:solidFill>
                <a:srgbClr val="92D050"/>
              </a:solidFill>
              <a:latin typeface="Cambria" pitchFamily="18" charset="0"/>
            </a:endParaRPr>
          </a:p>
        </p:txBody>
      </p:sp>
      <p:sp>
        <p:nvSpPr>
          <p:cNvPr id="3" name="Content Placeholder 2"/>
          <p:cNvSpPr>
            <a:spLocks noGrp="1"/>
          </p:cNvSpPr>
          <p:nvPr>
            <p:ph idx="1"/>
          </p:nvPr>
        </p:nvSpPr>
        <p:spPr>
          <a:xfrm>
            <a:off x="457200" y="1295400"/>
            <a:ext cx="7848600" cy="5181600"/>
          </a:xfrm>
        </p:spPr>
        <p:txBody>
          <a:bodyPr>
            <a:noAutofit/>
          </a:bodyPr>
          <a:lstStyle/>
          <a:p>
            <a:pPr marL="241300" indent="-228600">
              <a:lnSpc>
                <a:spcPct val="100000"/>
              </a:lnSpc>
              <a:spcBef>
                <a:spcPts val="555"/>
              </a:spcBef>
              <a:buFont typeface="Arial MT"/>
              <a:buChar char="•"/>
              <a:tabLst>
                <a:tab pos="240665" algn="l"/>
                <a:tab pos="241300" algn="l"/>
              </a:tabLst>
            </a:pPr>
            <a:r>
              <a:rPr lang="en-US" sz="1800" spc="-25" dirty="0" smtClean="0">
                <a:latin typeface="Cambria" pitchFamily="18" charset="0"/>
                <a:cs typeface="Times New Roman"/>
              </a:rPr>
              <a:t>Total</a:t>
            </a:r>
            <a:r>
              <a:rPr lang="en-US" sz="1800" spc="-50" dirty="0" smtClean="0">
                <a:latin typeface="Cambria" pitchFamily="18" charset="0"/>
                <a:cs typeface="Times New Roman"/>
              </a:rPr>
              <a:t> </a:t>
            </a:r>
            <a:r>
              <a:rPr lang="en-US" sz="1800" spc="-20" dirty="0" smtClean="0">
                <a:latin typeface="Cambria" pitchFamily="18" charset="0"/>
                <a:cs typeface="Times New Roman"/>
              </a:rPr>
              <a:t>Time</a:t>
            </a:r>
            <a:r>
              <a:rPr lang="en-US" sz="1800" spc="-15" dirty="0" smtClean="0">
                <a:latin typeface="Cambria" pitchFamily="18" charset="0"/>
                <a:cs typeface="Times New Roman"/>
              </a:rPr>
              <a:t> </a:t>
            </a:r>
            <a:r>
              <a:rPr lang="en-US" sz="1800" spc="-5" dirty="0" smtClean="0">
                <a:latin typeface="Cambria" pitchFamily="18" charset="0"/>
                <a:cs typeface="Times New Roman"/>
              </a:rPr>
              <a:t>Spent</a:t>
            </a:r>
            <a:r>
              <a:rPr lang="en-US" sz="1800" spc="-20" dirty="0" smtClean="0">
                <a:latin typeface="Cambria" pitchFamily="18" charset="0"/>
                <a:cs typeface="Times New Roman"/>
              </a:rPr>
              <a:t> </a:t>
            </a:r>
            <a:r>
              <a:rPr lang="en-US" sz="1800" spc="-5" dirty="0" smtClean="0">
                <a:latin typeface="Cambria" pitchFamily="18" charset="0"/>
                <a:cs typeface="Times New Roman"/>
              </a:rPr>
              <a:t>On</a:t>
            </a:r>
            <a:r>
              <a:rPr lang="en-US" sz="1800" spc="-35" dirty="0" smtClean="0">
                <a:latin typeface="Cambria" pitchFamily="18" charset="0"/>
                <a:cs typeface="Times New Roman"/>
              </a:rPr>
              <a:t> </a:t>
            </a:r>
            <a:r>
              <a:rPr lang="en-US" sz="1800" spc="-20" dirty="0" smtClean="0">
                <a:latin typeface="Cambria" pitchFamily="18" charset="0"/>
                <a:cs typeface="Times New Roman"/>
              </a:rPr>
              <a:t>Website</a:t>
            </a:r>
          </a:p>
          <a:p>
            <a:pPr marL="241300" indent="-228600">
              <a:spcBef>
                <a:spcPts val="555"/>
              </a:spcBef>
              <a:buFont typeface="Arial MT"/>
              <a:buChar char="•"/>
              <a:tabLst>
                <a:tab pos="240665" algn="l"/>
                <a:tab pos="241300" algn="l"/>
              </a:tabLst>
            </a:pPr>
            <a:r>
              <a:rPr lang="en-US" sz="1800" spc="-10" dirty="0" smtClean="0">
                <a:latin typeface="Cambria" pitchFamily="18" charset="0"/>
                <a:cs typeface="Times New Roman"/>
              </a:rPr>
              <a:t>Lead </a:t>
            </a:r>
            <a:r>
              <a:rPr lang="en-US" sz="1800" dirty="0" smtClean="0">
                <a:latin typeface="Cambria" pitchFamily="18" charset="0"/>
                <a:cs typeface="Times New Roman"/>
              </a:rPr>
              <a:t>Origin</a:t>
            </a:r>
            <a:r>
              <a:rPr lang="en-US" sz="1800" spc="-25" dirty="0" smtClean="0">
                <a:latin typeface="Cambria" pitchFamily="18" charset="0"/>
                <a:cs typeface="Times New Roman"/>
              </a:rPr>
              <a:t> </a:t>
            </a:r>
            <a:r>
              <a:rPr lang="en-US" sz="1800" dirty="0" smtClean="0">
                <a:latin typeface="Cambria" pitchFamily="18" charset="0"/>
                <a:cs typeface="Times New Roman"/>
              </a:rPr>
              <a:t>–</a:t>
            </a:r>
            <a:r>
              <a:rPr lang="en-US" sz="1800" spc="-10" dirty="0" smtClean="0">
                <a:latin typeface="Cambria" pitchFamily="18" charset="0"/>
                <a:cs typeface="Times New Roman"/>
              </a:rPr>
              <a:t> Lead</a:t>
            </a:r>
            <a:r>
              <a:rPr lang="en-US" sz="1800" spc="-80" dirty="0" smtClean="0">
                <a:latin typeface="Cambria" pitchFamily="18" charset="0"/>
                <a:cs typeface="Times New Roman"/>
              </a:rPr>
              <a:t> </a:t>
            </a:r>
            <a:r>
              <a:rPr lang="en-US" sz="1800" dirty="0" smtClean="0">
                <a:latin typeface="Cambria" pitchFamily="18" charset="0"/>
                <a:cs typeface="Times New Roman"/>
              </a:rPr>
              <a:t>Add</a:t>
            </a:r>
            <a:r>
              <a:rPr lang="en-US" sz="1800" spc="-20" dirty="0" smtClean="0">
                <a:latin typeface="Cambria" pitchFamily="18" charset="0"/>
                <a:cs typeface="Times New Roman"/>
              </a:rPr>
              <a:t> </a:t>
            </a:r>
            <a:r>
              <a:rPr lang="en-US" sz="1800" spc="-5" dirty="0" smtClean="0">
                <a:latin typeface="Cambria" pitchFamily="18" charset="0"/>
                <a:cs typeface="Times New Roman"/>
              </a:rPr>
              <a:t>Form</a:t>
            </a:r>
            <a:endParaRPr lang="en-US" sz="1800" dirty="0" smtClean="0">
              <a:latin typeface="Cambria" pitchFamily="18" charset="0"/>
              <a:cs typeface="Times New Roman"/>
            </a:endParaRPr>
          </a:p>
          <a:p>
            <a:pPr marL="241300" indent="-228600">
              <a:spcBef>
                <a:spcPts val="555"/>
              </a:spcBef>
              <a:buFont typeface="Arial MT"/>
              <a:buChar char="•"/>
              <a:tabLst>
                <a:tab pos="240665" algn="l"/>
                <a:tab pos="241300" algn="l"/>
              </a:tabLst>
            </a:pPr>
            <a:r>
              <a:rPr lang="en-US" sz="1800" spc="-5" dirty="0" smtClean="0">
                <a:latin typeface="Cambria" pitchFamily="18" charset="0"/>
                <a:cs typeface="Times New Roman"/>
              </a:rPr>
              <a:t>Last</a:t>
            </a:r>
            <a:r>
              <a:rPr lang="en-US" sz="1800" spc="-10" dirty="0" smtClean="0">
                <a:latin typeface="Cambria" pitchFamily="18" charset="0"/>
                <a:cs typeface="Times New Roman"/>
              </a:rPr>
              <a:t> </a:t>
            </a:r>
            <a:r>
              <a:rPr lang="en-US" sz="1800" dirty="0" smtClean="0">
                <a:latin typeface="Cambria" pitchFamily="18" charset="0"/>
                <a:cs typeface="Times New Roman"/>
              </a:rPr>
              <a:t>Source</a:t>
            </a:r>
            <a:r>
              <a:rPr lang="en-US" sz="1800" spc="-30" dirty="0" smtClean="0">
                <a:latin typeface="Cambria" pitchFamily="18" charset="0"/>
                <a:cs typeface="Times New Roman"/>
              </a:rPr>
              <a:t> </a:t>
            </a:r>
            <a:r>
              <a:rPr lang="en-US" sz="1800" dirty="0" smtClean="0">
                <a:latin typeface="Cambria" pitchFamily="18" charset="0"/>
                <a:cs typeface="Times New Roman"/>
              </a:rPr>
              <a:t>–</a:t>
            </a:r>
            <a:r>
              <a:rPr lang="en-US" sz="1800" spc="-45" dirty="0" smtClean="0">
                <a:latin typeface="Cambria" pitchFamily="18" charset="0"/>
                <a:cs typeface="Times New Roman"/>
              </a:rPr>
              <a:t> </a:t>
            </a:r>
            <a:r>
              <a:rPr lang="en-US" sz="1800" spc="-20" dirty="0" smtClean="0">
                <a:latin typeface="Cambria" pitchFamily="18" charset="0"/>
                <a:cs typeface="Times New Roman"/>
              </a:rPr>
              <a:t>Welingak</a:t>
            </a:r>
            <a:r>
              <a:rPr lang="en-US" sz="1800" spc="-60" dirty="0" smtClean="0">
                <a:latin typeface="Cambria" pitchFamily="18" charset="0"/>
                <a:cs typeface="Times New Roman"/>
              </a:rPr>
              <a:t> </a:t>
            </a:r>
            <a:r>
              <a:rPr lang="en-US" sz="1800" spc="-20" dirty="0" smtClean="0">
                <a:latin typeface="Cambria" pitchFamily="18" charset="0"/>
                <a:cs typeface="Times New Roman"/>
              </a:rPr>
              <a:t>Website</a:t>
            </a:r>
            <a:endParaRPr lang="en-US" sz="1800" dirty="0" smtClean="0">
              <a:latin typeface="Cambria" pitchFamily="18" charset="0"/>
              <a:cs typeface="Times New Roman"/>
            </a:endParaRPr>
          </a:p>
          <a:p>
            <a:pPr marL="241300" indent="-228600">
              <a:spcBef>
                <a:spcPts val="555"/>
              </a:spcBef>
              <a:buFont typeface="Arial MT"/>
              <a:buChar char="•"/>
              <a:tabLst>
                <a:tab pos="240665" algn="l"/>
                <a:tab pos="241300" algn="l"/>
              </a:tabLst>
            </a:pPr>
            <a:r>
              <a:rPr lang="en-US" sz="1800" dirty="0" smtClean="0">
                <a:latin typeface="Cambria" pitchFamily="18" charset="0"/>
                <a:cs typeface="Times New Roman"/>
              </a:rPr>
              <a:t>Do Not Email_yes</a:t>
            </a:r>
          </a:p>
          <a:p>
            <a:pPr marL="241300" indent="-228600">
              <a:lnSpc>
                <a:spcPct val="100000"/>
              </a:lnSpc>
              <a:spcBef>
                <a:spcPts val="470"/>
              </a:spcBef>
              <a:buFont typeface="Arial MT"/>
              <a:buChar char="•"/>
              <a:tabLst>
                <a:tab pos="240665" algn="l"/>
                <a:tab pos="241300" algn="l"/>
              </a:tabLst>
            </a:pPr>
            <a:r>
              <a:rPr lang="en-US" sz="1800" spc="-10" dirty="0" smtClean="0">
                <a:latin typeface="Cambria" pitchFamily="18" charset="0"/>
                <a:cs typeface="Times New Roman"/>
              </a:rPr>
              <a:t>Last </a:t>
            </a:r>
            <a:r>
              <a:rPr lang="en-US" sz="1800" spc="-10" dirty="0" smtClean="0">
                <a:latin typeface="Cambria" pitchFamily="18" charset="0"/>
                <a:cs typeface="Times New Roman"/>
              </a:rPr>
              <a:t>Activity_converted </a:t>
            </a:r>
            <a:r>
              <a:rPr lang="en-US" sz="1800" spc="-10" dirty="0" smtClean="0">
                <a:latin typeface="Cambria" pitchFamily="18" charset="0"/>
                <a:cs typeface="Times New Roman"/>
              </a:rPr>
              <a:t>to </a:t>
            </a:r>
            <a:r>
              <a:rPr lang="en-US" sz="1800" spc="-10" dirty="0" smtClean="0">
                <a:latin typeface="Cambria" pitchFamily="18" charset="0"/>
                <a:cs typeface="Times New Roman"/>
              </a:rPr>
              <a:t>lead</a:t>
            </a:r>
          </a:p>
          <a:p>
            <a:pPr marL="241300" indent="-228600">
              <a:lnSpc>
                <a:spcPct val="100000"/>
              </a:lnSpc>
              <a:spcBef>
                <a:spcPts val="455"/>
              </a:spcBef>
              <a:buFont typeface="Arial MT"/>
              <a:buChar char="•"/>
              <a:tabLst>
                <a:tab pos="240665" algn="l"/>
                <a:tab pos="241300" algn="l"/>
              </a:tabLst>
            </a:pPr>
            <a:r>
              <a:rPr lang="en-US" sz="1800" spc="-10" dirty="0" smtClean="0">
                <a:latin typeface="Cambria" pitchFamily="18" charset="0"/>
                <a:cs typeface="Times New Roman"/>
              </a:rPr>
              <a:t>La</a:t>
            </a:r>
            <a:r>
              <a:rPr lang="en-US" sz="1800" dirty="0" smtClean="0">
                <a:latin typeface="Cambria" pitchFamily="18" charset="0"/>
                <a:cs typeface="Times New Roman"/>
              </a:rPr>
              <a:t>st</a:t>
            </a:r>
            <a:r>
              <a:rPr lang="en-US" sz="1800" spc="-85" dirty="0" smtClean="0">
                <a:latin typeface="Cambria" pitchFamily="18" charset="0"/>
                <a:cs typeface="Times New Roman"/>
              </a:rPr>
              <a:t> </a:t>
            </a:r>
            <a:r>
              <a:rPr lang="en-US" sz="1800" spc="-5" dirty="0" smtClean="0">
                <a:latin typeface="Cambria" pitchFamily="18" charset="0"/>
                <a:cs typeface="Times New Roman"/>
              </a:rPr>
              <a:t>A</a:t>
            </a:r>
            <a:r>
              <a:rPr lang="en-US" sz="1800" spc="-10" dirty="0" smtClean="0">
                <a:latin typeface="Cambria" pitchFamily="18" charset="0"/>
                <a:cs typeface="Times New Roman"/>
              </a:rPr>
              <a:t>c</a:t>
            </a:r>
            <a:r>
              <a:rPr lang="en-US" sz="1800" dirty="0" smtClean="0">
                <a:latin typeface="Cambria" pitchFamily="18" charset="0"/>
                <a:cs typeface="Times New Roman"/>
              </a:rPr>
              <a:t>tivity</a:t>
            </a:r>
            <a:r>
              <a:rPr lang="en-US" sz="1800" spc="-30" dirty="0" smtClean="0">
                <a:latin typeface="Cambria" pitchFamily="18" charset="0"/>
                <a:cs typeface="Times New Roman"/>
              </a:rPr>
              <a:t> </a:t>
            </a:r>
            <a:r>
              <a:rPr lang="en-US" sz="1800" dirty="0" smtClean="0">
                <a:latin typeface="Cambria" pitchFamily="18" charset="0"/>
                <a:cs typeface="Times New Roman"/>
              </a:rPr>
              <a:t>– </a:t>
            </a:r>
            <a:r>
              <a:rPr lang="en-US" sz="1800" spc="-10" dirty="0" smtClean="0">
                <a:latin typeface="Cambria" pitchFamily="18" charset="0"/>
                <a:cs typeface="Times New Roman"/>
              </a:rPr>
              <a:t>E</a:t>
            </a:r>
            <a:r>
              <a:rPr lang="en-US" sz="1800" spc="-20" dirty="0" smtClean="0">
                <a:latin typeface="Cambria" pitchFamily="18" charset="0"/>
                <a:cs typeface="Times New Roman"/>
              </a:rPr>
              <a:t>m</a:t>
            </a:r>
            <a:r>
              <a:rPr lang="en-US" sz="1800" spc="-10" dirty="0" smtClean="0">
                <a:latin typeface="Cambria" pitchFamily="18" charset="0"/>
                <a:cs typeface="Times New Roman"/>
              </a:rPr>
              <a:t>a</a:t>
            </a:r>
            <a:r>
              <a:rPr lang="en-US" sz="1800" dirty="0" smtClean="0">
                <a:latin typeface="Cambria" pitchFamily="18" charset="0"/>
                <a:cs typeface="Times New Roman"/>
              </a:rPr>
              <a:t>il </a:t>
            </a:r>
            <a:r>
              <a:rPr lang="en-US" sz="1800" spc="-10" dirty="0" smtClean="0">
                <a:latin typeface="Cambria" pitchFamily="18" charset="0"/>
                <a:cs typeface="Times New Roman"/>
              </a:rPr>
              <a:t>B</a:t>
            </a:r>
            <a:r>
              <a:rPr lang="en-US" sz="1800" dirty="0" smtClean="0">
                <a:latin typeface="Cambria" pitchFamily="18" charset="0"/>
                <a:cs typeface="Times New Roman"/>
              </a:rPr>
              <a:t>oun</a:t>
            </a:r>
            <a:r>
              <a:rPr lang="en-US" sz="1800" spc="-10" dirty="0" smtClean="0">
                <a:latin typeface="Cambria" pitchFamily="18" charset="0"/>
                <a:cs typeface="Times New Roman"/>
              </a:rPr>
              <a:t>ce</a:t>
            </a:r>
            <a:r>
              <a:rPr lang="en-US" sz="1800" dirty="0" smtClean="0">
                <a:latin typeface="Cambria" pitchFamily="18" charset="0"/>
                <a:cs typeface="Times New Roman"/>
              </a:rPr>
              <a:t>d</a:t>
            </a:r>
          </a:p>
          <a:p>
            <a:pPr marL="241300" indent="-228600">
              <a:spcBef>
                <a:spcPts val="455"/>
              </a:spcBef>
              <a:buFont typeface="Arial MT"/>
              <a:buChar char="•"/>
              <a:tabLst>
                <a:tab pos="240665" algn="l"/>
                <a:tab pos="241300" algn="l"/>
              </a:tabLst>
            </a:pPr>
            <a:r>
              <a:rPr lang="en-US" sz="1800" dirty="0" smtClean="0">
                <a:latin typeface="Cambria" pitchFamily="18" charset="0"/>
                <a:cs typeface="Times New Roman"/>
              </a:rPr>
              <a:t>What is your current </a:t>
            </a:r>
            <a:r>
              <a:rPr lang="en-US" sz="1800" dirty="0" smtClean="0">
                <a:latin typeface="Cambria" pitchFamily="18" charset="0"/>
                <a:cs typeface="Times New Roman"/>
              </a:rPr>
              <a:t>occupation_housewife</a:t>
            </a:r>
          </a:p>
          <a:p>
            <a:pPr marL="241300" indent="-228600">
              <a:spcBef>
                <a:spcPts val="455"/>
              </a:spcBef>
              <a:buFont typeface="Arial MT"/>
              <a:buChar char="•"/>
              <a:tabLst>
                <a:tab pos="240665" algn="l"/>
                <a:tab pos="241300" algn="l"/>
              </a:tabLst>
            </a:pPr>
            <a:r>
              <a:rPr lang="en-US" sz="1800" dirty="0" smtClean="0">
                <a:latin typeface="Cambria" pitchFamily="18" charset="0"/>
                <a:cs typeface="Times New Roman"/>
              </a:rPr>
              <a:t>What is your current occupation_student</a:t>
            </a:r>
          </a:p>
          <a:p>
            <a:pPr marL="241300" indent="-228600">
              <a:lnSpc>
                <a:spcPct val="100000"/>
              </a:lnSpc>
              <a:spcBef>
                <a:spcPts val="459"/>
              </a:spcBef>
              <a:buFont typeface="Arial MT"/>
              <a:buChar char="•"/>
              <a:tabLst>
                <a:tab pos="240665" algn="l"/>
                <a:tab pos="241300" algn="l"/>
              </a:tabLst>
            </a:pPr>
            <a:r>
              <a:rPr lang="en-US" sz="1800" spc="-5" dirty="0" smtClean="0">
                <a:latin typeface="Cambria" pitchFamily="18" charset="0"/>
                <a:cs typeface="Times New Roman"/>
              </a:rPr>
              <a:t>What is your current </a:t>
            </a:r>
            <a:r>
              <a:rPr lang="en-US" sz="1800" spc="-5" dirty="0" smtClean="0">
                <a:latin typeface="Cambria" pitchFamily="18" charset="0"/>
                <a:cs typeface="Times New Roman"/>
              </a:rPr>
              <a:t>occupation_unemployed</a:t>
            </a:r>
          </a:p>
          <a:p>
            <a:pPr marL="241300" indent="-228600">
              <a:spcBef>
                <a:spcPts val="459"/>
              </a:spcBef>
              <a:buFont typeface="Arial MT"/>
              <a:buChar char="•"/>
              <a:tabLst>
                <a:tab pos="240665" algn="l"/>
                <a:tab pos="241300" algn="l"/>
              </a:tabLst>
            </a:pPr>
            <a:r>
              <a:rPr lang="en-US" sz="1800" dirty="0" smtClean="0">
                <a:latin typeface="Cambria" pitchFamily="18" charset="0"/>
                <a:cs typeface="Times New Roman"/>
              </a:rPr>
              <a:t>What is your current occupation_working professional</a:t>
            </a:r>
          </a:p>
          <a:p>
            <a:pPr marL="241300" indent="-228600">
              <a:spcBef>
                <a:spcPts val="455"/>
              </a:spcBef>
              <a:buFont typeface="Arial MT"/>
              <a:buChar char="•"/>
              <a:tabLst>
                <a:tab pos="240665" algn="l"/>
                <a:tab pos="241300" algn="l"/>
              </a:tabLst>
            </a:pPr>
            <a:r>
              <a:rPr lang="en-US" sz="1800" spc="-5" dirty="0" smtClean="0">
                <a:latin typeface="Cambria" pitchFamily="18" charset="0"/>
                <a:cs typeface="Times New Roman"/>
              </a:rPr>
              <a:t>Last Notable Activity_email link </a:t>
            </a:r>
            <a:r>
              <a:rPr lang="en-US" sz="1800" spc="-5" dirty="0" smtClean="0">
                <a:latin typeface="Cambria" pitchFamily="18" charset="0"/>
                <a:cs typeface="Times New Roman"/>
              </a:rPr>
              <a:t>clicked</a:t>
            </a:r>
          </a:p>
          <a:p>
            <a:pPr marL="241300" indent="-228600">
              <a:spcBef>
                <a:spcPts val="455"/>
              </a:spcBef>
              <a:buFont typeface="Arial MT"/>
              <a:buChar char="•"/>
              <a:tabLst>
                <a:tab pos="240665" algn="l"/>
                <a:tab pos="241300" algn="l"/>
              </a:tabLst>
            </a:pPr>
            <a:r>
              <a:rPr lang="en-US" sz="1800" spc="-5" dirty="0" smtClean="0">
                <a:latin typeface="Cambria" pitchFamily="18" charset="0"/>
                <a:cs typeface="Times New Roman"/>
              </a:rPr>
              <a:t>Last Notable Activity_email opened</a:t>
            </a:r>
            <a:endParaRPr lang="en-US" sz="1800" spc="-5" dirty="0" smtClean="0">
              <a:latin typeface="Cambria" pitchFamily="18" charset="0"/>
              <a:cs typeface="Times New Roman"/>
            </a:endParaRPr>
          </a:p>
          <a:p>
            <a:pPr marL="241300" indent="-228600">
              <a:lnSpc>
                <a:spcPct val="100000"/>
              </a:lnSpc>
              <a:spcBef>
                <a:spcPts val="455"/>
              </a:spcBef>
              <a:buFont typeface="Arial MT"/>
              <a:buChar char="•"/>
              <a:tabLst>
                <a:tab pos="240665" algn="l"/>
                <a:tab pos="241300" algn="l"/>
              </a:tabLst>
            </a:pPr>
            <a:r>
              <a:rPr lang="en-US" sz="1800" spc="-5" dirty="0" smtClean="0">
                <a:latin typeface="Cambria" pitchFamily="18" charset="0"/>
                <a:cs typeface="Times New Roman"/>
              </a:rPr>
              <a:t>Last Notable </a:t>
            </a:r>
            <a:r>
              <a:rPr lang="en-US" sz="1800" spc="-5" dirty="0" smtClean="0">
                <a:latin typeface="Cambria" pitchFamily="18" charset="0"/>
                <a:cs typeface="Times New Roman"/>
              </a:rPr>
              <a:t>Activity_modified</a:t>
            </a:r>
          </a:p>
          <a:p>
            <a:pPr marL="241300" indent="-228600">
              <a:spcBef>
                <a:spcPts val="455"/>
              </a:spcBef>
              <a:buFont typeface="Arial MT"/>
              <a:buChar char="•"/>
              <a:tabLst>
                <a:tab pos="240665" algn="l"/>
                <a:tab pos="241300" algn="l"/>
              </a:tabLst>
            </a:pPr>
            <a:r>
              <a:rPr lang="en-US" sz="1800" spc="-5" dirty="0" smtClean="0">
                <a:latin typeface="Cambria" pitchFamily="18" charset="0"/>
                <a:cs typeface="Times New Roman"/>
              </a:rPr>
              <a:t>Last Notable </a:t>
            </a:r>
            <a:r>
              <a:rPr lang="en-US" sz="1800" spc="-5" dirty="0" err="1" smtClean="0">
                <a:latin typeface="Cambria" pitchFamily="18" charset="0"/>
                <a:cs typeface="Times New Roman"/>
              </a:rPr>
              <a:t>Activity_olark</a:t>
            </a:r>
            <a:r>
              <a:rPr lang="en-US" sz="1800" spc="-5" dirty="0" smtClean="0">
                <a:latin typeface="Cambria" pitchFamily="18" charset="0"/>
                <a:cs typeface="Times New Roman"/>
              </a:rPr>
              <a:t> chat </a:t>
            </a:r>
            <a:r>
              <a:rPr lang="en-US" sz="1800" spc="-5" dirty="0" smtClean="0">
                <a:latin typeface="Cambria" pitchFamily="18" charset="0"/>
                <a:cs typeface="Times New Roman"/>
              </a:rPr>
              <a:t>conversation</a:t>
            </a:r>
          </a:p>
          <a:p>
            <a:pPr marL="241300" indent="-228600">
              <a:spcBef>
                <a:spcPts val="455"/>
              </a:spcBef>
              <a:buFont typeface="Arial MT"/>
              <a:buChar char="•"/>
              <a:tabLst>
                <a:tab pos="240665" algn="l"/>
                <a:tab pos="241300" algn="l"/>
              </a:tabLst>
            </a:pPr>
            <a:r>
              <a:rPr lang="en-US" sz="1800" spc="-5" dirty="0" smtClean="0">
                <a:latin typeface="Cambria" pitchFamily="18" charset="0"/>
                <a:cs typeface="Times New Roman"/>
              </a:rPr>
              <a:t>Last Notable </a:t>
            </a:r>
            <a:r>
              <a:rPr lang="en-US" sz="1800" spc="-5" dirty="0" err="1" smtClean="0">
                <a:latin typeface="Cambria" pitchFamily="18" charset="0"/>
                <a:cs typeface="Times New Roman"/>
              </a:rPr>
              <a:t>Activity_page</a:t>
            </a:r>
            <a:r>
              <a:rPr lang="en-US" sz="1800" spc="-5" dirty="0" smtClean="0">
                <a:latin typeface="Cambria" pitchFamily="18" charset="0"/>
                <a:cs typeface="Times New Roman"/>
              </a:rPr>
              <a:t> visited on website</a:t>
            </a:r>
            <a:endParaRPr lang="en-US" sz="1800" spc="-5" dirty="0" smtClean="0">
              <a:latin typeface="Cambria" pitchFamily="18" charset="0"/>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spc="-5" dirty="0" smtClean="0">
                <a:solidFill>
                  <a:srgbClr val="92D050"/>
                </a:solidFill>
                <a:latin typeface="Cambria" pitchFamily="18" charset="0"/>
              </a:rPr>
              <a:t>Model</a:t>
            </a:r>
            <a:r>
              <a:rPr lang="en-US" sz="4000" spc="15" dirty="0" smtClean="0">
                <a:solidFill>
                  <a:srgbClr val="92D050"/>
                </a:solidFill>
                <a:latin typeface="Cambria" pitchFamily="18" charset="0"/>
              </a:rPr>
              <a:t> </a:t>
            </a:r>
            <a:r>
              <a:rPr lang="en-US" sz="4000" spc="-5" dirty="0" smtClean="0">
                <a:solidFill>
                  <a:srgbClr val="92D050"/>
                </a:solidFill>
                <a:latin typeface="Cambria" pitchFamily="18" charset="0"/>
              </a:rPr>
              <a:t>Evaluation</a:t>
            </a:r>
            <a:r>
              <a:rPr lang="en-US" sz="4000" spc="5" dirty="0" smtClean="0">
                <a:solidFill>
                  <a:srgbClr val="92D050"/>
                </a:solidFill>
                <a:latin typeface="Cambria" pitchFamily="18" charset="0"/>
              </a:rPr>
              <a:t> </a:t>
            </a:r>
            <a:r>
              <a:rPr lang="en-US" sz="4000" spc="-5" dirty="0" smtClean="0">
                <a:solidFill>
                  <a:srgbClr val="92D050"/>
                </a:solidFill>
                <a:latin typeface="Cambria" pitchFamily="18" charset="0"/>
              </a:rPr>
              <a:t>-</a:t>
            </a:r>
            <a:r>
              <a:rPr lang="en-US" sz="4000" spc="15" dirty="0" smtClean="0">
                <a:solidFill>
                  <a:srgbClr val="92D050"/>
                </a:solidFill>
                <a:latin typeface="Cambria" pitchFamily="18" charset="0"/>
              </a:rPr>
              <a:t> </a:t>
            </a:r>
            <a:r>
              <a:rPr lang="en-US" sz="4000" spc="-5" dirty="0" smtClean="0">
                <a:solidFill>
                  <a:srgbClr val="92D050"/>
                </a:solidFill>
                <a:latin typeface="Cambria" pitchFamily="18" charset="0"/>
              </a:rPr>
              <a:t>Sensitivity</a:t>
            </a:r>
            <a:r>
              <a:rPr lang="en-US" sz="4000" spc="30" dirty="0" smtClean="0">
                <a:solidFill>
                  <a:srgbClr val="92D050"/>
                </a:solidFill>
                <a:latin typeface="Cambria" pitchFamily="18" charset="0"/>
              </a:rPr>
              <a:t> </a:t>
            </a:r>
            <a:r>
              <a:rPr lang="en-US" sz="4000" spc="-5" dirty="0" smtClean="0">
                <a:solidFill>
                  <a:srgbClr val="92D050"/>
                </a:solidFill>
                <a:latin typeface="Cambria" pitchFamily="18" charset="0"/>
              </a:rPr>
              <a:t>and</a:t>
            </a:r>
            <a:r>
              <a:rPr lang="en-US" sz="4000" spc="10" dirty="0" smtClean="0">
                <a:solidFill>
                  <a:srgbClr val="92D050"/>
                </a:solidFill>
                <a:latin typeface="Cambria" pitchFamily="18" charset="0"/>
              </a:rPr>
              <a:t> </a:t>
            </a:r>
            <a:r>
              <a:rPr lang="en-US" sz="4000" spc="-5" dirty="0" smtClean="0">
                <a:solidFill>
                  <a:srgbClr val="92D050"/>
                </a:solidFill>
                <a:latin typeface="Cambria" pitchFamily="18" charset="0"/>
              </a:rPr>
              <a:t>Specificity</a:t>
            </a:r>
            <a:r>
              <a:rPr lang="en-US" sz="4000" spc="35" dirty="0" smtClean="0">
                <a:solidFill>
                  <a:srgbClr val="92D050"/>
                </a:solidFill>
                <a:latin typeface="Cambria" pitchFamily="18" charset="0"/>
              </a:rPr>
              <a:t> </a:t>
            </a:r>
            <a:r>
              <a:rPr lang="en-US" sz="4000" spc="-5" dirty="0" smtClean="0">
                <a:solidFill>
                  <a:srgbClr val="92D050"/>
                </a:solidFill>
                <a:latin typeface="Cambria" pitchFamily="18" charset="0"/>
              </a:rPr>
              <a:t>on</a:t>
            </a:r>
            <a:r>
              <a:rPr lang="en-US" sz="4000" spc="-30" dirty="0" smtClean="0">
                <a:solidFill>
                  <a:srgbClr val="92D050"/>
                </a:solidFill>
                <a:latin typeface="Cambria" pitchFamily="18" charset="0"/>
              </a:rPr>
              <a:t> </a:t>
            </a:r>
            <a:r>
              <a:rPr lang="en-US" sz="4000" spc="-40" dirty="0" smtClean="0">
                <a:solidFill>
                  <a:srgbClr val="92D050"/>
                </a:solidFill>
                <a:latin typeface="Cambria" pitchFamily="18" charset="0"/>
              </a:rPr>
              <a:t>Train</a:t>
            </a:r>
            <a:r>
              <a:rPr lang="en-US" sz="4000" spc="15" dirty="0" smtClean="0">
                <a:solidFill>
                  <a:srgbClr val="92D050"/>
                </a:solidFill>
                <a:latin typeface="Cambria" pitchFamily="18" charset="0"/>
              </a:rPr>
              <a:t> </a:t>
            </a:r>
            <a:r>
              <a:rPr lang="en-US" sz="4000" spc="-5" dirty="0" smtClean="0">
                <a:solidFill>
                  <a:srgbClr val="92D050"/>
                </a:solidFill>
                <a:latin typeface="Cambria" pitchFamily="18" charset="0"/>
              </a:rPr>
              <a:t>Data</a:t>
            </a:r>
            <a:r>
              <a:rPr lang="en-US" sz="4000" spc="10" dirty="0" smtClean="0">
                <a:solidFill>
                  <a:srgbClr val="92D050"/>
                </a:solidFill>
                <a:latin typeface="Cambria" pitchFamily="18" charset="0"/>
              </a:rPr>
              <a:t> </a:t>
            </a:r>
            <a:r>
              <a:rPr lang="en-US" sz="4000" spc="-5" dirty="0" smtClean="0">
                <a:solidFill>
                  <a:srgbClr val="92D050"/>
                </a:solidFill>
                <a:latin typeface="Cambria" pitchFamily="18" charset="0"/>
              </a:rPr>
              <a:t>Set</a:t>
            </a:r>
            <a:endParaRPr lang="en-US" sz="4000" dirty="0">
              <a:solidFill>
                <a:srgbClr val="92D050"/>
              </a:solidFill>
              <a:latin typeface="Cambria" pitchFamily="18" charset="0"/>
            </a:endParaRPr>
          </a:p>
        </p:txBody>
      </p:sp>
      <p:sp>
        <p:nvSpPr>
          <p:cNvPr id="3" name="Content Placeholder 2"/>
          <p:cNvSpPr>
            <a:spLocks noGrp="1"/>
          </p:cNvSpPr>
          <p:nvPr>
            <p:ph idx="1"/>
          </p:nvPr>
        </p:nvSpPr>
        <p:spPr>
          <a:xfrm>
            <a:off x="304800" y="1600201"/>
            <a:ext cx="4343400" cy="685800"/>
          </a:xfrm>
        </p:spPr>
        <p:txBody>
          <a:bodyPr>
            <a:normAutofit fontScale="85000" lnSpcReduction="10000"/>
          </a:bodyPr>
          <a:lstStyle/>
          <a:p>
            <a:pPr marL="12700">
              <a:lnSpc>
                <a:spcPct val="100000"/>
              </a:lnSpc>
              <a:spcBef>
                <a:spcPts val="100"/>
              </a:spcBef>
              <a:buNone/>
            </a:pPr>
            <a:r>
              <a:rPr lang="en-US" sz="2000" spc="-5" dirty="0" smtClean="0">
                <a:latin typeface="Cambria" pitchFamily="18" charset="0"/>
                <a:cs typeface="Times New Roman"/>
              </a:rPr>
              <a:t>T</a:t>
            </a:r>
            <a:r>
              <a:rPr lang="en-US" sz="2000" dirty="0" smtClean="0">
                <a:latin typeface="Cambria" pitchFamily="18" charset="0"/>
                <a:cs typeface="Times New Roman"/>
              </a:rPr>
              <a:t>he</a:t>
            </a:r>
            <a:r>
              <a:rPr lang="en-US" sz="2000" spc="-10" dirty="0" smtClean="0">
                <a:latin typeface="Cambria" pitchFamily="18" charset="0"/>
                <a:cs typeface="Times New Roman"/>
              </a:rPr>
              <a:t> </a:t>
            </a:r>
            <a:r>
              <a:rPr lang="en-US" sz="2000" dirty="0" smtClean="0">
                <a:latin typeface="Cambria" pitchFamily="18" charset="0"/>
                <a:cs typeface="Times New Roman"/>
              </a:rPr>
              <a:t>graph</a:t>
            </a:r>
            <a:r>
              <a:rPr lang="en-US" sz="2000" spc="-10" dirty="0" smtClean="0">
                <a:latin typeface="Cambria" pitchFamily="18" charset="0"/>
                <a:cs typeface="Times New Roman"/>
              </a:rPr>
              <a:t> </a:t>
            </a:r>
            <a:r>
              <a:rPr lang="en-US" sz="2000" dirty="0" smtClean="0">
                <a:latin typeface="Cambria" pitchFamily="18" charset="0"/>
                <a:cs typeface="Times New Roman"/>
              </a:rPr>
              <a:t>d</a:t>
            </a:r>
            <a:r>
              <a:rPr lang="en-US" sz="2000" spc="-10" dirty="0" smtClean="0">
                <a:latin typeface="Cambria" pitchFamily="18" charset="0"/>
                <a:cs typeface="Times New Roman"/>
              </a:rPr>
              <a:t>e</a:t>
            </a:r>
            <a:r>
              <a:rPr lang="en-US" sz="2000" dirty="0" smtClean="0">
                <a:latin typeface="Cambria" pitchFamily="18" charset="0"/>
                <a:cs typeface="Times New Roman"/>
              </a:rPr>
              <a:t>p</a:t>
            </a:r>
            <a:r>
              <a:rPr lang="en-US" sz="2000" spc="-5" dirty="0" smtClean="0">
                <a:latin typeface="Cambria" pitchFamily="18" charset="0"/>
                <a:cs typeface="Times New Roman"/>
              </a:rPr>
              <a:t>icts</a:t>
            </a:r>
            <a:r>
              <a:rPr lang="en-US" sz="2000" spc="-20" dirty="0" smtClean="0">
                <a:latin typeface="Cambria" pitchFamily="18" charset="0"/>
                <a:cs typeface="Times New Roman"/>
              </a:rPr>
              <a:t> </a:t>
            </a:r>
            <a:r>
              <a:rPr lang="en-US" sz="2000" spc="-10" dirty="0" smtClean="0">
                <a:latin typeface="Cambria" pitchFamily="18" charset="0"/>
                <a:cs typeface="Times New Roman"/>
              </a:rPr>
              <a:t>a</a:t>
            </a:r>
            <a:r>
              <a:rPr lang="en-US" sz="2000" dirty="0" smtClean="0">
                <a:latin typeface="Cambria" pitchFamily="18" charset="0"/>
                <a:cs typeface="Times New Roman"/>
              </a:rPr>
              <a:t>n o</a:t>
            </a:r>
            <a:r>
              <a:rPr lang="en-US" sz="2000" spc="5" dirty="0" smtClean="0">
                <a:latin typeface="Cambria" pitchFamily="18" charset="0"/>
                <a:cs typeface="Times New Roman"/>
              </a:rPr>
              <a:t>p</a:t>
            </a:r>
            <a:r>
              <a:rPr lang="en-US" sz="2000" dirty="0" smtClean="0">
                <a:latin typeface="Cambria" pitchFamily="18" charset="0"/>
                <a:cs typeface="Times New Roman"/>
              </a:rPr>
              <a:t>ti</a:t>
            </a:r>
            <a:r>
              <a:rPr lang="en-US" sz="2000" spc="-15" dirty="0" smtClean="0">
                <a:latin typeface="Cambria" pitchFamily="18" charset="0"/>
                <a:cs typeface="Times New Roman"/>
              </a:rPr>
              <a:t>m</a:t>
            </a:r>
            <a:r>
              <a:rPr lang="en-US" sz="2000" spc="-10" dirty="0" smtClean="0">
                <a:latin typeface="Cambria" pitchFamily="18" charset="0"/>
                <a:cs typeface="Times New Roman"/>
              </a:rPr>
              <a:t>a</a:t>
            </a:r>
            <a:r>
              <a:rPr lang="en-US" sz="2000" dirty="0" smtClean="0">
                <a:latin typeface="Cambria" pitchFamily="18" charset="0"/>
                <a:cs typeface="Times New Roman"/>
              </a:rPr>
              <a:t>l</a:t>
            </a:r>
            <a:r>
              <a:rPr lang="en-US" sz="2000" spc="-25" dirty="0" smtClean="0">
                <a:latin typeface="Cambria" pitchFamily="18" charset="0"/>
                <a:cs typeface="Times New Roman"/>
              </a:rPr>
              <a:t> </a:t>
            </a:r>
            <a:r>
              <a:rPr lang="en-US" sz="2000" spc="-10" dirty="0" smtClean="0">
                <a:latin typeface="Cambria" pitchFamily="18" charset="0"/>
                <a:cs typeface="Times New Roman"/>
              </a:rPr>
              <a:t>c</a:t>
            </a:r>
            <a:r>
              <a:rPr lang="en-US" sz="2000" dirty="0" smtClean="0">
                <a:latin typeface="Cambria" pitchFamily="18" charset="0"/>
                <a:cs typeface="Times New Roman"/>
              </a:rPr>
              <a:t>ut o</a:t>
            </a:r>
            <a:r>
              <a:rPr lang="en-US" sz="2000" spc="-20" dirty="0" smtClean="0">
                <a:latin typeface="Cambria" pitchFamily="18" charset="0"/>
                <a:cs typeface="Times New Roman"/>
              </a:rPr>
              <a:t>f</a:t>
            </a:r>
            <a:r>
              <a:rPr lang="en-US" sz="2000" dirty="0" smtClean="0">
                <a:latin typeface="Cambria" pitchFamily="18" charset="0"/>
                <a:cs typeface="Times New Roman"/>
              </a:rPr>
              <a:t>f</a:t>
            </a:r>
            <a:r>
              <a:rPr lang="en-US" sz="2000" spc="-15" dirty="0" smtClean="0">
                <a:latin typeface="Cambria" pitchFamily="18" charset="0"/>
                <a:cs typeface="Times New Roman"/>
              </a:rPr>
              <a:t> </a:t>
            </a:r>
            <a:r>
              <a:rPr lang="en-US" sz="2000" dirty="0" smtClean="0">
                <a:latin typeface="Cambria" pitchFamily="18" charset="0"/>
                <a:cs typeface="Times New Roman"/>
              </a:rPr>
              <a:t>of</a:t>
            </a:r>
            <a:r>
              <a:rPr lang="en-US" sz="2000" spc="-15" dirty="0" smtClean="0">
                <a:latin typeface="Cambria" pitchFamily="18" charset="0"/>
                <a:cs typeface="Times New Roman"/>
              </a:rPr>
              <a:t> </a:t>
            </a:r>
            <a:r>
              <a:rPr lang="en-US" sz="2000" dirty="0" smtClean="0">
                <a:latin typeface="Cambria" pitchFamily="18" charset="0"/>
                <a:cs typeface="Times New Roman"/>
              </a:rPr>
              <a:t>0.37</a:t>
            </a:r>
            <a:r>
              <a:rPr lang="en-US" sz="2000" spc="-10" dirty="0" smtClean="0">
                <a:latin typeface="Cambria" pitchFamily="18" charset="0"/>
                <a:cs typeface="Times New Roman"/>
              </a:rPr>
              <a:t> </a:t>
            </a:r>
            <a:r>
              <a:rPr lang="en-US" sz="2000" dirty="0" smtClean="0">
                <a:latin typeface="Cambria" pitchFamily="18" charset="0"/>
                <a:cs typeface="Times New Roman"/>
              </a:rPr>
              <a:t>b</a:t>
            </a:r>
            <a:r>
              <a:rPr lang="en-US" sz="2000" spc="-10" dirty="0" smtClean="0">
                <a:latin typeface="Cambria" pitchFamily="18" charset="0"/>
                <a:cs typeface="Times New Roman"/>
              </a:rPr>
              <a:t>a</a:t>
            </a:r>
            <a:r>
              <a:rPr lang="en-US" sz="2000" spc="-5" dirty="0" smtClean="0">
                <a:latin typeface="Cambria" pitchFamily="18" charset="0"/>
                <a:cs typeface="Times New Roman"/>
              </a:rPr>
              <a:t>sed</a:t>
            </a:r>
            <a:r>
              <a:rPr lang="en-US" sz="2000" dirty="0" smtClean="0">
                <a:latin typeface="Cambria" pitchFamily="18" charset="0"/>
                <a:cs typeface="Times New Roman"/>
              </a:rPr>
              <a:t> on</a:t>
            </a:r>
            <a:r>
              <a:rPr lang="en-US" sz="2000" spc="-95" dirty="0" smtClean="0">
                <a:latin typeface="Cambria" pitchFamily="18" charset="0"/>
                <a:cs typeface="Times New Roman"/>
              </a:rPr>
              <a:t> </a:t>
            </a:r>
            <a:r>
              <a:rPr lang="en-US" sz="2000" spc="-5" dirty="0" smtClean="0">
                <a:latin typeface="Cambria" pitchFamily="18" charset="0"/>
                <a:cs typeface="Times New Roman"/>
              </a:rPr>
              <a:t>A</a:t>
            </a:r>
            <a:r>
              <a:rPr lang="en-US" sz="2000" spc="-15" dirty="0" smtClean="0">
                <a:latin typeface="Cambria" pitchFamily="18" charset="0"/>
                <a:cs typeface="Times New Roman"/>
              </a:rPr>
              <a:t>c</a:t>
            </a:r>
            <a:r>
              <a:rPr lang="en-US" sz="2000" spc="-10" dirty="0" smtClean="0">
                <a:latin typeface="Cambria" pitchFamily="18" charset="0"/>
                <a:cs typeface="Times New Roman"/>
              </a:rPr>
              <a:t>c</a:t>
            </a:r>
            <a:r>
              <a:rPr lang="en-US" sz="2000" dirty="0" smtClean="0">
                <a:latin typeface="Cambria" pitchFamily="18" charset="0"/>
                <a:cs typeface="Times New Roman"/>
              </a:rPr>
              <a:t>ura</a:t>
            </a:r>
            <a:r>
              <a:rPr lang="en-US" sz="2000" spc="-10" dirty="0" smtClean="0">
                <a:latin typeface="Cambria" pitchFamily="18" charset="0"/>
                <a:cs typeface="Times New Roman"/>
              </a:rPr>
              <a:t>c</a:t>
            </a:r>
            <a:r>
              <a:rPr lang="en-US" sz="2000" spc="-105" dirty="0" smtClean="0">
                <a:latin typeface="Cambria" pitchFamily="18" charset="0"/>
                <a:cs typeface="Times New Roman"/>
              </a:rPr>
              <a:t>y</a:t>
            </a:r>
            <a:r>
              <a:rPr lang="en-US" sz="2000" dirty="0" smtClean="0">
                <a:latin typeface="Cambria" pitchFamily="18" charset="0"/>
                <a:cs typeface="Times New Roman"/>
              </a:rPr>
              <a:t>, </a:t>
            </a:r>
            <a:r>
              <a:rPr lang="en-US" sz="2000" spc="-5" dirty="0" smtClean="0">
                <a:latin typeface="Cambria" pitchFamily="18" charset="0"/>
                <a:cs typeface="Times New Roman"/>
              </a:rPr>
              <a:t>Sensitivity</a:t>
            </a:r>
            <a:r>
              <a:rPr lang="en-US" sz="2000" spc="-40" dirty="0" smtClean="0">
                <a:latin typeface="Cambria" pitchFamily="18" charset="0"/>
                <a:cs typeface="Times New Roman"/>
              </a:rPr>
              <a:t> </a:t>
            </a:r>
            <a:r>
              <a:rPr lang="en-US" sz="2000" spc="-5" dirty="0" smtClean="0">
                <a:latin typeface="Cambria" pitchFamily="18" charset="0"/>
                <a:cs typeface="Times New Roman"/>
              </a:rPr>
              <a:t>and</a:t>
            </a:r>
            <a:r>
              <a:rPr lang="en-US" sz="2000" spc="-15" dirty="0" smtClean="0">
                <a:latin typeface="Cambria" pitchFamily="18" charset="0"/>
                <a:cs typeface="Times New Roman"/>
              </a:rPr>
              <a:t> </a:t>
            </a:r>
            <a:r>
              <a:rPr lang="en-US" sz="2000" spc="-5" dirty="0" smtClean="0">
                <a:latin typeface="Cambria" pitchFamily="18" charset="0"/>
                <a:cs typeface="Times New Roman"/>
              </a:rPr>
              <a:t>Specificity</a:t>
            </a:r>
            <a:endParaRPr lang="en-US" sz="2000" dirty="0" smtClean="0">
              <a:latin typeface="Cambria" pitchFamily="18" charset="0"/>
              <a:cs typeface="Times New Roman"/>
            </a:endParaRPr>
          </a:p>
          <a:p>
            <a:pPr algn="ctr"/>
            <a:endParaRPr lang="en-US" dirty="0"/>
          </a:p>
        </p:txBody>
      </p:sp>
      <p:sp>
        <p:nvSpPr>
          <p:cNvPr id="4" name="object 5"/>
          <p:cNvSpPr txBox="1"/>
          <p:nvPr/>
        </p:nvSpPr>
        <p:spPr>
          <a:xfrm>
            <a:off x="5943600" y="1752600"/>
            <a:ext cx="2590800" cy="351378"/>
          </a:xfrm>
          <a:prstGeom prst="rect">
            <a:avLst/>
          </a:prstGeom>
        </p:spPr>
        <p:txBody>
          <a:bodyPr vert="horz" wrap="square" lIns="0" tIns="12700" rIns="0" bIns="0" rtlCol="0">
            <a:spAutoFit/>
          </a:bodyPr>
          <a:lstStyle/>
          <a:p>
            <a:pPr marL="12700">
              <a:lnSpc>
                <a:spcPct val="100000"/>
              </a:lnSpc>
              <a:spcBef>
                <a:spcPts val="100"/>
              </a:spcBef>
            </a:pPr>
            <a:r>
              <a:rPr sz="2200" dirty="0">
                <a:latin typeface="Times New Roman"/>
                <a:cs typeface="Times New Roman"/>
              </a:rPr>
              <a:t>Confusion</a:t>
            </a:r>
            <a:r>
              <a:rPr sz="2200" spc="-90" dirty="0">
                <a:latin typeface="Times New Roman"/>
                <a:cs typeface="Times New Roman"/>
              </a:rPr>
              <a:t> </a:t>
            </a:r>
            <a:r>
              <a:rPr sz="2200" spc="-5" dirty="0">
                <a:latin typeface="Times New Roman"/>
                <a:cs typeface="Times New Roman"/>
              </a:rPr>
              <a:t>Matrix</a:t>
            </a:r>
            <a:endParaRPr sz="2200">
              <a:latin typeface="Times New Roman"/>
              <a:cs typeface="Times New Roman"/>
            </a:endParaRPr>
          </a:p>
        </p:txBody>
      </p:sp>
      <p:pic>
        <p:nvPicPr>
          <p:cNvPr id="27650" name="Picture 2"/>
          <p:cNvPicPr>
            <a:picLocks noChangeAspect="1" noChangeArrowheads="1"/>
          </p:cNvPicPr>
          <p:nvPr/>
        </p:nvPicPr>
        <p:blipFill>
          <a:blip r:embed="rId2"/>
          <a:srcRect/>
          <a:stretch>
            <a:fillRect/>
          </a:stretch>
        </p:blipFill>
        <p:spPr bwMode="auto">
          <a:xfrm>
            <a:off x="228600" y="2286000"/>
            <a:ext cx="5334000" cy="3533775"/>
          </a:xfrm>
          <a:prstGeom prst="rect">
            <a:avLst/>
          </a:prstGeom>
          <a:noFill/>
          <a:ln w="9525">
            <a:noFill/>
            <a:miter lim="800000"/>
            <a:headEnd/>
            <a:tailEnd/>
          </a:ln>
          <a:effectLst/>
        </p:spPr>
      </p:pic>
      <p:sp>
        <p:nvSpPr>
          <p:cNvPr id="7" name="Rounded Rectangle 6"/>
          <p:cNvSpPr/>
          <p:nvPr/>
        </p:nvSpPr>
        <p:spPr>
          <a:xfrm>
            <a:off x="6096000" y="2590800"/>
            <a:ext cx="1219200" cy="8382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 </a:t>
            </a:r>
            <a:r>
              <a:rPr lang="en-US" b="1" dirty="0" smtClean="0">
                <a:solidFill>
                  <a:srgbClr val="FF0000"/>
                </a:solidFill>
              </a:rPr>
              <a:t>3104</a:t>
            </a:r>
            <a:endParaRPr lang="en-US" b="1" dirty="0">
              <a:solidFill>
                <a:srgbClr val="FF0000"/>
              </a:solidFill>
            </a:endParaRPr>
          </a:p>
        </p:txBody>
      </p:sp>
      <p:sp>
        <p:nvSpPr>
          <p:cNvPr id="8" name="Rounded Rectangle 7"/>
          <p:cNvSpPr/>
          <p:nvPr/>
        </p:nvSpPr>
        <p:spPr>
          <a:xfrm>
            <a:off x="7467600" y="2590800"/>
            <a:ext cx="1219200" cy="8382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b="1" dirty="0" smtClean="0">
                <a:solidFill>
                  <a:srgbClr val="FF0000"/>
                </a:solidFill>
              </a:rPr>
              <a:t>730</a:t>
            </a:r>
            <a:endParaRPr lang="en-US" b="1" dirty="0">
              <a:solidFill>
                <a:srgbClr val="FF0000"/>
              </a:solidFill>
            </a:endParaRPr>
          </a:p>
        </p:txBody>
      </p:sp>
      <p:sp>
        <p:nvSpPr>
          <p:cNvPr id="9" name="Rounded Rectangle 8"/>
          <p:cNvSpPr/>
          <p:nvPr/>
        </p:nvSpPr>
        <p:spPr>
          <a:xfrm>
            <a:off x="6096000" y="3581400"/>
            <a:ext cx="1219200" cy="8382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b="1" dirty="0" smtClean="0">
                <a:solidFill>
                  <a:srgbClr val="FF0000"/>
                </a:solidFill>
              </a:rPr>
              <a:t>466</a:t>
            </a:r>
            <a:endParaRPr lang="en-US" b="1" dirty="0">
              <a:solidFill>
                <a:srgbClr val="FF0000"/>
              </a:solidFill>
            </a:endParaRPr>
          </a:p>
        </p:txBody>
      </p:sp>
      <p:sp>
        <p:nvSpPr>
          <p:cNvPr id="10" name="Rounded Rectangle 9"/>
          <p:cNvSpPr/>
          <p:nvPr/>
        </p:nvSpPr>
        <p:spPr>
          <a:xfrm>
            <a:off x="7467600" y="3581400"/>
            <a:ext cx="1143000" cy="8382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b="1" dirty="0" smtClean="0">
                <a:solidFill>
                  <a:srgbClr val="FF0000"/>
                </a:solidFill>
              </a:rPr>
              <a:t>1904</a:t>
            </a:r>
            <a:endParaRPr lang="en-US" b="1" dirty="0">
              <a:solidFill>
                <a:srgbClr val="FF0000"/>
              </a:solidFill>
            </a:endParaRPr>
          </a:p>
        </p:txBody>
      </p:sp>
      <p:sp>
        <p:nvSpPr>
          <p:cNvPr id="11" name="object 4"/>
          <p:cNvSpPr txBox="1"/>
          <p:nvPr/>
        </p:nvSpPr>
        <p:spPr>
          <a:xfrm>
            <a:off x="5638800" y="4495800"/>
            <a:ext cx="3276600" cy="1674817"/>
          </a:xfrm>
          <a:prstGeom prst="rect">
            <a:avLst/>
          </a:prstGeom>
        </p:spPr>
        <p:txBody>
          <a:bodyPr vert="horz" wrap="square" lIns="0" tIns="12700" rIns="0" bIns="0" rtlCol="0">
            <a:spAutoFit/>
          </a:bodyPr>
          <a:lstStyle/>
          <a:p>
            <a:pPr marL="299085" indent="-287020">
              <a:lnSpc>
                <a:spcPct val="100000"/>
              </a:lnSpc>
              <a:spcBef>
                <a:spcPts val="100"/>
              </a:spcBef>
              <a:buFont typeface="Arial MT"/>
              <a:buChar char="•"/>
              <a:tabLst>
                <a:tab pos="299085" algn="l"/>
                <a:tab pos="299720" algn="l"/>
              </a:tabLst>
            </a:pPr>
            <a:r>
              <a:rPr spc="-5" dirty="0">
                <a:latin typeface="Times New Roman"/>
                <a:cs typeface="Times New Roman"/>
              </a:rPr>
              <a:t>Accuracy</a:t>
            </a:r>
            <a:r>
              <a:rPr spc="-20" dirty="0">
                <a:latin typeface="Times New Roman"/>
                <a:cs typeface="Times New Roman"/>
              </a:rPr>
              <a:t> </a:t>
            </a:r>
            <a:r>
              <a:rPr>
                <a:latin typeface="Times New Roman"/>
                <a:cs typeface="Times New Roman"/>
              </a:rPr>
              <a:t>-</a:t>
            </a:r>
            <a:r>
              <a:rPr spc="-25">
                <a:latin typeface="Times New Roman"/>
                <a:cs typeface="Times New Roman"/>
              </a:rPr>
              <a:t> </a:t>
            </a:r>
            <a:r>
              <a:rPr smtClean="0">
                <a:latin typeface="Times New Roman"/>
                <a:cs typeface="Times New Roman"/>
              </a:rPr>
              <a:t>8</a:t>
            </a:r>
            <a:r>
              <a:rPr lang="en-US" dirty="0" smtClean="0">
                <a:latin typeface="Times New Roman"/>
                <a:cs typeface="Times New Roman"/>
              </a:rPr>
              <a:t>0</a:t>
            </a:r>
            <a:r>
              <a:rPr smtClean="0">
                <a:latin typeface="Times New Roman"/>
                <a:cs typeface="Times New Roman"/>
              </a:rPr>
              <a:t>%</a:t>
            </a:r>
            <a:endParaRPr>
              <a:latin typeface="Times New Roman"/>
              <a:cs typeface="Times New Roman"/>
            </a:endParaRPr>
          </a:p>
          <a:p>
            <a:pPr marL="299085" indent="-287020">
              <a:lnSpc>
                <a:spcPct val="100000"/>
              </a:lnSpc>
              <a:buFont typeface="Arial MT"/>
              <a:buChar char="•"/>
              <a:tabLst>
                <a:tab pos="299085" algn="l"/>
                <a:tab pos="299720" algn="l"/>
              </a:tabLst>
            </a:pPr>
            <a:r>
              <a:rPr spc="-5" dirty="0">
                <a:latin typeface="Times New Roman"/>
                <a:cs typeface="Times New Roman"/>
              </a:rPr>
              <a:t>Sensitivity</a:t>
            </a:r>
            <a:r>
              <a:rPr spc="-30" dirty="0">
                <a:latin typeface="Times New Roman"/>
                <a:cs typeface="Times New Roman"/>
              </a:rPr>
              <a:t> </a:t>
            </a:r>
            <a:r>
              <a:rPr dirty="0">
                <a:latin typeface="Times New Roman"/>
                <a:cs typeface="Times New Roman"/>
              </a:rPr>
              <a:t>-</a:t>
            </a:r>
            <a:r>
              <a:rPr spc="345" dirty="0">
                <a:latin typeface="Times New Roman"/>
                <a:cs typeface="Times New Roman"/>
              </a:rPr>
              <a:t> </a:t>
            </a:r>
            <a:r>
              <a:rPr dirty="0">
                <a:latin typeface="Times New Roman"/>
                <a:cs typeface="Times New Roman"/>
              </a:rPr>
              <a:t>80</a:t>
            </a:r>
            <a:r>
              <a:rPr spc="-20" dirty="0">
                <a:latin typeface="Times New Roman"/>
                <a:cs typeface="Times New Roman"/>
              </a:rPr>
              <a:t> </a:t>
            </a:r>
            <a:r>
              <a:rPr dirty="0">
                <a:latin typeface="Times New Roman"/>
                <a:cs typeface="Times New Roman"/>
              </a:rPr>
              <a:t>%</a:t>
            </a:r>
            <a:endParaRPr>
              <a:latin typeface="Times New Roman"/>
              <a:cs typeface="Times New Roman"/>
            </a:endParaRPr>
          </a:p>
          <a:p>
            <a:pPr marL="299085" indent="-287020">
              <a:lnSpc>
                <a:spcPct val="100000"/>
              </a:lnSpc>
              <a:buFont typeface="Arial MT"/>
              <a:buChar char="•"/>
              <a:tabLst>
                <a:tab pos="299085" algn="l"/>
                <a:tab pos="299720" algn="l"/>
              </a:tabLst>
            </a:pPr>
            <a:r>
              <a:rPr spc="-5" dirty="0">
                <a:latin typeface="Times New Roman"/>
                <a:cs typeface="Times New Roman"/>
              </a:rPr>
              <a:t>Specificity</a:t>
            </a:r>
            <a:r>
              <a:rPr spc="-40" dirty="0">
                <a:latin typeface="Times New Roman"/>
                <a:cs typeface="Times New Roman"/>
              </a:rPr>
              <a:t> </a:t>
            </a:r>
            <a:r>
              <a:rPr>
                <a:latin typeface="Times New Roman"/>
                <a:cs typeface="Times New Roman"/>
              </a:rPr>
              <a:t>-</a:t>
            </a:r>
            <a:r>
              <a:rPr spc="-15">
                <a:latin typeface="Times New Roman"/>
                <a:cs typeface="Times New Roman"/>
              </a:rPr>
              <a:t> </a:t>
            </a:r>
            <a:r>
              <a:rPr smtClean="0">
                <a:latin typeface="Times New Roman"/>
                <a:cs typeface="Times New Roman"/>
              </a:rPr>
              <a:t>8</a:t>
            </a:r>
            <a:r>
              <a:rPr lang="en-US" dirty="0" smtClean="0">
                <a:latin typeface="Times New Roman"/>
                <a:cs typeface="Times New Roman"/>
              </a:rPr>
              <a:t>1</a:t>
            </a:r>
            <a:r>
              <a:rPr spc="-20" smtClean="0">
                <a:latin typeface="Times New Roman"/>
                <a:cs typeface="Times New Roman"/>
              </a:rPr>
              <a:t> </a:t>
            </a:r>
            <a:r>
              <a:rPr dirty="0">
                <a:latin typeface="Times New Roman"/>
                <a:cs typeface="Times New Roman"/>
              </a:rPr>
              <a:t>%</a:t>
            </a:r>
            <a:endParaRPr>
              <a:latin typeface="Times New Roman"/>
              <a:cs typeface="Times New Roman"/>
            </a:endParaRPr>
          </a:p>
          <a:p>
            <a:pPr marL="299085" indent="-287020">
              <a:lnSpc>
                <a:spcPct val="100000"/>
              </a:lnSpc>
              <a:buFont typeface="Arial MT"/>
              <a:buChar char="•"/>
              <a:tabLst>
                <a:tab pos="299085" algn="l"/>
                <a:tab pos="299720" algn="l"/>
              </a:tabLst>
            </a:pPr>
            <a:r>
              <a:rPr spc="-5" dirty="0">
                <a:latin typeface="Times New Roman"/>
                <a:cs typeface="Times New Roman"/>
              </a:rPr>
              <a:t>False</a:t>
            </a:r>
            <a:r>
              <a:rPr spc="-20" dirty="0">
                <a:latin typeface="Times New Roman"/>
                <a:cs typeface="Times New Roman"/>
              </a:rPr>
              <a:t> </a:t>
            </a:r>
            <a:r>
              <a:rPr dirty="0">
                <a:latin typeface="Times New Roman"/>
                <a:cs typeface="Times New Roman"/>
              </a:rPr>
              <a:t>Positive</a:t>
            </a:r>
            <a:r>
              <a:rPr spc="-45" dirty="0">
                <a:latin typeface="Times New Roman"/>
                <a:cs typeface="Times New Roman"/>
              </a:rPr>
              <a:t> </a:t>
            </a:r>
            <a:r>
              <a:rPr spc="-5" dirty="0">
                <a:latin typeface="Times New Roman"/>
                <a:cs typeface="Times New Roman"/>
              </a:rPr>
              <a:t>Rate</a:t>
            </a:r>
            <a:r>
              <a:rPr spc="-20" dirty="0">
                <a:latin typeface="Times New Roman"/>
                <a:cs typeface="Times New Roman"/>
              </a:rPr>
              <a:t> </a:t>
            </a:r>
            <a:r>
              <a:rPr>
                <a:latin typeface="Times New Roman"/>
                <a:cs typeface="Times New Roman"/>
              </a:rPr>
              <a:t>-</a:t>
            </a:r>
            <a:r>
              <a:rPr spc="-10">
                <a:latin typeface="Times New Roman"/>
                <a:cs typeface="Times New Roman"/>
              </a:rPr>
              <a:t> </a:t>
            </a:r>
            <a:r>
              <a:rPr smtClean="0">
                <a:latin typeface="Times New Roman"/>
                <a:cs typeface="Times New Roman"/>
              </a:rPr>
              <a:t>1</a:t>
            </a:r>
            <a:r>
              <a:rPr lang="en-US" dirty="0" smtClean="0">
                <a:latin typeface="Times New Roman"/>
                <a:cs typeface="Times New Roman"/>
              </a:rPr>
              <a:t>6</a:t>
            </a:r>
            <a:r>
              <a:rPr spc="-10" smtClean="0">
                <a:latin typeface="Times New Roman"/>
                <a:cs typeface="Times New Roman"/>
              </a:rPr>
              <a:t> </a:t>
            </a:r>
            <a:r>
              <a:rPr dirty="0">
                <a:latin typeface="Times New Roman"/>
                <a:cs typeface="Times New Roman"/>
              </a:rPr>
              <a:t>%</a:t>
            </a:r>
            <a:endParaRPr>
              <a:latin typeface="Times New Roman"/>
              <a:cs typeface="Times New Roman"/>
            </a:endParaRPr>
          </a:p>
          <a:p>
            <a:pPr marL="299085" indent="-287020">
              <a:lnSpc>
                <a:spcPct val="100000"/>
              </a:lnSpc>
              <a:buFont typeface="Arial MT"/>
              <a:buChar char="•"/>
              <a:tabLst>
                <a:tab pos="299085" algn="l"/>
                <a:tab pos="299720" algn="l"/>
              </a:tabLst>
            </a:pPr>
            <a:r>
              <a:rPr dirty="0">
                <a:latin typeface="Times New Roman"/>
                <a:cs typeface="Times New Roman"/>
              </a:rPr>
              <a:t>Positive</a:t>
            </a:r>
            <a:r>
              <a:rPr spc="-50" dirty="0">
                <a:latin typeface="Times New Roman"/>
                <a:cs typeface="Times New Roman"/>
              </a:rPr>
              <a:t> </a:t>
            </a:r>
            <a:r>
              <a:rPr dirty="0">
                <a:latin typeface="Times New Roman"/>
                <a:cs typeface="Times New Roman"/>
              </a:rPr>
              <a:t>Predictive</a:t>
            </a:r>
            <a:r>
              <a:rPr spc="-65" dirty="0">
                <a:latin typeface="Times New Roman"/>
                <a:cs typeface="Times New Roman"/>
              </a:rPr>
              <a:t> </a:t>
            </a:r>
            <a:r>
              <a:rPr spc="-40" dirty="0">
                <a:latin typeface="Times New Roman"/>
                <a:cs typeface="Times New Roman"/>
              </a:rPr>
              <a:t>Value</a:t>
            </a:r>
            <a:r>
              <a:rPr spc="-25" dirty="0">
                <a:latin typeface="Times New Roman"/>
                <a:cs typeface="Times New Roman"/>
              </a:rPr>
              <a:t> </a:t>
            </a:r>
            <a:r>
              <a:rPr dirty="0">
                <a:latin typeface="Times New Roman"/>
                <a:cs typeface="Times New Roman"/>
              </a:rPr>
              <a:t>-</a:t>
            </a:r>
            <a:r>
              <a:rPr spc="-10" dirty="0">
                <a:latin typeface="Times New Roman"/>
                <a:cs typeface="Times New Roman"/>
              </a:rPr>
              <a:t> </a:t>
            </a:r>
            <a:r>
              <a:rPr dirty="0">
                <a:latin typeface="Times New Roman"/>
                <a:cs typeface="Times New Roman"/>
              </a:rPr>
              <a:t>74</a:t>
            </a:r>
            <a:r>
              <a:rPr spc="-25" dirty="0">
                <a:latin typeface="Times New Roman"/>
                <a:cs typeface="Times New Roman"/>
              </a:rPr>
              <a:t> </a:t>
            </a:r>
            <a:r>
              <a:rPr dirty="0">
                <a:latin typeface="Times New Roman"/>
                <a:cs typeface="Times New Roman"/>
              </a:rPr>
              <a:t>%</a:t>
            </a:r>
            <a:endParaRPr>
              <a:latin typeface="Times New Roman"/>
              <a:cs typeface="Times New Roman"/>
            </a:endParaRPr>
          </a:p>
          <a:p>
            <a:pPr marL="299085" indent="-287020">
              <a:lnSpc>
                <a:spcPct val="100000"/>
              </a:lnSpc>
              <a:buFont typeface="Arial MT"/>
              <a:buChar char="•"/>
              <a:tabLst>
                <a:tab pos="299085" algn="l"/>
                <a:tab pos="299720" algn="l"/>
              </a:tabLst>
            </a:pPr>
            <a:r>
              <a:rPr lang="en-US" spc="-50" dirty="0" smtClean="0">
                <a:latin typeface="Times New Roman"/>
                <a:cs typeface="Times New Roman"/>
              </a:rPr>
              <a:t>Negative</a:t>
            </a:r>
            <a:r>
              <a:rPr spc="-50" smtClean="0">
                <a:latin typeface="Times New Roman"/>
                <a:cs typeface="Times New Roman"/>
              </a:rPr>
              <a:t> </a:t>
            </a:r>
            <a:r>
              <a:rPr dirty="0">
                <a:latin typeface="Times New Roman"/>
                <a:cs typeface="Times New Roman"/>
              </a:rPr>
              <a:t>Predictive</a:t>
            </a:r>
            <a:r>
              <a:rPr spc="-65" dirty="0">
                <a:latin typeface="Times New Roman"/>
                <a:cs typeface="Times New Roman"/>
              </a:rPr>
              <a:t> </a:t>
            </a:r>
            <a:r>
              <a:rPr spc="-40" dirty="0">
                <a:latin typeface="Times New Roman"/>
                <a:cs typeface="Times New Roman"/>
              </a:rPr>
              <a:t>Value</a:t>
            </a:r>
            <a:r>
              <a:rPr spc="-25" dirty="0">
                <a:latin typeface="Times New Roman"/>
                <a:cs typeface="Times New Roman"/>
              </a:rPr>
              <a:t> </a:t>
            </a:r>
            <a:r>
              <a:rPr>
                <a:latin typeface="Times New Roman"/>
                <a:cs typeface="Times New Roman"/>
              </a:rPr>
              <a:t>–</a:t>
            </a:r>
            <a:r>
              <a:rPr spc="-15">
                <a:latin typeface="Times New Roman"/>
                <a:cs typeface="Times New Roman"/>
              </a:rPr>
              <a:t> </a:t>
            </a:r>
            <a:r>
              <a:rPr smtClean="0">
                <a:latin typeface="Times New Roman"/>
                <a:cs typeface="Times New Roman"/>
              </a:rPr>
              <a:t>8</a:t>
            </a:r>
            <a:r>
              <a:rPr lang="en-US" dirty="0" smtClean="0">
                <a:latin typeface="Times New Roman"/>
                <a:cs typeface="Times New Roman"/>
              </a:rPr>
              <a:t>7</a:t>
            </a:r>
            <a:r>
              <a:rPr smtClean="0">
                <a:latin typeface="Times New Roman"/>
                <a:cs typeface="Times New Roman"/>
              </a:rPr>
              <a:t>%</a:t>
            </a:r>
            <a:endParaRPr>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spc="-5" dirty="0" smtClean="0">
                <a:solidFill>
                  <a:srgbClr val="92D050"/>
                </a:solidFill>
                <a:latin typeface="Cambria" pitchFamily="18" charset="0"/>
              </a:rPr>
              <a:t>Model</a:t>
            </a:r>
            <a:r>
              <a:rPr lang="en-US" sz="4000" spc="15" dirty="0" smtClean="0">
                <a:solidFill>
                  <a:srgbClr val="92D050"/>
                </a:solidFill>
                <a:latin typeface="Cambria" pitchFamily="18" charset="0"/>
              </a:rPr>
              <a:t> </a:t>
            </a:r>
            <a:r>
              <a:rPr lang="en-US" sz="4000" spc="-5" dirty="0" smtClean="0">
                <a:solidFill>
                  <a:srgbClr val="92D050"/>
                </a:solidFill>
                <a:latin typeface="Cambria" pitchFamily="18" charset="0"/>
              </a:rPr>
              <a:t>Evaluation</a:t>
            </a:r>
            <a:r>
              <a:rPr lang="en-US" sz="4000" spc="5" dirty="0" smtClean="0">
                <a:solidFill>
                  <a:srgbClr val="92D050"/>
                </a:solidFill>
                <a:latin typeface="Cambria" pitchFamily="18" charset="0"/>
              </a:rPr>
              <a:t> </a:t>
            </a:r>
            <a:r>
              <a:rPr lang="en-US" sz="4000" spc="-5" dirty="0" smtClean="0">
                <a:solidFill>
                  <a:srgbClr val="92D050"/>
                </a:solidFill>
                <a:latin typeface="Cambria" pitchFamily="18" charset="0"/>
              </a:rPr>
              <a:t>–</a:t>
            </a:r>
            <a:r>
              <a:rPr lang="en-US" sz="4000" spc="15" dirty="0" smtClean="0">
                <a:solidFill>
                  <a:srgbClr val="92D050"/>
                </a:solidFill>
                <a:latin typeface="Cambria" pitchFamily="18" charset="0"/>
              </a:rPr>
              <a:t> </a:t>
            </a:r>
            <a:r>
              <a:rPr lang="en-US" sz="4000" spc="-5" dirty="0" smtClean="0">
                <a:solidFill>
                  <a:srgbClr val="92D050"/>
                </a:solidFill>
                <a:latin typeface="Cambria" pitchFamily="18" charset="0"/>
              </a:rPr>
              <a:t>Precision and Recall on</a:t>
            </a:r>
            <a:r>
              <a:rPr lang="en-US" sz="4000" spc="-30" dirty="0" smtClean="0">
                <a:solidFill>
                  <a:srgbClr val="92D050"/>
                </a:solidFill>
                <a:latin typeface="Cambria" pitchFamily="18" charset="0"/>
              </a:rPr>
              <a:t> </a:t>
            </a:r>
            <a:r>
              <a:rPr lang="en-US" sz="4000" spc="-40" dirty="0" smtClean="0">
                <a:solidFill>
                  <a:srgbClr val="92D050"/>
                </a:solidFill>
                <a:latin typeface="Cambria" pitchFamily="18" charset="0"/>
              </a:rPr>
              <a:t>Train</a:t>
            </a:r>
            <a:r>
              <a:rPr lang="en-US" sz="4000" spc="15" dirty="0" smtClean="0">
                <a:solidFill>
                  <a:srgbClr val="92D050"/>
                </a:solidFill>
                <a:latin typeface="Cambria" pitchFamily="18" charset="0"/>
              </a:rPr>
              <a:t> </a:t>
            </a:r>
            <a:r>
              <a:rPr lang="en-US" sz="4000" spc="-5" dirty="0" smtClean="0">
                <a:solidFill>
                  <a:srgbClr val="92D050"/>
                </a:solidFill>
                <a:latin typeface="Cambria" pitchFamily="18" charset="0"/>
              </a:rPr>
              <a:t>Data</a:t>
            </a:r>
            <a:r>
              <a:rPr lang="en-US" sz="4000" spc="10" dirty="0" smtClean="0">
                <a:solidFill>
                  <a:srgbClr val="92D050"/>
                </a:solidFill>
                <a:latin typeface="Cambria" pitchFamily="18" charset="0"/>
              </a:rPr>
              <a:t> </a:t>
            </a:r>
            <a:r>
              <a:rPr lang="en-US" sz="4000" spc="-5" dirty="0" smtClean="0">
                <a:solidFill>
                  <a:srgbClr val="92D050"/>
                </a:solidFill>
                <a:latin typeface="Cambria" pitchFamily="18" charset="0"/>
              </a:rPr>
              <a:t>Set</a:t>
            </a:r>
            <a:endParaRPr lang="en-US" sz="4000" dirty="0">
              <a:solidFill>
                <a:srgbClr val="92D050"/>
              </a:solidFill>
              <a:latin typeface="Cambria" pitchFamily="18" charset="0"/>
            </a:endParaRPr>
          </a:p>
        </p:txBody>
      </p:sp>
      <p:sp>
        <p:nvSpPr>
          <p:cNvPr id="3" name="Content Placeholder 2"/>
          <p:cNvSpPr>
            <a:spLocks noGrp="1"/>
          </p:cNvSpPr>
          <p:nvPr>
            <p:ph idx="1"/>
          </p:nvPr>
        </p:nvSpPr>
        <p:spPr>
          <a:xfrm>
            <a:off x="304800" y="1600201"/>
            <a:ext cx="4343400" cy="685800"/>
          </a:xfrm>
        </p:spPr>
        <p:txBody>
          <a:bodyPr>
            <a:normAutofit lnSpcReduction="10000"/>
          </a:bodyPr>
          <a:lstStyle/>
          <a:p>
            <a:pPr marL="12700" algn="ctr">
              <a:lnSpc>
                <a:spcPct val="100000"/>
              </a:lnSpc>
              <a:spcBef>
                <a:spcPts val="100"/>
              </a:spcBef>
              <a:buNone/>
            </a:pPr>
            <a:r>
              <a:rPr lang="en-US" sz="2000" spc="-5" dirty="0" smtClean="0">
                <a:latin typeface="Times New Roman"/>
                <a:cs typeface="Times New Roman"/>
              </a:rPr>
              <a:t>The</a:t>
            </a:r>
            <a:r>
              <a:rPr lang="en-US" sz="2000" spc="-10" dirty="0" smtClean="0">
                <a:latin typeface="Times New Roman"/>
                <a:cs typeface="Times New Roman"/>
              </a:rPr>
              <a:t> </a:t>
            </a:r>
            <a:r>
              <a:rPr lang="en-US" sz="2000" dirty="0" smtClean="0">
                <a:latin typeface="Times New Roman"/>
                <a:cs typeface="Times New Roman"/>
              </a:rPr>
              <a:t>graph</a:t>
            </a:r>
            <a:r>
              <a:rPr lang="en-US" sz="2000" spc="-5" dirty="0" smtClean="0">
                <a:latin typeface="Times New Roman"/>
                <a:cs typeface="Times New Roman"/>
              </a:rPr>
              <a:t> depicts</a:t>
            </a:r>
            <a:r>
              <a:rPr lang="en-US" sz="2000" spc="-15" dirty="0" smtClean="0">
                <a:latin typeface="Times New Roman"/>
                <a:cs typeface="Times New Roman"/>
              </a:rPr>
              <a:t> </a:t>
            </a:r>
            <a:r>
              <a:rPr lang="en-US" sz="2000" spc="-5" dirty="0" smtClean="0">
                <a:latin typeface="Times New Roman"/>
                <a:cs typeface="Times New Roman"/>
              </a:rPr>
              <a:t>an</a:t>
            </a:r>
            <a:r>
              <a:rPr lang="en-US" sz="2000" spc="5" dirty="0" smtClean="0">
                <a:latin typeface="Times New Roman"/>
                <a:cs typeface="Times New Roman"/>
              </a:rPr>
              <a:t> </a:t>
            </a:r>
            <a:r>
              <a:rPr lang="en-US" sz="2000" spc="-5" dirty="0" smtClean="0">
                <a:latin typeface="Times New Roman"/>
                <a:cs typeface="Times New Roman"/>
              </a:rPr>
              <a:t>optimal</a:t>
            </a:r>
            <a:r>
              <a:rPr lang="en-US" sz="2000" spc="-20" dirty="0" smtClean="0">
                <a:latin typeface="Times New Roman"/>
                <a:cs typeface="Times New Roman"/>
              </a:rPr>
              <a:t> </a:t>
            </a:r>
            <a:r>
              <a:rPr lang="en-US" sz="2000" spc="-5" dirty="0" smtClean="0">
                <a:latin typeface="Times New Roman"/>
                <a:cs typeface="Times New Roman"/>
              </a:rPr>
              <a:t>cut</a:t>
            </a:r>
            <a:r>
              <a:rPr lang="en-US" sz="2000" spc="5" dirty="0" smtClean="0">
                <a:latin typeface="Times New Roman"/>
                <a:cs typeface="Times New Roman"/>
              </a:rPr>
              <a:t> </a:t>
            </a:r>
            <a:r>
              <a:rPr lang="en-US" sz="2000" spc="-10" dirty="0" smtClean="0">
                <a:latin typeface="Times New Roman"/>
                <a:cs typeface="Times New Roman"/>
              </a:rPr>
              <a:t>off </a:t>
            </a:r>
            <a:r>
              <a:rPr lang="en-US" sz="2000" dirty="0" smtClean="0">
                <a:latin typeface="Times New Roman"/>
                <a:cs typeface="Times New Roman"/>
              </a:rPr>
              <a:t>of</a:t>
            </a:r>
            <a:r>
              <a:rPr lang="en-US" sz="2000" spc="-10" dirty="0" smtClean="0">
                <a:latin typeface="Times New Roman"/>
                <a:cs typeface="Times New Roman"/>
              </a:rPr>
              <a:t> </a:t>
            </a:r>
            <a:r>
              <a:rPr lang="en-US" sz="2000" dirty="0" smtClean="0">
                <a:latin typeface="Times New Roman"/>
                <a:cs typeface="Times New Roman"/>
              </a:rPr>
              <a:t>0.42</a:t>
            </a:r>
            <a:r>
              <a:rPr lang="en-US" sz="2000" spc="-5" dirty="0" smtClean="0">
                <a:latin typeface="Times New Roman"/>
                <a:cs typeface="Times New Roman"/>
              </a:rPr>
              <a:t> based</a:t>
            </a:r>
            <a:r>
              <a:rPr lang="en-US" sz="2000" spc="5" dirty="0" smtClean="0">
                <a:latin typeface="Times New Roman"/>
                <a:cs typeface="Times New Roman"/>
              </a:rPr>
              <a:t> </a:t>
            </a:r>
            <a:r>
              <a:rPr lang="en-US" sz="2000" dirty="0" smtClean="0">
                <a:latin typeface="Times New Roman"/>
                <a:cs typeface="Times New Roman"/>
              </a:rPr>
              <a:t>on</a:t>
            </a:r>
            <a:r>
              <a:rPr lang="en-US" sz="2000" spc="-10" dirty="0" smtClean="0">
                <a:latin typeface="Times New Roman"/>
                <a:cs typeface="Times New Roman"/>
              </a:rPr>
              <a:t> </a:t>
            </a:r>
            <a:r>
              <a:rPr lang="en-US" sz="2000" spc="-5" dirty="0" smtClean="0">
                <a:latin typeface="Times New Roman"/>
                <a:cs typeface="Times New Roman"/>
              </a:rPr>
              <a:t>Precision</a:t>
            </a:r>
            <a:r>
              <a:rPr lang="en-US" sz="2000" spc="-20" dirty="0" smtClean="0">
                <a:latin typeface="Times New Roman"/>
                <a:cs typeface="Times New Roman"/>
              </a:rPr>
              <a:t> </a:t>
            </a:r>
            <a:r>
              <a:rPr lang="en-US" sz="2000" spc="-5" dirty="0" smtClean="0">
                <a:latin typeface="Times New Roman"/>
                <a:cs typeface="Times New Roman"/>
              </a:rPr>
              <a:t>and </a:t>
            </a:r>
            <a:r>
              <a:rPr lang="en-US" sz="2000" spc="-10" dirty="0" smtClean="0">
                <a:latin typeface="Times New Roman"/>
                <a:cs typeface="Times New Roman"/>
              </a:rPr>
              <a:t>Recall</a:t>
            </a:r>
            <a:endParaRPr lang="en-US" sz="2000" dirty="0" smtClean="0">
              <a:latin typeface="Times New Roman"/>
              <a:cs typeface="Times New Roman"/>
            </a:endParaRPr>
          </a:p>
          <a:p>
            <a:pPr algn="ctr"/>
            <a:endParaRPr lang="en-US" dirty="0"/>
          </a:p>
        </p:txBody>
      </p:sp>
      <p:sp>
        <p:nvSpPr>
          <p:cNvPr id="4" name="object 5"/>
          <p:cNvSpPr txBox="1"/>
          <p:nvPr/>
        </p:nvSpPr>
        <p:spPr>
          <a:xfrm>
            <a:off x="5943600" y="1752600"/>
            <a:ext cx="2590800" cy="351378"/>
          </a:xfrm>
          <a:prstGeom prst="rect">
            <a:avLst/>
          </a:prstGeom>
        </p:spPr>
        <p:txBody>
          <a:bodyPr vert="horz" wrap="square" lIns="0" tIns="12700" rIns="0" bIns="0" rtlCol="0">
            <a:spAutoFit/>
          </a:bodyPr>
          <a:lstStyle/>
          <a:p>
            <a:pPr marL="12700">
              <a:lnSpc>
                <a:spcPct val="100000"/>
              </a:lnSpc>
              <a:spcBef>
                <a:spcPts val="100"/>
              </a:spcBef>
            </a:pPr>
            <a:r>
              <a:rPr sz="2200" dirty="0">
                <a:latin typeface="Times New Roman"/>
                <a:cs typeface="Times New Roman"/>
              </a:rPr>
              <a:t>Confusion</a:t>
            </a:r>
            <a:r>
              <a:rPr sz="2200" spc="-90" dirty="0">
                <a:latin typeface="Times New Roman"/>
                <a:cs typeface="Times New Roman"/>
              </a:rPr>
              <a:t> </a:t>
            </a:r>
            <a:r>
              <a:rPr sz="2200" spc="-5" dirty="0">
                <a:latin typeface="Times New Roman"/>
                <a:cs typeface="Times New Roman"/>
              </a:rPr>
              <a:t>Matrix</a:t>
            </a:r>
            <a:endParaRPr sz="2200">
              <a:latin typeface="Times New Roman"/>
              <a:cs typeface="Times New Roman"/>
            </a:endParaRPr>
          </a:p>
        </p:txBody>
      </p:sp>
      <p:sp>
        <p:nvSpPr>
          <p:cNvPr id="7" name="Rounded Rectangle 6"/>
          <p:cNvSpPr/>
          <p:nvPr/>
        </p:nvSpPr>
        <p:spPr>
          <a:xfrm>
            <a:off x="6096000" y="2590800"/>
            <a:ext cx="1219200" cy="8382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 </a:t>
            </a:r>
            <a:r>
              <a:rPr lang="en-US" b="1" dirty="0" smtClean="0">
                <a:solidFill>
                  <a:srgbClr val="FF0000"/>
                </a:solidFill>
              </a:rPr>
              <a:t>3149</a:t>
            </a:r>
            <a:endParaRPr lang="en-US" b="1" dirty="0">
              <a:solidFill>
                <a:srgbClr val="FF0000"/>
              </a:solidFill>
            </a:endParaRPr>
          </a:p>
        </p:txBody>
      </p:sp>
      <p:sp>
        <p:nvSpPr>
          <p:cNvPr id="8" name="Rounded Rectangle 7"/>
          <p:cNvSpPr/>
          <p:nvPr/>
        </p:nvSpPr>
        <p:spPr>
          <a:xfrm>
            <a:off x="7467600" y="2590800"/>
            <a:ext cx="1219200" cy="8382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b="1" dirty="0" smtClean="0">
                <a:solidFill>
                  <a:srgbClr val="FF0000"/>
                </a:solidFill>
              </a:rPr>
              <a:t>685</a:t>
            </a:r>
            <a:endParaRPr lang="en-US" b="1" dirty="0">
              <a:solidFill>
                <a:srgbClr val="FF0000"/>
              </a:solidFill>
            </a:endParaRPr>
          </a:p>
        </p:txBody>
      </p:sp>
      <p:sp>
        <p:nvSpPr>
          <p:cNvPr id="9" name="Rounded Rectangle 8"/>
          <p:cNvSpPr/>
          <p:nvPr/>
        </p:nvSpPr>
        <p:spPr>
          <a:xfrm>
            <a:off x="6096000" y="3581400"/>
            <a:ext cx="1219200" cy="8382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b="1" dirty="0" smtClean="0">
                <a:solidFill>
                  <a:srgbClr val="FF0000"/>
                </a:solidFill>
              </a:rPr>
              <a:t>498</a:t>
            </a:r>
            <a:endParaRPr lang="en-US" b="1" dirty="0">
              <a:solidFill>
                <a:srgbClr val="FF0000"/>
              </a:solidFill>
            </a:endParaRPr>
          </a:p>
        </p:txBody>
      </p:sp>
      <p:sp>
        <p:nvSpPr>
          <p:cNvPr id="10" name="Rounded Rectangle 9"/>
          <p:cNvSpPr/>
          <p:nvPr/>
        </p:nvSpPr>
        <p:spPr>
          <a:xfrm>
            <a:off x="7467600" y="3581400"/>
            <a:ext cx="1143000" cy="8382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b="1" dirty="0" smtClean="0">
                <a:solidFill>
                  <a:srgbClr val="FF0000"/>
                </a:solidFill>
              </a:rPr>
              <a:t>1827</a:t>
            </a:r>
            <a:endParaRPr lang="en-US" b="1" dirty="0">
              <a:solidFill>
                <a:srgbClr val="FF0000"/>
              </a:solidFill>
            </a:endParaRPr>
          </a:p>
        </p:txBody>
      </p:sp>
      <p:pic>
        <p:nvPicPr>
          <p:cNvPr id="28674" name="Picture 2"/>
          <p:cNvPicPr>
            <a:picLocks noChangeAspect="1" noChangeArrowheads="1"/>
          </p:cNvPicPr>
          <p:nvPr/>
        </p:nvPicPr>
        <p:blipFill>
          <a:blip r:embed="rId2"/>
          <a:srcRect/>
          <a:stretch>
            <a:fillRect/>
          </a:stretch>
        </p:blipFill>
        <p:spPr bwMode="auto">
          <a:xfrm>
            <a:off x="228600" y="2438400"/>
            <a:ext cx="5105400" cy="3505200"/>
          </a:xfrm>
          <a:prstGeom prst="rect">
            <a:avLst/>
          </a:prstGeom>
          <a:noFill/>
          <a:ln w="9525">
            <a:noFill/>
            <a:miter lim="800000"/>
            <a:headEnd/>
            <a:tailEnd/>
          </a:ln>
          <a:effectLst/>
        </p:spPr>
      </p:pic>
      <p:sp>
        <p:nvSpPr>
          <p:cNvPr id="12" name="object 3"/>
          <p:cNvSpPr txBox="1"/>
          <p:nvPr/>
        </p:nvSpPr>
        <p:spPr>
          <a:xfrm>
            <a:off x="6248400" y="4862338"/>
            <a:ext cx="2362199" cy="751488"/>
          </a:xfrm>
          <a:prstGeom prst="rect">
            <a:avLst/>
          </a:prstGeom>
        </p:spPr>
        <p:txBody>
          <a:bodyPr vert="horz" wrap="square" lIns="0" tIns="12700" rIns="0" bIns="0" rtlCol="0">
            <a:spAutoFit/>
          </a:bodyPr>
          <a:lstStyle/>
          <a:p>
            <a:pPr marL="299085" indent="-287020">
              <a:lnSpc>
                <a:spcPct val="100000"/>
              </a:lnSpc>
              <a:spcBef>
                <a:spcPts val="100"/>
              </a:spcBef>
              <a:tabLst>
                <a:tab pos="299085" algn="l"/>
                <a:tab pos="299720" algn="l"/>
              </a:tabLst>
            </a:pPr>
            <a:r>
              <a:rPr sz="2400" spc="-5" dirty="0">
                <a:latin typeface="Times New Roman"/>
                <a:cs typeface="Times New Roman"/>
              </a:rPr>
              <a:t>Precision</a:t>
            </a:r>
            <a:r>
              <a:rPr sz="2400" spc="-30" dirty="0">
                <a:latin typeface="Times New Roman"/>
                <a:cs typeface="Times New Roman"/>
              </a:rPr>
              <a:t> </a:t>
            </a:r>
            <a:r>
              <a:rPr sz="2400">
                <a:latin typeface="Times New Roman"/>
                <a:cs typeface="Times New Roman"/>
              </a:rPr>
              <a:t>-</a:t>
            </a:r>
            <a:r>
              <a:rPr sz="2400" spc="-20">
                <a:latin typeface="Times New Roman"/>
                <a:cs typeface="Times New Roman"/>
              </a:rPr>
              <a:t> </a:t>
            </a:r>
            <a:r>
              <a:rPr sz="2400" smtClean="0">
                <a:latin typeface="Times New Roman"/>
                <a:cs typeface="Times New Roman"/>
              </a:rPr>
              <a:t>7</a:t>
            </a:r>
            <a:r>
              <a:rPr lang="en-US" sz="2400" dirty="0" smtClean="0">
                <a:latin typeface="Times New Roman"/>
                <a:cs typeface="Times New Roman"/>
              </a:rPr>
              <a:t>3</a:t>
            </a:r>
            <a:r>
              <a:rPr sz="2400" smtClean="0">
                <a:latin typeface="Times New Roman"/>
                <a:cs typeface="Times New Roman"/>
              </a:rPr>
              <a:t>%</a:t>
            </a:r>
            <a:endParaRPr sz="2400">
              <a:latin typeface="Times New Roman"/>
              <a:cs typeface="Times New Roman"/>
            </a:endParaRPr>
          </a:p>
          <a:p>
            <a:pPr marL="299085" indent="-287020">
              <a:lnSpc>
                <a:spcPct val="100000"/>
              </a:lnSpc>
              <a:tabLst>
                <a:tab pos="299085" algn="l"/>
                <a:tab pos="299720" algn="l"/>
              </a:tabLst>
            </a:pPr>
            <a:r>
              <a:rPr sz="2400" spc="-10" dirty="0">
                <a:latin typeface="Times New Roman"/>
                <a:cs typeface="Times New Roman"/>
              </a:rPr>
              <a:t>Recall</a:t>
            </a:r>
            <a:r>
              <a:rPr sz="2400" spc="-15" dirty="0">
                <a:latin typeface="Times New Roman"/>
                <a:cs typeface="Times New Roman"/>
              </a:rPr>
              <a:t> </a:t>
            </a:r>
            <a:r>
              <a:rPr sz="2400">
                <a:latin typeface="Times New Roman"/>
                <a:cs typeface="Times New Roman"/>
              </a:rPr>
              <a:t>-</a:t>
            </a:r>
            <a:r>
              <a:rPr sz="2400" spc="-15">
                <a:latin typeface="Times New Roman"/>
                <a:cs typeface="Times New Roman"/>
              </a:rPr>
              <a:t> </a:t>
            </a:r>
            <a:r>
              <a:rPr lang="en-US" sz="2400" spc="-15" dirty="0" smtClean="0">
                <a:latin typeface="Times New Roman"/>
                <a:cs typeface="Times New Roman"/>
              </a:rPr>
              <a:t>7</a:t>
            </a:r>
            <a:r>
              <a:rPr lang="en-US" sz="2400" spc="-15" dirty="0" smtClean="0">
                <a:latin typeface="Times New Roman"/>
                <a:cs typeface="Times New Roman"/>
              </a:rPr>
              <a:t>8</a:t>
            </a:r>
            <a:r>
              <a:rPr sz="2400" spc="-25" smtClean="0">
                <a:latin typeface="Times New Roman"/>
                <a:cs typeface="Times New Roman"/>
              </a:rPr>
              <a:t> </a:t>
            </a:r>
            <a:r>
              <a:rPr sz="2400" dirty="0">
                <a:latin typeface="Times New Roman"/>
                <a:cs typeface="Times New Roman"/>
              </a:rPr>
              <a:t>%</a:t>
            </a:r>
            <a:endParaRPr sz="240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pc="-5" dirty="0" smtClean="0">
                <a:solidFill>
                  <a:srgbClr val="92D050"/>
                </a:solidFill>
                <a:latin typeface="Cambria" pitchFamily="18" charset="0"/>
              </a:rPr>
              <a:t>Model</a:t>
            </a:r>
            <a:r>
              <a:rPr lang="en-US" spc="10" dirty="0" smtClean="0">
                <a:solidFill>
                  <a:srgbClr val="92D050"/>
                </a:solidFill>
                <a:latin typeface="Cambria" pitchFamily="18" charset="0"/>
              </a:rPr>
              <a:t> </a:t>
            </a:r>
            <a:r>
              <a:rPr lang="en-US" spc="-5" dirty="0" smtClean="0">
                <a:solidFill>
                  <a:srgbClr val="92D050"/>
                </a:solidFill>
                <a:latin typeface="Cambria" pitchFamily="18" charset="0"/>
              </a:rPr>
              <a:t>Evaluation</a:t>
            </a:r>
            <a:r>
              <a:rPr lang="en-US" spc="20" dirty="0" smtClean="0">
                <a:solidFill>
                  <a:srgbClr val="92D050"/>
                </a:solidFill>
                <a:latin typeface="Cambria" pitchFamily="18" charset="0"/>
              </a:rPr>
              <a:t> </a:t>
            </a:r>
            <a:r>
              <a:rPr lang="en-US" spc="-5" dirty="0" smtClean="0">
                <a:solidFill>
                  <a:srgbClr val="92D050"/>
                </a:solidFill>
                <a:latin typeface="Cambria" pitchFamily="18" charset="0"/>
              </a:rPr>
              <a:t>–</a:t>
            </a:r>
            <a:r>
              <a:rPr lang="en-US" spc="10" dirty="0" smtClean="0">
                <a:solidFill>
                  <a:srgbClr val="92D050"/>
                </a:solidFill>
                <a:latin typeface="Cambria" pitchFamily="18" charset="0"/>
              </a:rPr>
              <a:t> </a:t>
            </a:r>
            <a:r>
              <a:rPr lang="en-US" spc="-5" dirty="0" smtClean="0">
                <a:solidFill>
                  <a:srgbClr val="92D050"/>
                </a:solidFill>
                <a:latin typeface="Cambria" pitchFamily="18" charset="0"/>
              </a:rPr>
              <a:t>Sensitivity</a:t>
            </a:r>
            <a:r>
              <a:rPr lang="en-US" spc="30" dirty="0" smtClean="0">
                <a:solidFill>
                  <a:srgbClr val="92D050"/>
                </a:solidFill>
                <a:latin typeface="Cambria" pitchFamily="18" charset="0"/>
              </a:rPr>
              <a:t> </a:t>
            </a:r>
            <a:r>
              <a:rPr lang="en-US" spc="-5" dirty="0" smtClean="0">
                <a:solidFill>
                  <a:srgbClr val="92D050"/>
                </a:solidFill>
                <a:latin typeface="Cambria" pitchFamily="18" charset="0"/>
              </a:rPr>
              <a:t>and</a:t>
            </a:r>
            <a:r>
              <a:rPr lang="en-US" spc="20" dirty="0" smtClean="0">
                <a:solidFill>
                  <a:srgbClr val="92D050"/>
                </a:solidFill>
                <a:latin typeface="Cambria" pitchFamily="18" charset="0"/>
              </a:rPr>
              <a:t> </a:t>
            </a:r>
            <a:r>
              <a:rPr lang="en-US" spc="-5" dirty="0" smtClean="0">
                <a:solidFill>
                  <a:srgbClr val="92D050"/>
                </a:solidFill>
                <a:latin typeface="Cambria" pitchFamily="18" charset="0"/>
              </a:rPr>
              <a:t>Specificity</a:t>
            </a:r>
            <a:r>
              <a:rPr lang="en-US" spc="25" dirty="0" smtClean="0">
                <a:solidFill>
                  <a:srgbClr val="92D050"/>
                </a:solidFill>
                <a:latin typeface="Cambria" pitchFamily="18" charset="0"/>
              </a:rPr>
              <a:t> </a:t>
            </a:r>
            <a:r>
              <a:rPr lang="en-US" spc="-5" dirty="0" smtClean="0">
                <a:solidFill>
                  <a:srgbClr val="92D050"/>
                </a:solidFill>
                <a:latin typeface="Cambria" pitchFamily="18" charset="0"/>
              </a:rPr>
              <a:t>on</a:t>
            </a:r>
            <a:r>
              <a:rPr lang="en-US" spc="-25" dirty="0" smtClean="0">
                <a:solidFill>
                  <a:srgbClr val="92D050"/>
                </a:solidFill>
                <a:latin typeface="Cambria" pitchFamily="18" charset="0"/>
              </a:rPr>
              <a:t> </a:t>
            </a:r>
            <a:r>
              <a:rPr lang="en-US" spc="-60" dirty="0" smtClean="0">
                <a:solidFill>
                  <a:srgbClr val="92D050"/>
                </a:solidFill>
                <a:latin typeface="Cambria" pitchFamily="18" charset="0"/>
              </a:rPr>
              <a:t>Test</a:t>
            </a:r>
            <a:r>
              <a:rPr lang="en-US" spc="25" dirty="0" smtClean="0">
                <a:solidFill>
                  <a:srgbClr val="92D050"/>
                </a:solidFill>
                <a:latin typeface="Cambria" pitchFamily="18" charset="0"/>
              </a:rPr>
              <a:t> </a:t>
            </a:r>
            <a:r>
              <a:rPr lang="en-US" spc="-5" dirty="0" smtClean="0">
                <a:solidFill>
                  <a:srgbClr val="92D050"/>
                </a:solidFill>
                <a:latin typeface="Cambria" pitchFamily="18" charset="0"/>
              </a:rPr>
              <a:t>Dataset</a:t>
            </a:r>
            <a:endParaRPr lang="en-US" dirty="0">
              <a:solidFill>
                <a:srgbClr val="92D050"/>
              </a:solidFill>
              <a:latin typeface="Cambria" pitchFamily="18" charset="0"/>
            </a:endParaRPr>
          </a:p>
        </p:txBody>
      </p:sp>
      <p:sp>
        <p:nvSpPr>
          <p:cNvPr id="4" name="object 3"/>
          <p:cNvSpPr txBox="1"/>
          <p:nvPr/>
        </p:nvSpPr>
        <p:spPr>
          <a:xfrm>
            <a:off x="1679194" y="4495800"/>
            <a:ext cx="2892806" cy="1028487"/>
          </a:xfrm>
          <a:prstGeom prst="rect">
            <a:avLst/>
          </a:prstGeom>
        </p:spPr>
        <p:txBody>
          <a:bodyPr vert="horz" wrap="square" lIns="0" tIns="12700" rIns="0" bIns="0" rtlCol="0">
            <a:spAutoFit/>
          </a:bodyPr>
          <a:lstStyle/>
          <a:p>
            <a:pPr marL="299085" indent="-287020">
              <a:lnSpc>
                <a:spcPct val="100000"/>
              </a:lnSpc>
              <a:spcBef>
                <a:spcPts val="100"/>
              </a:spcBef>
              <a:buFont typeface="Arial MT"/>
              <a:buChar char="•"/>
              <a:tabLst>
                <a:tab pos="299085" algn="l"/>
                <a:tab pos="299720" algn="l"/>
              </a:tabLst>
            </a:pPr>
            <a:r>
              <a:rPr sz="2200" spc="-5" dirty="0">
                <a:latin typeface="Times New Roman"/>
                <a:cs typeface="Times New Roman"/>
              </a:rPr>
              <a:t>Accuracy</a:t>
            </a:r>
            <a:r>
              <a:rPr sz="2200" spc="-15" dirty="0">
                <a:latin typeface="Times New Roman"/>
                <a:cs typeface="Times New Roman"/>
              </a:rPr>
              <a:t> </a:t>
            </a:r>
            <a:r>
              <a:rPr sz="2200">
                <a:latin typeface="Times New Roman"/>
                <a:cs typeface="Times New Roman"/>
              </a:rPr>
              <a:t>-</a:t>
            </a:r>
            <a:r>
              <a:rPr sz="2200" spc="-20">
                <a:latin typeface="Times New Roman"/>
                <a:cs typeface="Times New Roman"/>
              </a:rPr>
              <a:t> </a:t>
            </a:r>
            <a:r>
              <a:rPr lang="en-US" sz="2200" spc="-20" dirty="0" smtClean="0">
                <a:latin typeface="Times New Roman"/>
                <a:cs typeface="Times New Roman"/>
              </a:rPr>
              <a:t>81</a:t>
            </a:r>
            <a:r>
              <a:rPr sz="2200" spc="-20" smtClean="0">
                <a:latin typeface="Times New Roman"/>
                <a:cs typeface="Times New Roman"/>
              </a:rPr>
              <a:t> </a:t>
            </a:r>
            <a:r>
              <a:rPr sz="2200" dirty="0">
                <a:latin typeface="Times New Roman"/>
                <a:cs typeface="Times New Roman"/>
              </a:rPr>
              <a:t>%</a:t>
            </a:r>
            <a:endParaRPr sz="2200">
              <a:latin typeface="Times New Roman"/>
              <a:cs typeface="Times New Roman"/>
            </a:endParaRPr>
          </a:p>
          <a:p>
            <a:pPr marL="299085" indent="-287020">
              <a:lnSpc>
                <a:spcPct val="100000"/>
              </a:lnSpc>
              <a:buFont typeface="Arial MT"/>
              <a:buChar char="•"/>
              <a:tabLst>
                <a:tab pos="299085" algn="l"/>
                <a:tab pos="299720" algn="l"/>
              </a:tabLst>
            </a:pPr>
            <a:r>
              <a:rPr sz="2200" spc="-5" dirty="0">
                <a:latin typeface="Times New Roman"/>
                <a:cs typeface="Times New Roman"/>
              </a:rPr>
              <a:t>Sensitivity</a:t>
            </a:r>
            <a:r>
              <a:rPr sz="2200" spc="-40" dirty="0">
                <a:latin typeface="Times New Roman"/>
                <a:cs typeface="Times New Roman"/>
              </a:rPr>
              <a:t> </a:t>
            </a:r>
            <a:r>
              <a:rPr sz="2200">
                <a:latin typeface="Times New Roman"/>
                <a:cs typeface="Times New Roman"/>
              </a:rPr>
              <a:t>-</a:t>
            </a:r>
            <a:r>
              <a:rPr sz="2200" spc="340">
                <a:latin typeface="Times New Roman"/>
                <a:cs typeface="Times New Roman"/>
              </a:rPr>
              <a:t> </a:t>
            </a:r>
            <a:r>
              <a:rPr lang="en-US" sz="2200" spc="340" dirty="0" smtClean="0">
                <a:latin typeface="Times New Roman"/>
                <a:cs typeface="Times New Roman"/>
              </a:rPr>
              <a:t>82</a:t>
            </a:r>
            <a:r>
              <a:rPr sz="2200" spc="-25" smtClean="0">
                <a:latin typeface="Times New Roman"/>
                <a:cs typeface="Times New Roman"/>
              </a:rPr>
              <a:t> </a:t>
            </a:r>
            <a:r>
              <a:rPr sz="2200" dirty="0">
                <a:latin typeface="Times New Roman"/>
                <a:cs typeface="Times New Roman"/>
              </a:rPr>
              <a:t>%</a:t>
            </a:r>
            <a:endParaRPr sz="2200">
              <a:latin typeface="Times New Roman"/>
              <a:cs typeface="Times New Roman"/>
            </a:endParaRPr>
          </a:p>
          <a:p>
            <a:pPr marL="299085" indent="-287020">
              <a:lnSpc>
                <a:spcPct val="100000"/>
              </a:lnSpc>
              <a:buFont typeface="Arial MT"/>
              <a:buChar char="•"/>
              <a:tabLst>
                <a:tab pos="299085" algn="l"/>
                <a:tab pos="299720" algn="l"/>
              </a:tabLst>
            </a:pPr>
            <a:r>
              <a:rPr sz="2200" spc="-5" dirty="0">
                <a:latin typeface="Times New Roman"/>
                <a:cs typeface="Times New Roman"/>
              </a:rPr>
              <a:t>Specificity</a:t>
            </a:r>
            <a:r>
              <a:rPr sz="2200" spc="-45" dirty="0">
                <a:latin typeface="Times New Roman"/>
                <a:cs typeface="Times New Roman"/>
              </a:rPr>
              <a:t> </a:t>
            </a:r>
            <a:r>
              <a:rPr sz="2200">
                <a:latin typeface="Times New Roman"/>
                <a:cs typeface="Times New Roman"/>
              </a:rPr>
              <a:t>-</a:t>
            </a:r>
            <a:r>
              <a:rPr sz="2200" spc="-20">
                <a:latin typeface="Times New Roman"/>
                <a:cs typeface="Times New Roman"/>
              </a:rPr>
              <a:t> </a:t>
            </a:r>
            <a:r>
              <a:rPr sz="2200" smtClean="0">
                <a:latin typeface="Times New Roman"/>
                <a:cs typeface="Times New Roman"/>
              </a:rPr>
              <a:t>8</a:t>
            </a:r>
            <a:r>
              <a:rPr lang="en-US" sz="2200" dirty="0" smtClean="0">
                <a:latin typeface="Times New Roman"/>
                <a:cs typeface="Times New Roman"/>
              </a:rPr>
              <a:t>1</a:t>
            </a:r>
            <a:r>
              <a:rPr sz="2200" spc="-30" smtClean="0">
                <a:latin typeface="Times New Roman"/>
                <a:cs typeface="Times New Roman"/>
              </a:rPr>
              <a:t> </a:t>
            </a:r>
            <a:r>
              <a:rPr sz="2200" dirty="0">
                <a:latin typeface="Times New Roman"/>
                <a:cs typeface="Times New Roman"/>
              </a:rPr>
              <a:t>%</a:t>
            </a:r>
            <a:endParaRPr sz="2200">
              <a:latin typeface="Times New Roman"/>
              <a:cs typeface="Times New Roman"/>
            </a:endParaRPr>
          </a:p>
        </p:txBody>
      </p:sp>
      <p:sp>
        <p:nvSpPr>
          <p:cNvPr id="5" name="object 5"/>
          <p:cNvSpPr txBox="1"/>
          <p:nvPr/>
        </p:nvSpPr>
        <p:spPr>
          <a:xfrm>
            <a:off x="1981200" y="1676400"/>
            <a:ext cx="2743200" cy="351378"/>
          </a:xfrm>
          <a:prstGeom prst="rect">
            <a:avLst/>
          </a:prstGeom>
        </p:spPr>
        <p:txBody>
          <a:bodyPr vert="horz" wrap="square" lIns="0" tIns="12700" rIns="0" bIns="0" rtlCol="0">
            <a:spAutoFit/>
          </a:bodyPr>
          <a:lstStyle/>
          <a:p>
            <a:pPr marL="12700">
              <a:lnSpc>
                <a:spcPct val="100000"/>
              </a:lnSpc>
              <a:spcBef>
                <a:spcPts val="100"/>
              </a:spcBef>
            </a:pPr>
            <a:r>
              <a:rPr sz="2200" dirty="0">
                <a:latin typeface="Times New Roman"/>
                <a:cs typeface="Times New Roman"/>
              </a:rPr>
              <a:t>Confusion</a:t>
            </a:r>
            <a:r>
              <a:rPr sz="2200" spc="-90" dirty="0">
                <a:latin typeface="Times New Roman"/>
                <a:cs typeface="Times New Roman"/>
              </a:rPr>
              <a:t> </a:t>
            </a:r>
            <a:r>
              <a:rPr sz="2200" spc="-5" dirty="0">
                <a:latin typeface="Times New Roman"/>
                <a:cs typeface="Times New Roman"/>
              </a:rPr>
              <a:t>Matrix</a:t>
            </a:r>
            <a:endParaRPr sz="2200">
              <a:latin typeface="Times New Roman"/>
              <a:cs typeface="Times New Roman"/>
            </a:endParaRPr>
          </a:p>
        </p:txBody>
      </p:sp>
      <p:sp>
        <p:nvSpPr>
          <p:cNvPr id="6" name="Rounded Rectangle 5"/>
          <p:cNvSpPr/>
          <p:nvPr/>
        </p:nvSpPr>
        <p:spPr>
          <a:xfrm>
            <a:off x="1752600" y="2209800"/>
            <a:ext cx="1371600" cy="9144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dirty="0" smtClean="0">
                <a:solidFill>
                  <a:srgbClr val="FF0000"/>
                </a:solidFill>
              </a:rPr>
              <a:t>1410</a:t>
            </a:r>
            <a:endParaRPr lang="en-US" sz="2000" b="1" dirty="0">
              <a:solidFill>
                <a:srgbClr val="FF0000"/>
              </a:solidFill>
            </a:endParaRPr>
          </a:p>
        </p:txBody>
      </p:sp>
      <p:sp>
        <p:nvSpPr>
          <p:cNvPr id="7" name="Rounded Rectangle 6"/>
          <p:cNvSpPr/>
          <p:nvPr/>
        </p:nvSpPr>
        <p:spPr>
          <a:xfrm>
            <a:off x="3276600" y="2209800"/>
            <a:ext cx="1219200" cy="8382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dirty="0" smtClean="0">
                <a:solidFill>
                  <a:srgbClr val="FF0000"/>
                </a:solidFill>
              </a:rPr>
              <a:t>268</a:t>
            </a:r>
            <a:endParaRPr lang="en-US" sz="2000" b="1" dirty="0">
              <a:solidFill>
                <a:srgbClr val="FF0000"/>
              </a:solidFill>
            </a:endParaRPr>
          </a:p>
        </p:txBody>
      </p:sp>
      <p:sp>
        <p:nvSpPr>
          <p:cNvPr id="8" name="Rounded Rectangle 7"/>
          <p:cNvSpPr/>
          <p:nvPr/>
        </p:nvSpPr>
        <p:spPr>
          <a:xfrm>
            <a:off x="1752600" y="3276600"/>
            <a:ext cx="1371600" cy="8382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dirty="0" smtClean="0">
                <a:solidFill>
                  <a:srgbClr val="FF0000"/>
                </a:solidFill>
              </a:rPr>
              <a:t>207</a:t>
            </a:r>
            <a:endParaRPr lang="en-US" sz="2000" b="1" dirty="0">
              <a:solidFill>
                <a:srgbClr val="FF0000"/>
              </a:solidFill>
            </a:endParaRPr>
          </a:p>
        </p:txBody>
      </p:sp>
      <p:sp>
        <p:nvSpPr>
          <p:cNvPr id="9" name="Rounded Rectangle 8"/>
          <p:cNvSpPr/>
          <p:nvPr/>
        </p:nvSpPr>
        <p:spPr>
          <a:xfrm>
            <a:off x="3276600" y="3276600"/>
            <a:ext cx="1219200" cy="8382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dirty="0" smtClean="0">
                <a:solidFill>
                  <a:srgbClr val="FF0000"/>
                </a:solidFill>
              </a:rPr>
              <a:t>774</a:t>
            </a:r>
            <a:endParaRPr lang="en-US" sz="2000" b="1"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838200"/>
          </a:xfrm>
        </p:spPr>
        <p:txBody>
          <a:bodyPr/>
          <a:lstStyle/>
          <a:p>
            <a:pPr algn="just"/>
            <a:r>
              <a:rPr lang="en-US" dirty="0" smtClean="0">
                <a:solidFill>
                  <a:srgbClr val="92D050"/>
                </a:solidFill>
                <a:latin typeface="Cambria" pitchFamily="18" charset="0"/>
              </a:rPr>
              <a:t>Conclusion</a:t>
            </a:r>
            <a:endParaRPr lang="en-US" dirty="0">
              <a:solidFill>
                <a:srgbClr val="92D050"/>
              </a:solidFill>
              <a:latin typeface="Cambria" pitchFamily="18" charset="0"/>
            </a:endParaRPr>
          </a:p>
        </p:txBody>
      </p:sp>
      <p:sp>
        <p:nvSpPr>
          <p:cNvPr id="3" name="Content Placeholder 2"/>
          <p:cNvSpPr>
            <a:spLocks noGrp="1"/>
          </p:cNvSpPr>
          <p:nvPr>
            <p:ph idx="1"/>
          </p:nvPr>
        </p:nvSpPr>
        <p:spPr>
          <a:xfrm>
            <a:off x="457200" y="1295400"/>
            <a:ext cx="8382000" cy="5029200"/>
          </a:xfrm>
        </p:spPr>
        <p:txBody>
          <a:bodyPr>
            <a:noAutofit/>
          </a:bodyPr>
          <a:lstStyle/>
          <a:p>
            <a:pPr marL="241300" marR="76835" indent="-228600" algn="just">
              <a:spcBef>
                <a:spcPts val="305"/>
              </a:spcBef>
              <a:buFont typeface="Wingdings"/>
              <a:buChar char=""/>
              <a:tabLst>
                <a:tab pos="241300" algn="l"/>
              </a:tabLst>
            </a:pPr>
            <a:r>
              <a:rPr lang="en-US" sz="2000" dirty="0" smtClean="0">
                <a:latin typeface="Cambria" pitchFamily="18" charset="0"/>
                <a:cs typeface="Times New Roman"/>
              </a:rPr>
              <a:t>While</a:t>
            </a:r>
            <a:r>
              <a:rPr lang="en-US" sz="2000" spc="-25" dirty="0" smtClean="0">
                <a:latin typeface="Cambria" pitchFamily="18" charset="0"/>
                <a:cs typeface="Times New Roman"/>
              </a:rPr>
              <a:t> </a:t>
            </a:r>
            <a:r>
              <a:rPr lang="en-US" sz="2000" spc="-5" dirty="0" smtClean="0">
                <a:latin typeface="Cambria" pitchFamily="18" charset="0"/>
                <a:cs typeface="Times New Roman"/>
              </a:rPr>
              <a:t>we</a:t>
            </a:r>
            <a:r>
              <a:rPr lang="en-US" sz="2000" spc="5" dirty="0" smtClean="0">
                <a:latin typeface="Cambria" pitchFamily="18" charset="0"/>
                <a:cs typeface="Times New Roman"/>
              </a:rPr>
              <a:t> </a:t>
            </a:r>
            <a:r>
              <a:rPr lang="en-US" sz="2000" spc="-5" dirty="0" smtClean="0">
                <a:latin typeface="Cambria" pitchFamily="18" charset="0"/>
                <a:cs typeface="Times New Roman"/>
              </a:rPr>
              <a:t>have</a:t>
            </a:r>
            <a:r>
              <a:rPr lang="en-US" sz="2000" dirty="0" smtClean="0">
                <a:latin typeface="Cambria" pitchFamily="18" charset="0"/>
                <a:cs typeface="Times New Roman"/>
              </a:rPr>
              <a:t> </a:t>
            </a:r>
            <a:r>
              <a:rPr lang="en-US" sz="2000" spc="-10" dirty="0" smtClean="0">
                <a:latin typeface="Cambria" pitchFamily="18" charset="0"/>
                <a:cs typeface="Times New Roman"/>
              </a:rPr>
              <a:t>checked</a:t>
            </a:r>
            <a:r>
              <a:rPr lang="en-US" sz="2000" spc="10" dirty="0" smtClean="0">
                <a:latin typeface="Cambria" pitchFamily="18" charset="0"/>
                <a:cs typeface="Times New Roman"/>
              </a:rPr>
              <a:t> </a:t>
            </a:r>
            <a:r>
              <a:rPr lang="en-US" sz="2000" dirty="0" smtClean="0">
                <a:latin typeface="Cambria" pitchFamily="18" charset="0"/>
                <a:cs typeface="Times New Roman"/>
              </a:rPr>
              <a:t>both</a:t>
            </a:r>
            <a:r>
              <a:rPr lang="en-US" sz="2000" spc="-15" dirty="0" smtClean="0">
                <a:latin typeface="Cambria" pitchFamily="18" charset="0"/>
                <a:cs typeface="Times New Roman"/>
              </a:rPr>
              <a:t> </a:t>
            </a:r>
            <a:r>
              <a:rPr lang="en-US" sz="2000" spc="-5" dirty="0" smtClean="0">
                <a:latin typeface="Cambria" pitchFamily="18" charset="0"/>
                <a:cs typeface="Times New Roman"/>
              </a:rPr>
              <a:t>Sensitivity-Specificity</a:t>
            </a:r>
            <a:r>
              <a:rPr lang="en-US" sz="2000" spc="-25" dirty="0" smtClean="0">
                <a:latin typeface="Cambria" pitchFamily="18" charset="0"/>
                <a:cs typeface="Times New Roman"/>
              </a:rPr>
              <a:t> </a:t>
            </a:r>
            <a:r>
              <a:rPr lang="en-US" sz="2000" spc="-10" dirty="0" smtClean="0">
                <a:latin typeface="Cambria" pitchFamily="18" charset="0"/>
                <a:cs typeface="Times New Roman"/>
              </a:rPr>
              <a:t>as</a:t>
            </a:r>
            <a:r>
              <a:rPr lang="en-US" sz="2000" spc="10" dirty="0" smtClean="0">
                <a:latin typeface="Cambria" pitchFamily="18" charset="0"/>
                <a:cs typeface="Times New Roman"/>
              </a:rPr>
              <a:t> </a:t>
            </a:r>
            <a:r>
              <a:rPr lang="en-US" sz="2000" spc="-5" dirty="0" smtClean="0">
                <a:latin typeface="Cambria" pitchFamily="18" charset="0"/>
                <a:cs typeface="Times New Roman"/>
              </a:rPr>
              <a:t>well</a:t>
            </a:r>
            <a:r>
              <a:rPr lang="en-US" sz="2000" spc="10" dirty="0" smtClean="0">
                <a:latin typeface="Cambria" pitchFamily="18" charset="0"/>
                <a:cs typeface="Times New Roman"/>
              </a:rPr>
              <a:t> </a:t>
            </a:r>
            <a:r>
              <a:rPr lang="en-US" sz="2000" spc="-10" dirty="0" smtClean="0">
                <a:latin typeface="Cambria" pitchFamily="18" charset="0"/>
                <a:cs typeface="Times New Roman"/>
              </a:rPr>
              <a:t>as</a:t>
            </a:r>
            <a:r>
              <a:rPr lang="en-US" sz="2000" spc="10" dirty="0" smtClean="0">
                <a:latin typeface="Cambria" pitchFamily="18" charset="0"/>
                <a:cs typeface="Times New Roman"/>
              </a:rPr>
              <a:t> </a:t>
            </a:r>
            <a:r>
              <a:rPr lang="en-US" sz="2000" dirty="0" smtClean="0">
                <a:latin typeface="Cambria" pitchFamily="18" charset="0"/>
                <a:cs typeface="Times New Roman"/>
              </a:rPr>
              <a:t>Precision</a:t>
            </a:r>
            <a:r>
              <a:rPr lang="en-US" sz="2000" spc="-20" dirty="0" smtClean="0">
                <a:latin typeface="Cambria" pitchFamily="18" charset="0"/>
                <a:cs typeface="Times New Roman"/>
              </a:rPr>
              <a:t> </a:t>
            </a:r>
            <a:r>
              <a:rPr lang="en-US" sz="2000" spc="-5" dirty="0" smtClean="0">
                <a:latin typeface="Cambria" pitchFamily="18" charset="0"/>
                <a:cs typeface="Times New Roman"/>
              </a:rPr>
              <a:t>and</a:t>
            </a:r>
            <a:r>
              <a:rPr lang="en-US" sz="2000" spc="10" dirty="0" smtClean="0">
                <a:latin typeface="Cambria" pitchFamily="18" charset="0"/>
                <a:cs typeface="Times New Roman"/>
              </a:rPr>
              <a:t> </a:t>
            </a:r>
            <a:r>
              <a:rPr lang="en-US" sz="2000" spc="-10" dirty="0" smtClean="0">
                <a:latin typeface="Cambria" pitchFamily="18" charset="0"/>
                <a:cs typeface="Times New Roman"/>
              </a:rPr>
              <a:t>Recall</a:t>
            </a:r>
            <a:r>
              <a:rPr lang="en-US" sz="2000" spc="10" dirty="0" smtClean="0">
                <a:latin typeface="Cambria" pitchFamily="18" charset="0"/>
                <a:cs typeface="Times New Roman"/>
              </a:rPr>
              <a:t> </a:t>
            </a:r>
            <a:r>
              <a:rPr lang="en-US" sz="2000" spc="-5" dirty="0" smtClean="0">
                <a:latin typeface="Cambria" pitchFamily="18" charset="0"/>
                <a:cs typeface="Times New Roman"/>
              </a:rPr>
              <a:t>Metrics,</a:t>
            </a:r>
            <a:r>
              <a:rPr lang="en-US" sz="2000" spc="-10" dirty="0" smtClean="0">
                <a:latin typeface="Cambria" pitchFamily="18" charset="0"/>
                <a:cs typeface="Times New Roman"/>
              </a:rPr>
              <a:t> </a:t>
            </a:r>
            <a:r>
              <a:rPr lang="en-US" sz="2000" spc="-5" dirty="0" smtClean="0">
                <a:latin typeface="Cambria" pitchFamily="18" charset="0"/>
                <a:cs typeface="Times New Roman"/>
              </a:rPr>
              <a:t>we</a:t>
            </a:r>
            <a:r>
              <a:rPr lang="en-US" sz="2000" spc="5" dirty="0" smtClean="0">
                <a:latin typeface="Cambria" pitchFamily="18" charset="0"/>
                <a:cs typeface="Times New Roman"/>
              </a:rPr>
              <a:t> </a:t>
            </a:r>
            <a:r>
              <a:rPr lang="en-US" sz="2000" spc="-5" dirty="0" smtClean="0">
                <a:latin typeface="Cambria" pitchFamily="18" charset="0"/>
                <a:cs typeface="Times New Roman"/>
              </a:rPr>
              <a:t>have</a:t>
            </a:r>
            <a:r>
              <a:rPr lang="en-US" sz="2000" dirty="0" smtClean="0">
                <a:latin typeface="Cambria" pitchFamily="18" charset="0"/>
                <a:cs typeface="Times New Roman"/>
              </a:rPr>
              <a:t> </a:t>
            </a:r>
            <a:r>
              <a:rPr lang="en-US" sz="2000" spc="-5" dirty="0" smtClean="0">
                <a:latin typeface="Cambria" pitchFamily="18" charset="0"/>
                <a:cs typeface="Times New Roman"/>
              </a:rPr>
              <a:t>considered</a:t>
            </a:r>
            <a:r>
              <a:rPr lang="en-US" sz="2000" spc="-20" dirty="0" smtClean="0">
                <a:latin typeface="Cambria" pitchFamily="18" charset="0"/>
                <a:cs typeface="Times New Roman"/>
              </a:rPr>
              <a:t> </a:t>
            </a:r>
            <a:r>
              <a:rPr lang="en-US" sz="2000" dirty="0" smtClean="0">
                <a:latin typeface="Cambria" pitchFamily="18" charset="0"/>
                <a:cs typeface="Times New Roman"/>
              </a:rPr>
              <a:t>the</a:t>
            </a:r>
            <a:r>
              <a:rPr lang="en-US" sz="2000" spc="-15" dirty="0" smtClean="0">
                <a:latin typeface="Cambria" pitchFamily="18" charset="0"/>
                <a:cs typeface="Times New Roman"/>
              </a:rPr>
              <a:t> </a:t>
            </a:r>
            <a:r>
              <a:rPr lang="en-US" sz="2000" spc="-5" dirty="0" smtClean="0">
                <a:latin typeface="Cambria" pitchFamily="18" charset="0"/>
                <a:cs typeface="Times New Roman"/>
              </a:rPr>
              <a:t>optimal cut </a:t>
            </a:r>
            <a:r>
              <a:rPr lang="en-US" sz="2000" spc="-10" dirty="0" smtClean="0">
                <a:latin typeface="Cambria" pitchFamily="18" charset="0"/>
                <a:cs typeface="Times New Roman"/>
              </a:rPr>
              <a:t>off </a:t>
            </a:r>
            <a:r>
              <a:rPr lang="en-US" sz="2000" spc="5" dirty="0" smtClean="0">
                <a:latin typeface="Cambria" pitchFamily="18" charset="0"/>
                <a:cs typeface="Times New Roman"/>
              </a:rPr>
              <a:t>based</a:t>
            </a:r>
            <a:r>
              <a:rPr lang="en-US" sz="2000" spc="10" dirty="0" smtClean="0">
                <a:latin typeface="Cambria" pitchFamily="18" charset="0"/>
                <a:cs typeface="Times New Roman"/>
              </a:rPr>
              <a:t> </a:t>
            </a:r>
            <a:r>
              <a:rPr lang="en-US" sz="2000" dirty="0" smtClean="0">
                <a:latin typeface="Cambria" pitchFamily="18" charset="0"/>
                <a:cs typeface="Times New Roman"/>
              </a:rPr>
              <a:t>on </a:t>
            </a:r>
            <a:r>
              <a:rPr lang="en-US" sz="2000" spc="-360" dirty="0" smtClean="0">
                <a:latin typeface="Cambria" pitchFamily="18" charset="0"/>
                <a:cs typeface="Times New Roman"/>
              </a:rPr>
              <a:t> </a:t>
            </a:r>
            <a:r>
              <a:rPr lang="en-US" sz="2000" spc="-5" dirty="0" smtClean="0">
                <a:latin typeface="Cambria" pitchFamily="18" charset="0"/>
                <a:cs typeface="Times New Roman"/>
              </a:rPr>
              <a:t>Sensitivity</a:t>
            </a:r>
            <a:r>
              <a:rPr lang="en-US" sz="2000" spc="-30" dirty="0" smtClean="0">
                <a:latin typeface="Cambria" pitchFamily="18" charset="0"/>
                <a:cs typeface="Times New Roman"/>
              </a:rPr>
              <a:t> </a:t>
            </a:r>
            <a:r>
              <a:rPr lang="en-US" sz="2000" spc="-5" dirty="0" smtClean="0">
                <a:latin typeface="Cambria" pitchFamily="18" charset="0"/>
                <a:cs typeface="Times New Roman"/>
              </a:rPr>
              <a:t>and</a:t>
            </a:r>
            <a:r>
              <a:rPr lang="en-US" sz="2000" spc="-15" dirty="0" smtClean="0">
                <a:latin typeface="Cambria" pitchFamily="18" charset="0"/>
                <a:cs typeface="Times New Roman"/>
              </a:rPr>
              <a:t> </a:t>
            </a:r>
            <a:r>
              <a:rPr lang="en-US" sz="2000" spc="-5" dirty="0" smtClean="0">
                <a:latin typeface="Cambria" pitchFamily="18" charset="0"/>
                <a:cs typeface="Times New Roman"/>
              </a:rPr>
              <a:t>Specificity</a:t>
            </a:r>
            <a:r>
              <a:rPr lang="en-US" sz="2000" spc="-30" dirty="0" smtClean="0">
                <a:latin typeface="Cambria" pitchFamily="18" charset="0"/>
                <a:cs typeface="Times New Roman"/>
              </a:rPr>
              <a:t> </a:t>
            </a:r>
            <a:r>
              <a:rPr lang="en-US" sz="2000" dirty="0" smtClean="0">
                <a:latin typeface="Cambria" pitchFamily="18" charset="0"/>
                <a:cs typeface="Times New Roman"/>
              </a:rPr>
              <a:t>for</a:t>
            </a:r>
            <a:r>
              <a:rPr lang="en-US" sz="2000" spc="-15" dirty="0" smtClean="0">
                <a:latin typeface="Cambria" pitchFamily="18" charset="0"/>
                <a:cs typeface="Times New Roman"/>
              </a:rPr>
              <a:t> </a:t>
            </a:r>
            <a:r>
              <a:rPr lang="en-US" sz="2000" spc="-5" dirty="0" smtClean="0">
                <a:latin typeface="Cambria" pitchFamily="18" charset="0"/>
                <a:cs typeface="Times New Roman"/>
              </a:rPr>
              <a:t>calculating</a:t>
            </a:r>
            <a:r>
              <a:rPr lang="en-US" sz="2000" spc="-35" dirty="0" smtClean="0">
                <a:latin typeface="Cambria" pitchFamily="18" charset="0"/>
                <a:cs typeface="Times New Roman"/>
              </a:rPr>
              <a:t> </a:t>
            </a:r>
            <a:r>
              <a:rPr lang="en-US" sz="2000" dirty="0" smtClean="0">
                <a:latin typeface="Cambria" pitchFamily="18" charset="0"/>
                <a:cs typeface="Times New Roman"/>
              </a:rPr>
              <a:t>the</a:t>
            </a:r>
            <a:r>
              <a:rPr lang="en-US" sz="2000" spc="-25" dirty="0" smtClean="0">
                <a:latin typeface="Cambria" pitchFamily="18" charset="0"/>
                <a:cs typeface="Times New Roman"/>
              </a:rPr>
              <a:t> </a:t>
            </a:r>
            <a:r>
              <a:rPr lang="en-US" sz="2000" spc="-5" dirty="0" smtClean="0">
                <a:latin typeface="Cambria" pitchFamily="18" charset="0"/>
                <a:cs typeface="Times New Roman"/>
              </a:rPr>
              <a:t>final</a:t>
            </a:r>
            <a:r>
              <a:rPr lang="en-US" sz="2000" spc="-15" dirty="0" smtClean="0">
                <a:latin typeface="Cambria" pitchFamily="18" charset="0"/>
                <a:cs typeface="Times New Roman"/>
              </a:rPr>
              <a:t> </a:t>
            </a:r>
            <a:r>
              <a:rPr lang="en-US" sz="2000" dirty="0" smtClean="0">
                <a:latin typeface="Cambria" pitchFamily="18" charset="0"/>
                <a:cs typeface="Times New Roman"/>
              </a:rPr>
              <a:t>prediction.</a:t>
            </a:r>
            <a:r>
              <a:rPr lang="en-US" sz="2000" spc="-5" dirty="0" smtClean="0">
                <a:latin typeface="Cambria" pitchFamily="18" charset="0"/>
                <a:cs typeface="Times New Roman"/>
              </a:rPr>
              <a:t> </a:t>
            </a:r>
            <a:r>
              <a:rPr lang="en-US" sz="2000" dirty="0" smtClean="0">
                <a:latin typeface="Cambria" pitchFamily="18" charset="0"/>
                <a:cs typeface="Times New Roman"/>
              </a:rPr>
              <a:t>–</a:t>
            </a:r>
          </a:p>
          <a:p>
            <a:pPr marL="241300" indent="-228600" algn="just">
              <a:spcBef>
                <a:spcPts val="790"/>
              </a:spcBef>
              <a:buFont typeface="Wingdings"/>
              <a:buChar char=""/>
              <a:tabLst>
                <a:tab pos="241300" algn="l"/>
              </a:tabLst>
            </a:pPr>
            <a:r>
              <a:rPr lang="en-US" sz="2000" spc="-15" dirty="0" smtClean="0">
                <a:latin typeface="Cambria" pitchFamily="18" charset="0"/>
                <a:cs typeface="Times New Roman"/>
              </a:rPr>
              <a:t>Accuracy,</a:t>
            </a:r>
            <a:r>
              <a:rPr lang="en-US" sz="2000" spc="5" dirty="0" smtClean="0">
                <a:latin typeface="Cambria" pitchFamily="18" charset="0"/>
                <a:cs typeface="Times New Roman"/>
              </a:rPr>
              <a:t> </a:t>
            </a:r>
            <a:r>
              <a:rPr lang="en-US" sz="2000" spc="-5" dirty="0" smtClean="0">
                <a:latin typeface="Cambria" pitchFamily="18" charset="0"/>
                <a:cs typeface="Times New Roman"/>
              </a:rPr>
              <a:t>Sensitivity</a:t>
            </a:r>
            <a:r>
              <a:rPr lang="en-US" sz="2000" spc="-25" dirty="0" smtClean="0">
                <a:latin typeface="Cambria" pitchFamily="18" charset="0"/>
                <a:cs typeface="Times New Roman"/>
              </a:rPr>
              <a:t> </a:t>
            </a:r>
            <a:r>
              <a:rPr lang="en-US" sz="2000" spc="-5" dirty="0" smtClean="0">
                <a:latin typeface="Cambria" pitchFamily="18" charset="0"/>
                <a:cs typeface="Times New Roman"/>
              </a:rPr>
              <a:t>and</a:t>
            </a:r>
            <a:r>
              <a:rPr lang="en-US" sz="2000" spc="10" dirty="0" smtClean="0">
                <a:latin typeface="Cambria" pitchFamily="18" charset="0"/>
                <a:cs typeface="Times New Roman"/>
              </a:rPr>
              <a:t> </a:t>
            </a:r>
            <a:r>
              <a:rPr lang="en-US" sz="2000" spc="-5" dirty="0" smtClean="0">
                <a:latin typeface="Cambria" pitchFamily="18" charset="0"/>
                <a:cs typeface="Times New Roman"/>
              </a:rPr>
              <a:t>Specificity</a:t>
            </a:r>
            <a:r>
              <a:rPr lang="en-US" sz="2000" spc="-40" dirty="0" smtClean="0">
                <a:latin typeface="Cambria" pitchFamily="18" charset="0"/>
                <a:cs typeface="Times New Roman"/>
              </a:rPr>
              <a:t> </a:t>
            </a:r>
            <a:r>
              <a:rPr lang="en-US" sz="2000" spc="-5" dirty="0" smtClean="0">
                <a:latin typeface="Cambria" pitchFamily="18" charset="0"/>
                <a:cs typeface="Times New Roman"/>
              </a:rPr>
              <a:t>values </a:t>
            </a:r>
            <a:r>
              <a:rPr lang="en-US" sz="2000" dirty="0" smtClean="0">
                <a:latin typeface="Cambria" pitchFamily="18" charset="0"/>
                <a:cs typeface="Times New Roman"/>
              </a:rPr>
              <a:t>of</a:t>
            </a:r>
            <a:r>
              <a:rPr lang="en-US" sz="2000" spc="10" dirty="0" smtClean="0">
                <a:latin typeface="Cambria" pitchFamily="18" charset="0"/>
                <a:cs typeface="Times New Roman"/>
              </a:rPr>
              <a:t> </a:t>
            </a:r>
            <a:r>
              <a:rPr lang="en-US" sz="2000" spc="-5" dirty="0" smtClean="0">
                <a:latin typeface="Cambria" pitchFamily="18" charset="0"/>
                <a:cs typeface="Times New Roman"/>
              </a:rPr>
              <a:t>test</a:t>
            </a:r>
            <a:r>
              <a:rPr lang="en-US" sz="2000" dirty="0" smtClean="0">
                <a:latin typeface="Cambria" pitchFamily="18" charset="0"/>
                <a:cs typeface="Times New Roman"/>
              </a:rPr>
              <a:t> set </a:t>
            </a:r>
            <a:r>
              <a:rPr lang="en-US" sz="2000" spc="-5" dirty="0" smtClean="0">
                <a:latin typeface="Cambria" pitchFamily="18" charset="0"/>
                <a:cs typeface="Times New Roman"/>
              </a:rPr>
              <a:t>are</a:t>
            </a:r>
            <a:r>
              <a:rPr lang="en-US" sz="2000" dirty="0" smtClean="0">
                <a:latin typeface="Cambria" pitchFamily="18" charset="0"/>
                <a:cs typeface="Times New Roman"/>
              </a:rPr>
              <a:t> around</a:t>
            </a:r>
            <a:r>
              <a:rPr lang="en-US" sz="2000" spc="-15" dirty="0" smtClean="0">
                <a:latin typeface="Cambria" pitchFamily="18" charset="0"/>
                <a:cs typeface="Times New Roman"/>
              </a:rPr>
              <a:t> </a:t>
            </a:r>
            <a:r>
              <a:rPr lang="en-US" sz="2000" dirty="0" smtClean="0">
                <a:latin typeface="Cambria" pitchFamily="18" charset="0"/>
                <a:cs typeface="Times New Roman"/>
              </a:rPr>
              <a:t>81%, 82%</a:t>
            </a:r>
            <a:r>
              <a:rPr lang="en-US" sz="2000" spc="-10" dirty="0" smtClean="0">
                <a:latin typeface="Cambria" pitchFamily="18" charset="0"/>
                <a:cs typeface="Times New Roman"/>
              </a:rPr>
              <a:t> </a:t>
            </a:r>
            <a:r>
              <a:rPr lang="en-US" sz="2000" spc="-5" dirty="0" smtClean="0">
                <a:latin typeface="Cambria" pitchFamily="18" charset="0"/>
                <a:cs typeface="Times New Roman"/>
              </a:rPr>
              <a:t>and</a:t>
            </a:r>
            <a:r>
              <a:rPr lang="en-US" sz="2000" spc="10" dirty="0" smtClean="0">
                <a:latin typeface="Cambria" pitchFamily="18" charset="0"/>
                <a:cs typeface="Times New Roman"/>
              </a:rPr>
              <a:t> </a:t>
            </a:r>
            <a:r>
              <a:rPr lang="en-US" sz="2000" dirty="0" smtClean="0">
                <a:latin typeface="Cambria" pitchFamily="18" charset="0"/>
                <a:cs typeface="Times New Roman"/>
              </a:rPr>
              <a:t>81%</a:t>
            </a:r>
            <a:r>
              <a:rPr lang="en-US" sz="2000" spc="-10" dirty="0" smtClean="0">
                <a:latin typeface="Cambria" pitchFamily="18" charset="0"/>
                <a:cs typeface="Times New Roman"/>
              </a:rPr>
              <a:t> </a:t>
            </a:r>
            <a:r>
              <a:rPr lang="en-US" sz="2000" spc="-5" dirty="0" smtClean="0">
                <a:latin typeface="Cambria" pitchFamily="18" charset="0"/>
                <a:cs typeface="Times New Roman"/>
              </a:rPr>
              <a:t>which</a:t>
            </a:r>
            <a:r>
              <a:rPr lang="en-US" sz="2000" spc="10" dirty="0" smtClean="0">
                <a:latin typeface="Cambria" pitchFamily="18" charset="0"/>
                <a:cs typeface="Times New Roman"/>
              </a:rPr>
              <a:t> </a:t>
            </a:r>
            <a:r>
              <a:rPr lang="en-US" sz="2000" spc="-5" dirty="0" smtClean="0">
                <a:latin typeface="Cambria" pitchFamily="18" charset="0"/>
                <a:cs typeface="Times New Roman"/>
              </a:rPr>
              <a:t>are</a:t>
            </a:r>
            <a:r>
              <a:rPr lang="en-US" sz="2000" dirty="0" smtClean="0">
                <a:latin typeface="Cambria" pitchFamily="18" charset="0"/>
                <a:cs typeface="Times New Roman"/>
              </a:rPr>
              <a:t> </a:t>
            </a:r>
            <a:r>
              <a:rPr lang="en-US" sz="2000" spc="-5" dirty="0" smtClean="0">
                <a:latin typeface="Cambria" pitchFamily="18" charset="0"/>
                <a:cs typeface="Times New Roman"/>
              </a:rPr>
              <a:t>approximately</a:t>
            </a:r>
            <a:r>
              <a:rPr lang="en-US" sz="2000" spc="-30" dirty="0" smtClean="0">
                <a:latin typeface="Cambria" pitchFamily="18" charset="0"/>
                <a:cs typeface="Times New Roman"/>
              </a:rPr>
              <a:t> </a:t>
            </a:r>
            <a:r>
              <a:rPr lang="en-US" sz="2000" dirty="0" smtClean="0">
                <a:latin typeface="Cambria" pitchFamily="18" charset="0"/>
                <a:cs typeface="Times New Roman"/>
              </a:rPr>
              <a:t>closer</a:t>
            </a:r>
            <a:r>
              <a:rPr lang="en-US" sz="2000" spc="-5" dirty="0" smtClean="0">
                <a:latin typeface="Cambria" pitchFamily="18" charset="0"/>
                <a:cs typeface="Times New Roman"/>
              </a:rPr>
              <a:t> </a:t>
            </a:r>
            <a:r>
              <a:rPr lang="en-US" sz="2000" dirty="0" smtClean="0">
                <a:latin typeface="Cambria" pitchFamily="18" charset="0"/>
                <a:cs typeface="Times New Roman"/>
              </a:rPr>
              <a:t>to the </a:t>
            </a:r>
            <a:r>
              <a:rPr lang="en-US" sz="2000" spc="-5" dirty="0" smtClean="0">
                <a:latin typeface="Cambria" pitchFamily="18" charset="0"/>
                <a:cs typeface="Times New Roman"/>
              </a:rPr>
              <a:t>respective</a:t>
            </a:r>
            <a:r>
              <a:rPr lang="en-US" sz="2000" spc="55" dirty="0" smtClean="0">
                <a:latin typeface="Cambria" pitchFamily="18" charset="0"/>
                <a:cs typeface="Times New Roman"/>
              </a:rPr>
              <a:t> </a:t>
            </a:r>
            <a:r>
              <a:rPr lang="en-US" sz="2000" spc="-5" dirty="0" smtClean="0">
                <a:latin typeface="Cambria" pitchFamily="18" charset="0"/>
                <a:cs typeface="Times New Roman"/>
              </a:rPr>
              <a:t>values calculated</a:t>
            </a:r>
            <a:r>
              <a:rPr lang="en-US" sz="2000" spc="-35" dirty="0" smtClean="0">
                <a:latin typeface="Cambria" pitchFamily="18" charset="0"/>
                <a:cs typeface="Times New Roman"/>
              </a:rPr>
              <a:t> </a:t>
            </a:r>
            <a:r>
              <a:rPr lang="en-US" sz="2000" dirty="0" smtClean="0">
                <a:latin typeface="Cambria" pitchFamily="18" charset="0"/>
                <a:cs typeface="Times New Roman"/>
              </a:rPr>
              <a:t>using</a:t>
            </a:r>
            <a:r>
              <a:rPr lang="en-US" sz="2000" spc="-30" dirty="0" smtClean="0">
                <a:latin typeface="Cambria" pitchFamily="18" charset="0"/>
                <a:cs typeface="Times New Roman"/>
              </a:rPr>
              <a:t> </a:t>
            </a:r>
            <a:r>
              <a:rPr lang="en-US" sz="2000" spc="-5" dirty="0" smtClean="0">
                <a:latin typeface="Cambria" pitchFamily="18" charset="0"/>
                <a:cs typeface="Times New Roman"/>
              </a:rPr>
              <a:t>trained</a:t>
            </a:r>
            <a:r>
              <a:rPr lang="en-US" sz="2000" spc="-25" dirty="0" smtClean="0">
                <a:latin typeface="Cambria" pitchFamily="18" charset="0"/>
                <a:cs typeface="Times New Roman"/>
              </a:rPr>
              <a:t> </a:t>
            </a:r>
            <a:r>
              <a:rPr lang="en-US" sz="2000" spc="-5" dirty="0" smtClean="0">
                <a:latin typeface="Cambria" pitchFamily="18" charset="0"/>
                <a:cs typeface="Times New Roman"/>
              </a:rPr>
              <a:t>set.</a:t>
            </a:r>
            <a:endParaRPr lang="en-US" sz="2000" dirty="0" smtClean="0">
              <a:latin typeface="Cambria" pitchFamily="18" charset="0"/>
              <a:cs typeface="Times New Roman"/>
            </a:endParaRPr>
          </a:p>
          <a:p>
            <a:pPr marL="241300" indent="-228600" algn="just">
              <a:spcBef>
                <a:spcPts val="825"/>
              </a:spcBef>
              <a:buFont typeface="Wingdings"/>
              <a:buChar char=""/>
              <a:tabLst>
                <a:tab pos="241300" algn="l"/>
              </a:tabLst>
            </a:pPr>
            <a:r>
              <a:rPr lang="en-US" sz="2000" spc="-5" dirty="0" smtClean="0">
                <a:latin typeface="Cambria" pitchFamily="18" charset="0"/>
                <a:cs typeface="Times New Roman"/>
              </a:rPr>
              <a:t>Also</a:t>
            </a:r>
            <a:r>
              <a:rPr lang="en-US" sz="2000" spc="5" dirty="0" smtClean="0">
                <a:latin typeface="Cambria" pitchFamily="18" charset="0"/>
                <a:cs typeface="Times New Roman"/>
              </a:rPr>
              <a:t> </a:t>
            </a:r>
            <a:r>
              <a:rPr lang="en-US" sz="2000" dirty="0" smtClean="0">
                <a:latin typeface="Cambria" pitchFamily="18" charset="0"/>
                <a:cs typeface="Times New Roman"/>
              </a:rPr>
              <a:t>the</a:t>
            </a:r>
            <a:r>
              <a:rPr lang="en-US" sz="2000" spc="-20" dirty="0" smtClean="0">
                <a:latin typeface="Cambria" pitchFamily="18" charset="0"/>
                <a:cs typeface="Times New Roman"/>
              </a:rPr>
              <a:t> </a:t>
            </a:r>
            <a:r>
              <a:rPr lang="en-US" sz="2000" spc="-5" dirty="0" smtClean="0">
                <a:latin typeface="Cambria" pitchFamily="18" charset="0"/>
                <a:cs typeface="Times New Roman"/>
              </a:rPr>
              <a:t>lead</a:t>
            </a:r>
            <a:r>
              <a:rPr lang="en-US" sz="2000" spc="10" dirty="0" smtClean="0">
                <a:latin typeface="Cambria" pitchFamily="18" charset="0"/>
                <a:cs typeface="Times New Roman"/>
              </a:rPr>
              <a:t> </a:t>
            </a:r>
            <a:r>
              <a:rPr lang="en-US" sz="2000" dirty="0" smtClean="0">
                <a:latin typeface="Cambria" pitchFamily="18" charset="0"/>
                <a:cs typeface="Times New Roman"/>
              </a:rPr>
              <a:t>score</a:t>
            </a:r>
            <a:r>
              <a:rPr lang="en-US" sz="2000" spc="-20" dirty="0" smtClean="0">
                <a:latin typeface="Cambria" pitchFamily="18" charset="0"/>
                <a:cs typeface="Times New Roman"/>
              </a:rPr>
              <a:t> </a:t>
            </a:r>
            <a:r>
              <a:rPr lang="en-US" sz="2000" spc="-5" dirty="0" smtClean="0">
                <a:latin typeface="Cambria" pitchFamily="18" charset="0"/>
                <a:cs typeface="Times New Roman"/>
              </a:rPr>
              <a:t>calculated</a:t>
            </a:r>
            <a:r>
              <a:rPr lang="en-US" sz="2000" spc="5" dirty="0" smtClean="0">
                <a:latin typeface="Cambria" pitchFamily="18" charset="0"/>
                <a:cs typeface="Times New Roman"/>
              </a:rPr>
              <a:t> </a:t>
            </a:r>
            <a:r>
              <a:rPr lang="en-US" sz="2000" dirty="0" smtClean="0">
                <a:latin typeface="Cambria" pitchFamily="18" charset="0"/>
                <a:cs typeface="Times New Roman"/>
              </a:rPr>
              <a:t>shows</a:t>
            </a:r>
            <a:r>
              <a:rPr lang="en-US" sz="2000" spc="5" dirty="0" smtClean="0">
                <a:latin typeface="Cambria" pitchFamily="18" charset="0"/>
                <a:cs typeface="Times New Roman"/>
              </a:rPr>
              <a:t> </a:t>
            </a:r>
            <a:r>
              <a:rPr lang="en-US" sz="2000" dirty="0" smtClean="0">
                <a:latin typeface="Cambria" pitchFamily="18" charset="0"/>
                <a:cs typeface="Times New Roman"/>
              </a:rPr>
              <a:t>the</a:t>
            </a:r>
            <a:r>
              <a:rPr lang="en-US" sz="2000" spc="-15" dirty="0" smtClean="0">
                <a:latin typeface="Cambria" pitchFamily="18" charset="0"/>
                <a:cs typeface="Times New Roman"/>
              </a:rPr>
              <a:t> </a:t>
            </a:r>
            <a:r>
              <a:rPr lang="en-US" sz="2000" spc="-5" dirty="0" smtClean="0">
                <a:latin typeface="Cambria" pitchFamily="18" charset="0"/>
                <a:cs typeface="Times New Roman"/>
              </a:rPr>
              <a:t>conversion</a:t>
            </a:r>
            <a:r>
              <a:rPr lang="en-US" sz="2000" spc="-30" dirty="0" smtClean="0">
                <a:latin typeface="Cambria" pitchFamily="18" charset="0"/>
                <a:cs typeface="Times New Roman"/>
              </a:rPr>
              <a:t> </a:t>
            </a:r>
            <a:r>
              <a:rPr lang="en-US" sz="2000" dirty="0" smtClean="0">
                <a:latin typeface="Cambria" pitchFamily="18" charset="0"/>
                <a:cs typeface="Times New Roman"/>
              </a:rPr>
              <a:t>rate on the</a:t>
            </a:r>
            <a:r>
              <a:rPr lang="en-US" sz="2000" spc="-20" dirty="0" smtClean="0">
                <a:latin typeface="Cambria" pitchFamily="18" charset="0"/>
                <a:cs typeface="Times New Roman"/>
              </a:rPr>
              <a:t> </a:t>
            </a:r>
            <a:r>
              <a:rPr lang="en-US" sz="2000" spc="-5" dirty="0" smtClean="0">
                <a:latin typeface="Cambria" pitchFamily="18" charset="0"/>
                <a:cs typeface="Times New Roman"/>
              </a:rPr>
              <a:t>final predicted</a:t>
            </a:r>
            <a:r>
              <a:rPr lang="en-US" sz="2000" spc="-20" dirty="0" smtClean="0">
                <a:latin typeface="Cambria" pitchFamily="18" charset="0"/>
                <a:cs typeface="Times New Roman"/>
              </a:rPr>
              <a:t> </a:t>
            </a:r>
            <a:r>
              <a:rPr lang="en-US" sz="2000" spc="-5" dirty="0" smtClean="0">
                <a:latin typeface="Cambria" pitchFamily="18" charset="0"/>
                <a:cs typeface="Times New Roman"/>
              </a:rPr>
              <a:t>model is</a:t>
            </a:r>
            <a:r>
              <a:rPr lang="en-US" sz="2000" spc="10" dirty="0" smtClean="0">
                <a:latin typeface="Cambria" pitchFamily="18" charset="0"/>
                <a:cs typeface="Times New Roman"/>
              </a:rPr>
              <a:t> </a:t>
            </a:r>
            <a:r>
              <a:rPr lang="en-US" sz="2000" spc="-5" dirty="0" smtClean="0">
                <a:latin typeface="Cambria" pitchFamily="18" charset="0"/>
                <a:cs typeface="Times New Roman"/>
              </a:rPr>
              <a:t>around</a:t>
            </a:r>
            <a:r>
              <a:rPr lang="en-US" sz="2000" spc="-20" dirty="0" smtClean="0">
                <a:latin typeface="Cambria" pitchFamily="18" charset="0"/>
                <a:cs typeface="Times New Roman"/>
              </a:rPr>
              <a:t> </a:t>
            </a:r>
            <a:r>
              <a:rPr lang="en-US" sz="2000" spc="15" dirty="0" smtClean="0">
                <a:latin typeface="Cambria" pitchFamily="18" charset="0"/>
                <a:cs typeface="Times New Roman"/>
              </a:rPr>
              <a:t>79%</a:t>
            </a:r>
            <a:r>
              <a:rPr lang="en-US" sz="2000" spc="-10" dirty="0" smtClean="0">
                <a:latin typeface="Cambria" pitchFamily="18" charset="0"/>
                <a:cs typeface="Times New Roman"/>
              </a:rPr>
              <a:t> </a:t>
            </a:r>
            <a:r>
              <a:rPr lang="en-US" sz="2000" dirty="0" smtClean="0">
                <a:latin typeface="Cambria" pitchFamily="18" charset="0"/>
                <a:cs typeface="Times New Roman"/>
              </a:rPr>
              <a:t>(in</a:t>
            </a:r>
            <a:r>
              <a:rPr lang="en-US" sz="2000" spc="-10" dirty="0" smtClean="0">
                <a:latin typeface="Cambria" pitchFamily="18" charset="0"/>
                <a:cs typeface="Times New Roman"/>
              </a:rPr>
              <a:t> </a:t>
            </a:r>
            <a:r>
              <a:rPr lang="en-US" sz="2000" spc="-5" dirty="0" smtClean="0">
                <a:latin typeface="Cambria" pitchFamily="18" charset="0"/>
                <a:cs typeface="Times New Roman"/>
              </a:rPr>
              <a:t>train</a:t>
            </a:r>
            <a:r>
              <a:rPr lang="en-US" sz="2000" dirty="0" smtClean="0">
                <a:latin typeface="Cambria" pitchFamily="18" charset="0"/>
                <a:cs typeface="Times New Roman"/>
              </a:rPr>
              <a:t> </a:t>
            </a:r>
            <a:r>
              <a:rPr lang="en-US" sz="2000" spc="-5" dirty="0" smtClean="0">
                <a:latin typeface="Cambria" pitchFamily="18" charset="0"/>
                <a:cs typeface="Times New Roman"/>
              </a:rPr>
              <a:t>set)</a:t>
            </a:r>
            <a:r>
              <a:rPr lang="en-US" sz="2000" spc="-10" dirty="0" smtClean="0">
                <a:latin typeface="Cambria" pitchFamily="18" charset="0"/>
                <a:cs typeface="Times New Roman"/>
              </a:rPr>
              <a:t> </a:t>
            </a:r>
            <a:r>
              <a:rPr lang="en-US" sz="2000" spc="-5" dirty="0" smtClean="0">
                <a:latin typeface="Cambria" pitchFamily="18" charset="0"/>
                <a:cs typeface="Times New Roman"/>
              </a:rPr>
              <a:t>and </a:t>
            </a:r>
            <a:r>
              <a:rPr lang="en-US" sz="2000" dirty="0" smtClean="0">
                <a:latin typeface="Cambria" pitchFamily="18" charset="0"/>
                <a:cs typeface="Times New Roman"/>
              </a:rPr>
              <a:t>78% </a:t>
            </a:r>
            <a:r>
              <a:rPr lang="en-US" sz="2000" dirty="0" smtClean="0">
                <a:latin typeface="Cambria" pitchFamily="18" charset="0"/>
                <a:cs typeface="Times New Roman"/>
              </a:rPr>
              <a:t>in </a:t>
            </a:r>
            <a:r>
              <a:rPr lang="en-US" sz="2000" spc="-5" dirty="0" smtClean="0">
                <a:latin typeface="Cambria" pitchFamily="18" charset="0"/>
                <a:cs typeface="Times New Roman"/>
              </a:rPr>
              <a:t>test</a:t>
            </a:r>
            <a:r>
              <a:rPr lang="en-US" sz="2000" spc="-10" dirty="0" smtClean="0">
                <a:latin typeface="Cambria" pitchFamily="18" charset="0"/>
                <a:cs typeface="Times New Roman"/>
              </a:rPr>
              <a:t> </a:t>
            </a:r>
            <a:r>
              <a:rPr lang="en-US" sz="2000" spc="-5" dirty="0" smtClean="0">
                <a:latin typeface="Cambria" pitchFamily="18" charset="0"/>
                <a:cs typeface="Times New Roman"/>
              </a:rPr>
              <a:t>set</a:t>
            </a:r>
            <a:endParaRPr lang="en-US" sz="2000" dirty="0" smtClean="0">
              <a:latin typeface="Cambria" pitchFamily="18" charset="0"/>
              <a:cs typeface="Times New Roman"/>
            </a:endParaRPr>
          </a:p>
          <a:p>
            <a:pPr marL="241300" indent="-228600" algn="just">
              <a:spcBef>
                <a:spcPts val="820"/>
              </a:spcBef>
              <a:buFont typeface="Wingdings"/>
              <a:buChar char=""/>
              <a:tabLst>
                <a:tab pos="241300" algn="l"/>
              </a:tabLst>
            </a:pPr>
            <a:r>
              <a:rPr lang="en-US" sz="2000" spc="-5" dirty="0" smtClean="0">
                <a:latin typeface="Cambria" pitchFamily="18" charset="0"/>
                <a:cs typeface="Times New Roman"/>
              </a:rPr>
              <a:t>The</a:t>
            </a:r>
            <a:r>
              <a:rPr lang="en-US" sz="2000" spc="-10" dirty="0" smtClean="0">
                <a:latin typeface="Cambria" pitchFamily="18" charset="0"/>
                <a:cs typeface="Times New Roman"/>
              </a:rPr>
              <a:t> </a:t>
            </a:r>
            <a:r>
              <a:rPr lang="en-US" sz="2000" dirty="0" smtClean="0">
                <a:latin typeface="Cambria" pitchFamily="18" charset="0"/>
                <a:cs typeface="Times New Roman"/>
              </a:rPr>
              <a:t>top</a:t>
            </a:r>
            <a:r>
              <a:rPr lang="en-US" sz="2000" spc="-10" dirty="0" smtClean="0">
                <a:latin typeface="Cambria" pitchFamily="18" charset="0"/>
                <a:cs typeface="Times New Roman"/>
              </a:rPr>
              <a:t> </a:t>
            </a:r>
            <a:r>
              <a:rPr lang="en-US" sz="2000" dirty="0" smtClean="0">
                <a:latin typeface="Cambria" pitchFamily="18" charset="0"/>
                <a:cs typeface="Times New Roman"/>
              </a:rPr>
              <a:t>3</a:t>
            </a:r>
            <a:r>
              <a:rPr lang="en-US" sz="2000" spc="-10" dirty="0" smtClean="0">
                <a:latin typeface="Cambria" pitchFamily="18" charset="0"/>
                <a:cs typeface="Times New Roman"/>
              </a:rPr>
              <a:t> </a:t>
            </a:r>
            <a:r>
              <a:rPr lang="en-US" sz="2000" spc="-5" dirty="0" smtClean="0">
                <a:latin typeface="Cambria" pitchFamily="18" charset="0"/>
                <a:cs typeface="Times New Roman"/>
              </a:rPr>
              <a:t>variables</a:t>
            </a:r>
            <a:r>
              <a:rPr lang="en-US" sz="2000" spc="-10" dirty="0" smtClean="0">
                <a:latin typeface="Cambria" pitchFamily="18" charset="0"/>
                <a:cs typeface="Times New Roman"/>
              </a:rPr>
              <a:t> </a:t>
            </a:r>
            <a:r>
              <a:rPr lang="en-US" sz="2000" spc="-5" dirty="0" smtClean="0">
                <a:latin typeface="Cambria" pitchFamily="18" charset="0"/>
                <a:cs typeface="Times New Roman"/>
              </a:rPr>
              <a:t>that</a:t>
            </a:r>
            <a:r>
              <a:rPr lang="en-US" sz="2000" spc="-20" dirty="0" smtClean="0">
                <a:latin typeface="Cambria" pitchFamily="18" charset="0"/>
                <a:cs typeface="Times New Roman"/>
              </a:rPr>
              <a:t> </a:t>
            </a:r>
            <a:r>
              <a:rPr lang="en-US" sz="2000" spc="-5" dirty="0" smtClean="0">
                <a:latin typeface="Cambria" pitchFamily="18" charset="0"/>
                <a:cs typeface="Times New Roman"/>
              </a:rPr>
              <a:t>contribute</a:t>
            </a:r>
            <a:r>
              <a:rPr lang="en-US" sz="2000" spc="-30" dirty="0" smtClean="0">
                <a:latin typeface="Cambria" pitchFamily="18" charset="0"/>
                <a:cs typeface="Times New Roman"/>
              </a:rPr>
              <a:t> </a:t>
            </a:r>
            <a:r>
              <a:rPr lang="en-US" sz="2000" dirty="0" smtClean="0">
                <a:latin typeface="Cambria" pitchFamily="18" charset="0"/>
                <a:cs typeface="Times New Roman"/>
              </a:rPr>
              <a:t>for</a:t>
            </a:r>
            <a:r>
              <a:rPr lang="en-US" sz="2000" spc="-10" dirty="0" smtClean="0">
                <a:latin typeface="Cambria" pitchFamily="18" charset="0"/>
                <a:cs typeface="Times New Roman"/>
              </a:rPr>
              <a:t> </a:t>
            </a:r>
            <a:r>
              <a:rPr lang="en-US" sz="2000" spc="-5" dirty="0" smtClean="0">
                <a:latin typeface="Cambria" pitchFamily="18" charset="0"/>
                <a:cs typeface="Times New Roman"/>
              </a:rPr>
              <a:t>lead</a:t>
            </a:r>
            <a:r>
              <a:rPr lang="en-US" sz="2000" spc="-10" dirty="0" smtClean="0">
                <a:latin typeface="Cambria" pitchFamily="18" charset="0"/>
                <a:cs typeface="Times New Roman"/>
              </a:rPr>
              <a:t> </a:t>
            </a:r>
            <a:r>
              <a:rPr lang="en-US" sz="2000" spc="-5" dirty="0" smtClean="0">
                <a:latin typeface="Cambria" pitchFamily="18" charset="0"/>
                <a:cs typeface="Times New Roman"/>
              </a:rPr>
              <a:t>getting</a:t>
            </a:r>
            <a:r>
              <a:rPr lang="en-US" sz="2000" spc="-20" dirty="0" smtClean="0">
                <a:latin typeface="Cambria" pitchFamily="18" charset="0"/>
                <a:cs typeface="Times New Roman"/>
              </a:rPr>
              <a:t> </a:t>
            </a:r>
            <a:r>
              <a:rPr lang="en-US" sz="2000" spc="-5" dirty="0" smtClean="0">
                <a:latin typeface="Cambria" pitchFamily="18" charset="0"/>
                <a:cs typeface="Times New Roman"/>
              </a:rPr>
              <a:t>converted</a:t>
            </a:r>
            <a:r>
              <a:rPr lang="en-US" sz="2000" spc="-35" dirty="0" smtClean="0">
                <a:latin typeface="Cambria" pitchFamily="18" charset="0"/>
                <a:cs typeface="Times New Roman"/>
              </a:rPr>
              <a:t> </a:t>
            </a:r>
            <a:r>
              <a:rPr lang="en-US" sz="2000" dirty="0" smtClean="0">
                <a:latin typeface="Cambria" pitchFamily="18" charset="0"/>
                <a:cs typeface="Times New Roman"/>
              </a:rPr>
              <a:t>in</a:t>
            </a:r>
            <a:r>
              <a:rPr lang="en-US" sz="2000" spc="10" dirty="0" smtClean="0">
                <a:latin typeface="Cambria" pitchFamily="18" charset="0"/>
                <a:cs typeface="Times New Roman"/>
              </a:rPr>
              <a:t> </a:t>
            </a:r>
            <a:r>
              <a:rPr lang="en-US" sz="2000" dirty="0" smtClean="0">
                <a:latin typeface="Cambria" pitchFamily="18" charset="0"/>
                <a:cs typeface="Times New Roman"/>
              </a:rPr>
              <a:t>the</a:t>
            </a:r>
            <a:r>
              <a:rPr lang="en-US" sz="2000" spc="-20" dirty="0" smtClean="0">
                <a:latin typeface="Cambria" pitchFamily="18" charset="0"/>
                <a:cs typeface="Times New Roman"/>
              </a:rPr>
              <a:t> </a:t>
            </a:r>
            <a:r>
              <a:rPr lang="en-US" sz="2000" spc="-5" dirty="0" smtClean="0">
                <a:latin typeface="Cambria" pitchFamily="18" charset="0"/>
                <a:cs typeface="Times New Roman"/>
              </a:rPr>
              <a:t>model</a:t>
            </a:r>
            <a:r>
              <a:rPr lang="en-US" sz="2000" spc="5" dirty="0" smtClean="0">
                <a:latin typeface="Cambria" pitchFamily="18" charset="0"/>
                <a:cs typeface="Times New Roman"/>
              </a:rPr>
              <a:t> </a:t>
            </a:r>
            <a:r>
              <a:rPr lang="en-US" sz="2000" spc="-5" dirty="0" smtClean="0">
                <a:latin typeface="Cambria" pitchFamily="18" charset="0"/>
                <a:cs typeface="Times New Roman"/>
              </a:rPr>
              <a:t>are</a:t>
            </a:r>
            <a:endParaRPr lang="en-US" sz="2000" dirty="0" smtClean="0">
              <a:latin typeface="Cambria" pitchFamily="18" charset="0"/>
              <a:cs typeface="Times New Roman"/>
            </a:endParaRPr>
          </a:p>
          <a:p>
            <a:pPr marL="698500" lvl="1" indent="-228600" algn="just">
              <a:spcBef>
                <a:spcPts val="320"/>
              </a:spcBef>
              <a:buFont typeface="Wingdings"/>
              <a:buChar char=""/>
              <a:tabLst>
                <a:tab pos="698500" algn="l"/>
              </a:tabLst>
            </a:pPr>
            <a:r>
              <a:rPr lang="en-US" sz="2000" spc="-25" dirty="0" smtClean="0">
                <a:latin typeface="Cambria" pitchFamily="18" charset="0"/>
                <a:cs typeface="Times New Roman"/>
              </a:rPr>
              <a:t>Total Time Spent on Website</a:t>
            </a:r>
          </a:p>
          <a:p>
            <a:pPr marL="698500" lvl="1" indent="-228600" algn="just">
              <a:spcBef>
                <a:spcPts val="320"/>
              </a:spcBef>
              <a:buFont typeface="Wingdings"/>
              <a:buChar char=""/>
              <a:tabLst>
                <a:tab pos="698500" algn="l"/>
              </a:tabLst>
            </a:pPr>
            <a:r>
              <a:rPr lang="en-US" sz="2000" spc="-25" dirty="0" smtClean="0">
                <a:latin typeface="Cambria" pitchFamily="18" charset="0"/>
                <a:cs typeface="Times New Roman"/>
              </a:rPr>
              <a:t>Lead </a:t>
            </a:r>
            <a:r>
              <a:rPr lang="en-US" sz="2000" spc="-25" dirty="0" smtClean="0">
                <a:latin typeface="Cambria" pitchFamily="18" charset="0"/>
                <a:cs typeface="Times New Roman"/>
              </a:rPr>
              <a:t>Add Form (from Lead Origin)</a:t>
            </a:r>
          </a:p>
          <a:p>
            <a:pPr marL="698500" lvl="1" indent="-228600" algn="just">
              <a:spcBef>
                <a:spcPts val="320"/>
              </a:spcBef>
              <a:buFont typeface="Wingdings"/>
              <a:buChar char=""/>
              <a:tabLst>
                <a:tab pos="698500" algn="l"/>
              </a:tabLst>
            </a:pPr>
            <a:r>
              <a:rPr lang="en-US" sz="2000" spc="-25" dirty="0" smtClean="0">
                <a:latin typeface="Cambria" pitchFamily="18" charset="0"/>
                <a:cs typeface="Times New Roman"/>
              </a:rPr>
              <a:t>What </a:t>
            </a:r>
            <a:r>
              <a:rPr lang="en-US" sz="2000" spc="-25" dirty="0" smtClean="0">
                <a:latin typeface="Cambria" pitchFamily="18" charset="0"/>
                <a:cs typeface="Times New Roman"/>
              </a:rPr>
              <a:t>is your current occupation_working professional</a:t>
            </a:r>
          </a:p>
          <a:p>
            <a:pPr marL="241300" indent="-228600" algn="just">
              <a:spcBef>
                <a:spcPts val="815"/>
              </a:spcBef>
              <a:buFont typeface="Wingdings"/>
              <a:buChar char=""/>
              <a:tabLst>
                <a:tab pos="241300" algn="l"/>
              </a:tabLst>
            </a:pPr>
            <a:r>
              <a:rPr lang="en-US" sz="2000" spc="-5" dirty="0" smtClean="0">
                <a:latin typeface="Cambria" pitchFamily="18" charset="0"/>
                <a:cs typeface="Times New Roman"/>
              </a:rPr>
              <a:t>Hence </a:t>
            </a:r>
            <a:r>
              <a:rPr lang="en-US" sz="2000" spc="-5" dirty="0" smtClean="0">
                <a:latin typeface="Cambria" pitchFamily="18" charset="0"/>
                <a:cs typeface="Times New Roman"/>
              </a:rPr>
              <a:t>overall</a:t>
            </a:r>
            <a:r>
              <a:rPr lang="en-US" sz="2000" spc="-30" dirty="0" smtClean="0">
                <a:latin typeface="Cambria" pitchFamily="18" charset="0"/>
                <a:cs typeface="Times New Roman"/>
              </a:rPr>
              <a:t> </a:t>
            </a:r>
            <a:r>
              <a:rPr lang="en-US" sz="2000" dirty="0" smtClean="0">
                <a:latin typeface="Cambria" pitchFamily="18" charset="0"/>
                <a:cs typeface="Times New Roman"/>
              </a:rPr>
              <a:t>this</a:t>
            </a:r>
            <a:r>
              <a:rPr lang="en-US" sz="2000" spc="-15" dirty="0" smtClean="0">
                <a:latin typeface="Cambria" pitchFamily="18" charset="0"/>
                <a:cs typeface="Times New Roman"/>
              </a:rPr>
              <a:t> </a:t>
            </a:r>
            <a:r>
              <a:rPr lang="en-US" sz="2000" spc="-5" dirty="0" smtClean="0">
                <a:latin typeface="Cambria" pitchFamily="18" charset="0"/>
                <a:cs typeface="Times New Roman"/>
              </a:rPr>
              <a:t>model</a:t>
            </a:r>
            <a:r>
              <a:rPr lang="en-US" sz="2000" spc="-20" dirty="0" smtClean="0">
                <a:latin typeface="Cambria" pitchFamily="18" charset="0"/>
                <a:cs typeface="Times New Roman"/>
              </a:rPr>
              <a:t> </a:t>
            </a:r>
            <a:r>
              <a:rPr lang="en-US" sz="2000" spc="-10" dirty="0" smtClean="0">
                <a:latin typeface="Cambria" pitchFamily="18" charset="0"/>
                <a:cs typeface="Times New Roman"/>
              </a:rPr>
              <a:t>seems</a:t>
            </a:r>
            <a:r>
              <a:rPr lang="en-US" sz="2000" spc="15" dirty="0" smtClean="0">
                <a:latin typeface="Cambria" pitchFamily="18" charset="0"/>
                <a:cs typeface="Times New Roman"/>
              </a:rPr>
              <a:t> </a:t>
            </a:r>
            <a:r>
              <a:rPr lang="en-US" sz="2000" dirty="0" smtClean="0">
                <a:latin typeface="Cambria" pitchFamily="18" charset="0"/>
                <a:cs typeface="Times New Roman"/>
              </a:rPr>
              <a:t>to</a:t>
            </a:r>
            <a:r>
              <a:rPr lang="en-US" sz="2000" spc="-15" dirty="0" smtClean="0">
                <a:latin typeface="Cambria" pitchFamily="18" charset="0"/>
                <a:cs typeface="Times New Roman"/>
              </a:rPr>
              <a:t> </a:t>
            </a:r>
            <a:r>
              <a:rPr lang="en-US" sz="2000" dirty="0" smtClean="0">
                <a:latin typeface="Cambria" pitchFamily="18" charset="0"/>
                <a:cs typeface="Times New Roman"/>
              </a:rPr>
              <a:t>be</a:t>
            </a:r>
            <a:r>
              <a:rPr lang="en-US" sz="2000" spc="-15" dirty="0" smtClean="0">
                <a:latin typeface="Cambria" pitchFamily="18" charset="0"/>
                <a:cs typeface="Times New Roman"/>
              </a:rPr>
              <a:t> </a:t>
            </a:r>
            <a:r>
              <a:rPr lang="en-US" sz="2000" dirty="0" smtClean="0">
                <a:latin typeface="Cambria" pitchFamily="18" charset="0"/>
                <a:cs typeface="Times New Roman"/>
              </a:rPr>
              <a:t>good</a:t>
            </a:r>
            <a:r>
              <a:rPr lang="en-US" sz="2000" dirty="0" smtClean="0">
                <a:latin typeface="Cambria" pitchFamily="18" charset="0"/>
                <a:cs typeface="Times New Roman"/>
              </a:rPr>
              <a:t>.</a:t>
            </a:r>
            <a:endParaRPr lang="en-US" sz="2000" dirty="0" smtClean="0">
              <a:latin typeface="Cambria" pitchFamily="18" charset="0"/>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000" dirty="0" smtClean="0">
                <a:solidFill>
                  <a:srgbClr val="92D050"/>
                </a:solidFill>
                <a:latin typeface="Cambria" pitchFamily="18" charset="0"/>
              </a:rPr>
              <a:t>Problem Statement</a:t>
            </a:r>
            <a:endParaRPr lang="en-US" sz="5000" dirty="0">
              <a:solidFill>
                <a:srgbClr val="92D050"/>
              </a:solidFill>
              <a:latin typeface="Cambria" pitchFamily="18" charset="0"/>
            </a:endParaRPr>
          </a:p>
        </p:txBody>
      </p:sp>
      <p:sp>
        <p:nvSpPr>
          <p:cNvPr id="2" name="Content Placeholder 1"/>
          <p:cNvSpPr>
            <a:spLocks noGrp="1"/>
          </p:cNvSpPr>
          <p:nvPr>
            <p:ph idx="1"/>
          </p:nvPr>
        </p:nvSpPr>
        <p:spPr/>
        <p:txBody>
          <a:bodyPr>
            <a:normAutofit fontScale="92500"/>
          </a:bodyPr>
          <a:lstStyle/>
          <a:p>
            <a:r>
              <a:rPr lang="en-US" sz="2400" dirty="0" smtClean="0">
                <a:latin typeface="Cambria" pitchFamily="18" charset="0"/>
              </a:rPr>
              <a:t>X Education cells online courses to industry professionals</a:t>
            </a:r>
          </a:p>
          <a:p>
            <a:r>
              <a:rPr lang="en-US" sz="2400" dirty="0" smtClean="0">
                <a:latin typeface="Cambria" pitchFamily="18" charset="0"/>
              </a:rPr>
              <a:t>X Education gets a lot of leads, its lead conversion rate is very poor. For example, if, say, they acquire 100 leads in a day, only about 30 of them are converted.</a:t>
            </a:r>
          </a:p>
          <a:p>
            <a:r>
              <a:rPr lang="en-US" sz="2400" dirty="0" smtClean="0">
                <a:latin typeface="Cambria" pitchFamily="18" charset="0"/>
              </a:rPr>
              <a:t>To make this process more efficient, the company wishes to identify the most potential leads, also known as ‘Hot Leads’</a:t>
            </a:r>
          </a:p>
          <a:p>
            <a:r>
              <a:rPr lang="en-US" sz="2400" dirty="0" smtClean="0">
                <a:latin typeface="Cambria" pitchFamily="18" charset="0"/>
              </a:rPr>
              <a:t>If they successfully identify this set of leads, the lead conversion rate should go up as the sales team will now be focusing more on communicating with the potential leads rather than making calls to everyone.</a:t>
            </a:r>
            <a:endParaRPr lang="en-US" sz="2400" dirty="0">
              <a:latin typeface="Cambria"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2438400"/>
            <a:ext cx="2286000" cy="1905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smtClean="0">
                <a:solidFill>
                  <a:schemeClr val="bg1"/>
                </a:solidFill>
                <a:latin typeface="Cambria" pitchFamily="18" charset="0"/>
              </a:rPr>
              <a:t>Business Objective</a:t>
            </a:r>
            <a:endParaRPr lang="en-US" sz="3000" dirty="0">
              <a:solidFill>
                <a:schemeClr val="bg1"/>
              </a:solidFill>
            </a:endParaRPr>
          </a:p>
        </p:txBody>
      </p:sp>
      <p:sp>
        <p:nvSpPr>
          <p:cNvPr id="6" name="Rectangle 5"/>
          <p:cNvSpPr/>
          <p:nvPr/>
        </p:nvSpPr>
        <p:spPr>
          <a:xfrm>
            <a:off x="2743200" y="1524000"/>
            <a:ext cx="6172200" cy="43434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bg1"/>
                </a:solidFill>
                <a:latin typeface="Cambria" pitchFamily="18" charset="0"/>
              </a:rPr>
              <a:t>• To help X Education to select the most promising leads(Hot Leads), i.e. the leads that are most likely to convert into paying customers</a:t>
            </a:r>
            <a:r>
              <a:rPr lang="en-US" sz="2800" dirty="0" smtClean="0">
                <a:solidFill>
                  <a:schemeClr val="bg1"/>
                </a:solidFill>
                <a:latin typeface="Cambria" pitchFamily="18" charset="0"/>
              </a:rPr>
              <a:t>.</a:t>
            </a:r>
          </a:p>
          <a:p>
            <a:r>
              <a:rPr lang="en-US" sz="2800" dirty="0" smtClean="0">
                <a:solidFill>
                  <a:schemeClr val="bg1"/>
                </a:solidFill>
                <a:latin typeface="Cambria" pitchFamily="18" charset="0"/>
              </a:rPr>
              <a:t> </a:t>
            </a:r>
            <a:r>
              <a:rPr lang="en-US" sz="2800" dirty="0" smtClean="0">
                <a:solidFill>
                  <a:schemeClr val="bg1"/>
                </a:solidFill>
                <a:latin typeface="Cambria" pitchFamily="18" charset="0"/>
              </a:rPr>
              <a:t>• To build a logistic regression model to assign a lead score value between 0 and 100 to each of the leads which can be used by the company to target potential leads.</a:t>
            </a:r>
            <a:endParaRPr lang="en-US" sz="2800" dirty="0">
              <a:solidFill>
                <a:schemeClr val="bg1"/>
              </a:solidFill>
              <a:latin typeface="Cambria"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7467600" cy="1066800"/>
          </a:xfrm>
        </p:spPr>
        <p:txBody>
          <a:bodyPr>
            <a:normAutofit/>
          </a:bodyPr>
          <a:lstStyle/>
          <a:p>
            <a:r>
              <a:rPr lang="en-US" sz="5000" dirty="0" smtClean="0">
                <a:solidFill>
                  <a:srgbClr val="92D050"/>
                </a:solidFill>
                <a:latin typeface="Cambria" pitchFamily="18" charset="0"/>
              </a:rPr>
              <a:t>Solution Methodology</a:t>
            </a:r>
            <a:endParaRPr lang="en-US" sz="5000" dirty="0">
              <a:solidFill>
                <a:srgbClr val="92D050"/>
              </a:solidFill>
              <a:latin typeface="Cambria" pitchFamily="18" charset="0"/>
            </a:endParaRPr>
          </a:p>
        </p:txBody>
      </p:sp>
      <p:sp>
        <p:nvSpPr>
          <p:cNvPr id="5" name="object 3"/>
          <p:cNvSpPr txBox="1">
            <a:spLocks noGrp="1"/>
          </p:cNvSpPr>
          <p:nvPr>
            <p:ph idx="1"/>
          </p:nvPr>
        </p:nvSpPr>
        <p:spPr>
          <a:xfrm>
            <a:off x="304800" y="990600"/>
            <a:ext cx="8610600" cy="5599224"/>
          </a:xfrm>
          <a:prstGeom prst="rect">
            <a:avLst/>
          </a:prstGeom>
        </p:spPr>
        <p:txBody>
          <a:bodyPr vert="horz" wrap="square" lIns="0" tIns="52069" rIns="0" bIns="0" rtlCol="0">
            <a:spAutoFit/>
          </a:bodyPr>
          <a:lstStyle/>
          <a:p>
            <a:pPr marL="12700">
              <a:spcBef>
                <a:spcPts val="409"/>
              </a:spcBef>
              <a:tabLst>
                <a:tab pos="354965" algn="l"/>
              </a:tabLst>
            </a:pPr>
            <a:r>
              <a:rPr sz="1800" b="1" spc="-15" smtClean="0">
                <a:latin typeface="Cambria" pitchFamily="18" charset="0"/>
                <a:cs typeface="Carlito"/>
              </a:rPr>
              <a:t>Data </a:t>
            </a:r>
            <a:r>
              <a:rPr sz="1800" b="1" dirty="0">
                <a:latin typeface="Cambria" pitchFamily="18" charset="0"/>
                <a:cs typeface="Carlito"/>
              </a:rPr>
              <a:t>cleaning and </a:t>
            </a:r>
            <a:r>
              <a:rPr sz="1800" b="1" spc="-15" dirty="0">
                <a:latin typeface="Cambria" pitchFamily="18" charset="0"/>
                <a:cs typeface="Carlito"/>
              </a:rPr>
              <a:t>data</a:t>
            </a:r>
            <a:r>
              <a:rPr sz="1800" b="1" spc="45" dirty="0">
                <a:latin typeface="Cambria" pitchFamily="18" charset="0"/>
                <a:cs typeface="Carlito"/>
              </a:rPr>
              <a:t> </a:t>
            </a:r>
            <a:r>
              <a:rPr sz="1800" b="1" spc="-5" dirty="0">
                <a:latin typeface="Cambria" pitchFamily="18" charset="0"/>
                <a:cs typeface="Carlito"/>
              </a:rPr>
              <a:t>manipulation.</a:t>
            </a:r>
            <a:endParaRPr sz="1800" b="1">
              <a:latin typeface="Cambria" pitchFamily="18" charset="0"/>
              <a:cs typeface="Carlito"/>
            </a:endParaRPr>
          </a:p>
          <a:p>
            <a:pPr marL="726440" indent="-342900">
              <a:lnSpc>
                <a:spcPct val="100000"/>
              </a:lnSpc>
              <a:spcBef>
                <a:spcPts val="340"/>
              </a:spcBef>
              <a:buClr>
                <a:schemeClr val="tx1"/>
              </a:buClr>
              <a:buSzPct val="105555"/>
              <a:buFont typeface="+mj-lt"/>
              <a:buAutoNum type="arabicPeriod"/>
              <a:tabLst>
                <a:tab pos="723265" algn="l"/>
                <a:tab pos="723900" algn="l"/>
              </a:tabLst>
            </a:pPr>
            <a:r>
              <a:rPr sz="1800" spc="-5" dirty="0">
                <a:latin typeface="Cambria" pitchFamily="18" charset="0"/>
                <a:cs typeface="Carlito"/>
              </a:rPr>
              <a:t>Check </a:t>
            </a:r>
            <a:r>
              <a:rPr sz="1800" dirty="0">
                <a:latin typeface="Cambria" pitchFamily="18" charset="0"/>
                <a:cs typeface="Carlito"/>
              </a:rPr>
              <a:t>and </a:t>
            </a:r>
            <a:r>
              <a:rPr sz="1800" spc="-5" dirty="0">
                <a:latin typeface="Cambria" pitchFamily="18" charset="0"/>
                <a:cs typeface="Carlito"/>
              </a:rPr>
              <a:t>handle </a:t>
            </a:r>
            <a:r>
              <a:rPr sz="1800" spc="-10" dirty="0">
                <a:latin typeface="Cambria" pitchFamily="18" charset="0"/>
                <a:cs typeface="Carlito"/>
              </a:rPr>
              <a:t>duplicate</a:t>
            </a:r>
            <a:r>
              <a:rPr sz="1800" spc="45" dirty="0">
                <a:latin typeface="Cambria" pitchFamily="18" charset="0"/>
                <a:cs typeface="Carlito"/>
              </a:rPr>
              <a:t> </a:t>
            </a:r>
            <a:r>
              <a:rPr sz="1800" spc="-10" dirty="0">
                <a:latin typeface="Cambria" pitchFamily="18" charset="0"/>
                <a:cs typeface="Carlito"/>
              </a:rPr>
              <a:t>data.</a:t>
            </a:r>
            <a:endParaRPr sz="1800">
              <a:latin typeface="Cambria" pitchFamily="18" charset="0"/>
              <a:cs typeface="Carlito"/>
            </a:endParaRPr>
          </a:p>
          <a:p>
            <a:pPr marL="726440" indent="-342900">
              <a:lnSpc>
                <a:spcPct val="100000"/>
              </a:lnSpc>
              <a:spcBef>
                <a:spcPts val="320"/>
              </a:spcBef>
              <a:buClr>
                <a:schemeClr val="tx1"/>
              </a:buClr>
              <a:buSzPct val="105555"/>
              <a:buFont typeface="+mj-lt"/>
              <a:buAutoNum type="arabicPeriod"/>
              <a:tabLst>
                <a:tab pos="723265" algn="l"/>
                <a:tab pos="723900" algn="l"/>
              </a:tabLst>
            </a:pPr>
            <a:r>
              <a:rPr sz="1800" spc="-5" dirty="0">
                <a:latin typeface="Cambria" pitchFamily="18" charset="0"/>
                <a:cs typeface="Carlito"/>
              </a:rPr>
              <a:t>Check </a:t>
            </a:r>
            <a:r>
              <a:rPr sz="1800" dirty="0">
                <a:latin typeface="Cambria" pitchFamily="18" charset="0"/>
                <a:cs typeface="Carlito"/>
              </a:rPr>
              <a:t>and </a:t>
            </a:r>
            <a:r>
              <a:rPr sz="1800" spc="-5" dirty="0">
                <a:latin typeface="Cambria" pitchFamily="18" charset="0"/>
                <a:cs typeface="Carlito"/>
              </a:rPr>
              <a:t>handle </a:t>
            </a:r>
            <a:r>
              <a:rPr sz="1800" dirty="0">
                <a:latin typeface="Cambria" pitchFamily="18" charset="0"/>
                <a:cs typeface="Carlito"/>
              </a:rPr>
              <a:t>NA </a:t>
            </a:r>
            <a:r>
              <a:rPr sz="1800" spc="-5" dirty="0">
                <a:latin typeface="Cambria" pitchFamily="18" charset="0"/>
                <a:cs typeface="Carlito"/>
              </a:rPr>
              <a:t>values </a:t>
            </a:r>
            <a:r>
              <a:rPr sz="1800" dirty="0">
                <a:latin typeface="Cambria" pitchFamily="18" charset="0"/>
                <a:cs typeface="Carlito"/>
              </a:rPr>
              <a:t>and </a:t>
            </a:r>
            <a:r>
              <a:rPr sz="1800" spc="-5" dirty="0">
                <a:latin typeface="Cambria" pitchFamily="18" charset="0"/>
                <a:cs typeface="Carlito"/>
              </a:rPr>
              <a:t>missing</a:t>
            </a:r>
            <a:r>
              <a:rPr sz="1800" spc="30" dirty="0">
                <a:latin typeface="Cambria" pitchFamily="18" charset="0"/>
                <a:cs typeface="Carlito"/>
              </a:rPr>
              <a:t> </a:t>
            </a:r>
            <a:r>
              <a:rPr sz="1800" spc="-5" dirty="0">
                <a:latin typeface="Cambria" pitchFamily="18" charset="0"/>
                <a:cs typeface="Carlito"/>
              </a:rPr>
              <a:t>values.</a:t>
            </a:r>
            <a:endParaRPr sz="1800">
              <a:latin typeface="Cambria" pitchFamily="18" charset="0"/>
              <a:cs typeface="Carlito"/>
            </a:endParaRPr>
          </a:p>
          <a:p>
            <a:pPr marL="726440" indent="-342900">
              <a:lnSpc>
                <a:spcPct val="100000"/>
              </a:lnSpc>
              <a:spcBef>
                <a:spcPts val="150"/>
              </a:spcBef>
              <a:buClr>
                <a:schemeClr val="tx1"/>
              </a:buClr>
              <a:buSzPct val="105555"/>
              <a:buFont typeface="+mj-lt"/>
              <a:buAutoNum type="arabicPeriod"/>
              <a:tabLst>
                <a:tab pos="723265" algn="l"/>
                <a:tab pos="723900" algn="l"/>
              </a:tabLst>
            </a:pPr>
            <a:r>
              <a:rPr sz="1800" spc="-10" dirty="0">
                <a:latin typeface="Cambria" pitchFamily="18" charset="0"/>
                <a:cs typeface="Carlito"/>
              </a:rPr>
              <a:t>Drop columns, </a:t>
            </a:r>
            <a:r>
              <a:rPr sz="1800" dirty="0">
                <a:latin typeface="Cambria" pitchFamily="18" charset="0"/>
                <a:cs typeface="Carlito"/>
              </a:rPr>
              <a:t>if it </a:t>
            </a:r>
            <a:r>
              <a:rPr sz="1800" spc="-10" dirty="0">
                <a:latin typeface="Cambria" pitchFamily="18" charset="0"/>
                <a:cs typeface="Carlito"/>
              </a:rPr>
              <a:t>contains large </a:t>
            </a:r>
            <a:r>
              <a:rPr sz="1800" spc="-5" dirty="0">
                <a:latin typeface="Cambria" pitchFamily="18" charset="0"/>
                <a:cs typeface="Carlito"/>
              </a:rPr>
              <a:t>amount of </a:t>
            </a:r>
            <a:r>
              <a:rPr sz="1800" dirty="0">
                <a:latin typeface="Cambria" pitchFamily="18" charset="0"/>
                <a:cs typeface="Carlito"/>
              </a:rPr>
              <a:t>missing </a:t>
            </a:r>
            <a:r>
              <a:rPr sz="1800" spc="-5" dirty="0">
                <a:latin typeface="Cambria" pitchFamily="18" charset="0"/>
                <a:cs typeface="Carlito"/>
              </a:rPr>
              <a:t>values </a:t>
            </a:r>
            <a:r>
              <a:rPr sz="1800" dirty="0">
                <a:latin typeface="Cambria" pitchFamily="18" charset="0"/>
                <a:cs typeface="Carlito"/>
              </a:rPr>
              <a:t>and </a:t>
            </a:r>
            <a:r>
              <a:rPr sz="1800" spc="-5" dirty="0">
                <a:latin typeface="Cambria" pitchFamily="18" charset="0"/>
                <a:cs typeface="Carlito"/>
              </a:rPr>
              <a:t>not </a:t>
            </a:r>
            <a:r>
              <a:rPr sz="1800" spc="-10" dirty="0">
                <a:latin typeface="Cambria" pitchFamily="18" charset="0"/>
                <a:cs typeface="Carlito"/>
              </a:rPr>
              <a:t>useful </a:t>
            </a:r>
            <a:r>
              <a:rPr sz="1800" spc="-15" dirty="0">
                <a:latin typeface="Cambria" pitchFamily="18" charset="0"/>
                <a:cs typeface="Carlito"/>
              </a:rPr>
              <a:t>for </a:t>
            </a:r>
            <a:r>
              <a:rPr sz="1800" spc="-5" dirty="0">
                <a:latin typeface="Cambria" pitchFamily="18" charset="0"/>
                <a:cs typeface="Carlito"/>
              </a:rPr>
              <a:t>the</a:t>
            </a:r>
            <a:r>
              <a:rPr sz="1800" spc="160" dirty="0">
                <a:latin typeface="Cambria" pitchFamily="18" charset="0"/>
                <a:cs typeface="Carlito"/>
              </a:rPr>
              <a:t> </a:t>
            </a:r>
            <a:r>
              <a:rPr sz="1800" spc="-5" dirty="0">
                <a:latin typeface="Cambria" pitchFamily="18" charset="0"/>
                <a:cs typeface="Carlito"/>
              </a:rPr>
              <a:t>analysis.</a:t>
            </a:r>
            <a:endParaRPr sz="1800">
              <a:latin typeface="Cambria" pitchFamily="18" charset="0"/>
              <a:cs typeface="Carlito"/>
            </a:endParaRPr>
          </a:p>
          <a:p>
            <a:pPr marL="726440" indent="-342900">
              <a:lnSpc>
                <a:spcPct val="100000"/>
              </a:lnSpc>
              <a:spcBef>
                <a:spcPts val="120"/>
              </a:spcBef>
              <a:buClr>
                <a:schemeClr val="tx1"/>
              </a:buClr>
              <a:buSzPct val="105555"/>
              <a:buFont typeface="+mj-lt"/>
              <a:buAutoNum type="arabicPeriod"/>
              <a:tabLst>
                <a:tab pos="723265" algn="l"/>
                <a:tab pos="723900" algn="l"/>
              </a:tabLst>
            </a:pPr>
            <a:r>
              <a:rPr sz="1800" spc="-5" dirty="0">
                <a:latin typeface="Cambria" pitchFamily="18" charset="0"/>
                <a:cs typeface="Carlito"/>
              </a:rPr>
              <a:t>Imputation of </a:t>
            </a:r>
            <a:r>
              <a:rPr sz="1800" dirty="0">
                <a:latin typeface="Cambria" pitchFamily="18" charset="0"/>
                <a:cs typeface="Carlito"/>
              </a:rPr>
              <a:t>the </a:t>
            </a:r>
            <a:r>
              <a:rPr sz="1800" spc="-5" dirty="0">
                <a:latin typeface="Cambria" pitchFamily="18" charset="0"/>
                <a:cs typeface="Carlito"/>
              </a:rPr>
              <a:t>values, </a:t>
            </a:r>
            <a:r>
              <a:rPr sz="1800" dirty="0">
                <a:latin typeface="Cambria" pitchFamily="18" charset="0"/>
                <a:cs typeface="Carlito"/>
              </a:rPr>
              <a:t>if</a:t>
            </a:r>
            <a:r>
              <a:rPr sz="1800" spc="25" dirty="0">
                <a:latin typeface="Cambria" pitchFamily="18" charset="0"/>
                <a:cs typeface="Carlito"/>
              </a:rPr>
              <a:t> </a:t>
            </a:r>
            <a:r>
              <a:rPr sz="1800" spc="-15" dirty="0">
                <a:latin typeface="Cambria" pitchFamily="18" charset="0"/>
                <a:cs typeface="Carlito"/>
              </a:rPr>
              <a:t>necessary.</a:t>
            </a:r>
            <a:endParaRPr sz="1800">
              <a:latin typeface="Cambria" pitchFamily="18" charset="0"/>
              <a:cs typeface="Carlito"/>
            </a:endParaRPr>
          </a:p>
          <a:p>
            <a:pPr marL="726440" indent="-342900">
              <a:lnSpc>
                <a:spcPct val="100000"/>
              </a:lnSpc>
              <a:spcBef>
                <a:spcPts val="490"/>
              </a:spcBef>
              <a:buClr>
                <a:schemeClr val="tx1"/>
              </a:buClr>
              <a:buSzPct val="105555"/>
              <a:buFont typeface="+mj-lt"/>
              <a:buAutoNum type="arabicPeriod"/>
              <a:tabLst>
                <a:tab pos="723265" algn="l"/>
                <a:tab pos="723900" algn="l"/>
              </a:tabLst>
            </a:pPr>
            <a:r>
              <a:rPr sz="1800" spc="-5" dirty="0">
                <a:latin typeface="Cambria" pitchFamily="18" charset="0"/>
                <a:cs typeface="Carlito"/>
              </a:rPr>
              <a:t>Check </a:t>
            </a:r>
            <a:r>
              <a:rPr sz="1800" dirty="0">
                <a:latin typeface="Cambria" pitchFamily="18" charset="0"/>
                <a:cs typeface="Carlito"/>
              </a:rPr>
              <a:t>and </a:t>
            </a:r>
            <a:r>
              <a:rPr sz="1800" spc="-5" dirty="0">
                <a:latin typeface="Cambria" pitchFamily="18" charset="0"/>
                <a:cs typeface="Carlito"/>
              </a:rPr>
              <a:t>handle </a:t>
            </a:r>
            <a:r>
              <a:rPr sz="1800" spc="-10" dirty="0">
                <a:latin typeface="Cambria" pitchFamily="18" charset="0"/>
                <a:cs typeface="Carlito"/>
              </a:rPr>
              <a:t>outliers </a:t>
            </a:r>
            <a:r>
              <a:rPr sz="1800" dirty="0">
                <a:latin typeface="Cambria" pitchFamily="18" charset="0"/>
                <a:cs typeface="Carlito"/>
              </a:rPr>
              <a:t>in</a:t>
            </a:r>
            <a:r>
              <a:rPr sz="1800" spc="50" dirty="0">
                <a:latin typeface="Cambria" pitchFamily="18" charset="0"/>
                <a:cs typeface="Carlito"/>
              </a:rPr>
              <a:t> </a:t>
            </a:r>
            <a:r>
              <a:rPr sz="1800" spc="-10" dirty="0">
                <a:latin typeface="Cambria" pitchFamily="18" charset="0"/>
                <a:cs typeface="Carlito"/>
              </a:rPr>
              <a:t>data.</a:t>
            </a:r>
            <a:endParaRPr sz="1800">
              <a:latin typeface="Cambria" pitchFamily="18" charset="0"/>
              <a:cs typeface="Carlito"/>
            </a:endParaRPr>
          </a:p>
          <a:p>
            <a:pPr marL="12700">
              <a:spcBef>
                <a:spcPts val="125"/>
              </a:spcBef>
              <a:tabLst>
                <a:tab pos="354965" algn="l"/>
              </a:tabLst>
            </a:pPr>
            <a:r>
              <a:rPr sz="1800" b="1" spc="-10" smtClean="0">
                <a:latin typeface="Cambria" pitchFamily="18" charset="0"/>
                <a:cs typeface="Carlito"/>
              </a:rPr>
              <a:t>EDA</a:t>
            </a:r>
            <a:endParaRPr lang="en-US" sz="1800" b="1" spc="-10" dirty="0" smtClean="0">
              <a:latin typeface="Cambria" pitchFamily="18" charset="0"/>
              <a:cs typeface="Carlito"/>
            </a:endParaRPr>
          </a:p>
          <a:p>
            <a:pPr marL="582295" indent="-210185">
              <a:lnSpc>
                <a:spcPct val="100000"/>
              </a:lnSpc>
              <a:spcBef>
                <a:spcPts val="434"/>
              </a:spcBef>
              <a:buClr>
                <a:srgbClr val="90C225"/>
              </a:buClr>
              <a:buSzPct val="80555"/>
              <a:buAutoNum type="arabicPeriod"/>
              <a:tabLst>
                <a:tab pos="582930" algn="l"/>
              </a:tabLst>
            </a:pPr>
            <a:r>
              <a:rPr lang="en-US" sz="1800" spc="-10" dirty="0" smtClean="0">
                <a:latin typeface="Cambria" pitchFamily="18" charset="0"/>
                <a:cs typeface="Carlito"/>
              </a:rPr>
              <a:t>Univariate </a:t>
            </a:r>
            <a:r>
              <a:rPr lang="en-US" sz="1800" spc="-15" dirty="0" smtClean="0">
                <a:latin typeface="Cambria" pitchFamily="18" charset="0"/>
                <a:cs typeface="Carlito"/>
              </a:rPr>
              <a:t>data </a:t>
            </a:r>
            <a:r>
              <a:rPr lang="en-US" sz="1800" spc="-5" dirty="0" smtClean="0">
                <a:latin typeface="Cambria" pitchFamily="18" charset="0"/>
                <a:cs typeface="Carlito"/>
              </a:rPr>
              <a:t>analysis: value </a:t>
            </a:r>
            <a:r>
              <a:rPr lang="en-US" sz="1800" spc="-10" dirty="0" smtClean="0">
                <a:latin typeface="Cambria" pitchFamily="18" charset="0"/>
                <a:cs typeface="Carlito"/>
              </a:rPr>
              <a:t>count, </a:t>
            </a:r>
            <a:r>
              <a:rPr lang="en-US" sz="1800" spc="-5" dirty="0" smtClean="0">
                <a:latin typeface="Cambria" pitchFamily="18" charset="0"/>
                <a:cs typeface="Carlito"/>
              </a:rPr>
              <a:t>distribution of variable</a:t>
            </a:r>
            <a:r>
              <a:rPr lang="en-US" sz="1800" spc="55" dirty="0" smtClean="0">
                <a:latin typeface="Cambria" pitchFamily="18" charset="0"/>
                <a:cs typeface="Carlito"/>
              </a:rPr>
              <a:t> </a:t>
            </a:r>
            <a:r>
              <a:rPr lang="en-US" sz="1800" spc="-15" dirty="0" smtClean="0">
                <a:latin typeface="Cambria" pitchFamily="18" charset="0"/>
                <a:cs typeface="Carlito"/>
              </a:rPr>
              <a:t>etc.</a:t>
            </a:r>
            <a:endParaRPr lang="en-US" sz="1800" dirty="0" smtClean="0">
              <a:latin typeface="Cambria" pitchFamily="18" charset="0"/>
              <a:cs typeface="Carlito"/>
            </a:endParaRPr>
          </a:p>
          <a:p>
            <a:pPr marL="582295" indent="-210185">
              <a:lnSpc>
                <a:spcPct val="100000"/>
              </a:lnSpc>
              <a:spcBef>
                <a:spcPts val="645"/>
              </a:spcBef>
              <a:buClr>
                <a:srgbClr val="90C225"/>
              </a:buClr>
              <a:buSzPct val="80555"/>
              <a:buAutoNum type="arabicPeriod"/>
              <a:tabLst>
                <a:tab pos="582930" algn="l"/>
              </a:tabLst>
            </a:pPr>
            <a:r>
              <a:rPr lang="en-US" sz="1800" spc="-10" dirty="0" smtClean="0">
                <a:latin typeface="Cambria" pitchFamily="18" charset="0"/>
                <a:cs typeface="Carlito"/>
              </a:rPr>
              <a:t>Bivariate </a:t>
            </a:r>
            <a:r>
              <a:rPr lang="en-US" sz="1800" spc="-15" dirty="0" smtClean="0">
                <a:latin typeface="Cambria" pitchFamily="18" charset="0"/>
                <a:cs typeface="Carlito"/>
              </a:rPr>
              <a:t>data </a:t>
            </a:r>
            <a:r>
              <a:rPr lang="en-US" sz="1800" spc="-5" dirty="0" smtClean="0">
                <a:latin typeface="Cambria" pitchFamily="18" charset="0"/>
                <a:cs typeface="Carlito"/>
              </a:rPr>
              <a:t>analysis: </a:t>
            </a:r>
            <a:r>
              <a:rPr lang="en-US" sz="1800" spc="-10" dirty="0" smtClean="0">
                <a:latin typeface="Cambria" pitchFamily="18" charset="0"/>
                <a:cs typeface="Carlito"/>
              </a:rPr>
              <a:t>correlation coefficients </a:t>
            </a:r>
            <a:r>
              <a:rPr lang="en-US" sz="1800" dirty="0" smtClean="0">
                <a:latin typeface="Cambria" pitchFamily="18" charset="0"/>
                <a:cs typeface="Carlito"/>
              </a:rPr>
              <a:t>and </a:t>
            </a:r>
            <a:r>
              <a:rPr lang="en-US" sz="1800" spc="-15" dirty="0" smtClean="0">
                <a:latin typeface="Cambria" pitchFamily="18" charset="0"/>
                <a:cs typeface="Carlito"/>
              </a:rPr>
              <a:t>pattern </a:t>
            </a:r>
            <a:r>
              <a:rPr lang="en-US" sz="1800" spc="-10" dirty="0" smtClean="0">
                <a:latin typeface="Cambria" pitchFamily="18" charset="0"/>
                <a:cs typeface="Carlito"/>
              </a:rPr>
              <a:t>between </a:t>
            </a:r>
            <a:r>
              <a:rPr lang="en-US" sz="1800" dirty="0" smtClean="0">
                <a:latin typeface="Cambria" pitchFamily="18" charset="0"/>
                <a:cs typeface="Carlito"/>
              </a:rPr>
              <a:t>the </a:t>
            </a:r>
            <a:r>
              <a:rPr lang="en-US" sz="1800" spc="-5" dirty="0" smtClean="0">
                <a:latin typeface="Cambria" pitchFamily="18" charset="0"/>
                <a:cs typeface="Carlito"/>
              </a:rPr>
              <a:t>variables</a:t>
            </a:r>
            <a:r>
              <a:rPr lang="en-US" sz="1800" spc="150" dirty="0" smtClean="0">
                <a:latin typeface="Cambria" pitchFamily="18" charset="0"/>
                <a:cs typeface="Carlito"/>
              </a:rPr>
              <a:t> </a:t>
            </a:r>
            <a:r>
              <a:rPr lang="en-US" sz="1800" spc="-15" dirty="0" smtClean="0">
                <a:latin typeface="Cambria" pitchFamily="18" charset="0"/>
                <a:cs typeface="Carlito"/>
              </a:rPr>
              <a:t>etc</a:t>
            </a:r>
            <a:r>
              <a:rPr lang="en-US" sz="1800" spc="-15" dirty="0" smtClean="0">
                <a:latin typeface="Cambria" pitchFamily="18" charset="0"/>
                <a:cs typeface="Carlito"/>
              </a:rPr>
              <a:t>.</a:t>
            </a:r>
            <a:endParaRPr lang="en-US" sz="1800" spc="-10" dirty="0" smtClean="0">
              <a:latin typeface="Cambria" pitchFamily="18" charset="0"/>
              <a:cs typeface="Carlito"/>
            </a:endParaRPr>
          </a:p>
          <a:p>
            <a:pPr marL="12700">
              <a:spcBef>
                <a:spcPts val="125"/>
              </a:spcBef>
              <a:tabLst>
                <a:tab pos="354965" algn="l"/>
              </a:tabLst>
            </a:pPr>
            <a:r>
              <a:rPr lang="en-US" sz="1800" b="1" spc="-10" dirty="0" smtClean="0">
                <a:latin typeface="Cambria" pitchFamily="18" charset="0"/>
                <a:cs typeface="Carlito"/>
              </a:rPr>
              <a:t>Feature </a:t>
            </a:r>
            <a:r>
              <a:rPr lang="en-US" sz="1800" b="1" spc="-5" dirty="0" smtClean="0">
                <a:latin typeface="Cambria" pitchFamily="18" charset="0"/>
                <a:cs typeface="Carlito"/>
              </a:rPr>
              <a:t>Scaling </a:t>
            </a:r>
            <a:r>
              <a:rPr lang="en-US" sz="1800" b="1" dirty="0" smtClean="0">
                <a:latin typeface="Cambria" pitchFamily="18" charset="0"/>
                <a:cs typeface="Carlito"/>
              </a:rPr>
              <a:t>&amp; </a:t>
            </a:r>
            <a:r>
              <a:rPr lang="en-US" sz="1800" b="1" spc="-10" dirty="0" smtClean="0">
                <a:latin typeface="Cambria" pitchFamily="18" charset="0"/>
                <a:cs typeface="Carlito"/>
              </a:rPr>
              <a:t>Dummy </a:t>
            </a:r>
            <a:r>
              <a:rPr lang="en-US" sz="1800" b="1" spc="-15" dirty="0" smtClean="0">
                <a:latin typeface="Cambria" pitchFamily="18" charset="0"/>
                <a:cs typeface="Carlito"/>
              </a:rPr>
              <a:t>Variables </a:t>
            </a:r>
            <a:r>
              <a:rPr lang="en-US" sz="1800" b="1" dirty="0" smtClean="0">
                <a:latin typeface="Cambria" pitchFamily="18" charset="0"/>
                <a:cs typeface="Carlito"/>
              </a:rPr>
              <a:t>and </a:t>
            </a:r>
            <a:r>
              <a:rPr lang="en-US" sz="1800" b="1" spc="-5" dirty="0" smtClean="0">
                <a:latin typeface="Cambria" pitchFamily="18" charset="0"/>
                <a:cs typeface="Carlito"/>
              </a:rPr>
              <a:t>encoding of </a:t>
            </a:r>
            <a:r>
              <a:rPr lang="en-US" sz="1800" b="1" dirty="0" smtClean="0">
                <a:latin typeface="Cambria" pitchFamily="18" charset="0"/>
                <a:cs typeface="Carlito"/>
              </a:rPr>
              <a:t>the</a:t>
            </a:r>
            <a:r>
              <a:rPr lang="en-US" sz="1800" b="1" spc="95" dirty="0" smtClean="0">
                <a:latin typeface="Cambria" pitchFamily="18" charset="0"/>
                <a:cs typeface="Carlito"/>
              </a:rPr>
              <a:t> </a:t>
            </a:r>
            <a:r>
              <a:rPr lang="en-US" sz="1800" b="1" spc="-10" dirty="0" smtClean="0">
                <a:latin typeface="Cambria" pitchFamily="18" charset="0"/>
                <a:cs typeface="Carlito"/>
              </a:rPr>
              <a:t>data</a:t>
            </a:r>
            <a:r>
              <a:rPr lang="en-US" sz="1800" b="1" spc="-10" dirty="0" smtClean="0">
                <a:latin typeface="Cambria" pitchFamily="18" charset="0"/>
                <a:cs typeface="Carlito"/>
              </a:rPr>
              <a:t>.</a:t>
            </a:r>
            <a:endParaRPr sz="1800" b="1">
              <a:latin typeface="Cambria" pitchFamily="18" charset="0"/>
              <a:cs typeface="Carlito"/>
            </a:endParaRPr>
          </a:p>
          <a:p>
            <a:pPr marL="12700">
              <a:lnSpc>
                <a:spcPct val="100000"/>
              </a:lnSpc>
              <a:spcBef>
                <a:spcPts val="1585"/>
              </a:spcBef>
              <a:tabLst>
                <a:tab pos="354965" algn="l"/>
              </a:tabLst>
            </a:pPr>
            <a:r>
              <a:rPr sz="1800" b="1" spc="-10" smtClean="0">
                <a:latin typeface="Cambria" pitchFamily="18" charset="0"/>
                <a:cs typeface="Carlito"/>
              </a:rPr>
              <a:t>Classification </a:t>
            </a:r>
            <a:r>
              <a:rPr sz="1800" b="1" spc="-5" dirty="0">
                <a:latin typeface="Cambria" pitchFamily="18" charset="0"/>
                <a:cs typeface="Carlito"/>
              </a:rPr>
              <a:t>technique: logistic </a:t>
            </a:r>
            <a:r>
              <a:rPr sz="1800" b="1" spc="-10" dirty="0">
                <a:latin typeface="Cambria" pitchFamily="18" charset="0"/>
                <a:cs typeface="Carlito"/>
              </a:rPr>
              <a:t>regression </a:t>
            </a:r>
            <a:r>
              <a:rPr sz="1800" b="1" spc="-5" dirty="0">
                <a:latin typeface="Cambria" pitchFamily="18" charset="0"/>
                <a:cs typeface="Carlito"/>
              </a:rPr>
              <a:t>used </a:t>
            </a:r>
            <a:r>
              <a:rPr sz="1800" b="1" spc="-15" dirty="0">
                <a:latin typeface="Cambria" pitchFamily="18" charset="0"/>
                <a:cs typeface="Carlito"/>
              </a:rPr>
              <a:t>for </a:t>
            </a:r>
            <a:r>
              <a:rPr sz="1800" b="1" dirty="0">
                <a:latin typeface="Cambria" pitchFamily="18" charset="0"/>
                <a:cs typeface="Carlito"/>
              </a:rPr>
              <a:t>the model making and</a:t>
            </a:r>
            <a:r>
              <a:rPr sz="1800" b="1" spc="140" dirty="0">
                <a:latin typeface="Cambria" pitchFamily="18" charset="0"/>
                <a:cs typeface="Carlito"/>
              </a:rPr>
              <a:t> </a:t>
            </a:r>
            <a:r>
              <a:rPr sz="1800" b="1" spc="-5">
                <a:latin typeface="Cambria" pitchFamily="18" charset="0"/>
                <a:cs typeface="Carlito"/>
              </a:rPr>
              <a:t>prediction</a:t>
            </a:r>
            <a:r>
              <a:rPr sz="1800" b="1" spc="-5" smtClean="0">
                <a:latin typeface="Cambria" pitchFamily="18" charset="0"/>
                <a:cs typeface="Carlito"/>
              </a:rPr>
              <a:t>.</a:t>
            </a:r>
            <a:endParaRPr sz="1800" b="1">
              <a:latin typeface="Cambria" pitchFamily="18" charset="0"/>
              <a:cs typeface="Carlito"/>
            </a:endParaRPr>
          </a:p>
          <a:p>
            <a:pPr marL="12700">
              <a:lnSpc>
                <a:spcPct val="100000"/>
              </a:lnSpc>
              <a:tabLst>
                <a:tab pos="354965" algn="l"/>
              </a:tabLst>
            </a:pPr>
            <a:r>
              <a:rPr sz="1800" b="1" spc="-15" smtClean="0">
                <a:latin typeface="Cambria" pitchFamily="18" charset="0"/>
                <a:cs typeface="Carlito"/>
              </a:rPr>
              <a:t>Validation </a:t>
            </a:r>
            <a:r>
              <a:rPr sz="1800" b="1" spc="-5" dirty="0">
                <a:latin typeface="Cambria" pitchFamily="18" charset="0"/>
                <a:cs typeface="Carlito"/>
              </a:rPr>
              <a:t>of </a:t>
            </a:r>
            <a:r>
              <a:rPr sz="1800" b="1" dirty="0">
                <a:latin typeface="Cambria" pitchFamily="18" charset="0"/>
                <a:cs typeface="Carlito"/>
              </a:rPr>
              <a:t>the</a:t>
            </a:r>
            <a:r>
              <a:rPr sz="1800" b="1" spc="35" dirty="0">
                <a:latin typeface="Cambria" pitchFamily="18" charset="0"/>
                <a:cs typeface="Carlito"/>
              </a:rPr>
              <a:t> </a:t>
            </a:r>
            <a:r>
              <a:rPr sz="1800" b="1" dirty="0">
                <a:latin typeface="Cambria" pitchFamily="18" charset="0"/>
                <a:cs typeface="Carlito"/>
              </a:rPr>
              <a:t>model.</a:t>
            </a:r>
            <a:endParaRPr sz="1800" b="1">
              <a:latin typeface="Cambria" pitchFamily="18" charset="0"/>
              <a:cs typeface="Carlito"/>
            </a:endParaRPr>
          </a:p>
          <a:p>
            <a:pPr marL="12700">
              <a:lnSpc>
                <a:spcPct val="100000"/>
              </a:lnSpc>
              <a:spcBef>
                <a:spcPts val="1080"/>
              </a:spcBef>
              <a:tabLst>
                <a:tab pos="354965" algn="l"/>
              </a:tabLst>
            </a:pPr>
            <a:r>
              <a:rPr sz="1800" b="1" smtClean="0">
                <a:latin typeface="Cambria" pitchFamily="18" charset="0"/>
                <a:cs typeface="Carlito"/>
              </a:rPr>
              <a:t>Model</a:t>
            </a:r>
            <a:r>
              <a:rPr sz="1800" b="1" spc="-5" smtClean="0">
                <a:latin typeface="Cambria" pitchFamily="18" charset="0"/>
                <a:cs typeface="Carlito"/>
              </a:rPr>
              <a:t> </a:t>
            </a:r>
            <a:r>
              <a:rPr sz="1800" b="1" spc="-10" dirty="0">
                <a:latin typeface="Cambria" pitchFamily="18" charset="0"/>
                <a:cs typeface="Carlito"/>
              </a:rPr>
              <a:t>presentation.</a:t>
            </a:r>
            <a:endParaRPr sz="1800" b="1">
              <a:latin typeface="Cambria" pitchFamily="18" charset="0"/>
              <a:cs typeface="Carlito"/>
            </a:endParaRPr>
          </a:p>
          <a:p>
            <a:pPr marL="12700">
              <a:lnSpc>
                <a:spcPct val="100000"/>
              </a:lnSpc>
              <a:spcBef>
                <a:spcPts val="800"/>
              </a:spcBef>
              <a:tabLst>
                <a:tab pos="354965" algn="l"/>
              </a:tabLst>
            </a:pPr>
            <a:r>
              <a:rPr sz="1800" b="1" spc="-5" smtClean="0">
                <a:latin typeface="Cambria" pitchFamily="18" charset="0"/>
                <a:cs typeface="Carlito"/>
              </a:rPr>
              <a:t>Conclusions </a:t>
            </a:r>
            <a:r>
              <a:rPr sz="1800" b="1" dirty="0">
                <a:latin typeface="Cambria" pitchFamily="18" charset="0"/>
                <a:cs typeface="Carlito"/>
              </a:rPr>
              <a:t>and</a:t>
            </a:r>
            <a:r>
              <a:rPr sz="1800" b="1" spc="20" dirty="0">
                <a:latin typeface="Cambria" pitchFamily="18" charset="0"/>
                <a:cs typeface="Carlito"/>
              </a:rPr>
              <a:t> </a:t>
            </a:r>
            <a:r>
              <a:rPr sz="1800" b="1" spc="-10" dirty="0">
                <a:latin typeface="Cambria" pitchFamily="18" charset="0"/>
                <a:cs typeface="Carlito"/>
              </a:rPr>
              <a:t>recommendations.</a:t>
            </a:r>
            <a:endParaRPr sz="1800" b="1">
              <a:latin typeface="Cambria" pitchFamily="18" charset="0"/>
              <a:cs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7467600" cy="868362"/>
          </a:xfrm>
        </p:spPr>
        <p:txBody>
          <a:bodyPr>
            <a:normAutofit/>
          </a:bodyPr>
          <a:lstStyle/>
          <a:p>
            <a:r>
              <a:rPr lang="en-US" sz="5000" dirty="0" smtClean="0">
                <a:solidFill>
                  <a:srgbClr val="92D050"/>
                </a:solidFill>
                <a:latin typeface="Cambria" pitchFamily="18" charset="0"/>
              </a:rPr>
              <a:t>Data Manipulation</a:t>
            </a:r>
            <a:endParaRPr lang="en-US" sz="5000" dirty="0">
              <a:solidFill>
                <a:srgbClr val="92D050"/>
              </a:solidFill>
              <a:latin typeface="Cambria" pitchFamily="18" charset="0"/>
            </a:endParaRPr>
          </a:p>
        </p:txBody>
      </p:sp>
      <p:sp>
        <p:nvSpPr>
          <p:cNvPr id="4" name="object 3"/>
          <p:cNvSpPr txBox="1"/>
          <p:nvPr/>
        </p:nvSpPr>
        <p:spPr>
          <a:xfrm>
            <a:off x="304800" y="1371600"/>
            <a:ext cx="8723630" cy="4957126"/>
          </a:xfrm>
          <a:prstGeom prst="rect">
            <a:avLst/>
          </a:prstGeom>
        </p:spPr>
        <p:txBody>
          <a:bodyPr vert="horz" wrap="square" lIns="0" tIns="154305" rIns="0" bIns="0" rtlCol="0">
            <a:spAutoFit/>
          </a:bodyPr>
          <a:lstStyle/>
          <a:p>
            <a:pPr marL="12700">
              <a:lnSpc>
                <a:spcPct val="100000"/>
              </a:lnSpc>
              <a:spcBef>
                <a:spcPts val="1215"/>
              </a:spcBef>
              <a:buFont typeface="Wingdings" pitchFamily="2" charset="2"/>
              <a:buChar char="v"/>
              <a:tabLst>
                <a:tab pos="297815" algn="l"/>
              </a:tabLst>
            </a:pPr>
            <a:r>
              <a:rPr lang="en-US" sz="1350" spc="245" dirty="0" smtClean="0">
                <a:solidFill>
                  <a:srgbClr val="90C225"/>
                </a:solidFill>
                <a:latin typeface="Arial"/>
                <a:cs typeface="Arial"/>
              </a:rPr>
              <a:t> </a:t>
            </a:r>
            <a:r>
              <a:rPr spc="-40" smtClean="0">
                <a:latin typeface="Carlito"/>
                <a:cs typeface="Carlito"/>
              </a:rPr>
              <a:t>Total </a:t>
            </a:r>
            <a:r>
              <a:rPr spc="-5" dirty="0">
                <a:latin typeface="Carlito"/>
                <a:cs typeface="Carlito"/>
              </a:rPr>
              <a:t>Number of </a:t>
            </a:r>
            <a:r>
              <a:rPr spc="-20" dirty="0">
                <a:latin typeface="Carlito"/>
                <a:cs typeface="Carlito"/>
              </a:rPr>
              <a:t>Rows </a:t>
            </a:r>
            <a:r>
              <a:rPr spc="-10" dirty="0">
                <a:latin typeface="Carlito"/>
                <a:cs typeface="Carlito"/>
              </a:rPr>
              <a:t>=37, </a:t>
            </a:r>
            <a:r>
              <a:rPr spc="-40" dirty="0">
                <a:latin typeface="Carlito"/>
                <a:cs typeface="Carlito"/>
              </a:rPr>
              <a:t>Total </a:t>
            </a:r>
            <a:r>
              <a:rPr spc="-5" dirty="0">
                <a:latin typeface="Carlito"/>
                <a:cs typeface="Carlito"/>
              </a:rPr>
              <a:t>Number of </a:t>
            </a:r>
            <a:r>
              <a:rPr spc="-10" dirty="0">
                <a:latin typeface="Carlito"/>
                <a:cs typeface="Carlito"/>
              </a:rPr>
              <a:t>Columns</a:t>
            </a:r>
            <a:r>
              <a:rPr spc="190" dirty="0">
                <a:latin typeface="Carlito"/>
                <a:cs typeface="Carlito"/>
              </a:rPr>
              <a:t> </a:t>
            </a:r>
            <a:r>
              <a:rPr spc="-5">
                <a:latin typeface="Carlito"/>
                <a:cs typeface="Carlito"/>
              </a:rPr>
              <a:t>=</a:t>
            </a:r>
            <a:r>
              <a:rPr spc="-5" smtClean="0">
                <a:latin typeface="Carlito"/>
                <a:cs typeface="Carlito"/>
              </a:rPr>
              <a:t>9240.</a:t>
            </a:r>
            <a:endParaRPr lang="en-US" spc="-5" dirty="0" smtClean="0">
              <a:latin typeface="Carlito"/>
              <a:cs typeface="Carlito"/>
            </a:endParaRPr>
          </a:p>
          <a:p>
            <a:pPr marL="12700">
              <a:lnSpc>
                <a:spcPct val="100000"/>
              </a:lnSpc>
              <a:spcBef>
                <a:spcPts val="1215"/>
              </a:spcBef>
              <a:buFont typeface="Wingdings" pitchFamily="2" charset="2"/>
              <a:buChar char="v"/>
              <a:tabLst>
                <a:tab pos="297815" algn="l"/>
              </a:tabLst>
            </a:pPr>
            <a:r>
              <a:rPr spc="-5" smtClean="0">
                <a:latin typeface="Carlito"/>
                <a:cs typeface="Carlito"/>
              </a:rPr>
              <a:t>Single </a:t>
            </a:r>
            <a:r>
              <a:rPr spc="-10" dirty="0">
                <a:latin typeface="Carlito"/>
                <a:cs typeface="Carlito"/>
              </a:rPr>
              <a:t>value </a:t>
            </a:r>
            <a:r>
              <a:rPr spc="-15" dirty="0">
                <a:latin typeface="Carlito"/>
                <a:cs typeface="Carlito"/>
              </a:rPr>
              <a:t>features like </a:t>
            </a:r>
            <a:r>
              <a:rPr spc="-20" dirty="0">
                <a:latin typeface="Carlito"/>
                <a:cs typeface="Carlito"/>
              </a:rPr>
              <a:t>“Magazine”, </a:t>
            </a:r>
            <a:r>
              <a:rPr spc="-10" dirty="0">
                <a:latin typeface="Carlito"/>
                <a:cs typeface="Carlito"/>
              </a:rPr>
              <a:t>“Receive More Updates </a:t>
            </a:r>
            <a:r>
              <a:rPr spc="-5" dirty="0">
                <a:latin typeface="Carlito"/>
                <a:cs typeface="Carlito"/>
              </a:rPr>
              <a:t>About Our </a:t>
            </a:r>
            <a:r>
              <a:rPr spc="-30" dirty="0">
                <a:latin typeface="Carlito"/>
                <a:cs typeface="Carlito"/>
              </a:rPr>
              <a:t>Courses”,  </a:t>
            </a:r>
            <a:r>
              <a:rPr spc="-10" dirty="0">
                <a:latin typeface="Carlito"/>
                <a:cs typeface="Carlito"/>
              </a:rPr>
              <a:t>“Update </a:t>
            </a:r>
            <a:r>
              <a:rPr spc="-5" dirty="0">
                <a:latin typeface="Carlito"/>
                <a:cs typeface="Carlito"/>
              </a:rPr>
              <a:t>me </a:t>
            </a:r>
            <a:r>
              <a:rPr spc="-5">
                <a:latin typeface="Carlito"/>
                <a:cs typeface="Carlito"/>
              </a:rPr>
              <a:t>on</a:t>
            </a:r>
            <a:r>
              <a:rPr spc="25">
                <a:latin typeface="Carlito"/>
                <a:cs typeface="Carlito"/>
              </a:rPr>
              <a:t> </a:t>
            </a:r>
            <a:r>
              <a:rPr smtClean="0">
                <a:latin typeface="Carlito"/>
                <a:cs typeface="Carlito"/>
              </a:rPr>
              <a:t>Supply</a:t>
            </a:r>
            <a:endParaRPr lang="en-US" dirty="0" smtClean="0">
              <a:latin typeface="Carlito"/>
              <a:cs typeface="Carlito"/>
            </a:endParaRPr>
          </a:p>
          <a:p>
            <a:pPr marL="12700">
              <a:lnSpc>
                <a:spcPct val="100000"/>
              </a:lnSpc>
              <a:spcBef>
                <a:spcPts val="1215"/>
              </a:spcBef>
              <a:buFont typeface="Wingdings" pitchFamily="2" charset="2"/>
              <a:buChar char="v"/>
              <a:tabLst>
                <a:tab pos="297815" algn="l"/>
              </a:tabLst>
            </a:pPr>
            <a:r>
              <a:rPr spc="-5" smtClean="0">
                <a:latin typeface="Carlito"/>
                <a:cs typeface="Carlito"/>
              </a:rPr>
              <a:t>Chain </a:t>
            </a:r>
            <a:r>
              <a:rPr spc="-25" dirty="0">
                <a:latin typeface="Carlito"/>
                <a:cs typeface="Carlito"/>
              </a:rPr>
              <a:t>Content”, </a:t>
            </a:r>
            <a:r>
              <a:rPr spc="-15" dirty="0">
                <a:latin typeface="Carlito"/>
                <a:cs typeface="Carlito"/>
              </a:rPr>
              <a:t>“Get </a:t>
            </a:r>
            <a:r>
              <a:rPr spc="-10" dirty="0">
                <a:latin typeface="Carlito"/>
                <a:cs typeface="Carlito"/>
              </a:rPr>
              <a:t>updates </a:t>
            </a:r>
            <a:r>
              <a:rPr spc="-5" dirty="0">
                <a:latin typeface="Carlito"/>
                <a:cs typeface="Carlito"/>
              </a:rPr>
              <a:t>on DM </a:t>
            </a:r>
            <a:r>
              <a:rPr spc="-25" dirty="0">
                <a:latin typeface="Carlito"/>
                <a:cs typeface="Carlito"/>
              </a:rPr>
              <a:t>Content”, </a:t>
            </a:r>
            <a:r>
              <a:rPr spc="-5" dirty="0">
                <a:latin typeface="Carlito"/>
                <a:cs typeface="Carlito"/>
              </a:rPr>
              <a:t>“I </a:t>
            </a:r>
            <a:r>
              <a:rPr spc="-10" dirty="0">
                <a:latin typeface="Carlito"/>
                <a:cs typeface="Carlito"/>
              </a:rPr>
              <a:t>agree </a:t>
            </a:r>
            <a:r>
              <a:rPr spc="-15" dirty="0">
                <a:latin typeface="Carlito"/>
                <a:cs typeface="Carlito"/>
              </a:rPr>
              <a:t>to pay </a:t>
            </a:r>
            <a:r>
              <a:rPr spc="-5" dirty="0">
                <a:latin typeface="Carlito"/>
                <a:cs typeface="Carlito"/>
              </a:rPr>
              <a:t>the amount </a:t>
            </a:r>
            <a:r>
              <a:rPr spc="-10" dirty="0">
                <a:latin typeface="Carlito"/>
                <a:cs typeface="Carlito"/>
              </a:rPr>
              <a:t>through  </a:t>
            </a:r>
            <a:r>
              <a:rPr spc="-5" dirty="0">
                <a:latin typeface="Carlito"/>
                <a:cs typeface="Carlito"/>
              </a:rPr>
              <a:t>cheque” </a:t>
            </a:r>
            <a:r>
              <a:rPr spc="-10" dirty="0">
                <a:latin typeface="Carlito"/>
                <a:cs typeface="Carlito"/>
              </a:rPr>
              <a:t>etc. </a:t>
            </a:r>
            <a:r>
              <a:rPr spc="-15" dirty="0">
                <a:latin typeface="Carlito"/>
                <a:cs typeface="Carlito"/>
              </a:rPr>
              <a:t>have </a:t>
            </a:r>
            <a:r>
              <a:rPr spc="-5">
                <a:latin typeface="Carlito"/>
                <a:cs typeface="Carlito"/>
              </a:rPr>
              <a:t>been</a:t>
            </a:r>
            <a:r>
              <a:rPr spc="55">
                <a:latin typeface="Carlito"/>
                <a:cs typeface="Carlito"/>
              </a:rPr>
              <a:t> </a:t>
            </a:r>
            <a:r>
              <a:rPr spc="-10" smtClean="0">
                <a:latin typeface="Carlito"/>
                <a:cs typeface="Carlito"/>
              </a:rPr>
              <a:t>dropped</a:t>
            </a:r>
            <a:endParaRPr lang="en-US" spc="-10" dirty="0" smtClean="0">
              <a:latin typeface="Carlito"/>
              <a:cs typeface="Carlito"/>
            </a:endParaRPr>
          </a:p>
          <a:p>
            <a:pPr marL="12700">
              <a:lnSpc>
                <a:spcPct val="100000"/>
              </a:lnSpc>
              <a:spcBef>
                <a:spcPts val="1215"/>
              </a:spcBef>
              <a:buFont typeface="Wingdings" pitchFamily="2" charset="2"/>
              <a:buChar char="v"/>
              <a:tabLst>
                <a:tab pos="297815" algn="l"/>
              </a:tabLst>
            </a:pPr>
            <a:r>
              <a:rPr spc="-10" smtClean="0">
                <a:latin typeface="Carlito"/>
                <a:cs typeface="Carlito"/>
              </a:rPr>
              <a:t>Removing </a:t>
            </a:r>
            <a:r>
              <a:rPr spc="-5" dirty="0">
                <a:latin typeface="Carlito"/>
                <a:cs typeface="Carlito"/>
              </a:rPr>
              <a:t>the </a:t>
            </a:r>
            <a:r>
              <a:rPr spc="-10" dirty="0">
                <a:latin typeface="Carlito"/>
                <a:cs typeface="Carlito"/>
              </a:rPr>
              <a:t>“Prospect </a:t>
            </a:r>
            <a:r>
              <a:rPr spc="-5" dirty="0">
                <a:latin typeface="Carlito"/>
                <a:cs typeface="Carlito"/>
              </a:rPr>
              <a:t>ID” and “Lead </a:t>
            </a:r>
            <a:r>
              <a:rPr spc="5" dirty="0">
                <a:latin typeface="Carlito"/>
                <a:cs typeface="Carlito"/>
              </a:rPr>
              <a:t>Number” </a:t>
            </a:r>
            <a:r>
              <a:rPr spc="-5" dirty="0">
                <a:latin typeface="Carlito"/>
                <a:cs typeface="Carlito"/>
              </a:rPr>
              <a:t>which is not necessary </a:t>
            </a:r>
            <a:r>
              <a:rPr spc="-15" dirty="0">
                <a:latin typeface="Carlito"/>
                <a:cs typeface="Carlito"/>
              </a:rPr>
              <a:t>for </a:t>
            </a:r>
            <a:r>
              <a:rPr spc="-5">
                <a:latin typeface="Carlito"/>
                <a:cs typeface="Carlito"/>
              </a:rPr>
              <a:t>the</a:t>
            </a:r>
            <a:r>
              <a:rPr spc="204">
                <a:latin typeface="Carlito"/>
                <a:cs typeface="Carlito"/>
              </a:rPr>
              <a:t> </a:t>
            </a:r>
            <a:r>
              <a:rPr spc="-10" smtClean="0">
                <a:latin typeface="Carlito"/>
                <a:cs typeface="Carlito"/>
              </a:rPr>
              <a:t>analysi</a:t>
            </a:r>
            <a:endParaRPr lang="en-US" spc="-10" dirty="0" smtClean="0">
              <a:latin typeface="Carlito"/>
              <a:cs typeface="Carlito"/>
            </a:endParaRPr>
          </a:p>
          <a:p>
            <a:pPr marL="12700">
              <a:lnSpc>
                <a:spcPct val="100000"/>
              </a:lnSpc>
              <a:spcBef>
                <a:spcPts val="1215"/>
              </a:spcBef>
              <a:buFont typeface="Wingdings" pitchFamily="2" charset="2"/>
              <a:buChar char="v"/>
              <a:tabLst>
                <a:tab pos="297815" algn="l"/>
              </a:tabLst>
            </a:pPr>
            <a:r>
              <a:rPr spc="-5" smtClean="0">
                <a:latin typeface="Carlito"/>
                <a:cs typeface="Carlito"/>
              </a:rPr>
              <a:t>After </a:t>
            </a:r>
            <a:r>
              <a:rPr spc="-5" dirty="0">
                <a:latin typeface="Carlito"/>
                <a:cs typeface="Carlito"/>
              </a:rPr>
              <a:t>checking </a:t>
            </a:r>
            <a:r>
              <a:rPr spc="-20" dirty="0">
                <a:latin typeface="Carlito"/>
                <a:cs typeface="Carlito"/>
              </a:rPr>
              <a:t>for </a:t>
            </a:r>
            <a:r>
              <a:rPr spc="-5" dirty="0">
                <a:latin typeface="Carlito"/>
                <a:cs typeface="Carlito"/>
              </a:rPr>
              <a:t>the </a:t>
            </a:r>
            <a:r>
              <a:rPr spc="-10" dirty="0">
                <a:latin typeface="Carlito"/>
                <a:cs typeface="Carlito"/>
              </a:rPr>
              <a:t>value counts </a:t>
            </a:r>
            <a:r>
              <a:rPr spc="-20" dirty="0">
                <a:latin typeface="Carlito"/>
                <a:cs typeface="Carlito"/>
              </a:rPr>
              <a:t>for </a:t>
            </a:r>
            <a:r>
              <a:rPr spc="-5" dirty="0">
                <a:latin typeface="Carlito"/>
                <a:cs typeface="Carlito"/>
              </a:rPr>
              <a:t>some of the object type variables, </a:t>
            </a:r>
            <a:r>
              <a:rPr spc="-15" dirty="0">
                <a:latin typeface="Carlito"/>
                <a:cs typeface="Carlito"/>
              </a:rPr>
              <a:t>we </a:t>
            </a:r>
            <a:r>
              <a:rPr spc="-5" dirty="0">
                <a:latin typeface="Carlito"/>
                <a:cs typeface="Carlito"/>
              </a:rPr>
              <a:t>find some </a:t>
            </a:r>
            <a:r>
              <a:rPr spc="-10" dirty="0">
                <a:latin typeface="Carlito"/>
                <a:cs typeface="Carlito"/>
              </a:rPr>
              <a:t>of  </a:t>
            </a:r>
            <a:r>
              <a:rPr spc="-5" dirty="0">
                <a:latin typeface="Carlito"/>
                <a:cs typeface="Carlito"/>
              </a:rPr>
              <a:t>the </a:t>
            </a:r>
            <a:r>
              <a:rPr spc="-15" dirty="0">
                <a:latin typeface="Carlito"/>
                <a:cs typeface="Carlito"/>
              </a:rPr>
              <a:t>features </a:t>
            </a:r>
            <a:r>
              <a:rPr spc="-5" dirty="0">
                <a:latin typeface="Carlito"/>
                <a:cs typeface="Carlito"/>
              </a:rPr>
              <a:t>which has no enough variance, which </a:t>
            </a:r>
            <a:r>
              <a:rPr spc="-15" dirty="0">
                <a:latin typeface="Carlito"/>
                <a:cs typeface="Carlito"/>
              </a:rPr>
              <a:t>we have </a:t>
            </a:r>
            <a:r>
              <a:rPr spc="-10" dirty="0">
                <a:latin typeface="Carlito"/>
                <a:cs typeface="Carlito"/>
              </a:rPr>
              <a:t>dropped, </a:t>
            </a:r>
            <a:r>
              <a:rPr spc="-5" dirty="0">
                <a:latin typeface="Carlito"/>
                <a:cs typeface="Carlito"/>
              </a:rPr>
              <a:t>the </a:t>
            </a:r>
            <a:r>
              <a:rPr spc="-15" dirty="0">
                <a:latin typeface="Carlito"/>
                <a:cs typeface="Carlito"/>
              </a:rPr>
              <a:t>features </a:t>
            </a:r>
            <a:r>
              <a:rPr spc="-10" dirty="0">
                <a:latin typeface="Carlito"/>
                <a:cs typeface="Carlito"/>
              </a:rPr>
              <a:t>are:  </a:t>
            </a:r>
            <a:r>
              <a:rPr spc="-5" dirty="0">
                <a:latin typeface="Carlito"/>
                <a:cs typeface="Carlito"/>
              </a:rPr>
              <a:t>“Do Not </a:t>
            </a:r>
            <a:r>
              <a:rPr spc="-35" dirty="0">
                <a:latin typeface="Carlito"/>
                <a:cs typeface="Carlito"/>
              </a:rPr>
              <a:t>Call”, </a:t>
            </a:r>
            <a:r>
              <a:rPr spc="-10" dirty="0">
                <a:latin typeface="Carlito"/>
                <a:cs typeface="Carlito"/>
              </a:rPr>
              <a:t>“What </a:t>
            </a:r>
            <a:r>
              <a:rPr spc="-15" dirty="0">
                <a:latin typeface="Carlito"/>
                <a:cs typeface="Carlito"/>
              </a:rPr>
              <a:t>matters </a:t>
            </a:r>
            <a:r>
              <a:rPr spc="-10" dirty="0">
                <a:latin typeface="Carlito"/>
                <a:cs typeface="Carlito"/>
              </a:rPr>
              <a:t>most </a:t>
            </a:r>
            <a:r>
              <a:rPr spc="-15" dirty="0">
                <a:latin typeface="Carlito"/>
                <a:cs typeface="Carlito"/>
              </a:rPr>
              <a:t>to </a:t>
            </a:r>
            <a:r>
              <a:rPr spc="-10" dirty="0">
                <a:latin typeface="Carlito"/>
                <a:cs typeface="Carlito"/>
              </a:rPr>
              <a:t>you </a:t>
            </a:r>
            <a:r>
              <a:rPr spc="-5" dirty="0">
                <a:latin typeface="Carlito"/>
                <a:cs typeface="Carlito"/>
              </a:rPr>
              <a:t>in choosing </a:t>
            </a:r>
            <a:r>
              <a:rPr spc="-30" dirty="0">
                <a:latin typeface="Carlito"/>
                <a:cs typeface="Carlito"/>
              </a:rPr>
              <a:t>course”, </a:t>
            </a:r>
            <a:r>
              <a:rPr spc="-25" dirty="0">
                <a:latin typeface="Carlito"/>
                <a:cs typeface="Carlito"/>
              </a:rPr>
              <a:t>“Search”,</a:t>
            </a:r>
            <a:r>
              <a:rPr spc="280" dirty="0">
                <a:latin typeface="Carlito"/>
                <a:cs typeface="Carlito"/>
              </a:rPr>
              <a:t> </a:t>
            </a:r>
            <a:r>
              <a:rPr spc="-10">
                <a:latin typeface="Carlito"/>
                <a:cs typeface="Carlito"/>
              </a:rPr>
              <a:t>“</a:t>
            </a:r>
            <a:r>
              <a:rPr spc="-10" smtClean="0">
                <a:latin typeface="Carlito"/>
                <a:cs typeface="Carlito"/>
              </a:rPr>
              <a:t>Newspa</a:t>
            </a:r>
            <a:r>
              <a:rPr lang="en-US" spc="-10" dirty="0" smtClean="0">
                <a:latin typeface="Carlito"/>
                <a:cs typeface="Carlito"/>
              </a:rPr>
              <a:t>per” </a:t>
            </a:r>
          </a:p>
          <a:p>
            <a:pPr marL="12700">
              <a:lnSpc>
                <a:spcPct val="100000"/>
              </a:lnSpc>
              <a:spcBef>
                <a:spcPts val="1215"/>
              </a:spcBef>
              <a:buFont typeface="Wingdings" pitchFamily="2" charset="2"/>
              <a:buChar char="v"/>
              <a:tabLst>
                <a:tab pos="297815" algn="l"/>
              </a:tabLst>
            </a:pPr>
            <a:r>
              <a:rPr spc="-20" smtClean="0">
                <a:latin typeface="Carlito"/>
                <a:cs typeface="Carlito"/>
              </a:rPr>
              <a:t>Article</a:t>
            </a:r>
            <a:r>
              <a:rPr spc="-20" dirty="0">
                <a:latin typeface="Carlito"/>
                <a:cs typeface="Carlito"/>
              </a:rPr>
              <a:t>”, </a:t>
            </a:r>
            <a:r>
              <a:rPr spc="-5" dirty="0">
                <a:latin typeface="Carlito"/>
                <a:cs typeface="Carlito"/>
              </a:rPr>
              <a:t>“X </a:t>
            </a:r>
            <a:r>
              <a:rPr spc="-10" dirty="0">
                <a:latin typeface="Carlito"/>
                <a:cs typeface="Carlito"/>
              </a:rPr>
              <a:t>Education </a:t>
            </a:r>
            <a:r>
              <a:rPr spc="-30" dirty="0">
                <a:latin typeface="Carlito"/>
                <a:cs typeface="Carlito"/>
              </a:rPr>
              <a:t>Forums”, </a:t>
            </a:r>
            <a:r>
              <a:rPr spc="-15" dirty="0">
                <a:latin typeface="Carlito"/>
                <a:cs typeface="Carlito"/>
              </a:rPr>
              <a:t>“Newspaper”, </a:t>
            </a:r>
            <a:r>
              <a:rPr spc="-10" dirty="0">
                <a:latin typeface="Carlito"/>
                <a:cs typeface="Carlito"/>
              </a:rPr>
              <a:t>“Digital </a:t>
            </a:r>
            <a:r>
              <a:rPr dirty="0">
                <a:latin typeface="Carlito"/>
                <a:cs typeface="Carlito"/>
              </a:rPr>
              <a:t>Advertisement</a:t>
            </a:r>
            <a:r>
              <a:rPr>
                <a:latin typeface="Carlito"/>
                <a:cs typeface="Carlito"/>
              </a:rPr>
              <a:t>”</a:t>
            </a:r>
            <a:r>
              <a:rPr spc="145">
                <a:latin typeface="Carlito"/>
                <a:cs typeface="Carlito"/>
              </a:rPr>
              <a:t> </a:t>
            </a:r>
            <a:r>
              <a:rPr spc="-15" smtClean="0">
                <a:latin typeface="Carlito"/>
                <a:cs typeface="Carlito"/>
              </a:rPr>
              <a:t>etc.</a:t>
            </a:r>
            <a:endParaRPr lang="en-US" spc="-15" dirty="0" smtClean="0">
              <a:latin typeface="Carlito"/>
              <a:cs typeface="Carlito"/>
            </a:endParaRPr>
          </a:p>
          <a:p>
            <a:pPr marL="12700">
              <a:lnSpc>
                <a:spcPct val="100000"/>
              </a:lnSpc>
              <a:spcBef>
                <a:spcPts val="1215"/>
              </a:spcBef>
              <a:buFont typeface="Wingdings" pitchFamily="2" charset="2"/>
              <a:buChar char="v"/>
              <a:tabLst>
                <a:tab pos="297815" algn="l"/>
              </a:tabLst>
            </a:pPr>
            <a:r>
              <a:rPr spc="-10" smtClean="0">
                <a:latin typeface="Carlito"/>
                <a:cs typeface="Carlito"/>
              </a:rPr>
              <a:t>Dropping </a:t>
            </a:r>
            <a:r>
              <a:rPr spc="-5" dirty="0">
                <a:latin typeface="Carlito"/>
                <a:cs typeface="Carlito"/>
              </a:rPr>
              <a:t>the </a:t>
            </a:r>
            <a:r>
              <a:rPr spc="-10" dirty="0">
                <a:latin typeface="Carlito"/>
                <a:cs typeface="Carlito"/>
              </a:rPr>
              <a:t>columns having more </a:t>
            </a:r>
            <a:r>
              <a:rPr dirty="0">
                <a:latin typeface="Carlito"/>
                <a:cs typeface="Carlito"/>
              </a:rPr>
              <a:t>than </a:t>
            </a:r>
            <a:r>
              <a:rPr spc="-5" dirty="0">
                <a:latin typeface="Carlito"/>
                <a:cs typeface="Carlito"/>
              </a:rPr>
              <a:t>35% as missing </a:t>
            </a:r>
            <a:r>
              <a:rPr spc="-10" dirty="0">
                <a:latin typeface="Carlito"/>
                <a:cs typeface="Carlito"/>
              </a:rPr>
              <a:t>value </a:t>
            </a:r>
            <a:r>
              <a:rPr spc="-5" dirty="0">
                <a:latin typeface="Carlito"/>
                <a:cs typeface="Carlito"/>
              </a:rPr>
              <a:t>such as ‘How did </a:t>
            </a:r>
            <a:r>
              <a:rPr spc="-10" dirty="0">
                <a:latin typeface="Carlito"/>
                <a:cs typeface="Carlito"/>
              </a:rPr>
              <a:t>you </a:t>
            </a:r>
            <a:r>
              <a:rPr spc="-5" dirty="0">
                <a:latin typeface="Carlito"/>
                <a:cs typeface="Carlito"/>
              </a:rPr>
              <a:t>hear  about X </a:t>
            </a:r>
            <a:r>
              <a:rPr spc="-10" dirty="0">
                <a:latin typeface="Carlito"/>
                <a:cs typeface="Carlito"/>
              </a:rPr>
              <a:t>Education’ </a:t>
            </a:r>
            <a:r>
              <a:rPr spc="-5" dirty="0">
                <a:latin typeface="Carlito"/>
                <a:cs typeface="Carlito"/>
              </a:rPr>
              <a:t>and ‘Lead</a:t>
            </a:r>
            <a:r>
              <a:rPr spc="5" dirty="0">
                <a:latin typeface="Carlito"/>
                <a:cs typeface="Carlito"/>
              </a:rPr>
              <a:t> </a:t>
            </a:r>
            <a:r>
              <a:rPr spc="-30" dirty="0">
                <a:latin typeface="Carlito"/>
                <a:cs typeface="Carlito"/>
              </a:rPr>
              <a:t>Profile’.</a:t>
            </a:r>
            <a:endParaRPr>
              <a:latin typeface="Carlito"/>
              <a:cs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324358"/>
            <a:ext cx="7772400" cy="781624"/>
          </a:xfrm>
          <a:prstGeom prst="rect">
            <a:avLst/>
          </a:prstGeom>
        </p:spPr>
        <p:txBody>
          <a:bodyPr vert="horz" wrap="square" lIns="0" tIns="12065" rIns="0" bIns="0" rtlCol="0">
            <a:spAutoFit/>
          </a:bodyPr>
          <a:lstStyle/>
          <a:p>
            <a:pPr marL="12700">
              <a:lnSpc>
                <a:spcPct val="100000"/>
              </a:lnSpc>
              <a:spcBef>
                <a:spcPts val="95"/>
              </a:spcBef>
            </a:pPr>
            <a:r>
              <a:rPr sz="5000" spc="-5" dirty="0">
                <a:solidFill>
                  <a:srgbClr val="92D050"/>
                </a:solidFill>
                <a:latin typeface="Cambria" pitchFamily="18" charset="0"/>
              </a:rPr>
              <a:t>Exploratory</a:t>
            </a:r>
            <a:r>
              <a:rPr sz="5000" spc="-25" dirty="0">
                <a:solidFill>
                  <a:srgbClr val="92D050"/>
                </a:solidFill>
                <a:latin typeface="Cambria" pitchFamily="18" charset="0"/>
              </a:rPr>
              <a:t> </a:t>
            </a:r>
            <a:r>
              <a:rPr sz="5000" spc="-5" dirty="0">
                <a:solidFill>
                  <a:srgbClr val="92D050"/>
                </a:solidFill>
                <a:latin typeface="Cambria" pitchFamily="18" charset="0"/>
              </a:rPr>
              <a:t>Data</a:t>
            </a:r>
            <a:r>
              <a:rPr sz="5000" spc="-125" dirty="0">
                <a:solidFill>
                  <a:srgbClr val="92D050"/>
                </a:solidFill>
                <a:latin typeface="Cambria" pitchFamily="18" charset="0"/>
              </a:rPr>
              <a:t> </a:t>
            </a:r>
            <a:r>
              <a:rPr sz="5000" spc="-5" dirty="0">
                <a:solidFill>
                  <a:srgbClr val="92D050"/>
                </a:solidFill>
                <a:latin typeface="Cambria" pitchFamily="18" charset="0"/>
              </a:rPr>
              <a:t>Analysis</a:t>
            </a:r>
          </a:p>
        </p:txBody>
      </p:sp>
      <p:sp>
        <p:nvSpPr>
          <p:cNvPr id="3" name="object 3"/>
          <p:cNvSpPr txBox="1"/>
          <p:nvPr/>
        </p:nvSpPr>
        <p:spPr>
          <a:xfrm>
            <a:off x="216332" y="1640585"/>
            <a:ext cx="2907868" cy="566822"/>
          </a:xfrm>
          <a:prstGeom prst="rect">
            <a:avLst/>
          </a:prstGeom>
        </p:spPr>
        <p:txBody>
          <a:bodyPr vert="horz" wrap="square" lIns="0" tIns="12700" rIns="0" bIns="0" rtlCol="0">
            <a:spAutoFit/>
          </a:bodyPr>
          <a:lstStyle/>
          <a:p>
            <a:pPr marL="12700">
              <a:lnSpc>
                <a:spcPct val="100000"/>
              </a:lnSpc>
              <a:spcBef>
                <a:spcPts val="100"/>
              </a:spcBef>
            </a:pPr>
            <a:r>
              <a:rPr spc="-60" dirty="0">
                <a:latin typeface="Times New Roman"/>
                <a:cs typeface="Times New Roman"/>
              </a:rPr>
              <a:t>We</a:t>
            </a:r>
            <a:r>
              <a:rPr spc="-15" dirty="0">
                <a:latin typeface="Times New Roman"/>
                <a:cs typeface="Times New Roman"/>
              </a:rPr>
              <a:t> </a:t>
            </a:r>
            <a:r>
              <a:rPr spc="-5" dirty="0">
                <a:latin typeface="Times New Roman"/>
                <a:cs typeface="Times New Roman"/>
              </a:rPr>
              <a:t>have</a:t>
            </a:r>
            <a:r>
              <a:rPr spc="-10" dirty="0">
                <a:latin typeface="Times New Roman"/>
                <a:cs typeface="Times New Roman"/>
              </a:rPr>
              <a:t> </a:t>
            </a:r>
            <a:r>
              <a:rPr spc="-5" dirty="0">
                <a:latin typeface="Times New Roman"/>
                <a:cs typeface="Times New Roman"/>
              </a:rPr>
              <a:t>around</a:t>
            </a:r>
            <a:r>
              <a:rPr spc="-25" dirty="0">
                <a:latin typeface="Times New Roman"/>
                <a:cs typeface="Times New Roman"/>
              </a:rPr>
              <a:t> </a:t>
            </a:r>
            <a:r>
              <a:rPr dirty="0">
                <a:latin typeface="Times New Roman"/>
                <a:cs typeface="Times New Roman"/>
              </a:rPr>
              <a:t>39%</a:t>
            </a:r>
            <a:r>
              <a:rPr spc="-20" dirty="0">
                <a:latin typeface="Times New Roman"/>
                <a:cs typeface="Times New Roman"/>
              </a:rPr>
              <a:t> </a:t>
            </a:r>
            <a:r>
              <a:rPr spc="-5" dirty="0">
                <a:latin typeface="Times New Roman"/>
                <a:cs typeface="Times New Roman"/>
              </a:rPr>
              <a:t>Conversion</a:t>
            </a:r>
            <a:r>
              <a:rPr spc="-25" dirty="0">
                <a:latin typeface="Times New Roman"/>
                <a:cs typeface="Times New Roman"/>
              </a:rPr>
              <a:t> </a:t>
            </a:r>
            <a:r>
              <a:rPr dirty="0">
                <a:latin typeface="Times New Roman"/>
                <a:cs typeface="Times New Roman"/>
              </a:rPr>
              <a:t>rate</a:t>
            </a:r>
            <a:r>
              <a:rPr spc="-20" dirty="0">
                <a:latin typeface="Times New Roman"/>
                <a:cs typeface="Times New Roman"/>
              </a:rPr>
              <a:t> </a:t>
            </a:r>
            <a:r>
              <a:rPr dirty="0">
                <a:latin typeface="Times New Roman"/>
                <a:cs typeface="Times New Roman"/>
              </a:rPr>
              <a:t>in</a:t>
            </a:r>
            <a:r>
              <a:rPr spc="-35" dirty="0">
                <a:latin typeface="Times New Roman"/>
                <a:cs typeface="Times New Roman"/>
              </a:rPr>
              <a:t> </a:t>
            </a:r>
            <a:r>
              <a:rPr spc="-25" dirty="0">
                <a:latin typeface="Times New Roman"/>
                <a:cs typeface="Times New Roman"/>
              </a:rPr>
              <a:t>Total</a:t>
            </a:r>
            <a:endParaRPr>
              <a:latin typeface="Times New Roman"/>
              <a:cs typeface="Times New Roman"/>
            </a:endParaRPr>
          </a:p>
        </p:txBody>
      </p:sp>
      <p:sp>
        <p:nvSpPr>
          <p:cNvPr id="4" name="object 4"/>
          <p:cNvSpPr txBox="1"/>
          <p:nvPr/>
        </p:nvSpPr>
        <p:spPr>
          <a:xfrm>
            <a:off x="216332" y="5373725"/>
            <a:ext cx="57150"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Times New Roman"/>
                <a:cs typeface="Times New Roman"/>
              </a:rPr>
              <a:t>.</a:t>
            </a:r>
            <a:endParaRPr sz="1600">
              <a:latin typeface="Times New Roman"/>
              <a:cs typeface="Times New Roman"/>
            </a:endParaRPr>
          </a:p>
        </p:txBody>
      </p:sp>
      <p:sp>
        <p:nvSpPr>
          <p:cNvPr id="5" name="object 5"/>
          <p:cNvSpPr txBox="1"/>
          <p:nvPr/>
        </p:nvSpPr>
        <p:spPr>
          <a:xfrm>
            <a:off x="3477292" y="1631950"/>
            <a:ext cx="5351621" cy="628377"/>
          </a:xfrm>
          <a:prstGeom prst="rect">
            <a:avLst/>
          </a:prstGeom>
        </p:spPr>
        <p:txBody>
          <a:bodyPr vert="horz" wrap="square" lIns="0" tIns="12700" rIns="0" bIns="0" rtlCol="0">
            <a:spAutoFit/>
          </a:bodyPr>
          <a:lstStyle/>
          <a:p>
            <a:pPr marL="12700" marR="5080">
              <a:lnSpc>
                <a:spcPct val="100000"/>
              </a:lnSpc>
              <a:spcBef>
                <a:spcPts val="100"/>
              </a:spcBef>
            </a:pPr>
            <a:r>
              <a:rPr sz="2000" spc="-5" dirty="0">
                <a:latin typeface="Times New Roman"/>
                <a:cs typeface="Times New Roman"/>
              </a:rPr>
              <a:t>The conversion rates were </a:t>
            </a:r>
            <a:r>
              <a:rPr sz="2000" dirty="0">
                <a:latin typeface="Times New Roman"/>
                <a:cs typeface="Times New Roman"/>
              </a:rPr>
              <a:t>high for </a:t>
            </a:r>
            <a:r>
              <a:rPr sz="2000" spc="-25" dirty="0">
                <a:latin typeface="Times New Roman"/>
                <a:cs typeface="Times New Roman"/>
              </a:rPr>
              <a:t>Total </a:t>
            </a:r>
            <a:r>
              <a:rPr sz="2000" spc="-15" dirty="0">
                <a:latin typeface="Times New Roman"/>
                <a:cs typeface="Times New Roman"/>
              </a:rPr>
              <a:t>Visits, </a:t>
            </a:r>
            <a:r>
              <a:rPr sz="2000" spc="-25" dirty="0">
                <a:latin typeface="Times New Roman"/>
                <a:cs typeface="Times New Roman"/>
              </a:rPr>
              <a:t>Total </a:t>
            </a:r>
            <a:r>
              <a:rPr sz="2000" spc="-20" dirty="0">
                <a:latin typeface="Times New Roman"/>
                <a:cs typeface="Times New Roman"/>
              </a:rPr>
              <a:t>Time </a:t>
            </a:r>
            <a:r>
              <a:rPr sz="2000" spc="-5" dirty="0">
                <a:latin typeface="Times New Roman"/>
                <a:cs typeface="Times New Roman"/>
              </a:rPr>
              <a:t>Spent </a:t>
            </a:r>
            <a:r>
              <a:rPr sz="2000" dirty="0">
                <a:latin typeface="Times New Roman"/>
                <a:cs typeface="Times New Roman"/>
              </a:rPr>
              <a:t>on </a:t>
            </a:r>
            <a:r>
              <a:rPr sz="2000" spc="-20" dirty="0">
                <a:latin typeface="Times New Roman"/>
                <a:cs typeface="Times New Roman"/>
              </a:rPr>
              <a:t>Website </a:t>
            </a:r>
            <a:r>
              <a:rPr sz="2000" spc="-5" dirty="0">
                <a:latin typeface="Times New Roman"/>
                <a:cs typeface="Times New Roman"/>
              </a:rPr>
              <a:t>and </a:t>
            </a:r>
            <a:r>
              <a:rPr sz="2000" dirty="0">
                <a:latin typeface="Times New Roman"/>
                <a:cs typeface="Times New Roman"/>
              </a:rPr>
              <a:t>Page </a:t>
            </a:r>
            <a:r>
              <a:rPr sz="2000" spc="-25" dirty="0">
                <a:latin typeface="Times New Roman"/>
                <a:cs typeface="Times New Roman"/>
              </a:rPr>
              <a:t>Views </a:t>
            </a:r>
            <a:r>
              <a:rPr sz="2000" spc="-360" dirty="0">
                <a:latin typeface="Times New Roman"/>
                <a:cs typeface="Times New Roman"/>
              </a:rPr>
              <a:t> </a:t>
            </a:r>
            <a:r>
              <a:rPr sz="2000" spc="-5" dirty="0">
                <a:latin typeface="Times New Roman"/>
                <a:cs typeface="Times New Roman"/>
              </a:rPr>
              <a:t>Per</a:t>
            </a:r>
            <a:r>
              <a:rPr sz="2000" spc="-30" dirty="0">
                <a:latin typeface="Times New Roman"/>
                <a:cs typeface="Times New Roman"/>
              </a:rPr>
              <a:t> </a:t>
            </a:r>
            <a:r>
              <a:rPr sz="2000" spc="-20" dirty="0">
                <a:latin typeface="Times New Roman"/>
                <a:cs typeface="Times New Roman"/>
              </a:rPr>
              <a:t>Visit</a:t>
            </a:r>
            <a:endParaRPr sz="2000">
              <a:latin typeface="Times New Roman"/>
              <a:cs typeface="Times New Roman"/>
            </a:endParaRPr>
          </a:p>
        </p:txBody>
      </p:sp>
      <p:pic>
        <p:nvPicPr>
          <p:cNvPr id="7" name="object 7"/>
          <p:cNvPicPr/>
          <p:nvPr/>
        </p:nvPicPr>
        <p:blipFill>
          <a:blip r:embed="rId2" cstate="print"/>
          <a:stretch>
            <a:fillRect/>
          </a:stretch>
        </p:blipFill>
        <p:spPr>
          <a:xfrm>
            <a:off x="2514600" y="2865232"/>
            <a:ext cx="6629399" cy="3230768"/>
          </a:xfrm>
          <a:prstGeom prst="rect">
            <a:avLst/>
          </a:prstGeom>
        </p:spPr>
      </p:pic>
      <p:pic>
        <p:nvPicPr>
          <p:cNvPr id="2049" name="Picture 1"/>
          <p:cNvPicPr>
            <a:picLocks noChangeAspect="1" noChangeArrowheads="1"/>
          </p:cNvPicPr>
          <p:nvPr/>
        </p:nvPicPr>
        <p:blipFill>
          <a:blip r:embed="rId3"/>
          <a:srcRect/>
          <a:stretch>
            <a:fillRect/>
          </a:stretch>
        </p:blipFill>
        <p:spPr bwMode="auto">
          <a:xfrm>
            <a:off x="304800" y="2286000"/>
            <a:ext cx="1981200" cy="40386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5884" y="609600"/>
            <a:ext cx="8162316" cy="689932"/>
          </a:xfrm>
          <a:prstGeom prst="rect">
            <a:avLst/>
          </a:prstGeom>
        </p:spPr>
        <p:txBody>
          <a:bodyPr vert="horz" wrap="square" lIns="0" tIns="12700" rIns="0" bIns="0" rtlCol="0">
            <a:spAutoFit/>
          </a:bodyPr>
          <a:lstStyle/>
          <a:p>
            <a:pPr marL="12700" marR="5080" algn="ctr">
              <a:lnSpc>
                <a:spcPct val="100000"/>
              </a:lnSpc>
              <a:spcBef>
                <a:spcPts val="100"/>
              </a:spcBef>
            </a:pPr>
            <a:r>
              <a:rPr sz="2200" dirty="0">
                <a:latin typeface="Times New Roman"/>
                <a:cs typeface="Times New Roman"/>
              </a:rPr>
              <a:t>In </a:t>
            </a:r>
            <a:r>
              <a:rPr sz="2200" spc="-10" dirty="0">
                <a:latin typeface="Times New Roman"/>
                <a:cs typeface="Times New Roman"/>
              </a:rPr>
              <a:t>Lead </a:t>
            </a:r>
            <a:r>
              <a:rPr sz="2200" dirty="0">
                <a:latin typeface="Times New Roman"/>
                <a:cs typeface="Times New Roman"/>
              </a:rPr>
              <a:t>Origin, </a:t>
            </a:r>
            <a:r>
              <a:rPr sz="2200" spc="-10" dirty="0">
                <a:latin typeface="Times New Roman"/>
                <a:cs typeface="Times New Roman"/>
              </a:rPr>
              <a:t>maximum </a:t>
            </a:r>
            <a:r>
              <a:rPr sz="2200" spc="-5" dirty="0">
                <a:latin typeface="Times New Roman"/>
                <a:cs typeface="Times New Roman"/>
              </a:rPr>
              <a:t>conversion happened </a:t>
            </a:r>
            <a:r>
              <a:rPr sz="2200" dirty="0">
                <a:latin typeface="Times New Roman"/>
                <a:cs typeface="Times New Roman"/>
              </a:rPr>
              <a:t>from </a:t>
            </a:r>
            <a:r>
              <a:rPr sz="2200" spc="-5" dirty="0">
                <a:latin typeface="Times New Roman"/>
                <a:cs typeface="Times New Roman"/>
              </a:rPr>
              <a:t>Landing Page </a:t>
            </a:r>
            <a:r>
              <a:rPr sz="2200" spc="-360" dirty="0">
                <a:latin typeface="Times New Roman"/>
                <a:cs typeface="Times New Roman"/>
              </a:rPr>
              <a:t> </a:t>
            </a:r>
            <a:r>
              <a:rPr sz="2200" spc="-5" dirty="0">
                <a:latin typeface="Times New Roman"/>
                <a:cs typeface="Times New Roman"/>
              </a:rPr>
              <a:t>Submission</a:t>
            </a:r>
            <a:endParaRPr sz="2200">
              <a:latin typeface="Times New Roman"/>
              <a:cs typeface="Times New Roman"/>
            </a:endParaRPr>
          </a:p>
        </p:txBody>
      </p:sp>
      <p:sp>
        <p:nvSpPr>
          <p:cNvPr id="1026" name="AutoShape 2" descr="data:image/png;base64,iVBORw0KGgoAAAANSUhEUgAAARcAAAGCCAYAAADKeIckAAAAOXRFWHRTb2Z0d2FyZQBNYXRwbG90bGliIHZlcnNpb24zLjMuMiwgaHR0cHM6Ly9tYXRwbG90bGliLm9yZy8vihELAAAACXBIWXMAAAsTAAALEwEAmpwYAAAm8ElEQVR4nO3debxVVf3/8ddbVATBKXECCwccAIcSTb8O2Ve/ilOYRQ4ZaBZp2tfKfjgbmnwzTSszLTNTckCyQTSH1MKhL6ZYOKCSqKg4gSNgIoKf3x9r3e89XO4Id5177uX9fDz245yz9t5rr33Pve+79trn7K2IwMysva3U0Q0ws67J4WJmRThczKwIh4uZFeFwMbMiHC5mVoTDZQUkaZKkS5p6bR1H0nxJR3V0O9pDpwgXSVdJijx9IGm2pL9KOl7SKu1Q/6Rc95ENyo+SNL+Ndc2U9J02bLPhNL6t7V8GhwCntmZBSZ+TtFjSR5uY/6Cka5e1IZI2k/QrSS9Kej///G6U9B/LWmc1Seqf37chHd2WWtMpwiW7C9gQ6A/sA9wMnA3cJ2n1dqh/AXCupO7tUFdr/Zq0T5XT10pvNCLejIh5rVx8IvA6cHTDGZIGAzsCv1qWduQ/yH8Ag4CvAwOBzwAPAz9dljqrSdKqHd2GmhYRNT8BVwG3NFI+GFgInF1RtjZwNfAW8B4plAa1UP+kvI1XgW9XlB8FzG+w7CHAY8D7wIvA6YAq6onKqYVtXtLM/P65jsOAe/K+/BPYNu/3/wLvAvcDm1SstxlwU96Xd0l/vAc2t+1WtOUC4Lm6/awo/xHwTMX+7wE8AMwH3gH+Dgxuok4Bj+d96tbI/LUqnm+T38f3gDfze7Vmw98P4ETgpfze/xromed/DXgNWLnBNq4Dbqp4fRAp2Bbk/R0LrFoxfyYwBrgSeBv4bcP3G5hUsfzRwBO5vn8B3wJWqpi/ef7ZLwCmAwfmn91RHf031y5/tx3dgFY1solwyfMmAo9XvL4JeCr/om+T578I9Gim/knAJaT/nm/U/WLTIFyAHYDFpB7TFsAX8y/DN/L8dfK2zgY2ADZoaZvNzO+ff1mnA/sDWwF/zX+QfwU+TfqPPwW4uWK97YBj875vTgq/hcBWTW27FW3ZKrdlr4qyVYE5wOn59cqkP+ofkgJuK+AIYOsm6vx4rvOIFt77nqTA+GPep0/lP9TfNfj9eAf4JbA1qWf7NnBqnr826Z/B0Ip1VieF7/D8el9gLikQNss/3+nADyvWmZmXGZ1/tgNIPbfI628ArJOX/SrwCvB5YBNScL0KnJDnr0T6J3Vv/lnsmt/LD3C4VLGRzYfLecC/8/MB+Y3eo2L+mvkX7yvN1D+JFC4r51/c83L5USwZLtcCf2mw7hhgVoNfwO+0Yp8mkf7o5zeYvp7n98/78rWKdQ7MZYdUlC3Rxia29QBwRsP9bep1E3XcD1xX8Xo4sAjom1+vk9v2qVa+p1/Iy3+8heW+mt+/3hVle+Z1N6/4/XiRip4JKWjuqnj9B+A3Fa+PzPWull/fC5zZYNsH5/ekrmc2k4ogb/A+DWlQ/gLwpQZl3wSeyM/3If2j+mjF/N1yXUd1xN9Ze0+dacylKSK9IZD+a30ITK6bGRHvkP5DDGypoohYRPpP/9+S+jWyyNbA3xqU3Q/0lbRG25vODcD2DaaGg6OPVjx/LT8+1qBsdUk9ASStLul8SU9IeisPSA8BGh2QbYNfAZ+VtFZ+/WXgtoh4CdI4DumP/A5Jf5L0bUkbN1OfWrndrYFHY8kxov8lvc+V7+kT+f2r8zKwXsXra4CD635OpF7njRGxIL/eATg9n62Zn39u15F6OBtU1DOlpQZL6gNsDPyiQX3nkXpFdfv1UkS8ULHq3/N+dQldIVwGAs/m5839wrbq698R8VvSH+/ZjcyuDLJlqr+BdyJiRoPpnQbLfNDINhorq3svf0jqVZxJOoTYHniQdBizPCaQelpH5ODdhwYDuRFxNPBJUi/gM8C/JO3bRH3/yo9bt7Dd1v7MP2hkXuXv9y2kntYwSesBe5MCp85KpPd8+4ppW1JveE7Fcu+20N66uiAdnlbWN5h0KAutD9dOa+WObsDyyGcrhgLn5qInSG/sLqRfcHKPYhvSAF9rjQbuJg0eVnqC1HWttBvpsKjuP+tCoFsbttXedgPGRcTvACStRvpv+a9m12pBRLybT5MfA3yE9Ad3SyPLPQI8AvxA0m3ASOCORqqcSvp5/j9JN0TE4sqZktaKiLfzMl+W1LviZ/wfpPf5yTa0/31JN5J6LOuSxj/uqVjkH6RxqRmtrTNbmB//7z2PiNckvQRsFhHjmljvCVKPd+OIeDGX7UTX+IcPdK5w6S5pA9IPvw+wF3AaaXT/hwAR8bSkm0jd0VGkQb2xpEG461q7oYi4R9LtwAmk4+I6FwIPSRqT69sROCm3o85MYHdJ1wDvR8TrzWyqZ96nSgvzIcay+hfp8OUm0n/z7wKrLUd9lX4FjCINUP6y8jBE0iakszITSQOwm5L+81/WWEUREZKOJp0F+pukc0lh0RPYjzQmM4R0mHg2ME7SWaTB2V8Av1+GILgmb28T0vhR5SHIOcAtkp4n9dIWkXoaO0XE6GbqnE06i7WvpJnAgtz7HAP8VNLbwK3AKsAnSGNU38/teCrv17eAHqSzb4sabqDT6uhBn9ZMpGP5ulN9i0ifu5gEfIOKU4V52WU9FX1Jg7LBpGBp6lT0Qhqcis7zdyb9515Ay6eiG57GDOD+aGKgkPTHFkD/irKhuaxXfv2xvM/vArOA75B6GFc1tb+N7X8z7X4kb2+LBuXrA78nBcv7pAHN84FVWqhvAKlXOSv/TF8AbgR2rlhmG1JP8r38vl5FI6eiG9Q7hoqziLlMpPAPYJtG2rIPcB/wb9I/pCnkszt5/kwaGawHvpLbvZglT0UfTuoRLcjtvh84rGL+FqTe0/vA06RDyS5zKrpuFNzMrF11meM7M6stDhczK8LhYmZFOFzMrIgVIlyGDh3a2FkZT55KTyu0FSJcXn+9uY+amFkJK0S4mFn1OVzMrAiHi5kV4XBpxNNPw2qrwZEVV9S94grYfHPo1QuGDoWXX66fd8EFMHgw9O4Nm2ySXleaOhV23x3WXBP69YNzzqnKbph1KIdLI44/Hnbcsf71PffAaafBTTfBm2+mADn88Pr5ETBuHLz1Ftx+O1xyCYyvuMz2EUfAHnukde+5By67DCZOrN7+mHUEh0sD48fDWmvBXnvVl918MwwfDoMGwaqrwplnwr33wjPPpPmjR8MnPgErrwxbbgnDhsHfKi4pNXMmfPGL0K0bbLYZ7LYbTJtWzb0yq76qhUu+ZcRjkqZKmpLL1pF0p6Sn8+PaFcufKmmGpOmVFxyStEOuZ4akiyW120V35s6Fs86CCy9csjwiTZWvAR5/fOk6IuC++1IQ1fnmN1PP5oMPYPp0mDwZ9t67vVptVpuq3XP5dERsHxF193g5Bbg7IgaQvlJ/CoCkgaSr3g8iXVLgUkl1F+O5jHRNkQF5GtpejTvzTDjmGNi4wcUZ998fJkyARx+F995LYyYS/PvfS9cxZgx8+CEcXXEjjgMPhBtvhB49YKut0jYqD7vMuqKOPiwaRrr2Cvnx4Iry8RHxfkQ8B8wAdpK0IbBGREyOdK2IcRXrLJepU+Guu+Bb31p63l57wdlnw+c+Bx/7GPTvnwZv+zW4yu4ll6Qeyp/+BN3z3Y/efDMNAJ91FixYAC++CHfcAZde2h6tNqtd1QyXAP4s6eF8lTiA9SPiFYD8WHdB5b6kCzHVmZXL+ubnDcuXImmUpCmSpsyZM6exRZYwaVIaG/noR2GDDeCHP4Tf/S6NpUAa5H36aZg9O4XMokXpDFGdK6+E886Du+9eMnSefTaNtYwYkcZk+vWDww6DW29tsUlmnVo1w2XXiPgE6RKGx0vao5llGxtHiWbKly6MuDwihkTEkD59+rTYuFGj0gDt1KlpOvZYOOCA1MtYsCCNr0TACy+kZU88EdbOI0TXXpvOJt15J2y66ZL1brFFWu+669Lh0quvwg03wHbbtdgks06tauESES/nx9mke8jsBLyWD3XIj7Pz4rNIt2ao0490q4hZ+XnD8uXWs2fqsdRNvXqlz7r06ZPC5YgjUtlOO8Euu8D3vle/7hlnwBtvpHGUXr3SdOyxad4aa8Dvfw8/+lEKo+23Tz2e009vj1ab1a6qXOYy38t5pYiYl5/fSbog8l7AGxFxnqRTSHerGy1pEOkC2DsBG5EGewdExGJJD5Gunft30oWPfxoRzR5kDBkyJKZMafF2M2btrcvfPqQ51br6//rAH/JZ45VJV16/PQfFBEnHkC5wPBwgIqZJmkC6/cIi4Piov/XEcaQLMvcAbsuTmdWYFeIC3S31XE66ralby5R34X4jOmzbVtwK3XPp6FPRZtZFOVzMrAiHi5kV4XAxsyIcLmZWhMPFzIpwuJhZEQ4XMyvC4WJmRThczKwIh4uZFeFwMbMiHC5mVoTDxcyKcLiYWREOFzMrwuFiZkU4XMysCIeLmRXhcDGzIhwuZlaEw8XMinC4mFkRDhczK8LhYmZFOFzMrAiHi5kV4XAxsyIcLmZWhMPFzIpwuJhZEQ4XMyvC4WJmRThczKwIh4uZFeFwMbMiHC5mVoTDxcyKcLiYWREOFzMrwuFiZkU4XMysCIeLmRXhcDGzIhwuZlaEw8XMinC4mFkRDhczK8LhYmZFOFzMrAiHi5kV4XAxsyIcLmZWRFXDRVI3Sf+UdEt+vY6kOyU9nR/Xrlj2VEkzJE2XtG9F+Q6SHsvzLpakau6DmbVOtXsuJwJPVrw+Bbg7IgYAd+fXSBoIHAYMAoYCl0rqlte5DBgFDMjT0Oo03czaomrhIqkfcABwRUXxMODq/Pxq4OCK8vER8X5EPAfMAHaStCGwRkRMjogAxlWsY2Y1pJo9lx8Do4EPK8rWj4hXAPLjerm8L/BixXKzclnf/Lxh+VIkjZI0RdKUOXPmtMsOmFnrVSVcJB0IzI6Ih1u7SiNl0Uz50oURl0fEkIgY0qdPn1Zu1szay8pV2s6uwGck7Q+sBqwh6RrgNUkbRsQr+ZBndl5+FrBxxfr9gJdzeb9Gys2sxlSl5xIRp0ZEv4joTxqo/UtEHAlMBEbmxUYCN+XnE4HDJHWXtAlp4PbBfOg0T9LO+SzRiIp1zKyGVKvn0pTzgAmSjgFeAIYDRMQ0SROAJ4BFwPERsTivcxxwFdADuC1PZlZjqh4uETEJmJSfvwHs1cRyY4GxjZRPAQaXa6GZtQd/QtfMinC4mFkRDhczK8LhYmZFOFzMrAiHi5kV4XAxsyIcLmZWhMPFzIpwuJhZEQ4XMyvC4WJmRThczKwIh4uZFeFwMbMiHC5mVoTDxcyKcLiYWREOFzMrwuFiZkU4XMysCIeLmRXhcDGzIhwuZlaEw8XMinC4mFkRDhczK8LhYmZFOFzMrAiHi5kV4XCpIUceCRtuCGusAVtsAVdckcofeAD+679gnXWgTx8YPhxeeaV+vTFjYJVVoFev+unZZ+vnn3kmbLMNrLxyWtasGhwuNeTUU2HmTJg7FyZOhDPOgIcfhrfeglGj0rznn4feveHoo5dc99BDYf78+mnTTevnbb45nH8+HHBANffGVnQrd3QDrN6gQfXPpTQ98wx84QtLLnfCCfCpT7W+3pEj0+O11y5/G81ayz2XGvP1r0PPnrDVVukQaf/9l17m3nuXDCKAm29Oh02DBsFll1WnrWbNcbjUmEsvhXnz4L774JBDoHv3Jec/+iiccw5ccEF92Re+AE8+CXPmwC9/meZff311223WkMOlBnXrBrvtBrNmLdkLmTED9tsPfvIT2H33+vKBA2GjjdJ6//EfcOKJcOON1W+3WSWHSw1btCiNuUAayN1773Tm50tfan49CSLKt8+sOQ6XGjF7Nowfn870LF4Md9yRDm3+8z/hpZfS4/HHw7HHLr3uTTelM0oR8OCDcPHFMGxY/fwPPoAFC+DDD1NgLViQtmFWksOlRkjpEKhfP1h7bfjOd+DHP04hccUV6XMrZ5+95GdZ6owfn0439+4NI0bAySfXnyEC+OpXoUePFFZjx6bnv/lN1XfRVjCKFaD/PGTIkJgyZUqT80+6bVwVW7OkC/cb0WHbtuLU0Q3oSO65mFkR/hBdB5t92egO3f56x53fodu3rss9FzMrwuFiZkU4XMysCIeLmRXhcDGzIhwuZlaEw8XMinC4mFkRDhczK8LhYmZFOFzMrIiqhIuk1SQ9KOkRSdMknZ3L15F0p6Sn8+PaFeucKmmGpOmS9q0o30HSY3nexZJW6G+emtWqavVc3gf+MyK2A7YHhkraGTgFuDsiBgB359dIGggcBgwChgKXSuqW67oMGAUMyNPQKu2DmbVBVcIlkvn55Sp5CmAYcHUuvxo4OD8fBoyPiPcj4jlgBrCTpA2BNSJicqQL0YyrWMfMakjVxlwkdZM0FZgN3BkRfwfWj4hXAPLjennxvsCLFavPymV98/OG5Y1tb5SkKZKmzJkzp133xcxaVrVwiYjFEbE90I/UCxnczOKNjaNEM+WNbe/yiBgSEUP69OnT5vaa2fKp+tmiiHgbmEQaK3ktH+qQH2fnxWYBG1es1g94OZf3a6TczGpMtc4W9ZG0Vn7eA9gbeAqYCNRdSnokcFN+PhE4TFJ3SZuQBm4fzIdO8yTtnM8SjahYx8xqSLUuc7khcHU+47MSMCEibpE0GZgg6RjgBWA4QERMkzQBeAJYBBwfEXU3wzgOuAroAdyWJzOrMVUJl4h4FPh4I+VvAHs1sc5YYGwj5VOA5sZrzKwG+BO6ZlaEw8XMinC4mFkRDhczK8LhYmZFtDpcJA1vovzz7dccM+sq2tJz+VUT5Ze3R0PMrGtp8XMukjbNT1fKn5at/H7PpsCCEg0zs86tNR+im0H9lwafaTDvVWBMO7fJzLqAFg+LImKliOgG3JefV04bRYQPi8xaSdIGksZLekbSE5JulbRFB7TjKEkbtXGd/pIeb+3yrR5ziYhPtaUhZrak/GXbPwCTImKziBgInAasX+V2dAOOAtoULm3VlrNFm0i6LqftC5VTyQaadSGfBj6IiJ/XFUTEVOB+SRdIejxfH/pQAEl7Spok6UZJT0m6Vsl++Yu9VCx3c36+j6TJkv4h6beSeuXymZLOknQ/cDgwBLhW0lRJPfK1qe+R9LCkOyouhbJDvvb1ZOD4tuxsW764eB1pzOUk4N9t2YiZAekLtw83Un4I6drS2wHrAg9JujfP+zjpWtIvA38DdgXuBH4hafWIeBc4FLhB0rrAGcDeEfGupJOBbwPn5LoWRMRuAJK+AnwnIqZIWgX4KTAsIubkcBsLfBn4NfCNiLhH0gVt2dm2hMsgYNeI+LAtGzCzFu0GXJ8vK/KapHuAHYG5pOsYzQLIl4ntHxH3S7odOEjSjcABwGjgU8BA4G/5phirApMrtnNDE9vfkhR8d+b1ugGvSFoTWCsi7snL/QbYr7U71ZZwuZeUoo0lr5m1bBrQ2IdOm7s9zvsVzxdT/zd7A+kw5U3goYiYl8d07oyIw5uo690mygVMi4hdlihMF3hr9DKyrdGWD9HNBO6QdLmkcyqnZd242QrmL0B3SV+tK5C0I/AWcGi+iH0fYA/gwRbqmgR8Avgq9T2SB4BdJW2e6+7ZzJmoeUDv/Hw60EfSLnm9VSQNypekfUfSbnm5L7Z6T2lbz2V14GbSbUE2bmFZM2sgIkLSZ4EfSzqF9AHUmcA3gV7AI6SewuiIeFXSVs3UtVjSLaSzPiNz2RxJRwHXS+qeFz0D+FcjVVwF/FzSe8AupB7VxflQaGXgx6Se1tHAlZL+DdzRlv1Vuv1P1zZkyJCYMmVKk/NPum1cFVuzpJNntvpjA0Wsd9z5Hbr9Lm6Fvhtoq3suFV8DWEpEPNs+zTGzrqIth0WVXwOoU9ft6bb04ma2Imt1uETEEoO/kjYAvgvc196NMrPOb5kvFhURr5IGor7fbq0xsy5jea9EtyXQsz0aYmZdS1sGdO9jyQ/U9CR9atefczGzpbRlQPeKBq/fBR6JiKfbsT1mVmWShgI/IZ2YuSIizmuPetsyoHt1e2zQzBp30m3j2vVDZxfuN6LFz9nkyy/8DPgvYBbpS5MTI+KJ5d1+Wy65sIqksyU9K2lBfjxb0qrL2wgz6zA7ATMi4tmIWAiMB4a1R8VtOSw6PzfkWOB54GPAmcAawLfaozFmVnV9gRcrXs8CPtkeFbclXIYD2+WbxwNMl/QP0vchHC5mnVNjh07tcnjWllPRTR2/rdDfnzDr5Gax5BeR+5EuTLXc2hIuvwVulrSvpK3zCPMfc7mZdU4PAQPyZWxXBQ4DJrZHxW05LBpN+vr2z0gX9n0JuB44tz0aYmbVFxGLJJ1AupxCN+DKiJjWHnW35qZouwKfiYiTgbPyVDfvB6QL1jzQHo0xW5G15tRxCRFxK3Bre9fbmsOi00iXuGzMX4HT2685ZtZVtCZctgdub2LeXcAO7dYaM+syWhMua5CuIt6YVai/DqeZ2f9pTbg8BezTxLx98nwzsyW05mzRj0g3YOoG/DEiPpS0EnAw6czRtwu2z8w6qRbDJSKuy1edu5p0W4TXSXeFWwB8NyKuL9xGM+uEWvU5l4i4SNIVpFsQfAR4A5gcEXNLNs7MypJ0JXAgMDsiBrdn3W255MJc2njfEjNrvdmXjW7XSy6sd9z5rfnczFXAJUC7319neS9zaWadWETcS7olbLtzuJhZEQ4XMyvC4WJmRThczKwIh4vZCkzS9cBkYEtJsyQd0151t+V6LmZWUCtPHberiDi8VN3uuZhZEQ4XMyvC4WJmRThczKwIh4uZFVGVcJG0saS/SnpS0jRJJ+bydSTdKenp/Lh2xTqnSpohabqkfSvKd5D0WJ53sSTfN8msBlWr57IIOCkitgZ2Bo6XNBA4Bbg7IgYAd+fX5HmHAYOAocCl+WJVAJcBo4ABeRpapX0wszaoSrhExCsR8Y/8fB7wJOketcNIF6EiPx6cnw8DxkfE+xHxHDAD2EnShsAaETE5IoL0NfGDMbOaU/UxF0n9gY8DfwfWj4hXIAUQsF5erLGbY/fN06xGys2sxlQ1XCT1An4HfLOFq9g1dXPsVt80W9IoSVMkTZkzZ07bG2tmy6Vq4SJpFVKwXBsRv8/Fr+VDHfLj7Fze1M2xZ+XnDcuXEhGXR8SQiBjSp0+f9tsRM2uVap0tEvAr4MmIuKhi1kRgZH4+EripovwwSd0lbUIauH0wHzrNk7RzrnNExTpmVkOq9cXFXYEvAY9JmprLTgPOAybkb2K+AAwHiIhpkiYAT5DONB0fEYvzeseRrvvZA7gtT2ZWY6oSLhFxP42PlwDs1cQ6Y4GxjZRPAdr1KuVm1v78CV0zK8LhYmZFOFzMrAiHi5kV4XAxsyIcLmZWhMPFzIpwuJhZEQ4XMyvC4WJmRThczKwIh4uZFeFwMbMiHC5mVoTDxcyKcLiYWREOFzMrwuFiZkU4XMysCIeLmRXhcDGzIhwuZlaEw8XMinC4mFkRDhczK8LhYmZFOFzMrAiHi5kV4XAxsyIcLmZWhMPFzIpwuJhZEQ4XMyvC4WJmRThczKwIh4uZFeFwMbMiHC5mVoTDxcyKcLiYWREOFzMrwuFiZkU4XMysCIeLmRXhcDGzIhwuZlaEw8XMinC4mFkRDhczK8LhYmZFOFzMrAiHi5kV4XAxsyKqEi6SrpQ0W9LjFWXrSLpT0tP5ce2KeadKmiFpuqR9K8p3kPRYnnexJFWj/WbWdtXquVwFDG1Qdgpwd0QMAO7Or5E0EDgMGJTXuVRSt7zOZcAoYECeGtZpZjWiKuESEfcCbzYoHgZcnZ9fDRxcUT4+It6PiOeAGcBOkjYE1oiIyRERwLiKdcysxnTkmMv6EfEKQH5cL5f3BV6sWG5WLuubnzcsN7MaVIsDuo2No0Qz5Y1XIo2SNEXSlDlz5rRb48ysdToyXF7Lhzrkx9m5fBawccVy/YCXc3m/RsobFRGXR8SQiBjSp0+fdm24mbWsI8NlIjAyPx8J3FRRfpik7pI2IQ3cPpgPneZJ2jmfJRpRsY6Z1ZiVq7ERSdcDewLrSpoFfBc4D5gg6RjgBWA4QERMkzQBeAJYBBwfEYtzVceRzjz1AG7Lk5nVoKqES0Qc3sSsvZpYfiwwtpHyKcDgdmyamRVSiwO6ZtYFOFzMrAiHi5kV4XAxsyIcLmZWhMPFzIpwuJhZEQ4XMyvC4WJmRThcrIg994TVVoNevdK05Zb18yZMgK23ht69YeBA+OMfl15/4ULYaivo12/pedY5OFysmEsugfnz0zR9eip76SU48ki46CKYOxcuuACOOAJmz15y3QsugPXWW7pO6zwcLlZVs2bBWmvBfvuBBAccAKuvDs88U7/Mc8/BNdfAqad2WDOtHThcrJhTT4V114Vdd4VJk1LZkCHpkGjiRFi8OB0Sde8O225bv943vgH/8z/Qo0dHtNraS1W+FW0rnh/8II2nrLoqjB8PBx0EU6fCZpvBiBHpUGjBgjT/t79NvReAP/wBFi2Cz362PpCsc3LPxYr45CfTgG337jByZOq93Hor3HUXjB6dgmPhQrjnHvjKV1LwvPtumvfTn3Z06609uOdiVSFBRAqRPfZIh0cAO+6Yguiuu9LrmTNh993T84UL4Z13YIMN4IEHoH//Dmi4LTP3XKzdvf023HFHOuxZtAiuvRbuvRf23TeFyX33pZAB+Oc/0+ttt4XBg+HFF9O8qVPhiitg/fXT8403bnJzVqPcc7F298EHcMYZ8NRT0K1b+rzKH/+YPuuy5ZYwZgx8/vPw2mvQpw+cdhrss09ad4MN6utZZx1YaaUly6zzcLhYu+vTBx56qOn5J5yQppbsuWc6dW2dkw+LzKwIh4uZFeHDIlsuJ902rsO2feF+Izps29Yy91zMrAiHi5kV4XAxsyIcLmZWhMPFzIpwuJhZEQ4XMyvC4WJmRThczKwIh4uZFeFwMbMiHC5mVoTDxcyKcLiYWREOFzMrwuFiZkU4XMysCIeLdTmXXJLui9S9Oxx11JLz7r473Y2gZ0/49Kfh+efr50XAySfDRz6SptGjU5ktG4eLdTkbbZRubfLlLy9Z/vrrcMgh8L3vwZtvpgA69ND6+Zdfnm6B8sgj8OijcMst8ItfVLXpXYrDxbqcQw6Bgw9OvY9Kv/89DBoEw4fDaqul+yc98ki6vxLA1VfDSSdBv37Qt296ftVVVW58F+JwsRXGtGmw3Xb1r1dfHTbbLJU3Nn+77ernWds5XGyFMX8+rLnmkmVrrgnz5jU+f801U5nHXZaNw8VWGL16wdy5S5bNnQu9ezc+f+7cVCZVr41dicPFVhiDBqUxljrvvgvPPJPKG5v/yCP186ztHC7W5SxaBAsWwOLFaVqwIJV99rPw+OPwu9+lsnPOgW23TaemAUaMgIsugpdegpdfhgsvXPpUtrWew8W6nHPPhR494Lzz4Jpr0vNzz4U+fVKwnH46rL02/P3vMH58/Xpf+xocdBBssw0MHgwHHJDKbNn4dq7W5YwZk6bG7L13/annhiQ4//w02fJzz8XMinC4mFkRPiyyTmv2ZaM7dPvrHefjp+a452JmRThczKyIThkukoZKmi5phqRTOro9Zra0ThcukroBPwP2AwYCh0sa2LGtMrOGOl24ADsBMyLi2YhYCIwHhnVwm8ysAUUn+8qnpM8DQyPiK/n1l4BPRsQJDZYbBYzKL7cEple1oa23LvB6Rzeik6r1n93rETG0oxvRUTrjqejGvqO6VEJGxOXA5eWbs3wkTYmIIR3djs7IP7va1hkPi2YBG1e87ge83EFtMbMmdMZweQgYIGkTSasChwETO7hNZtZApzssiohFkk4A7gC6AVdGRGe+GGHNH7rVMP/salinG9A1s86hMx4WmVkn4HAxsyIcLmZWhMPFzIpwuFSRpP6SnpT0S0nTJP1ZUg9J20t6QNKjkv4gae2ObmstkPQ9SSdWvB4r6b8l/T9JD+Wf19l53uqS/iTpEUmPSzq06ZqtGhwu1TcA+FlEDALeBj4HjANOjohtgceA73Zc82rKr4CRAJJWIn2m6TXSz3AnYHtgB0l7AEOBlyNiu4gYDNzeIS22/+Nwqb7nImJqfv4wsBmwVkTck8uuBvboiIbVmoiYCbwh6ePAPsA/gR0rnv8D2IoUNo8Be0v6gaTdI+Kdjmm11el0H6LrAt6veL4YWKuD2tFZXAEcBWwAXAnsBXw/In7RcEFJOwD7A9+X9OeIOKeaDbUluefS8d4B3pK0e379JeCeZpZf0fyBdMizI+lT2XcAX5bUC0BSX0nrSdoI+HdEXAP8EPhERzXYEvdcasNI4OeSegLPAkd3cHtqRkQslPRX4O2IWAz8WdLWwGSlmzjPB44ENgcukPQh8AFwXEe12RJ//N9qWh7I/QcwPCKe7uj2WOv5sMhqVr586QzgbgdL5+Oei5kV4Z6LmRXhcDGzIhwuZlaEw8VqnqT5kjbNz6+SdG5Ht8la5nCpAZJmSnpP0jxJb0v6X0nH5tOwy1LfGEkhaXhF2cq5rH8r1j9K0v0tLDNJ0oL8h1833bws7W1JRPSKiGdL1G3lOFxqx0ER0Rv4GHAecDLpi3vL6k3gnHyHylJOyH/4ddNBBbdlnYzDpcZExDsRMRE4FBgpaTCApDUljZM0R9Lzks5ooWdzO7CQ9OnVpTRVX/7068+BXXJv5O227oOkPSXNkjRa0mxJr0g6WNL+kv4l6U1Jp1Usv5OkybnX9oqkS/KdHermh6TN29oO61gOlxoVEQ+S7tFU952jnwJrApsCnwJG0PzXBAI4E/iupFUamd9ofRHxJHAsMDn3RtZaxl3YAFgN6AucBfySFHQ75H06q24chfQFzm+R7qC4C+nLiV9fxu1ajXC41LaXgXXyoc2hwKkRMS9fiuBC0pccm5R7QHOAr1SWL2t9jbg49zbqpu9VzPsAGBsRH5Du570u8JO8vWnANGDb3M6HI+KBiFiU2/ILUuBZJ+YvLta2vqSxk3WBVYHnK+Y9n+e35Azg18BvKsqWp75K/x0RVzQx7438RUOA9/LjaxXz3wPqvtm8BXARMAToSfq9fLiNbbEa455LjZK0I+mP/X7SzdY/IA321vko8FJL9UTEnaTv51QeZrRUX7W/E3IZ8BQwICLWAE6j8XuCWyficKkxktaQdCDpUOKaiHgs9wAmAGMl9Zb0MeDbwDWtrPZ0YHTdi1bU9xrQr3JQtbDewFxgvqSt8OUSugSHS+24WdI84EVSGFzEkgO23wDeJV3v5X7gOtKV2VoUEX8DHmxQ3Fx9fyGNibwq6fVmqr6kwedclvVQ5jvAEcA80sDvDctYj9UQfyvazIpwz8XMinC4mFkRDhczK8LhYmZFOFzMrAiHi5kV4XAxsyIcLmZWxP8HyHBzBM4odfs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ata:image/png;base64,iVBORw0KGgoAAAANSUhEUgAAARcAAAGCCAYAAADKeIckAAAAOXRFWHRTb2Z0d2FyZQBNYXRwbG90bGliIHZlcnNpb24zLjMuMiwgaHR0cHM6Ly9tYXRwbG90bGliLm9yZy8vihELAAAACXBIWXMAAAsTAAALEwEAmpwYAAAm8ElEQVR4nO3debxVVf3/8ddbVATBKXECCwccAIcSTb8O2Ve/ilOYRQ4ZaBZp2tfKfjgbmnwzTSszLTNTckCyQTSH1MKhL6ZYOKCSqKg4gSNgIoKf3x9r3e89XO4Id5177uX9fDz245yz9t5rr33Pve+79trn7K2IwMysva3U0Q0ws67J4WJmRThczKwIh4uZFeFwMbMiHC5mVoTDZQUkaZKkS5p6bR1H0nxJR3V0O9pDpwgXSVdJijx9IGm2pL9KOl7SKu1Q/6Rc95ENyo+SNL+Ndc2U9J02bLPhNL6t7V8GhwCntmZBSZ+TtFjSR5uY/6Cka5e1IZI2k/QrSS9Kej///G6U9B/LWmc1Seqf37chHd2WWtMpwiW7C9gQ6A/sA9wMnA3cJ2n1dqh/AXCupO7tUFdr/Zq0T5XT10pvNCLejIh5rVx8IvA6cHTDGZIGAzsCv1qWduQ/yH8Ag4CvAwOBzwAPAz9dljqrSdKqHd2GmhYRNT8BVwG3NFI+GFgInF1RtjZwNfAW8B4plAa1UP+kvI1XgW9XlB8FzG+w7CHAY8D7wIvA6YAq6onKqYVtXtLM/P65jsOAe/K+/BPYNu/3/wLvAvcDm1SstxlwU96Xd0l/vAc2t+1WtOUC4Lm6/awo/xHwTMX+7wE8AMwH3gH+Dgxuok4Bj+d96tbI/LUqnm+T38f3gDfze7Vmw98P4ETgpfze/xromed/DXgNWLnBNq4Dbqp4fRAp2Bbk/R0LrFoxfyYwBrgSeBv4bcP3G5hUsfzRwBO5vn8B3wJWqpi/ef7ZLwCmAwfmn91RHf031y5/tx3dgFY1solwyfMmAo9XvL4JeCr/om+T578I9Gim/knAJaT/nm/U/WLTIFyAHYDFpB7TFsAX8y/DN/L8dfK2zgY2ADZoaZvNzO+ff1mnA/sDWwF/zX+QfwU+TfqPPwW4uWK97YBj875vTgq/hcBWTW27FW3ZKrdlr4qyVYE5wOn59cqkP+ofkgJuK+AIYOsm6vx4rvOIFt77nqTA+GPep0/lP9TfNfj9eAf4JbA1qWf7NnBqnr826Z/B0Ip1VieF7/D8el9gLikQNss/3+nADyvWmZmXGZ1/tgNIPbfI628ArJOX/SrwCvB5YBNScL0KnJDnr0T6J3Vv/lnsmt/LD3C4VLGRzYfLecC/8/MB+Y3eo2L+mvkX7yvN1D+JFC4r51/c83L5USwZLtcCf2mw7hhgVoNfwO+0Yp8mkf7o5zeYvp7n98/78rWKdQ7MZYdUlC3Rxia29QBwRsP9bep1E3XcD1xX8Xo4sAjom1+vk9v2qVa+p1/Iy3+8heW+mt+/3hVle+Z1N6/4/XiRip4JKWjuqnj9B+A3Fa+PzPWull/fC5zZYNsH5/ekrmc2k4ogb/A+DWlQ/gLwpQZl3wSeyM/3If2j+mjF/N1yXUd1xN9Ze0+dacylKSK9IZD+a30ITK6bGRHvkP5DDGypoohYRPpP/9+S+jWyyNbA3xqU3Q/0lbRG25vODcD2DaaGg6OPVjx/LT8+1qBsdUk9ASStLul8SU9IeisPSA8BGh2QbYNfAZ+VtFZ+/WXgtoh4CdI4DumP/A5Jf5L0bUkbN1OfWrndrYFHY8kxov8lvc+V7+kT+f2r8zKwXsXra4CD635OpF7njRGxIL/eATg9n62Zn39u15F6OBtU1DOlpQZL6gNsDPyiQX3nkXpFdfv1UkS8ULHq3/N+dQldIVwGAs/m5839wrbq698R8VvSH+/ZjcyuDLJlqr+BdyJiRoPpnQbLfNDINhorq3svf0jqVZxJOoTYHniQdBizPCaQelpH5ODdhwYDuRFxNPBJUi/gM8C/JO3bRH3/yo9bt7Dd1v7MP2hkXuXv9y2kntYwSesBe5MCp85KpPd8+4ppW1JveE7Fcu+20N66uiAdnlbWN5h0KAutD9dOa+WObsDyyGcrhgLn5qInSG/sLqRfcHKPYhvSAF9rjQbuJg0eVnqC1HWttBvpsKjuP+tCoFsbttXedgPGRcTvACStRvpv+a9m12pBRLybT5MfA3yE9Ad3SyPLPQI8AvxA0m3ASOCORqqcSvp5/j9JN0TE4sqZktaKiLfzMl+W1LviZ/wfpPf5yTa0/31JN5J6LOuSxj/uqVjkH6RxqRmtrTNbmB//7z2PiNckvQRsFhHjmljvCVKPd+OIeDGX7UTX+IcPdK5w6S5pA9IPvw+wF3AaaXT/hwAR8bSkm0jd0VGkQb2xpEG461q7oYi4R9LtwAmk4+I6FwIPSRqT69sROCm3o85MYHdJ1wDvR8TrzWyqZ96nSgvzIcay+hfp8OUm0n/z7wKrLUd9lX4FjCINUP6y8jBE0iakszITSQOwm5L+81/WWEUREZKOJp0F+pukc0lh0RPYjzQmM4R0mHg2ME7SWaTB2V8Av1+GILgmb28T0vhR5SHIOcAtkp4n9dIWkXoaO0XE6GbqnE06i7WvpJnAgtz7HAP8VNLbwK3AKsAnSGNU38/teCrv17eAHqSzb4sabqDT6uhBn9ZMpGP5ulN9i0ifu5gEfIOKU4V52WU9FX1Jg7LBpGBp6lT0Qhqcis7zdyb9515Ay6eiG57GDOD+aGKgkPTHFkD/irKhuaxXfv2xvM/vArOA75B6GFc1tb+N7X8z7X4kb2+LBuXrA78nBcv7pAHN84FVWqhvAKlXOSv/TF8AbgR2rlhmG1JP8r38vl5FI6eiG9Q7hoqziLlMpPAPYJtG2rIPcB/wb9I/pCnkszt5/kwaGawHvpLbvZglT0UfTuoRLcjtvh84rGL+FqTe0/vA06RDyS5zKrpuFNzMrF11meM7M6stDhczK8LhYmZFOFzMrIgVIlyGDh3a2FkZT55KTyu0FSJcXn+9uY+amFkJK0S4mFn1OVzMrAiHi5kV4XBpxNNPw2qrwZEVV9S94grYfHPo1QuGDoWXX66fd8EFMHgw9O4Nm2ySXleaOhV23x3WXBP69YNzzqnKbph1KIdLI44/Hnbcsf71PffAaafBTTfBm2+mADn88Pr5ETBuHLz1Ftx+O1xyCYyvuMz2EUfAHnukde+5By67DCZOrN7+mHUEh0sD48fDWmvBXnvVl918MwwfDoMGwaqrwplnwr33wjPPpPmjR8MnPgErrwxbbgnDhsHfKi4pNXMmfPGL0K0bbLYZ7LYbTJtWzb0yq76qhUu+ZcRjkqZKmpLL1pF0p6Sn8+PaFcufKmmGpOmVFxyStEOuZ4akiyW120V35s6Fs86CCy9csjwiTZWvAR5/fOk6IuC++1IQ1fnmN1PP5oMPYPp0mDwZ9t67vVptVpuq3XP5dERsHxF193g5Bbg7IgaQvlJ/CoCkgaSr3g8iXVLgUkl1F+O5jHRNkQF5GtpejTvzTDjmGNi4wcUZ998fJkyARx+F995LYyYS/PvfS9cxZgx8+CEcXXEjjgMPhBtvhB49YKut0jYqD7vMuqKOPiwaRrr2Cvnx4Iry8RHxfkQ8B8wAdpK0IbBGREyOdK2IcRXrLJepU+Guu+Bb31p63l57wdlnw+c+Bx/7GPTvnwZv+zW4yu4ll6Qeyp/+BN3z3Y/efDMNAJ91FixYAC++CHfcAZde2h6tNqtd1QyXAP4s6eF8lTiA9SPiFYD8WHdB5b6kCzHVmZXL+ubnDcuXImmUpCmSpsyZM6exRZYwaVIaG/noR2GDDeCHP4Tf/S6NpUAa5H36aZg9O4XMokXpDFGdK6+E886Du+9eMnSefTaNtYwYkcZk+vWDww6DW29tsUlmnVo1w2XXiPgE6RKGx0vao5llGxtHiWbKly6MuDwihkTEkD59+rTYuFGj0gDt1KlpOvZYOOCA1MtYsCCNr0TACy+kZU88EdbOI0TXXpvOJt15J2y66ZL1brFFWu+669Lh0quvwg03wHbbtdgks06tauESES/nx9mke8jsBLyWD3XIj7Pz4rNIt2ao0490q4hZ+XnD8uXWs2fqsdRNvXqlz7r06ZPC5YgjUtlOO8Euu8D3vle/7hlnwBtvpHGUXr3SdOyxad4aa8Dvfw8/+lEKo+23Tz2e009vj1ab1a6qXOYy38t5pYiYl5/fSbog8l7AGxFxnqRTSHerGy1pEOkC2DsBG5EGewdExGJJD5Gunft30oWPfxoRzR5kDBkyJKZMafF2M2btrcvfPqQ51br6//rAH/JZ45VJV16/PQfFBEnHkC5wPBwgIqZJmkC6/cIi4Piov/XEcaQLMvcAbsuTmdWYFeIC3S31XE66ralby5R34X4jOmzbVtwK3XPp6FPRZtZFOVzMrAiHi5kV4XAxsyIcLmZWhMPFzIpwuJhZEQ4XMyvC4WJmRThczKwIh4uZFeFwMbMiHC5mVoTDxcyKcLiYWREOFzMrwuFiZkU4XMysCIeLmRXhcDGzIhwuZlaEw8XMinC4mFkRDhczK8LhYmZFOFzMrAiHi5kV4XAxsyIcLmZWhMPFzIpwuJhZEQ4XMyvC4WJmRThczKwIh4uZFeFwMbMiHC5mVoTDxcyKcLiYWREOFzMrwuFiZkU4XMysCIeLmRXhcDGzIhwuZlaEw8XMinC4mFkRDhczK8LhYmZFOFzMrAiHi5kV4XAxsyIcLmZWRFXDRVI3Sf+UdEt+vY6kOyU9nR/Xrlj2VEkzJE2XtG9F+Q6SHsvzLpakau6DmbVOtXsuJwJPVrw+Bbg7IgYAd+fXSBoIHAYMAoYCl0rqlte5DBgFDMjT0Oo03czaomrhIqkfcABwRUXxMODq/Pxq4OCK8vER8X5EPAfMAHaStCGwRkRMjogAxlWsY2Y1pJo9lx8Do4EPK8rWj4hXAPLjerm8L/BixXKzclnf/Lxh+VIkjZI0RdKUOXPmtMsOmFnrVSVcJB0IzI6Ih1u7SiNl0Uz50oURl0fEkIgY0qdPn1Zu1szay8pV2s6uwGck7Q+sBqwh6RrgNUkbRsQr+ZBndl5+FrBxxfr9gJdzeb9Gys2sxlSl5xIRp0ZEv4joTxqo/UtEHAlMBEbmxUYCN+XnE4HDJHWXtAlp4PbBfOg0T9LO+SzRiIp1zKyGVKvn0pTzgAmSjgFeAIYDRMQ0SROAJ4BFwPERsTivcxxwFdADuC1PZlZjqh4uETEJmJSfvwHs1cRyY4GxjZRPAQaXa6GZtQd/QtfMinC4mFkRDhczK8LhYmZFOFzMrAiHi5kV4XAxsyIcLmZWhMPFzIpwuJhZEQ4XMyvC4WJmRThczKwIh4uZFeFwMbMiHC5mVoTDxcyKcLiYWREOFzMrwuFiZkU4XMysCIeLmRXhcDGzIhwuZlaEw8XMinC4mFkRDhczK8LhYmZFOFzMrAiHi5kV4XCpIUceCRtuCGusAVtsAVdckcofeAD+679gnXWgTx8YPhxeeaV+vTFjYJVVoFev+unZZ+vnn3kmbLMNrLxyWtasGhwuNeTUU2HmTJg7FyZOhDPOgIcfhrfeglGj0rznn4feveHoo5dc99BDYf78+mnTTevnbb45nH8+HHBANffGVnQrd3QDrN6gQfXPpTQ98wx84QtLLnfCCfCpT7W+3pEj0+O11y5/G81ayz2XGvP1r0PPnrDVVukQaf/9l17m3nuXDCKAm29Oh02DBsFll1WnrWbNcbjUmEsvhXnz4L774JBDoHv3Jec/+iiccw5ccEF92Re+AE8+CXPmwC9/meZff311223WkMOlBnXrBrvtBrNmLdkLmTED9tsPfvIT2H33+vKBA2GjjdJ6//EfcOKJcOON1W+3WSWHSw1btCiNuUAayN1773Tm50tfan49CSLKt8+sOQ6XGjF7Nowfn870LF4Md9yRDm3+8z/hpZfS4/HHw7HHLr3uTTelM0oR8OCDcPHFMGxY/fwPPoAFC+DDD1NgLViQtmFWksOlRkjpEKhfP1h7bfjOd+DHP04hccUV6XMrZ5+95GdZ6owfn0439+4NI0bAySfXnyEC+OpXoUePFFZjx6bnv/lN1XfRVjCKFaD/PGTIkJgyZUqT80+6bVwVW7OkC/cb0WHbtuLU0Q3oSO65mFkR/hBdB5t92egO3f56x53fodu3rss9FzMrwuFiZkU4XMysCIeLmRXhcDGzIhwuZlaEw8XMinC4mFkRDhczK8LhYmZFOFzMrIiqhIuk1SQ9KOkRSdMknZ3L15F0p6Sn8+PaFeucKmmGpOmS9q0o30HSY3nexZJW6G+emtWqavVc3gf+MyK2A7YHhkraGTgFuDsiBgB359dIGggcBgwChgKXSuqW67oMGAUMyNPQKu2DmbVBVcIlkvn55Sp5CmAYcHUuvxo4OD8fBoyPiPcj4jlgBrCTpA2BNSJicqQL0YyrWMfMakjVxlwkdZM0FZgN3BkRfwfWj4hXAPLjennxvsCLFavPymV98/OG5Y1tb5SkKZKmzJkzp133xcxaVrVwiYjFEbE90I/UCxnczOKNjaNEM+WNbe/yiBgSEUP69OnT5vaa2fKp+tmiiHgbmEQaK3ktH+qQH2fnxWYBG1es1g94OZf3a6TczGpMtc4W9ZG0Vn7eA9gbeAqYCNRdSnokcFN+PhE4TFJ3SZuQBm4fzIdO8yTtnM8SjahYx8xqSLUuc7khcHU+47MSMCEibpE0GZgg6RjgBWA4QERMkzQBeAJYBBwfEXU3wzgOuAroAdyWJzOrMVUJl4h4FPh4I+VvAHs1sc5YYGwj5VOA5sZrzKwG+BO6ZlaEw8XMinC4mFkRDhczK8LhYmZFtDpcJA1vovzz7dccM+sq2tJz+VUT5Ze3R0PMrGtp8XMukjbNT1fKn5at/H7PpsCCEg0zs86tNR+im0H9lwafaTDvVWBMO7fJzLqAFg+LImKliOgG3JefV04bRYQPi8xaSdIGksZLekbSE5JulbRFB7TjKEkbtXGd/pIeb+3yrR5ziYhPtaUhZrak/GXbPwCTImKziBgInAasX+V2dAOOAtoULm3VlrNFm0i6LqftC5VTyQaadSGfBj6IiJ/XFUTEVOB+SRdIejxfH/pQAEl7Spok6UZJT0m6Vsl++Yu9VCx3c36+j6TJkv4h6beSeuXymZLOknQ/cDgwBLhW0lRJPfK1qe+R9LCkOyouhbJDvvb1ZOD4tuxsW764eB1pzOUk4N9t2YiZAekLtw83Un4I6drS2wHrAg9JujfP+zjpWtIvA38DdgXuBH4hafWIeBc4FLhB0rrAGcDeEfGupJOBbwPn5LoWRMRuAJK+AnwnIqZIWgX4KTAsIubkcBsLfBn4NfCNiLhH0gVt2dm2hMsgYNeI+LAtGzCzFu0GXJ8vK/KapHuAHYG5pOsYzQLIl4ntHxH3S7odOEjSjcABwGjgU8BA4G/5phirApMrtnNDE9vfkhR8d+b1ugGvSFoTWCsi7snL/QbYr7U71ZZwuZeUoo0lr5m1bBrQ2IdOm7s9zvsVzxdT/zd7A+kw5U3goYiYl8d07oyIw5uo690mygVMi4hdlihMF3hr9DKyrdGWD9HNBO6QdLmkcyqnZd242QrmL0B3SV+tK5C0I/AWcGi+iH0fYA/gwRbqmgR8Avgq9T2SB4BdJW2e6+7ZzJmoeUDv/Hw60EfSLnm9VSQNypekfUfSbnm5L7Z6T2lbz2V14GbSbUE2bmFZM2sgIkLSZ4EfSzqF9AHUmcA3gV7AI6SewuiIeFXSVs3UtVjSLaSzPiNz2RxJRwHXS+qeFz0D+FcjVVwF/FzSe8AupB7VxflQaGXgx6Se1tHAlZL+DdzRlv1Vuv1P1zZkyJCYMmVKk/NPum1cFVuzpJNntvpjA0Wsd9z5Hbr9Lm6Fvhtoq3suFV8DWEpEPNs+zTGzrqIth0WVXwOoU9ft6bb04ma2Imt1uETEEoO/kjYAvgvc196NMrPOb5kvFhURr5IGor7fbq0xsy5jea9EtyXQsz0aYmZdS1sGdO9jyQ/U9CR9atefczGzpbRlQPeKBq/fBR6JiKfbsT1mVmWShgI/IZ2YuSIizmuPetsyoHt1e2zQzBp30m3j2vVDZxfuN6LFz9nkyy/8DPgvYBbpS5MTI+KJ5d1+Wy65sIqksyU9K2lBfjxb0qrL2wgz6zA7ATMi4tmIWAiMB4a1R8VtOSw6PzfkWOB54GPAmcAawLfaozFmVnV9gRcrXs8CPtkeFbclXIYD2+WbxwNMl/QP0vchHC5mnVNjh07tcnjWllPRTR2/rdDfnzDr5Gax5BeR+5EuTLXc2hIuvwVulrSvpK3zCPMfc7mZdU4PAQPyZWxXBQ4DJrZHxW05LBpN+vr2z0gX9n0JuB44tz0aYmbVFxGLJJ1AupxCN+DKiJjWHnW35qZouwKfiYiTgbPyVDfvB6QL1jzQHo0xW5G15tRxCRFxK3Bre9fbmsOi00iXuGzMX4HT2685ZtZVtCZctgdub2LeXcAO7dYaM+syWhMua5CuIt6YVai/DqeZ2f9pTbg8BezTxLx98nwzsyW05mzRj0g3YOoG/DEiPpS0EnAw6czRtwu2z8w6qRbDJSKuy1edu5p0W4TXSXeFWwB8NyKuL9xGM+uEWvU5l4i4SNIVpFsQfAR4A5gcEXNLNs7MypJ0JXAgMDsiBrdn3W255MJc2njfEjNrvdmXjW7XSy6sd9z5rfnczFXAJUC7319neS9zaWadWETcS7olbLtzuJhZEQ4XMyvC4WJmRThczKwIh4vZCkzS9cBkYEtJsyQd0151t+V6LmZWUCtPHberiDi8VN3uuZhZEQ4XMyvC4WJmRThczKwIh4uZFVGVcJG0saS/SnpS0jRJJ+bydSTdKenp/Lh2xTqnSpohabqkfSvKd5D0WJ53sSTfN8msBlWr57IIOCkitgZ2Bo6XNBA4Bbg7IgYAd+fX5HmHAYOAocCl+WJVAJcBo4ABeRpapX0wszaoSrhExCsR8Y/8fB7wJOketcNIF6EiPx6cnw8DxkfE+xHxHDAD2EnShsAaETE5IoL0NfGDMbOaU/UxF0n9gY8DfwfWj4hXIAUQsF5erLGbY/fN06xGys2sxlQ1XCT1An4HfLOFq9g1dXPsVt80W9IoSVMkTZkzZ07bG2tmy6Vq4SJpFVKwXBsRv8/Fr+VDHfLj7Fze1M2xZ+XnDcuXEhGXR8SQiBjSp0+f9tsRM2uVap0tEvAr4MmIuKhi1kRgZH4+EripovwwSd0lbUIauH0wHzrNk7RzrnNExTpmVkOq9cXFXYEvAY9JmprLTgPOAybkb2K+AAwHiIhpkiYAT5DONB0fEYvzeseRrvvZA7gtT2ZWY6oSLhFxP42PlwDs1cQ6Y4GxjZRPAdr1KuVm1v78CV0zK8LhYmZFOFzMrAiHi5kV4XAxsyIcLmZWhMPFzIpwuJhZEQ4XMyvC4WJmRThczKwIh4uZFeFwMbMiHC5mVoTDxcyKcLiYWREOFzMrwuFiZkU4XMysCIeLmRXhcDGzIhwuZlaEw8XMinC4mFkRDhczK8LhYmZFOFzMrAiHi5kV4XAxsyIcLmZWhMPFzIpwuJhZEQ4XMyvC4WJmRThczKwIh4uZFeFwMbMiHC5mVoTDxcyKcLiYWREOFzMrwuFiZkU4XMysCIeLmRXhcDGzIhwuZlaEw8XMinC4mFkRDhczK8LhYmZFOFzMrAiHi5kV4XAxsyKqEi6SrpQ0W9LjFWXrSLpT0tP5ce2KeadKmiFpuqR9K8p3kPRYnnexJFWj/WbWdtXquVwFDG1Qdgpwd0QMAO7Or5E0EDgMGJTXuVRSt7zOZcAoYECeGtZpZjWiKuESEfcCbzYoHgZcnZ9fDRxcUT4+It6PiOeAGcBOkjYE1oiIyRERwLiKdcysxnTkmMv6EfEKQH5cL5f3BV6sWG5WLuubnzcsN7MaVIsDuo2No0Qz5Y1XIo2SNEXSlDlz5rRb48ysdToyXF7Lhzrkx9m5fBawccVy/YCXc3m/RsobFRGXR8SQiBjSp0+fdm24mbWsI8NlIjAyPx8J3FRRfpik7pI2IQ3cPpgPneZJ2jmfJRpRsY6Z1ZiVq7ERSdcDewLrSpoFfBc4D5gg6RjgBWA4QERMkzQBeAJYBBwfEYtzVceRzjz1AG7Lk5nVoKqES0Qc3sSsvZpYfiwwtpHyKcDgdmyamRVSiwO6ZtYFOFzMrAiHi5kV4XAxsyIcLmZWhMPFzIpwuJhZEQ4XMyvC4WJmRThcrIg994TVVoNevdK05Zb18yZMgK23ht69YeBA+OMfl15/4ULYaivo12/pedY5OFysmEsugfnz0zR9eip76SU48ki46CKYOxcuuACOOAJmz15y3QsugPXWW7pO6zwcLlZVs2bBWmvBfvuBBAccAKuvDs88U7/Mc8/BNdfAqad2WDOtHThcrJhTT4V114Vdd4VJk1LZkCHpkGjiRFi8OB0Sde8O225bv943vgH/8z/Qo0dHtNraS1W+FW0rnh/8II2nrLoqjB8PBx0EU6fCZpvBiBHpUGjBgjT/t79NvReAP/wBFi2Cz362PpCsc3LPxYr45CfTgG337jByZOq93Hor3HUXjB6dgmPhQrjnHvjKV1LwvPtumvfTn3Z06609uOdiVSFBRAqRPfZIh0cAO+6Yguiuu9LrmTNh993T84UL4Z13YIMN4IEHoH//Dmi4LTP3XKzdvf023HFHOuxZtAiuvRbuvRf23TeFyX33pZAB+Oc/0+ttt4XBg+HFF9O8qVPhiitg/fXT8403bnJzVqPcc7F298EHcMYZ8NRT0K1b+rzKH/+YPuuy5ZYwZgx8/vPw2mvQpw+cdhrss09ad4MN6utZZx1YaaUly6zzcLhYu+vTBx56qOn5J5yQppbsuWc6dW2dkw+LzKwIh4uZFeHDIlsuJ902rsO2feF+Izps29Yy91zMrAiHi5kV4XAxsyIcLmZWhMPFzIpwuJhZEQ4XMyvC4WJmRThczKwIh4uZFeFwMbMiHC5mVoTDxcyKcLiYWREOFzMrwuFiZkU4XMysCIeLdTmXXJLui9S9Oxx11JLz7r473Y2gZ0/49Kfh+efr50XAySfDRz6SptGjU5ktG4eLdTkbbZRubfLlLy9Z/vrrcMgh8L3vwZtvpgA69ND6+Zdfnm6B8sgj8OijcMst8ItfVLXpXYrDxbqcQw6Bgw9OvY9Kv/89DBoEw4fDaqul+yc98ki6vxLA1VfDSSdBv37Qt296ftVVVW58F+JwsRXGtGmw3Xb1r1dfHTbbLJU3Nn+77ernWds5XGyFMX8+rLnmkmVrrgnz5jU+f801U5nHXZaNw8VWGL16wdy5S5bNnQu9ezc+f+7cVCZVr41dicPFVhiDBqUxljrvvgvPPJPKG5v/yCP186ztHC7W5SxaBAsWwOLFaVqwIJV99rPw+OPwu9+lsnPOgW23TaemAUaMgIsugpdegpdfhgsvXPpUtrWew8W6nHPPhR494Lzz4Jpr0vNzz4U+fVKwnH46rL02/P3vMH58/Xpf+xocdBBssw0MHgwHHJDKbNn4dq7W5YwZk6bG7L13/annhiQ4//w02fJzz8XMinC4mFkRPiyyTmv2ZaM7dPvrHefjp+a452JmRThczKyIThkukoZKmi5phqRTOro9Zra0ThcukroBPwP2AwYCh0sa2LGtMrOGOl24ADsBMyLi2YhYCIwHhnVwm8ysAUUn+8qnpM8DQyPiK/n1l4BPRsQJDZYbBYzKL7cEple1oa23LvB6Rzeik6r1n93rETG0oxvRUTrjqejGvqO6VEJGxOXA5eWbs3wkTYmIIR3djs7IP7va1hkPi2YBG1e87ge83EFtMbMmdMZweQgYIGkTSasChwETO7hNZtZApzssiohFkk4A7gC6AVdGRGe+GGHNH7rVMP/salinG9A1s86hMx4WmVkn4HAxsyIcLmZWhMPFzIpwuFSRpP6SnpT0S0nTJP1ZUg9J20t6QNKjkv4gae2ObmstkPQ9SSdWvB4r6b8l/T9JD+Wf19l53uqS/iTpEUmPSzq06ZqtGhwu1TcA+FlEDALeBj4HjANOjohtgceA73Zc82rKr4CRAJJWIn2m6TXSz3AnYHtgB0l7AEOBlyNiu4gYDNzeIS22/+Nwqb7nImJqfv4wsBmwVkTck8uuBvboiIbVmoiYCbwh6ePAPsA/gR0rnv8D2IoUNo8Be0v6gaTdI+Kdjmm11el0H6LrAt6veL4YWKuD2tFZXAEcBWwAXAnsBXw/In7RcEFJOwD7A9+X9OeIOKeaDbUluefS8d4B3pK0e379JeCeZpZf0fyBdMizI+lT2XcAX5bUC0BSX0nrSdoI+HdEXAP8EPhERzXYEvdcasNI4OeSegLPAkd3cHtqRkQslPRX4O2IWAz8WdLWwGSlmzjPB44ENgcukPQh8AFwXEe12RJ//N9qWh7I/QcwPCKe7uj2WOv5sMhqVr586QzgbgdL5+Oei5kV4Z6LmRXhcDGzIhwuZlaEw8VqnqT5kjbNz6+SdG5Ht8la5nCpAZJmSnpP0jxJb0v6X0nH5tOwy1LfGEkhaXhF2cq5rH8r1j9K0v0tLDNJ0oL8h1833bws7W1JRPSKiGdL1G3lOFxqx0ER0Rv4GHAecDLpi3vL6k3gnHyHylJOyH/4ddNBBbdlnYzDpcZExDsRMRE4FBgpaTCApDUljZM0R9Lzks5ooWdzO7CQ9OnVpTRVX/7068+BXXJv5O227oOkPSXNkjRa0mxJr0g6WNL+kv4l6U1Jp1Usv5OkybnX9oqkS/KdHermh6TN29oO61gOlxoVEQ+S7tFU952jnwJrApsCnwJG0PzXBAI4E/iupFUamd9ofRHxJHAsMDn3RtZaxl3YAFgN6AucBfySFHQ75H06q24chfQFzm+R7qC4C+nLiV9fxu1ajXC41LaXgXXyoc2hwKkRMS9fiuBC0pccm5R7QHOAr1SWL2t9jbg49zbqpu9VzPsAGBsRH5Du570u8JO8vWnANGDb3M6HI+KBiFiU2/ILUuBZJ+YvLta2vqSxk3WBVYHnK+Y9n+e35Azg18BvKsqWp75K/x0RVzQx7438RUOA9/LjaxXz3wPqvtm8BXARMAToSfq9fLiNbbEa455LjZK0I+mP/X7SzdY/IA321vko8FJL9UTEnaTv51QeZrRUX7W/E3IZ8BQwICLWAE6j8XuCWyficKkxktaQdCDpUOKaiHgs9wAmAGMl9Zb0MeDbwDWtrPZ0YHTdi1bU9xrQr3JQtbDewFxgvqSt8OUSugSHS+24WdI84EVSGFzEkgO23wDeJV3v5X7gOtKV2VoUEX8DHmxQ3Fx9fyGNibwq6fVmqr6kwedclvVQ5jvAEcA80sDvDctYj9UQfyvazIpwz8XMinC4mFkRDhczK8LhYmZFOFzMrAiHi5kV4XAxsyIcLmZWxP8HyHBzBM4odfs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ata:image/png;base64,iVBORw0KGgoAAAANSUhEUgAAAqsAAAGCCAYAAADHUIqSAAAAOXRFWHRTb2Z0d2FyZQBNYXRwbG90bGliIHZlcnNpb24zLjMuMiwgaHR0cHM6Ly9tYXRwbG90bGliLm9yZy8vihELAAAACXBIWXMAAAsTAAALEwEAmpwYAAA4lUlEQVR4nO3de5xe07348c9XEJcQWkEkjqCpVNpSUvRHW72copfjUpQqUU6pctqqHq3WadOq1qVaR5VS1SQopapFqVtLUEU4Lon7JUilElWSIEh8f3+sPc2TycxkJmbm2TP5vF+v/Xr2s9baa6/9PDtPvrP22mtHZiJJkiTV0XLNboAkSZLUHoNVSZIk1ZbBqiRJkmrLYFWSJEm1ZbAqSZKk2jJYlSRJUm0ZrErqVhExNyL27+F9XB8Rp3Zxm2kR8dWeapO6T0SMiYiMiBHNbouk5jNYlfqpiBgfEZc3ux1tiYg1IuKHEfFYRLwaETMj4oKIGNXJKnYDjuribt8NnNbFbf4lIn4SEQ9HRLSRt2ZEzIuIz72B+rePiMsj4tmIeDkiHqj2OWJp6+xNEbF/RMxtdjsk9T8Gq5J6VUSsCdwCfAz4EvAW4D+AVYHbI+LdHWy7IkBmPpeZc7qy38yclZkvLXXD4edVW9/XRt4+wHzggqWpOCIOBq4D/gHsAbwNOJDyG3300tTZmyJihWa3QVL/ZbAqLaMiYtOI+ENEzKl6Ns+PiHUb8t8dEVdXPX2zI+KmiHhPqzreUl2SnxcRD0bExzux62OBfwM+lJmXZeaTmflXYGfgYeCXLb2XLb3DEfG1iJgOTK/SFxkGEBHrRMSlVY/kExHx2YiYEhHjGsosMgygusx8UERcFBEvVr28n2mv0Zl5DzAZOKCN7AOBC1sC6Ig4OCIeqj6XWRFxVUQs31a9ETEcOAX4aWaOzcw/Z+a0zLw5Mw8FGtu8W0TcGxGvRMRTEfHNxp7e6hiPjogzqu9sekT8d0P++RFxcav9L1fVdXj1PiLiyIh4tPo87238XCJiRPXZ7R0Rf4qIl4GDgV8Cq1Z52fLZR8SKEXF81ZYXI+L2iNihVRt2rHqS50XEjcBb2/seJC17DFalZVBEDAUmAVOArYAPA4OASyOi5XdhNeAc4L1VmbuAKyJiraqO5YBLKL8j76EEceOAgR3sdzlgL+C8zHy6MS8zXwdOAkYD72zIen/1fkfgQ+1UPQHYAPggJej9TPV+Sb4F/B7YDPg1cHZEdLTdL4DdI2L1hmPaAti8yiMixgA/Bb4DbEL5bP/YQZ17ACsCx7WVmZnPV/VuCVwE/BZ4B/B1ylCIw1ptcjhwL7AFcDxwQsMfGecCH4uINRrKvx8YCpxfvf8eJfg+FNgU+AFwRkR8rNV+fkAZVrEpcCnwZeClqq6hwA+rcr+s9vHpqt0TgMsiYrPquNYHfgdcQ/kcfwKc0NZnIWkZlZkuLi79cAHGA5e3k/dd4LpWaWsCCWzVzjYBzAA+U73/CLAA+LeGMttVdezfTh3rVPmHt5P/rip/z4ZjmAUMbFXueuDUan2TapttGvLXr9o2riFtGvDVhvcJ/KDh/fKUYOszHXymqwMvAgc1pP0UuK/h/W7AC8BqnfyeTgNe6ES584A/tUobB0xvdYzntyrzMHB0wzHOBA5syD8LuKpaXxV4GXhvqzpOBq6o1kdUn90RrcrsD8xtlbYx8HrjOVKl/w44rVr/PvAQEA35R1f7GNHsf0cuLi7NX+xZlZZNWwLvi3Ln/tzqxpinqryNASJi7epy8kMR8QIwB1ibcgkfyrjKv2Xmkw313koJTpYk20mPNvKnZOYrHdQ1qtrn5H9VnvkU8HS7Wyx0T8M28ymB8drtFc7M2cBvqIYCRMRKwN5UvaqVa4AngMcj4ryIGBsRq3XQhqD9z6PR24CbW6XdBAxr7Oml4ZgqT1MdU3WMv6aMsSUiBgKfpPS4QuklXQn4Y6tz4xCq86LBZJZsC8rx3deqvo811Pc24K+Z2fgZ3NKJuiUtI9ocQyWp31sO+AMN4yEbPFO9TqD0hB5O6bF7hXIT0IpV/mJ3xXfCLOB5yqX+tryten24Ie3FJdS5NO1o8Vqr98mSh0edBUyKiNGU4QODKMMlSgWZc6qhAe8D/p1yqf77EfHubDX0ofIQMDgi1msnv0VHQW1j+pKO6VzgLxExDNia8n1eUuW1lPsE0PhHSFv1Lul7aakvKTMxtN7+5er1jXx/kpYB9qxKy6Y7KQHjE5n5SKul5S777YCfZOYfMnMqpWd1aEMd91F69dZvSNuKDn5XsoxLvQD4dESs15hXjWc9ApgK3N2FY7m/2ueWDXUNB9Zrd4s3IDNvBB6k9K4eCFyamTNblZmfmX/KzKMo421XBdq7+ew3wKuUMaiLaRhfeh/lO2m0HWUYQKdnRsjMW4FHKT3C+wC/y8yWKafuo/xRskEb58UTS6j6VWBAq7T/owSj67ZR398a9rl1441iwDadPR5J/Z89q1L/tnpEbN4q7XnKOMvPAb+OiOMpPZ4bAXtSxiLOofT4fSYibqUEWydQApIW1wIPABOrO8lXBn5MmcKpI9+k3Ch1bUR8jXLj1jDgG8BI4IOtLgl3KDMfjIirgJ9FxCHAPOBEyvjTTtfTRWdTekwHUy5p/0uUGRE2ptzA9hzwAcrNave30/6WO/FPjYjBlBuSHqcE25+mXJb/HOXms9uru+x/RemtPILyuXXVecB/Usaf7trQljkR8UPgh1XwOInSc7wN8HpmntlBndOAlSLi3ylB6kuZ+VBEnAeMj4gjKH8kvQnYHngsM38L/Kw6jpMj4jTKTVifX4pjktRP2bMq9W/vpQQOjcsPq8vN21LGev6R0pv5U0qvWsv40AMogcodlN7QsykBCfCvXtJdKb8jtwITKXeSdzS+lMx8jhL8/JEyZdOjwGWUy8JbZebtS3Gc+1Omtbqecmf6eZQbieYtRV2dMYESwP8NuKpV3vPALiwM5r8K/GfVI9umzDyNMmRgCHAxped2fJX9varMnZSZAz5JmcXhuGrp0pO8KudSbkx7gTLGttH/UG7c+irlvLim2ufjHVWYmX+hBJ7nU/74ObLK+iwlAD+B8nlcThki8US13ZOUm9J2pPSoH047vcySlk3RhQ4MSeoTqum1ngb2zsyLl1ReklRfDgOQ1OdFxAcpl9rvpdz5fizwLB3PbypJ6gMMViX1BytQLpdvRBmreivwvszszB3rkqQacxiAJEmSassbrCRJklRby8QwgB133DH/+EeHrkmSpNrzQRmtLBM9q88++2yzmyBJkqSlsEwEq5IkSeqbDFYlSZJUWwarkiRJqi2DVanJPvMZGDoUVl8d3vpWOOushXnXXQejRsEqq8AHPgBPPLEw789/LmmDB8OIEYvX+4EPwJAhpd7NNoPf/77HD0WSpG5nsCo12VFHwbRpMHs2XHopHH003HEHPPss7LYbHHMMPPccjBkDn/rUwu1WXRUOOABOPLHtev/3f2HGjFLvmWeWoHjGjF45JEmSus0yMXWVVGejRy9cjyjLo4+WgHX0aNhjj5I3bhystRY88EDpbd1qq7Jce23b9b7znYvW+9pr8NRTpRdXkqS+wp5VqQa+8IVyqX/UqBJMfvSjMHVquXzfYtVVYeONS3pnffzjsNJKsPXWsP32pXdWkqS+xGBVqoHTToM5c+DGG8ul/4EDYe7cMh610eDBpVxnXX55KX/FFbDDDrCc/+IlSX2M/3VJNTFgAGy3HUyfDqefDoMGlfGmjWbPhtVW61q9K6wAO+0EV11VxsRKktSXGKxKNTN/fhmzOno03H33wvQXX1yY/kbqlSSpLzFYlZpo5ky44IJyyX/BgtL7ef758MEPwq67wpQpcPHFMG8efPe75aapUaPKtq+/XtJfew0yy/qrr5a8Bx6AK6+El18u+eeeC5Mmwfvf37xjlSRpaTgbgNREEeWS/+c/X4LPDTaAk0+GnXcu+RdfDIcdVqad2nrrEti2mDSpzKXaYuWVSzB6/fUleB03Du67rwwvGDkSfv1r2GKLXjw4SZK6QWRmz+8kYiVgEjCQEiD/JjO/HRFvAn4NjACmAXtm5j+rbY4CDgQWAF/MzKuq9C2B8cDKwBXAl3IJBzFmzJicPHly9x+YJElS94pmN6BuemsYwCvABzNzM2BzYMeI2Ab4OnBdZo4ErqveExGbAnsBo4EdgdMiYkBV1+nAQcDIatmxl45BkiRJvaxXhgFUPZ9zq7crVEsCOwPbV+kTgOuBr1XpF2TmK8DjEfEIsFVETANWz8xbACJiIrALcGVvHIfUniOunNjsJvSok3bar9lNkCQto3rtBquIGBARdwEzgWsy81ZgncycAVC9rl0VHwY81bD59CptWLXeOr2t/R0UEZMjYvKsWbO69VgkSZLUO3otWM3MBZm5OTCc0kv69g6KtzVeIztIb2t/Z2bmmMwcM2TIkC63V5IkSc3X61NXZebzlMv9OwLPRMRQgOp1ZlVsOrB+w2bDgaer9OFtpEuSJKkf6pVgNSKGRMQa1frKwIeBB4BLgbFVsbHA76v1S4G9ImJgRGxIuZHqtmqowJyI2CYiAtivYRtJkiT1M701z+pQYEJ1R/9ywIWZeXlE3AJcGBEHAk8CewBk5tSIuBC4D5gPHJqZC6q6DmHh1FVX4s1VkiRJ/VZvzQZwD/CuNtL/AXyonW2OBY5tI30y0NF4V0mSJPUTPm5VkiRJtWWwKkmSpNoyWJUkSVJtGaxKkiSptgxWJUmSVFsGq5IkSaotg1VJkiTVlsGqJEmSastgVZIkSbVlsCpJkqTaMliVJElSbRmsSpIkqbYMViVJklRbBquSJEmqLYNVSZIk1ZbBqiRJkmrLYFWSJEm1ZbAqSZKk2jJYlSRJUm0ZrEqSJKm2DFYlSZJUWwarkiRJqi2DVUmSJNWWwaokSZJqy2BVkiRJtWWwKkmSpNoyWJUkSVJtGaxKkiSptgxWJUmSVFsGq5IkSaotg1VJkiTVlsGqJEmSastgVZIkSbVlsCpJkqTaMliVJElSbRmsSpIkqbYMViVJklRbBquSJEmqLYNVSZIk1ZbBqiRJkmrLYLWbvfIKHHggbLABrLYavOtdcOWVi5f7zncgAq69dvG8V1+FUaNg+PBF0//nf+Ad74Dll4dx43qk+ZIkSbVisNrN5s+H9deHG26AF16AY46BPfeEadMWlnn0UfjNb2Do0LbrOPFEWHvtxdPf8hY44QT42Md6pOmSJEm10yvBakSsHxF/joj7I2JqRHypSh8XEX+LiLuq5aMN2xwVEY9ExIMRsUND+pYRcW+Vd0pERG8cQ2etumrp9RwxApZbDj7+cdhwQ7jjjoVlDjsMjj8eVlxx8e0ffxzOPReOOmrxvLFjYaedSo+tJEnSsmD5XtrPfOCIzLwzIlYD7oiIa6q8H2fmDxsLR8SmwF7AaGA94NqIeGtmLgBOBw4C/gpcAewItHGhvR6eeQYeeghGjy7vL7qoBKkf/Wjb5f/rv+D734eVV+69NkqSJNVVr/SsZuaMzLyzWp8D3A8M62CTnYELMvOVzHwceATYKiKGAqtn5i2ZmcBEYJeebf3Se+012Gef0iM6ahTMnQvf+AacfHLb5S+5pAwj2HXXXm2mJElSbfX6mNWIGAG8C7i1SjosIu6JiLMjYs0qbRjwVMNm06u0YdV66/S29nNQREyOiMmzZs3qzkPolNdfh333Lb2op55a0r797ZK24YaLl3/xRTjySPjJT3q3nZIkSXXWq8FqRAwCLga+nJmzKZf0NwY2B2YAJ7UUbWPz7CB98cTMMzNzTGaOGTJkyBttepdklhkBnnkGLr4YVlihpF93HZxyCqy7blmeeqrcfHX88fDww+UmrPe+t+TtthvMmFHWG2/OkiRJWpb01phVImIFSqB6Xmb+FiAzn2nI/zlwefV2OrB+w+bDgaer9OFtpNfKIYfA/feXaakax55ed10ZGtDi3e+GH/2o3DS10koleG3xl7+UG7HuvBNaYu3XXoMFC0qv7fz5MG9eCYQHDOid45IkSeptvTUbQAC/AO7PzB81pDdO3rQrMKVavxTYKyIGRsSGwEjgtsycAcyJiG2qOvcDft8bx9BZTzwBZ5wBd91VekUHDSrLeefBm9+8sFd13XVLkLnmmiV/+eUXzXvTm8psAi3lAD73uRL8nn8+HHtsWT/nnKYeriRJUo/qrZ7VbYF9gXsj4q4q7RvA3hGxOeVS/jTgYIDMnBoRFwL3UWYSOLSaCQDgEGA8sDJlFoBazQSwwQZlGEBndHR5f/vtYfr0RdPGjy+LJEnSsqJXgtXMvIm2x5te0cE2xwLHtpE+GXh797VOkiRJddVrY1b7oiOunNjsJvSYk3bar9lNkCRJWiIftypJkqTaMliVJElSbRmsSpIkqbYMViVJklRbBquSJEmqLYNVSZIk1ZbBqiRJkmrLYFWSJEm1ZbAqSZKk2jJYlSRJUm0ZrEqSJKm2DFYlSZJUWwarkiRJqi2DVUmSJNWWwaokSZJqy2BVkiRJtWWwKkmSpNoyWJUkSVJtGaxKkiSptgxWJUmSVFsGq5IkSaotg1VJkiTVlsGqJEmSastgVZIkSbVlsCpJkqTaMliVJElSbRmsSpIkqbYMViVJklRbBquSJEmqLYNVSZIk1ZbBqiRJkmrLYFWSJEm1ZbAqSZKk2jJYlSRJUm0ZrEqSJKm2DFYlSZJUWwarkiRJqi2DVUmSJNWWwaokSZJqy2BVkiRJtdUrwWpErB8Rf46I+yNiakR8qUp/U0RcExEPV69rNmxzVEQ8EhEPRsQODelbRsS9Vd4pERG9cQySJEnqfb3VszofOCIz3wZsAxwaEZsCXweuy8yRwHXVe6q8vYDRwI7AaRExoKrrdOAgYGS17NhLxyBJkqRe1ivBambOyMw7q/U5wP3AMGBnYEJVbAKwS7W+M3BBZr6SmY8DjwBbRcRQYPXMvCUzE5jYsI0kSZL6mV4fsxoRI4B3AbcC62TmDCgBLbB2VWwY8FTDZtOrtGHVeut0SZIk9UO9GqxGxCDgYuDLmTm7o6JtpGUH6W3t66CImBwRk2fNmtX1xkqSJKnpei1YjYgVKIHqeZn52yr5merSPtXrzCp9OrB+w+bDgaer9OFtpC8mM8/MzDGZOWbIkCHddyCSJEnqNb01G0AAvwDuz8wfNWRdCoyt1scCv29I3ysiBkbEhpQbqW6rhgrMiYhtqjr3a9hGkiRJ/czyvbSfbYF9gXsj4q4q7RvAccCFEXEg8CSwB0BmTo2IC4H7KDMJHJqZC6rtDgHGAysDV1aLJEmS+qFeCVYz8ybaHm8K8KF2tjkWOLaN9MnA27uvdZIkSaorn2AlSZKk2jJYlSRJUm0ZrEqSJKm2DFYlSZJUWwarkiRJqi2DVUmSJNWWwaokSZJqy2BVkiRJtWWwKkmSpNoyWJUkSVJtGaxKkiSptgxWJUmSVFsGq5IkSaotg1VJkiTVlsGqpB5z6qkwZgwMHAj7778w/bzzYNCghcsqq0AE3HFHyc+Er30N3vzmshx5ZEkDmDkT9t4b1lsPBg+GbbeFW2/t9UOTJPUSg1VJPWa99eDoo+GAAxZN32cfmDt34XLaabDRRrDFFiX/zDPhd7+Du++Ge+6Byy+HM84oeXPnwrvfXQLb556DsWPhYx8r6ZKk/sdgVVKP2W032GWX0jvakQkTYL/9Su9qy/sjjoDhw2HYsLI+fnzJ22gj+MpXYOhQGDAADjoIXn0VHnywJ49EktQsBquSmuqJJ2DSpBKstpg6FTbbbOH7zTYraW25664SrL7lLT3aTElSkxisSmqqiRPhve+FDTdcmDZ3bhmP2mLw4JLWMm61xezZsO++8O1vL1pektR/GKxKaqqJE8u400aDBpVAtMXs2SWtZZgAwMsvwyc+AdtsA0cd1TttlST1PoNVSU1z883w9NOw++6Lpo8eXW6uanH33SWtxSuvlLGww4YtvPFKktQ/GaxK6jHz58O8ebBgQVnmzStpLSZMgE9+ElZbbdHt9tsPfvQj+NvfSjB70kkLp7567bUS3K68cumVXc5fMUnq1zr9Mx8Re7STvntb6ZL0ve+VoPK44+Dcc8v6975X8ubNgwsvXHwIAMDBB5dL/O94B7z97WVqqoMPLnl/+UuZyurqq2GNNRbO1Xrjjb12WJKkXhTZ+o6F9gpGzM7M1dtIfy4z39TtLetGY8aMycmTJ3d5uyOunNgDramHk3bab8mF1Gn9+VwBzxdJ6kWx5CLLluWXVCAiNqpWl4uIDVn0Q9wImNcTDZMkSZKWGKwCjwBJCVIfbZX3d2BcN7dJUs3MPP3IZjehR619yAnNboIkqR1LHLOamctl5gDgxmq9cVkvM8/shXZKkiSpEhHrRsQFEfFoRNwXEVdExFub0I79I2K9Lm4zIiKmdLZ8p2+wysz3d6UhkiRJ6n4REcAlwPWZuXFmbgp8A1inl9sxANgf6FKw2lVdmQ1gw4j4VRW9P9m49GQDJUmStIgPAK9l5s9aEjLzLuCmiDgxIqZExL0R8SmAiNg+Iq6PiN9ExAMRcV4UO0XEhS11VOUuq9Y/EhG3RMSdEXFRRAyq0qdFxLci4iZgb2AMcF5E3BURK0fElhFxQ0TcERFXRcTQarstI+LuiLgFOLQrB9uZMastfkUZs3oE8FJXdiJJkqRu83bgjjbSdwM2BzYD1gJuj4hJVd67gNHA08DNwLbANcAZEbFqZr4IfAr4dUSsBRwNfDgzX4yIrwFfAb5b1TUvM7cDiIj/BL6amZMjYgXgJ8DOmTmrCpaPBQ4Afgn8V2beEBEnduVguxKsjga2zczXu7IDSZIk9YrtgPMzcwHwTETcALwbmA3clpnTASLiLmBEZt4UEX8EPhERvwE+BhwJvB/YFLi5jDhgReCWhv38up39b0IJpK+pthsAzIiIwcAamXlDVe4cYKfOHlRXgtVJlKi8rUhekiRJvWMq0NZDmTqao/WVhvUFLIwBf025LP8ccHtmzqnGxF6TmXu3U9eL7aQHMDUz37NIYsQalJmllkpXHlQ4DbgqIs6MiO82Lku7c0mSJHXZn4CBEfG5loSIeDfwT+BTETEgIoYA7wNuW0Jd1wNbAJ9jYY/pX4FtI+ItVd2rdDDTwByg5aHZDwJDIuI91XYrRMTozHweeCEitqvK7dPpI6VrPaurApcBKwDrd2UnkiRJ6h6ZmRGxK3ByRHyd8oCmacCXgUHA3ZSezCMz8+8RMaqDuhZExOWUu/rHVmmzImJ/4PyIGFgVPRp4qI0qxgM/i4iXgfdQenxPqS79Lw+cTOkJ/ixwdkS8BFzVlePtdLCamZ/tSsWSJEnqGZn5NLBnG1n/XS2NZa+n9KC2vD+sVf5hQOu0P1HGu7be74hW7y8GLm5IuovSo9t6uzsoN361GNdG29vU6WC14bGri8nMxzpbjyRJktRZXRkG0PjY1RYtg2UHdFuLJEmSpEpXhgEscjNWRKwLfBu4sbsbJUmSJEHXZgNYRGb+nTKQ9wfd1hpJkiSpwVIHq5VNgFW6oyGSJElSa125wepGFp3QdRXKU62cZ1WSJEk9ois3WJ3V6v2LwN2Z+XA3tkeSJEl9UETsCPwv5cb7szLzuO6otys3WE1Y2p1ExNnAx4GZmfn2Km0c5WkJs6pi38jMK6q8o4ADKY8D+2JmXlWlb0mZfHZl4ArgS5m51I/vkiRJ6m+OuHJit8ZGJ+20X0ePcQUgIgYAPwX+HZgO3B4Rl2bmfW90/50es1o9Mus7EfFYRMyrXr8TESt2YvPxwI5tpP84MzevlpZAdVNgL8oQgx2B06oPAOB04CBgZLW0VackSZJ611bAI5n5WGa+ClwA7NwdFXflBqsTgA8Dn6c8geDzwAeB45e0YWZOAp7r5H52Bi7IzFcy83HK/K5bRcRQYPXMvKXqTZ0I7NKF9kuSJKlnDAOeang/vUp7w7oSrO4B/EdmXp2ZD2bm1cCutP2or846LCLuiYizI2LNKq29gx1WrbdOb1NEHBQRkyNi8qxZs9orJkmSpDeuraEC3TIcoSvBanvjFZY4jqEdpwMbA5sDM4CTOqiv9ZOzGtPblJlnZuaYzBwzZMiQpWyiJEmSOmE6sH7D++HA091RcVeC1YuAyyJih4h4W3XH1++q9C7LzGcyc0Fmvg78nDLWAdo/2OnVeut0SZIkNdftwMiI2LC6n2kv4NLuqLgrweqRwLWUO73uAH4C/An476XZcTUGtcWuwJRq/VJgr4gYGBEbUm6kui0zZwBzImKbiAhgP+D3S7NvSZIkdZ/MnA8cBlwF3A9cmJlTu6PuJU5dFRHbUsaqfg34VrW05B0PbAH8dQl1nA9sD6wVEdOBbwPbR8TmlEv504CDATJzakRcCNwHzAcOzcwFVVWHsHDqqiurRZIkSZXOTDXVE6qZna7o7no7M8/qN4DT2sn7M/BN4BMdVZCZe7eR/IsOyh8LHNtG+mTg7R3tS5IkSf1HZ4YBbA78sZ28a4Etu601kiRJUoPOBKurA+1N/L8CsFr3NUeSJElaqDPB6gPAR9rJ+0iVL0mSJHW7zoxZ/TFwRvXI099l5usRsRzl6VE/Bb7Sg+2TJEnSMmyJwWpm/ioi1gUmAAMj4llgLWAe8O3MPL+H2yhJkqRlVGd6VsnMH0XEWcB7gDcD/wBuyczZPdk4SZIk1V9EnA18HJiZmd06c1OnglWAKjC9qjt3LkmSpO418/Qj230c/dJY+5ATOjNv63jgVGBid+4buvYEK0mSJGkxmTkJeK4n6jZYlSRJUm0ZrEqSJKm2DFYlSZJUWwarkiRJqi2DVUmSJL0hEXE+cAuwSURMj4gDu6vuTk9dJUmSpPrr5FRT3Soz9+6puu1ZlSRJUm0ZrEqSJKm2DFYlSZJUWwarkiRJqi2DVUmSJNWWwaokSZJqy2BVkiRJtWWwKkmSpNoyWJUkSVJtGaxKkiSptgxW1SWnngpjxsDAgbD//ovmXXcdjBoFq6wCH/gAPPHEwrznn4exY2HttcsybtzCvCefhEGDFl0i4KSTeuGAJElSrRmsqkvWWw+OPhoOOGDR9Gefhd12g2OOgeeeKwHtpz61MP/ww+Gll2DaNLjtNjjnHPjlL0vev/0bzJ27cLn3XlhuOfjkJ3vtsCRJUk0ZrKpLdtsNdtkF3vzmRdN/+1sYPRr22ANWWqn0nN59NzzwQMm/7DI48sjS6zpiBBx4IJx9dtv7mDgR3ve+Uk6SJC3bDFbVLaZOhc02W/h+1VVh441LeovMRdenTGm7rokTy5ABSZIkg1V1i7lzYfDgRdMGD4Y5c8r6jjvCcceV9488UnpVX3pp8XpuvBGeeQZ2373n2yxJkurPYFXdYtAgmD170bTZs2G11cr6KafAyivDyJGw886w994wfPji9UyYUMaqDhrU822WJEn1Z7CqbjF6dBmj2uLFF+HRR0s6wJveBOedB3//exka8PrrsNVWi9bx8stw0UUOAZAkSQsZrKpL5s+HefNgwYKyzJtX0nbdtYxBvfjikvbd78I731mmsoISuP7jH2WbK6+EM88sswo0uuQSWGONMu2VJEkSGKyqi773vXI5/7jj4Nxzy/r3vgdDhpRA9ZvfhDXXhFtvhQsuWLjdHXfAO95RhgUcdVTpZW3pdW0xYQLst1+ZY1WSJAlg+WY3QH3LuHGLTujf6MMfXjhVVWt77lmWjlx11RtpmSRJ6o/sWZUkSVJt2bO6jJp5+pHNbkKPWvuQE5rdBEmS1A3sWZUkSVJtGaxKkiSptgxWJUmSVFsGq5IkSaotg1VJkiTVlsGqJEmSaqtXgtWIODsiZkbElIa0N0XENRHxcPW6ZkPeURHxSEQ8GBE7NKRvGRH3VnmnRPisI0mSpP6st3pWxwM7tkr7OnBdZo4ErqveExGbAnsBo6ttTouIAdU2pwMHASOrpXWdkiRJ6kd6JVjNzEnAc62SdwYmVOsTgF0a0i/IzFcy83HgEWCriBgKrJ6Zt2RmAhMbtpEkSVI/1Mwxq+tk5gyA6nXtKn0Y8FRDuelV2rBqvXV6myLioIiYHBGTZ82a1a0NlyRJUu+o4w1WbY1DzQ7S25SZZ2bmmMwcM2TIkG5rnCRJknpPM4PVZ6pL+1SvM6v06cD6DeWGA09X6cPbSJckSVI/1cxg9VJgbLU+Fvh9Q/peETEwIjak3Eh1WzVUYE5EbFPNArBfwzaSJEnqh5bvjZ1ExPnA9sBaETEd+DZwHHBhRBwIPAnsAZCZUyPiQuA+YD5waGYuqKo6hDKzwMrAldUiSZKkfqpXgtXM3LudrA+1U/5Y4Ng20icDb+/GpkmSJKnG6niDlSRJkgQYrEqSJKnGDFYlSZJUWwarkiRJqi2DVUmSJNWWwaokSZJqy2BVkiRJtWWwKkmSpNoyWJUkSVJtGaxKkiSptgxWJUmSVFsGq5IkSaotg1VJkiTVlsGqJEmSastgVZIkSbVlsCpJkqTaMliVJElSbRmsSpIkqbYMViVJklRbBquSJEmqLYNVSZIk1ZbBqiRJkmrLYFWSJEm1ZbAqSZKk2jJYlSRJUm0ZrEqSJKm2DFYlSZJUWwarkiRJqi2DVUmSJNWWwaokqZa23x5WWgkGDSrLJpssXuY734EIuPbahWknnwwbbQSrrw7rrQeHHw7z5/dWqyV1N4NVSVJtnXoqzJ1blgcfXDTv0UfhN7+BoUMXTf/EJ+DOO2H2bJgyBe6+G045pffaLKl7GaxKkvqkww6D44+HFVdcNH3jjWGNNcp6Jiy3HDzySK83T1I3MViVJNXWUUfBWmvBttvC9dcvTL/oohKkfvSjbW/3q1+VYQBrrVV6Vg8+uFeaK6kHGKxKkmrp+OPhscfgb3+Dgw4ql/cffbQMCfjGN8rY1PZ8+tNlGMBDD8HnPw/rrNNrzZbUzZZvdgMkSWrL1lsvXB87Fs4/H664AqZNg333hQ03XHIdI0fC6NHwhS/Ab3/bY02V1IPsWZUk9QkRZQzqddeVG6bWXbcsTz0Fe+5ZemLbMn9+6ZGV1DcZrEqSauf55+Gqq2DevBJsnnceTJoEO+xQgtUpU+Cuu8qy3npwxhlw6KFl27POgpkzy/p998EPfgAf+lCTDkTSG+YwAElS7bz2Ghx9NDzwAAwYAKNGwe9+1/ZcqwMGwJprlrlYAW6+Gb75zTK2dcgQ2GMPOOaYXm2+pG5ksCpJqp0hQ+D22ztXdtq0Rd//8pfd3hxJTeQwAEmSJNWWwaokSZJqy2EAkqRuM/P0I5vdhB619iEnNLsJ0jKn6T2rETEtIu6NiLsiYnKV9qaIuCYiHq5e12wof1REPBIRD0bEDs1ruSRJknpa04PVygcyc/PMHFO9/zpwXWaOBK6r3hMRmwJ7AaOBHYHTImJAMxosSZKknleXYLW1nYEJ1foEYJeG9Asy85XMfBx4BNiq95snSZKk3lCHYDWBqyPijog4qEpbJzNnAFSva1fpw4CnGradXqUtJiIOiojJETF51qxZPdR0SZIk9aQ63GC1bWY+HRFrA9dExAMdlI020rKtgpl5JnAmwJgxY9osI0mSpHpres9qZj5dvc4ELqFc1n8mIoYCVK/Vg/OYDqzfsPlw4Onea60kSZJ6U1OD1YhYNSJWa1kHPgJMAS4FxlbFxgK/r9YvBfaKiIERsSEwEritd1stSZKk3tLsYQDrAJdEREtbfpWZf4yI24ELI+JA4ElgD4DMnBoRFwL3AfOBQzNzQXOaLkmSpJ7W1GA1Mx8DNmsj/R/Ah9rZ5ljg2B5umiRJkmqg6WNWJUmSpPYYrEqSJKm2DFYlSZJUWwarkiRJqi2DVUmSJNWWwaokSZJqy2BVkiRJtWWwKkmSpNoyWJUkSVJtGaxKkiSptgxWJUmSVFsGq5IkSaotg1VJkiTVlsGqJEmSastgVZIkSbVlsCpJkqTaMliVJElSbRmsSpIkqbYMViVJklRbBquSJEmqLYNVSZIk1ZbBqiRJkmrLYFWSJEm1ZbAqSZKk2jJYlSRJUm0ZrEqSJKm2DFYlSZJUWwarkiRJqi2DVUmSJNWWwaokSZJqy2BVkvqJz3wGhg6F1VeHt74VzjqrpJ93HgwatHBZZRWIgDvuaG57JakzDFYlqZ846iiYNg1mz4ZLL4Wjjy4B6T77wNy5C5fTToONNoIttmh2i9UMr7wCBx4IG2wAq60G73oXXHllyXv1Vdh9dxgxovxBc/31zWypVBisSlI/MXo0DBxY1iPK8uiji5ebMAH226/ka9kzfz6svz7ccAO88AIccwzsuWf5Qwdgu+3g3HNh3XWb2kzpXwxWJakf+cIXymX+UaPKkICPfnTR/CeegEmTSrCqZdOqq8K4caX3dLnl4OMfhw03LL3wK64IX/5yCVgHDGhyQ7vR/ffDBz8IgwfDW94Cl1zS7BapKwxWJakfOe00mDMHbrwRdtttYU9ri4kT4b3vLcGJBPDMM/DQQ6Vnvj+aPx923rkE5c89B2eeWcZ3P/RQs1umzjJYlaR+ZsCA0jM2fTqcfvqieRMnwtixzWmX6ue118qY5rFjS298f/TAA/D003D44eXfxgc/CNtuC+ec0+yWqbMMViWpn5o/f9ExqzffXP7T3n335rVJ9fH667DvvuXS/6mnNrs1PSez7bQpU3q/LVo6BquS1A/MnAkXXFDu9l+wAK66Cs4/v/QitZgwAT75yXIHuJZtmWVGgGeegYsvhhVWaHaLes6oUbD22nDiiaUn+eqry81lL73U7JapswxWJakfiCiX/IcPhzXXhK9+FU4+uYzVA5g3Dy680CEAKg45pNx0dNllsPLKi+a98ko5X6BMZTVvXtu9k33FCivA734Hf/hDmeHgpJPK7AfDhze7Zeqs5ZvdAEnSGzdkSOktas9KK8Hzz/dac1RjTzwBZ5xRbr5rnJ7qjDPK+NVNNillAHbYobw+/niZPaCveuc7F/338f/+n3+49SUGq5IkLUM22KDjntKW+Vb7k3vuKU91e/31MmPGjBmw//7NbpU6y2BVknrZEVdObHYTeszXmt0AqQ3nnFMeP/zaa2XqtmuuWXxaN9VXnxyzGhE7RsSDEfFIRHy92e2RJEn1deKJ8M9/lhsQr7yyPBhAfUef61mNiAHAT4F/B6YDt0fEpZl5X3NbJklS9+rPvfAAJ+3ko9S0ZH0uWAW2Ah7JzMcAIuICYGfAYFWSpD5k5ulHNrsJPWrtQ05odhP6hcg+Nh9FROwO7JiZ/1m93xfYOjMPa1XuIOCg6u0mwIO92tD6Wwt4ttmNUJ/h+aLO8lxRV3i+LO7ZzNyx2Y2ok77YsxptpC0WcWfmmcCZPd+cvikiJmfmmGa3Q32D54s6y3NFXeH5os7oizdYTQfWb3g/HHi6SW2RJElSD+qLwertwMiI2DAiVgT2Ai5tcpskSZLUA/rcMIDMnB8RhwFXAQOAszNzapOb1Rc5REJd4fmizvJcUVd4vmiJ+twNVpIkSVp29MVhAJIkSVpGGKxKkiSptgxW9S8R8d2I+HCz21F3ETG3m+oZERFTqvUxEXFKd9Rbd2/084uIvyzFNv3+3O7G83L/iDj1DWx/fUQsNhVRe/VGxMCIuDYi7oqITy3tftU9evo8ioj/6O3HpEfELhGxaW/uU92rz91gpZ6Tmd9qdhuWVZk5GZjc7Hb0BZn5/5ZiG8/t+noXsEJmbt7ZDSJiQGYu6Lkmqadk5qX04gw+EbE8sAtwOT7pss+yZ7Wfi4jfRcQdETG1eqoXETE3Ik6KiDsj4rqIGFKlj6+eEKZOiIhB1ed3Z0TcGxE7V+kjIuL+iPh59blfHRErV3lbRsTdEXELcGhDXdtHxOXV+riIOLvqoXosIr7YUO5/IuKBiLgmIs6PiK+20a7xEfGziLgxIh6KiI83tOvGqr13RsT/q9KXi4jTqrZeHhFXtJwHVXtvqM6hqyJiaBv72yMiplTHNalKW6RXpap3+4b3bZ1/10fEjyNiUvX5vTsifhsRD0fE9xq2nVu9Dq3K3lXt/70RMaA6/inVd3J4w2fSckwfioj/q/LPjoiBVfq0iPhOw/c5qksnRI1ExH9HxO0RcU9EfKchfbHfgyr9s9W5cgOwbTt1bhURf6k+u79ExCZV+soRcUG1r18DK3e23ohYGzgX2Lz6HjdewvfzrYi4Cdijev/9iLglIiZHxBbVOfpoRHy+ez7JZVsPnUf/+m2o/l2eHhF/jvJb9/7qO78/IsY3bNPe/1mbR8Rfq/ZdEhFrVunXV+fGDcDXgP8ATmw5x3rgo1JPy0yXfrwAb6peVwamAG+mPPFrnyr9W8Cp1fp4YPdmt7nuCzC3el0eWL1aXwt4hPKEtRHAfGDzKu9C4DPV+j3A+6v1E4Ep1fr2wOXV+jjgL8DAqt5/ACsAY4C7qu9yNeBh4KtttG888EfKH6MjKQ/SWAlYBVipKjMSmFyt7w5cUZVfF/hnlbZC1Y4hVblPUaaKa72/e4Fh1foa1ev+LedV9f5yYPtqvb3z73rg+Gr9S5SHfQytPofpwJtbff5HAN+s1gdUn8mWwDUN+12j4TPZvfocngLeWqVPBL5crU8D/qta/wJwVrPPtaU8Lz9CmQ4oqu/0cuB9VV5bvwdDgSeBIcCKwM2N311D/asDy1frHwYurta/0nJeAO+knPtjulDv9iw895f0/RzZsN004JBq/ceUf1urVfub2ezvo68uvXAe7c+i/+dcUO1jZ2A28I5qf3ew8De0vd+Mxt/T7wInV+vXA6c17HM8/t/Wpxd7Vvu/L0bE3cBfKU/+Ggm8Dvy6yj8X2K5JbevrAvh+RNwDXAsMA9ap8h7PzLuq9TuAERExmBI83VCln9NB3X/IzFcy81lgZlXvdsDvM/PlzJwDXNbB9hdm5uuZ+TDwGDCKEnz+PCLuBS4CWsZwbQdcVJX/O/DnKn0T4O3ANRFxF3A05Ylxrd0MjI+Iz1GCxiXp6PxruTx4LzA1M2dk5ivVMTQ+uQ7KA0I+GxHjgHdUn8ljwEYR8ZOI2JHyn1+jTSjfzUPV+wnA+xryf1u93kH5o6Mv+ki1/B9wJ+W7H1nltfV7sDVwfWbOysxXWfjdtDYYuCjKOOsfA6Or9PdRvkcy8x5KAEEX6m20pO+ndR2N58utmTknM2cB8yJijU7sT+3rqfOotcsyMynf4TOZeW9mvg5MZeG/wcV+M9r4PV3SuaI+zDGr/ViUy64fBt6TmS9FxPWUnovWnGx36exD6UXYMjNfi4hpLPx8X2kot4DSAxF0/rNuvf3y1fad1Xo/CRwOPANsRum5mFfltVdvUALG93S4o8zPR8TWwMeAuyJic0rvWuMfw22dd221teW4X2fRz+B1Wv1eZeakiHhftd9zIuLEzJwYEZsBO1CGWewJHNDqmDrSss+Wz7wvCuAHmXnGIokd/x505rw8BvhzZu4aESMovVct2tu+q78tS/p+Xmz1vtPni7qsp86j1pbmO+zMflqfK+rD7Fnt3wYD/6x+UEYB21Tpy1EuiQJ8GripGY3rBwZTLje+FhEfADboqHBmPg+8EBEtPYn7dHF/NwGfiIiVImIQJUhrzx5RxqJuDGwEPFi1d0bVa7EvC3tBbwI+WZVfh3JZlmqbIRHxHoCIWCEiRtNKRGycmbdmuYnpWUpPyzTKOMTlImJ9YKuGTbrl/IuIDSif/8+BXwBbRMRawHKZeTHwP8AWrTZ7gNLL/Zbq/b7ADfQvVwEHVOcIETGsGhva3u/BrcD2EfHmiFgB2KOdegcDf6vW929In0R1LkfE2ylDAbpSb6Nl4fvpK3rqPFoai/1mZOYLwD8j4r1VekfnyhzKEBH1Uf7l2b/9Efh8dZn6QcolGyh/cY6OiDuAFyhjEdV15wGXRcRkyljSBzqxzWeBsyPiJcp/Bp2WmbdHxKXA3cATlNkDXmin+IOUH+51gM9n5ryIOA24OCL2oFzqb+l5uBj4EGXs2UOU/3ReyMxXo9yUdEp1yW154GTK5blGJ0bESEpPzHVV+wAep1zam0K5jNiiu86/7YH/jojXgLnAfpShGL+MiJY/xI9q3KD6HD5LuZy9PGUowc+Wcv+1lJlXR8TbgFsiAspn8xna+T3IzBnVUIpbgBmU76qt4RwnABMi4ivAnxrST6d85vdQ/h3c1sV6G9ve77+fvqIHz6Ol0d5vxljgZxGxCmUI0Gfb2f4CyhCoL1LGrj7aTe1SL/Fxq8ugiJibmYOa3Q51XUQMysy51Y/zJOCgzLyzVZnxlBtWfrMU9b6ZEmxsW41flaSm8v8s2bMq9S1nRpnceiVgQutA9Q24vLohZUXgGANVSVJd2LMqSZKk2vIGK0mSJNWWwaokSZJqy2BVkiRJtWWwKkltiPIM826fgzgiroyIsd1dVpL6K4NVSX1OREyLiA83uQ0DI+IHEfFkRLwcEQ9HxH9HNSllezJzp8yc0Jl9dKWsJPVXTl0lSUvnImBd4KOUB0KMAc6hPMHri60LV0FsVE8QkyR1kj2rkvqN6vGuX4+IRyPiHxFxYUS8qSH/ooj4e0S8EBGTGh8fWz0m8tKImB0RtwEbd7CfDwEfAT6ZmVMyc35m/pXyhJ9DWx4XGhHXR8SxEXEz8BKwUZX2n1X+gIg4KSKejYjHI+KwiMjq6U20Krt/RNwUET+MiH9W5Xfq9g9RkmrGYFVSf/JFYBfg/cB6wD+BnzbkXwmMBNamPA7yvIa8nwLzgKHAAdXSnn8Hbs3MpxoTM/NWYDrl8bUt9gUOojyb/IlW9XwO2AnYHNiiantHtqY84nItyuNPf7GkYQeS1NcZrErqTw4GvpmZ0zPzFWAcsHtLT2Vmnp2ZcxryNouIwRExAPgk8K3MfDEzpwAdjRVdi/L887bMqPJbjM/MqVXv62utyu4J/G/V3n8Cxy3h+J7IzJ9n5oKqfUOBdZawjST1aY5ZldSfbABcEhGN40IXAOtExN+BY4E9gCFAS5m1gJUpv4eNPaWte0EbPUvpoW3L0Cq/xVPtlIPS+9uY31FZgH89BjczX6o6VX1muqR+zZ5VSf3JU8BOmblGw7JSZv4N+DSwM/BhYDAwotomgFnAfMrNUS3+rYP9XAtsHRGN5YmIrao6/tSQ3NEzrWcAwxver99eQUlaVhmsSuqrVoiIlRqW5YGfAcdGxAYAETEkInauyq8GvAL8A1gF+H5LRdVl9d8C4yJilYjYFGh3ftPMvBa4Drg4IkZXN0ptQxkDe3pmPtzJY7gQ+FJEDIuINYCvdf7wJWnZYLAqqa+6Ani5YRkH/C9wKXB1RMwB/kq5KQlgIuXS/t+A+6q8RodRLqn/HRgP/HIJ+/8k8Gfgj8Bc4FzgF8B/deEYfg5cDdwD/F91TPMpQxckSZQ5/5rdBkkSUE1F9bPM3KDZbZGkurBnVZKaJCJWjoiPRsTyETEM+DZwSbPbJUl1Ys+qJDVJRKwC3ACMogxl+APwpcyc3dSGSVKNGKxKkiSpthwGIEmSpNoyWJUkSVJtGaxKkiSptgxWJUmSVFsGq5IkSaqt/w+QbaLMF9WyVw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ata:image/png;base64,iVBORw0KGgoAAAANSUhEUgAAAqsAAAGCCAYAAADHUIqSAAAAOXRFWHRTb2Z0d2FyZQBNYXRwbG90bGliIHZlcnNpb24zLjMuMiwgaHR0cHM6Ly9tYXRwbG90bGliLm9yZy8vihELAAAACXBIWXMAAAsTAAALEwEAmpwYAAA4lUlEQVR4nO3de5xe07348c9XEJcQWkEkjqCpVNpSUvRHW72copfjUpQqUU6pctqqHq3WadOq1qVaR5VS1SQopapFqVtLUEU4Lon7JUilElWSIEh8f3+sPc2TycxkJmbm2TP5vF+v/Xr2s9baa6/9PDtPvrP22mtHZiJJkiTV0XLNboAkSZLUHoNVSZIk1ZbBqiRJkmrLYFWSJEm1ZbAqSZKk2jJYlSRJUm0ZrErqVhExNyL27+F9XB8Rp3Zxm2kR8dWeapO6T0SMiYiMiBHNbouk5jNYlfqpiBgfEZc3ux1tiYg1IuKHEfFYRLwaETMj4oKIGNXJKnYDjuribt8NnNbFbf4lIn4SEQ9HRLSRt2ZEzIuIz72B+rePiMsj4tmIeDkiHqj2OWJp6+xNEbF/RMxtdjsk9T8Gq5J6VUSsCdwCfAz4EvAW4D+AVYHbI+LdHWy7IkBmPpeZc7qy38yclZkvLXXD4edVW9/XRt4+wHzggqWpOCIOBq4D/gHsAbwNOJDyG3300tTZmyJihWa3QVL/ZbAqLaMiYtOI+ENEzKl6Ns+PiHUb8t8dEVdXPX2zI+KmiHhPqzreUl2SnxcRD0bExzux62OBfwM+lJmXZeaTmflXYGfgYeCXLb2XLb3DEfG1iJgOTK/SFxkGEBHrRMSlVY/kExHx2YiYEhHjGsosMgygusx8UERcFBEvVr28n2mv0Zl5DzAZOKCN7AOBC1sC6Ig4OCIeqj6XWRFxVUQs31a9ETEcOAX4aWaOzcw/Z+a0zLw5Mw8FGtu8W0TcGxGvRMRTEfHNxp7e6hiPjogzqu9sekT8d0P++RFxcav9L1fVdXj1PiLiyIh4tPo87238XCJiRPXZ7R0Rf4qIl4GDgV8Cq1Z52fLZR8SKEXF81ZYXI+L2iNihVRt2rHqS50XEjcBb2/seJC17DFalZVBEDAUmAVOArYAPA4OASyOi5XdhNeAc4L1VmbuAKyJiraqO5YBLKL8j76EEceOAgR3sdzlgL+C8zHy6MS8zXwdOAkYD72zIen/1fkfgQ+1UPQHYAPggJej9TPV+Sb4F/B7YDPg1cHZEdLTdL4DdI2L1hmPaAti8yiMixgA/Bb4DbEL5bP/YQZ17ACsCx7WVmZnPV/VuCVwE/BZ4B/B1ylCIw1ptcjhwL7AFcDxwQsMfGecCH4uINRrKvx8YCpxfvf8eJfg+FNgU+AFwRkR8rNV+fkAZVrEpcCnwZeClqq6hwA+rcr+s9vHpqt0TgMsiYrPquNYHfgdcQ/kcfwKc0NZnIWkZlZkuLi79cAHGA5e3k/dd4LpWaWsCCWzVzjYBzAA+U73/CLAA+LeGMttVdezfTh3rVPmHt5P/rip/z4ZjmAUMbFXueuDUan2TapttGvLXr9o2riFtGvDVhvcJ/KDh/fKUYOszHXymqwMvAgc1pP0UuK/h/W7AC8BqnfyeTgNe6ES584A/tUobB0xvdYzntyrzMHB0wzHOBA5syD8LuKpaXxV4GXhvqzpOBq6o1kdUn90RrcrsD8xtlbYx8HrjOVKl/w44rVr/PvAQEA35R1f7GNHsf0cuLi7NX+xZlZZNWwLvi3Ln/tzqxpinqryNASJi7epy8kMR8QIwB1ibcgkfyrjKv2Xmkw313koJTpYk20mPNvKnZOYrHdQ1qtrn5H9VnvkU8HS7Wyx0T8M28ymB8drtFc7M2cBvqIYCRMRKwN5UvaqVa4AngMcj4ryIGBsRq3XQhqD9z6PR24CbW6XdBAxr7Oml4ZgqT1MdU3WMv6aMsSUiBgKfpPS4QuklXQn4Y6tz4xCq86LBZJZsC8rx3deqvo811Pc24K+Z2fgZ3NKJuiUtI9ocQyWp31sO+AMN4yEbPFO9TqD0hB5O6bF7hXIT0IpV/mJ3xXfCLOB5yqX+tryten24Ie3FJdS5NO1o8Vqr98mSh0edBUyKiNGU4QODKMMlSgWZc6qhAe8D/p1yqf77EfHubDX0ofIQMDgi1msnv0VHQW1j+pKO6VzgLxExDNia8n1eUuW1lPsE0PhHSFv1Lul7aakvKTMxtN7+5er1jXx/kpYB9qxKy6Y7KQHjE5n5SKul5S777YCfZOYfMnMqpWd1aEMd91F69dZvSNuKDn5XsoxLvQD4dESs15hXjWc9ApgK3N2FY7m/2ueWDXUNB9Zrd4s3IDNvBB6k9K4eCFyamTNblZmfmX/KzKMo421XBdq7+ew3wKuUMaiLaRhfeh/lO2m0HWUYQKdnRsjMW4FHKT3C+wC/y8yWKafuo/xRskEb58UTS6j6VWBAq7T/owSj67ZR398a9rl1441iwDadPR5J/Z89q1L/tnpEbN4q7XnKOMvPAb+OiOMpPZ4bAXtSxiLOofT4fSYibqUEWydQApIW1wIPABOrO8lXBn5MmcKpI9+k3Ch1bUR8jXLj1jDgG8BI4IOtLgl3KDMfjIirgJ9FxCHAPOBEyvjTTtfTRWdTekwHUy5p/0uUGRE2ptzA9hzwAcrNave30/6WO/FPjYjBlBuSHqcE25+mXJb/HOXms9uru+x/RemtPILyuXXVecB/Usaf7trQljkR8UPgh1XwOInSc7wN8HpmntlBndOAlSLi3ylB6kuZ+VBEnAeMj4gjKH8kvQnYHngsM38L/Kw6jpMj4jTKTVifX4pjktRP2bMq9W/vpQQOjcsPq8vN21LGev6R0pv5U0qvWsv40AMogcodlN7QsykBCfCvXtJdKb8jtwITKXeSdzS+lMx8jhL8/JEyZdOjwGWUy8JbZebtS3Gc+1Omtbqecmf6eZQbieYtRV2dMYESwP8NuKpV3vPALiwM5r8K/GfVI9umzDyNMmRgCHAxped2fJX9varMnZSZAz5JmcXhuGrp0pO8KudSbkx7gTLGttH/UG7c+irlvLim2ufjHVWYmX+hBJ7nU/74ObLK+iwlAD+B8nlcThki8US13ZOUm9J2pPSoH047vcySlk3RhQ4MSeoTqum1ngb2zsyLl1ReklRfDgOQ1OdFxAcpl9rvpdz5fizwLB3PbypJ6gMMViX1BytQLpdvRBmreivwvszszB3rkqQacxiAJEmSassbrCRJklRby8QwgB133DH/+EeHrkmSpNrzQRmtLBM9q88++2yzmyBJkqSlsEwEq5IkSeqbDFYlSZJUWwarkiRJqi2DVanJPvMZGDoUVl8d3vpWOOushXnXXQejRsEqq8AHPgBPPLEw789/LmmDB8OIEYvX+4EPwJAhpd7NNoPf/77HD0WSpG5nsCo12VFHwbRpMHs2XHopHH003HEHPPss7LYbHHMMPPccjBkDn/rUwu1WXRUOOABOPLHtev/3f2HGjFLvmWeWoHjGjF45JEmSus0yMXWVVGejRy9cjyjLo4+WgHX0aNhjj5I3bhystRY88EDpbd1qq7Jce23b9b7znYvW+9pr8NRTpRdXkqS+wp5VqQa+8IVyqX/UqBJMfvSjMHVquXzfYtVVYeONS3pnffzjsNJKsPXWsP32pXdWkqS+xGBVqoHTToM5c+DGG8ul/4EDYe7cMh610eDBpVxnXX55KX/FFbDDDrCc/+IlSX2M/3VJNTFgAGy3HUyfDqefDoMGlfGmjWbPhtVW61q9K6wAO+0EV11VxsRKktSXGKxKNTN/fhmzOno03H33wvQXX1yY/kbqlSSpLzFYlZpo5ky44IJyyX/BgtL7ef758MEPwq67wpQpcPHFMG8efPe75aapUaPKtq+/XtJfew0yy/qrr5a8Bx6AK6+El18u+eeeC5Mmwfvf37xjlSRpaTgbgNREEeWS/+c/X4LPDTaAk0+GnXcu+RdfDIcdVqad2nrrEti2mDSpzKXaYuWVSzB6/fUleB03Du67rwwvGDkSfv1r2GKLXjw4SZK6QWRmz+8kYiVgEjCQEiD/JjO/HRFvAn4NjACmAXtm5j+rbY4CDgQWAF/MzKuq9C2B8cDKwBXAl3IJBzFmzJicPHly9x+YJElS94pmN6BuemsYwCvABzNzM2BzYMeI2Ab4OnBdZo4ErqveExGbAnsBo4EdgdMiYkBV1+nAQcDIatmxl45BkiRJvaxXhgFUPZ9zq7crVEsCOwPbV+kTgOuBr1XpF2TmK8DjEfEIsFVETANWz8xbACJiIrALcGVvHIfUniOunNjsJvSok3bar9lNkCQto3rtBquIGBARdwEzgWsy81ZgncycAVC9rl0VHwY81bD59CptWLXeOr2t/R0UEZMjYvKsWbO69VgkSZLUO3otWM3MBZm5OTCc0kv69g6KtzVeIztIb2t/Z2bmmMwcM2TIkC63V5IkSc3X61NXZebzlMv9OwLPRMRQgOp1ZlVsOrB+w2bDgaer9OFtpEuSJKkf6pVgNSKGRMQa1frKwIeBB4BLgbFVsbHA76v1S4G9ImJgRGxIuZHqtmqowJyI2CYiAtivYRtJkiT1M701z+pQYEJ1R/9ywIWZeXlE3AJcGBEHAk8CewBk5tSIuBC4D5gPHJqZC6q6DmHh1FVX4s1VkiRJ/VZvzQZwD/CuNtL/AXyonW2OBY5tI30y0NF4V0mSJPUTPm5VkiRJtWWwKkmSpNoyWJUkSVJtGaxKkiSptgxWJUmSVFsGq5IkSaotg1VJkiTVlsGqJEmSastgVZIkSbVlsCpJkqTaMliVJElSbRmsSpIkqbYMViVJklRbBquSJEmqLYNVSZIk1ZbBqiRJkmrLYFWSJEm1ZbAqSZKk2jJYlSRJUm0ZrEqSJKm2DFYlSZJUWwarkiRJqi2DVUmSJNWWwaokSZJqy2BVkiRJtWWwKkmSpNoyWJUkSVJtGaxKkiSptgxWJUmSVFsGq5IkSaotg1VJkiTVlsGqJEmSastgVZIkSbVlsCpJkqTaMliVJElSbRmsSpIkqbYMViVJklRbBquSJEmqLYNVSZIk1ZbBqiRJkmrLYLWbvfIKHHggbLABrLYavOtdcOWVi5f7zncgAq69dvG8V1+FUaNg+PBF0//nf+Ad74Dll4dx43qk+ZIkSbVisNrN5s+H9deHG26AF16AY46BPfeEadMWlnn0UfjNb2Do0LbrOPFEWHvtxdPf8hY44QT42Md6pOmSJEm10yvBakSsHxF/joj7I2JqRHypSh8XEX+LiLuq5aMN2xwVEY9ExIMRsUND+pYRcW+Vd0pERG8cQ2etumrp9RwxApZbDj7+cdhwQ7jjjoVlDjsMjj8eVlxx8e0ffxzOPReOOmrxvLFjYaedSo+tJEnSsmD5XtrPfOCIzLwzIlYD7oiIa6q8H2fmDxsLR8SmwF7AaGA94NqIeGtmLgBOBw4C/gpcAewItHGhvR6eeQYeeghGjy7vL7qoBKkf/Wjb5f/rv+D734eVV+69NkqSJNVVr/SsZuaMzLyzWp8D3A8M62CTnYELMvOVzHwceATYKiKGAqtn5i2ZmcBEYJeebf3Se+012Gef0iM6ahTMnQvf+AacfHLb5S+5pAwj2HXXXm2mJElSbfX6mNWIGAG8C7i1SjosIu6JiLMjYs0qbRjwVMNm06u0YdV66/S29nNQREyOiMmzZs3qzkPolNdfh333Lb2op55a0r797ZK24YaLl3/xRTjySPjJT3q3nZIkSXXWq8FqRAwCLga+nJmzKZf0NwY2B2YAJ7UUbWPz7CB98cTMMzNzTGaOGTJkyBttepdklhkBnnkGLr4YVlihpF93HZxyCqy7blmeeqrcfHX88fDww+UmrPe+t+TtthvMmFHWG2/OkiRJWpb01phVImIFSqB6Xmb+FiAzn2nI/zlwefV2OrB+w+bDgaer9OFtpNfKIYfA/feXaakax55ed10ZGtDi3e+GH/2o3DS10koleG3xl7+UG7HuvBNaYu3XXoMFC0qv7fz5MG9eCYQHDOid45IkSeptvTUbQAC/AO7PzB81pDdO3rQrMKVavxTYKyIGRsSGwEjgtsycAcyJiG2qOvcDft8bx9BZTzwBZ5wBd91VekUHDSrLeefBm9+8sFd13XVLkLnmmiV/+eUXzXvTm8psAi3lAD73uRL8nn8+HHtsWT/nnKYeriRJUo/qrZ7VbYF9gXsj4q4q7RvA3hGxOeVS/jTgYIDMnBoRFwL3UWYSOLSaCQDgEGA8sDJlFoBazQSwwQZlGEBndHR5f/vtYfr0RdPGjy+LJEnSsqJXgtXMvIm2x5te0cE2xwLHtpE+GXh797VOkiRJddVrY1b7oiOunNjsJvSYk3bar9lNkCRJWiIftypJkqTaMliVJElSbRmsSpIkqbYMViVJklRbBquSJEmqLYNVSZIk1ZbBqiRJkmrLYFWSJEm1ZbAqSZKk2jJYlSRJUm0ZrEqSJKm2DFYlSZJUWwarkiRJqi2DVUmSJNWWwaokSZJqy2BVkiRJtWWwKkmSpNoyWJUkSVJtGaxKkiSptgxWJUmSVFsGq5IkSaotg1VJkiTVlsGqJEmSastgVZIkSbVlsCpJkqTaMliVJElSbRmsSpIkqbYMViVJklRbBquSJEmqLYNVSZIk1ZbBqiRJkmrLYFWSJEm1ZbAqSZKk2jJYlSRJUm0ZrEqSJKm2DFYlSZJUWwarkiRJqi2DVUmSJNWWwaokSZJqy2BVkiRJtdUrwWpErB8Rf46I+yNiakR8qUp/U0RcExEPV69rNmxzVEQ8EhEPRsQODelbRsS9Vd4pERG9cQySJEnqfb3VszofOCIz3wZsAxwaEZsCXweuy8yRwHXVe6q8vYDRwI7AaRExoKrrdOAgYGS17NhLxyBJkqRe1ivBambOyMw7q/U5wP3AMGBnYEJVbAKwS7W+M3BBZr6SmY8DjwBbRcRQYPXMvCUzE5jYsI0kSZL6mV4fsxoRI4B3AbcC62TmDCgBLbB2VWwY8FTDZtOrtGHVeut0SZIk9UO9GqxGxCDgYuDLmTm7o6JtpGUH6W3t66CImBwRk2fNmtX1xkqSJKnpei1YjYgVKIHqeZn52yr5merSPtXrzCp9OrB+w+bDgaer9OFtpC8mM8/MzDGZOWbIkCHddyCSJEnqNb01G0AAvwDuz8wfNWRdCoyt1scCv29I3ysiBkbEhpQbqW6rhgrMiYhtqjr3a9hGkiRJ/czyvbSfbYF9gXsj4q4q7RvAccCFEXEg8CSwB0BmTo2IC4H7KDMJHJqZC6rtDgHGAysDV1aLJEmS+qFeCVYz8ybaHm8K8KF2tjkWOLaN9MnA27uvdZIkSaorn2AlSZKk2jJYlSRJUm0ZrEqSJKm2DFYlSZJUWwarkiRJqi2DVUmSJNWWwaokSZJqy2BVkiRJtWWwKkmSpNoyWJUkSVJtGaxKkiSptgxWJUmSVFsGq5IkSaotg1VJkiTVlsGqpB5z6qkwZgwMHAj7778w/bzzYNCghcsqq0AE3HFHyc+Er30N3vzmshx5ZEkDmDkT9t4b1lsPBg+GbbeFW2/t9UOTJPUSg1VJPWa99eDoo+GAAxZN32cfmDt34XLaabDRRrDFFiX/zDPhd7+Du++Ge+6Byy+HM84oeXPnwrvfXQLb556DsWPhYx8r6ZKk/sdgVVKP2W032GWX0jvakQkTYL/9Su9qy/sjjoDhw2HYsLI+fnzJ22gj+MpXYOhQGDAADjoIXn0VHnywJ49EktQsBquSmuqJJ2DSpBKstpg6FTbbbOH7zTYraW25664SrL7lLT3aTElSkxisSmqqiRPhve+FDTdcmDZ3bhmP2mLw4JLWMm61xezZsO++8O1vL1pektR/GKxKaqqJE8u400aDBpVAtMXs2SWtZZgAwMsvwyc+AdtsA0cd1TttlST1PoNVSU1z883w9NOw++6Lpo8eXW6uanH33SWtxSuvlLGww4YtvPFKktQ/GaxK6jHz58O8ebBgQVnmzStpLSZMgE9+ElZbbdHt9tsPfvQj+NvfSjB70kkLp7567bUS3K68cumVXc5fMUnq1zr9Mx8Re7STvntb6ZL0ve+VoPK44+Dcc8v6975X8ubNgwsvXHwIAMDBB5dL/O94B7z97WVqqoMPLnl/+UuZyurqq2GNNRbO1Xrjjb12WJKkXhTZ+o6F9gpGzM7M1dtIfy4z39TtLetGY8aMycmTJ3d5uyOunNgDramHk3bab8mF1Gn9+VwBzxdJ6kWx5CLLluWXVCAiNqpWl4uIDVn0Q9wImNcTDZMkSZKWGKwCjwBJCVIfbZX3d2BcN7dJUs3MPP3IZjehR619yAnNboIkqR1LHLOamctl5gDgxmq9cVkvM8/shXZKkiSpEhHrRsQFEfFoRNwXEVdExFub0I79I2K9Lm4zIiKmdLZ8p2+wysz3d6UhkiRJ6n4REcAlwPWZuXFmbgp8A1inl9sxANgf6FKw2lVdmQ1gw4j4VRW9P9m49GQDJUmStIgPAK9l5s9aEjLzLuCmiDgxIqZExL0R8SmAiNg+Iq6PiN9ExAMRcV4UO0XEhS11VOUuq9Y/EhG3RMSdEXFRRAyq0qdFxLci4iZgb2AMcF5E3BURK0fElhFxQ0TcERFXRcTQarstI+LuiLgFOLQrB9uZMastfkUZs3oE8FJXdiJJkqRu83bgjjbSdwM2BzYD1gJuj4hJVd67gNHA08DNwLbANcAZEbFqZr4IfAr4dUSsBRwNfDgzX4yIrwFfAb5b1TUvM7cDiIj/BL6amZMjYgXgJ8DOmTmrCpaPBQ4Afgn8V2beEBEnduVguxKsjga2zczXu7IDSZIk9YrtgPMzcwHwTETcALwbmA3clpnTASLiLmBEZt4UEX8EPhERvwE+BhwJvB/YFLi5jDhgReCWhv38up39b0IJpK+pthsAzIiIwcAamXlDVe4cYKfOHlRXgtVJlKi8rUhekiRJvWMq0NZDmTqao/WVhvUFLIwBf025LP8ccHtmzqnGxF6TmXu3U9eL7aQHMDUz37NIYsQalJmllkpXHlQ4DbgqIs6MiO82Lku7c0mSJHXZn4CBEfG5loSIeDfwT+BTETEgIoYA7wNuW0Jd1wNbAJ9jYY/pX4FtI+ItVd2rdDDTwByg5aHZDwJDIuI91XYrRMTozHweeCEitqvK7dPpI6VrPaurApcBKwDrd2UnkiRJ6h6ZmRGxK3ByRHyd8oCmacCXgUHA3ZSezCMz8+8RMaqDuhZExOWUu/rHVmmzImJ/4PyIGFgVPRp4qI0qxgM/i4iXgfdQenxPqS79Lw+cTOkJ/ixwdkS8BFzVlePtdLCamZ/tSsWSJEnqGZn5NLBnG1n/XS2NZa+n9KC2vD+sVf5hQOu0P1HGu7be74hW7y8GLm5IuovSo9t6uzsoN361GNdG29vU6WC14bGri8nMxzpbjyRJktRZXRkG0PjY1RYtg2UHdFuLJEmSpEpXhgEscjNWRKwLfBu4sbsbJUmSJEHXZgNYRGb+nTKQ9wfd1hpJkiSpwVIHq5VNgFW6oyGSJElSa125wepGFp3QdRXKU62cZ1WSJEk9ois3WJ3V6v2LwN2Z+XA3tkeSJEl9UETsCPwv5cb7szLzuO6otys3WE1Y2p1ExNnAx4GZmfn2Km0c5WkJs6pi38jMK6q8o4ADKY8D+2JmXlWlb0mZfHZl4ArgS5m51I/vkiRJ6m+OuHJit8ZGJ+20X0ePcQUgIgYAPwX+HZgO3B4Rl2bmfW90/50es1o9Mus7EfFYRMyrXr8TESt2YvPxwI5tpP84MzevlpZAdVNgL8oQgx2B06oPAOB04CBgZLW0VackSZJ611bAI5n5WGa+ClwA7NwdFXflBqsTgA8Dn6c8geDzwAeB45e0YWZOAp7r5H52Bi7IzFcy83HK/K5bRcRQYPXMvKXqTZ0I7NKF9kuSJKlnDAOeang/vUp7w7oSrO4B/EdmXp2ZD2bm1cCutP2or846LCLuiYizI2LNKq29gx1WrbdOb1NEHBQRkyNi8qxZs9orJkmSpDeuraEC3TIcoSvBanvjFZY4jqEdpwMbA5sDM4CTOqiv9ZOzGtPblJlnZuaYzBwzZMiQpWyiJEmSOmE6sH7D++HA091RcVeC1YuAyyJih4h4W3XH1++q9C7LzGcyc0Fmvg78nDLWAdo/2OnVeut0SZIkNdftwMiI2LC6n2kv4NLuqLgrweqRwLWUO73uAH4C/An476XZcTUGtcWuwJRq/VJgr4gYGBEbUm6kui0zZwBzImKbiAhgP+D3S7NvSZIkdZ/MnA8cBlwF3A9cmJlTu6PuJU5dFRHbUsaqfg34VrW05B0PbAH8dQl1nA9sD6wVEdOBbwPbR8TmlEv504CDATJzakRcCNwHzAcOzcwFVVWHsHDqqiurRZIkSZXOTDXVE6qZna7o7no7M8/qN4DT2sn7M/BN4BMdVZCZe7eR/IsOyh8LHNtG+mTg7R3tS5IkSf1HZ4YBbA78sZ28a4Etu601kiRJUoPOBKurA+1N/L8CsFr3NUeSJElaqDPB6gPAR9rJ+0iVL0mSJHW7zoxZ/TFwRvXI099l5usRsRzl6VE/Bb7Sg+2TJEnSMmyJwWpm/ioi1gUmAAMj4llgLWAe8O3MPL+H2yhJkqRlVGd6VsnMH0XEWcB7gDcD/wBuyczZPdk4SZIk1V9EnA18HJiZmd06c1OnglWAKjC9qjt3LkmSpO418/Qj230c/dJY+5ATOjNv63jgVGBid+4buvYEK0mSJGkxmTkJeK4n6jZYlSRJUm0ZrEqSJKm2DFYlSZJUWwarkiRJqi2DVUmSJL0hEXE+cAuwSURMj4gDu6vuTk9dJUmSpPrr5FRT3Soz9+6puu1ZlSRJUm0ZrEqSJKm2DFYlSZJUWwarkiRJqi2DVUmSJNWWwaokSZJqy2BVkiRJtWWwKkmSpNoyWJUkSVJtGaxKkiSptgxW1SWnngpjxsDAgbD//ovmXXcdjBoFq6wCH/gAPPHEwrznn4exY2HttcsybtzCvCefhEGDFl0i4KSTeuGAJElSrRmsqkvWWw+OPhoOOGDR9Gefhd12g2OOgeeeKwHtpz61MP/ww+Gll2DaNLjtNjjnHPjlL0vev/0bzJ27cLn3XlhuOfjkJ3vtsCRJUk0ZrKpLdtsNdtkF3vzmRdN/+1sYPRr22ANWWqn0nN59NzzwQMm/7DI48sjS6zpiBBx4IJx9dtv7mDgR3ve+Uk6SJC3bDFbVLaZOhc02W/h+1VVh441LeovMRdenTGm7rokTy5ABSZIkg1V1i7lzYfDgRdMGD4Y5c8r6jjvCcceV9488UnpVX3pp8XpuvBGeeQZ2373n2yxJkurPYFXdYtAgmD170bTZs2G11cr6KafAyivDyJGw886w994wfPji9UyYUMaqDhrU822WJEn1Z7CqbjF6dBmj2uLFF+HRR0s6wJveBOedB3//exka8PrrsNVWi9bx8stw0UUOAZAkSQsZrKpL5s+HefNgwYKyzJtX0nbdtYxBvfjikvbd78I731mmsoISuP7jH2WbK6+EM88sswo0uuQSWGONMu2VJEkSGKyqi773vXI5/7jj4Nxzy/r3vgdDhpRA9ZvfhDXXhFtvhQsuWLjdHXfAO95RhgUcdVTpZW3pdW0xYQLst1+ZY1WSJAlg+WY3QH3LuHGLTujf6MMfXjhVVWt77lmWjlx11RtpmSRJ6o/sWZUkSVJt2bO6jJp5+pHNbkKPWvuQE5rdBEmS1A3sWZUkSVJtGaxKkiSptgxWJUmSVFsGq5IkSaotg1VJkiTVlsGqJEmSaqtXgtWIODsiZkbElIa0N0XENRHxcPW6ZkPeURHxSEQ8GBE7NKRvGRH3VnmnRPisI0mSpP6st3pWxwM7tkr7OnBdZo4ErqveExGbAnsBo6ttTouIAdU2pwMHASOrpXWdkiRJ6kd6JVjNzEnAc62SdwYmVOsTgF0a0i/IzFcy83HgEWCriBgKrJ6Zt2RmAhMbtpEkSVI/1Mwxq+tk5gyA6nXtKn0Y8FRDuelV2rBqvXV6myLioIiYHBGTZ82a1a0NlyRJUu+o4w1WbY1DzQ7S25SZZ2bmmMwcM2TIkG5rnCRJknpPM4PVZ6pL+1SvM6v06cD6DeWGA09X6cPbSJckSVI/1cxg9VJgbLU+Fvh9Q/peETEwIjak3Eh1WzVUYE5EbFPNArBfwzaSJEnqh5bvjZ1ExPnA9sBaETEd+DZwHHBhRBwIPAnsAZCZUyPiQuA+YD5waGYuqKo6hDKzwMrAldUiSZKkfqpXgtXM3LudrA+1U/5Y4Ng20icDb+/GpkmSJKnG6niDlSRJkgQYrEqSJKnGDFYlSZJUWwarkiRJqi2DVUmSJNWWwaokSZJqy2BVkiRJtWWwKkmSpNoyWJUkSVJtGaxKkiSptgxWJUmSVFsGq5IkSaotg1VJkiTVlsGqJEmSastgVZIkSbVlsCpJkqTaMliVJElSbRmsSpIkqbYMViVJklRbBquSJEmqLYNVSZIk1ZbBqiRJkmrLYFWSJEm1ZbAqSZKk2jJYlSRJUm0ZrEqSJKm2DFYlSZJUWwarkiRJqi2DVUmSJNWWwaokqZa23x5WWgkGDSrLJpssXuY734EIuPbahWknnwwbbQSrrw7rrQeHHw7z5/dWqyV1N4NVSVJtnXoqzJ1blgcfXDTv0UfhN7+BoUMXTf/EJ+DOO2H2bJgyBe6+G045pffaLKl7GaxKkvqkww6D44+HFVdcNH3jjWGNNcp6Jiy3HDzySK83T1I3MViVJNXWUUfBWmvBttvC9dcvTL/oohKkfvSjbW/3q1+VYQBrrVV6Vg8+uFeaK6kHGKxKkmrp+OPhscfgb3+Dgw4ql/cffbQMCfjGN8rY1PZ8+tNlGMBDD8HnPw/rrNNrzZbUzZZvdgMkSWrL1lsvXB87Fs4/H664AqZNg333hQ03XHIdI0fC6NHwhS/Ab3/bY02V1IPsWZUk9QkRZQzqddeVG6bWXbcsTz0Fe+5ZemLbMn9+6ZGV1DcZrEqSauf55+Gqq2DevBJsnnceTJoEO+xQgtUpU+Cuu8qy3npwxhlw6KFl27POgpkzy/p998EPfgAf+lCTDkTSG+YwAElS7bz2Ghx9NDzwAAwYAKNGwe9+1/ZcqwMGwJprlrlYAW6+Gb75zTK2dcgQ2GMPOOaYXm2+pG5ksCpJqp0hQ+D22ztXdtq0Rd//8pfd3hxJTeQwAEmSJNWWwaokSZJqy2EAkqRuM/P0I5vdhB619iEnNLsJ0jKn6T2rETEtIu6NiLsiYnKV9qaIuCYiHq5e12wof1REPBIRD0bEDs1ruSRJknpa04PVygcyc/PMHFO9/zpwXWaOBK6r3hMRmwJ7AaOBHYHTImJAMxosSZKknleXYLW1nYEJ1foEYJeG9Asy85XMfBx4BNiq95snSZKk3lCHYDWBqyPijog4qEpbJzNnAFSva1fpw4CnGradXqUtJiIOiojJETF51qxZPdR0SZIk9aQ63GC1bWY+HRFrA9dExAMdlI020rKtgpl5JnAmwJgxY9osI0mSpHpres9qZj5dvc4ELqFc1n8mIoYCVK/Vg/OYDqzfsPlw4Onea60kSZJ6U1OD1YhYNSJWa1kHPgJMAS4FxlbFxgK/r9YvBfaKiIERsSEwEritd1stSZKk3tLsYQDrAJdEREtbfpWZf4yI24ELI+JA4ElgD4DMnBoRFwL3AfOBQzNzQXOaLkmSpJ7W1GA1Mx8DNmsj/R/Ah9rZ5ljg2B5umiRJkmqg6WNWJUmSpPYYrEqSJKm2DFYlSZJUWwarkiRJqi2DVUmSJNWWwaokSZJqy2BVkiRJtWWwKkmSpNoyWJUkSVJtGaxKkiSptgxWJUmSVFsGq5IkSaotg1VJkiTVlsGqJEmSastgVZIkSbVlsCpJkqTaMliVJElSbRmsSpIkqbYMViVJklRbBquSJEmqLYNVSZIk1ZbBqiRJkmrLYFWSJEm1ZbAqSZKk2jJYlSRJUm0ZrEqSJKm2DFYlSZJUWwarkiRJqi2DVUmSJNWWwaokSZJqy2BVkvqJz3wGhg6F1VeHt74VzjqrpJ93HgwatHBZZRWIgDvuaG57JakzDFYlqZ846iiYNg1mz4ZLL4Wjjy4B6T77wNy5C5fTToONNoIttmh2i9UMr7wCBx4IG2wAq60G73oXXHllyXv1Vdh9dxgxovxBc/31zWypVBisSlI/MXo0DBxY1iPK8uiji5ebMAH226/ka9kzfz6svz7ccAO88AIccwzsuWf5Qwdgu+3g3HNh3XWb2kzpXwxWJakf+cIXymX+UaPKkICPfnTR/CeegEmTSrCqZdOqq8K4caX3dLnl4OMfhw03LL3wK64IX/5yCVgHDGhyQ7vR/ffDBz8IgwfDW94Cl1zS7BapKwxWJakfOe00mDMHbrwRdtttYU9ri4kT4b3vLcGJBPDMM/DQQ6Vnvj+aPx923rkE5c89B2eeWcZ3P/RQs1umzjJYlaR+ZsCA0jM2fTqcfvqieRMnwtixzWmX6ue118qY5rFjS298f/TAA/D003D44eXfxgc/CNtuC+ec0+yWqbMMViWpn5o/f9ExqzffXP7T3n335rVJ9fH667DvvuXS/6mnNrs1PSez7bQpU3q/LVo6BquS1A/MnAkXXFDu9l+wAK66Cs4/v/QitZgwAT75yXIHuJZtmWVGgGeegYsvhhVWaHaLes6oUbD22nDiiaUn+eqry81lL73U7JapswxWJakfiCiX/IcPhzXXhK9+FU4+uYzVA5g3Dy680CEAKg45pNx0dNllsPLKi+a98ko5X6BMZTVvXtu9k33FCivA734Hf/hDmeHgpJPK7AfDhze7Zeqs5ZvdAEnSGzdkSOktas9KK8Hzz/dac1RjTzwBZ5xRbr5rnJ7qjDPK+NVNNillAHbYobw+/niZPaCveuc7F/338f/+n3+49SUGq5IkLUM22KDjntKW+Vb7k3vuKU91e/31MmPGjBmw//7NbpU6y2BVknrZEVdObHYTeszXmt0AqQ3nnFMeP/zaa2XqtmuuWXxaN9VXnxyzGhE7RsSDEfFIRHy92e2RJEn1deKJ8M9/lhsQr7yyPBhAfUef61mNiAHAT4F/B6YDt0fEpZl5X3NbJklS9+rPvfAAJ+3ko9S0ZH0uWAW2Ah7JzMcAIuICYGfAYFWSpD5k5ulHNrsJPWrtQ05odhP6hcg+Nh9FROwO7JiZ/1m93xfYOjMPa1XuIOCg6u0mwIO92tD6Wwt4ttmNUJ/h+aLO8lxRV3i+LO7ZzNyx2Y2ok77YsxptpC0WcWfmmcCZPd+cvikiJmfmmGa3Q32D54s6y3NFXeH5os7oizdYTQfWb3g/HHi6SW2RJElSD+qLwertwMiI2DAiVgT2Ai5tcpskSZLUA/rcMIDMnB8RhwFXAQOAszNzapOb1Rc5REJd4fmizvJcUVd4vmiJ+twNVpIkSVp29MVhAJIkSVpGGKxKkiSptgxW9S8R8d2I+HCz21F3ETG3m+oZERFTqvUxEXFKd9Rbd2/084uIvyzFNv3+3O7G83L/iDj1DWx/fUQsNhVRe/VGxMCIuDYi7oqITy3tftU9evo8ioj/6O3HpEfELhGxaW/uU92rz91gpZ6Tmd9qdhuWVZk5GZjc7Hb0BZn5/5ZiG8/t+noXsEJmbt7ZDSJiQGYu6Lkmqadk5qX04gw+EbE8sAtwOT7pss+yZ7Wfi4jfRcQdETG1eqoXETE3Ik6KiDsj4rqIGFKlj6+eEKZOiIhB1ed3Z0TcGxE7V+kjIuL+iPh59blfHRErV3lbRsTdEXELcGhDXdtHxOXV+riIOLvqoXosIr7YUO5/IuKBiLgmIs6PiK+20a7xEfGziLgxIh6KiI83tOvGqr13RsT/q9KXi4jTqrZeHhFXtJwHVXtvqM6hqyJiaBv72yMiplTHNalKW6RXpap3+4b3bZ1/10fEjyNiUvX5vTsifhsRD0fE9xq2nVu9Dq3K3lXt/70RMaA6/inVd3J4w2fSckwfioj/q/LPjoiBVfq0iPhOw/c5qksnRI1ExH9HxO0RcU9EfKchfbHfgyr9s9W5cgOwbTt1bhURf6k+u79ExCZV+soRcUG1r18DK3e23ohYGzgX2Lz6HjdewvfzrYi4Cdijev/9iLglIiZHxBbVOfpoRHy+ez7JZVsPnUf/+m2o/l2eHhF/jvJb9/7qO78/IsY3bNPe/1mbR8Rfq/ZdEhFrVunXV+fGDcDXgP8ATmw5x3rgo1JPy0yXfrwAb6peVwamAG+mPPFrnyr9W8Cp1fp4YPdmt7nuCzC3el0eWL1aXwt4hPKEtRHAfGDzKu9C4DPV+j3A+6v1E4Ep1fr2wOXV+jjgL8DAqt5/ACsAY4C7qu9yNeBh4KtttG888EfKH6MjKQ/SWAlYBVipKjMSmFyt7w5cUZVfF/hnlbZC1Y4hVblPUaaKa72/e4Fh1foa1ev+LedV9f5yYPtqvb3z73rg+Gr9S5SHfQytPofpwJtbff5HAN+s1gdUn8mWwDUN+12j4TPZvfocngLeWqVPBL5crU8D/qta/wJwVrPPtaU8Lz9CmQ4oqu/0cuB9VV5bvwdDgSeBIcCKwM2N311D/asDy1frHwYurta/0nJeAO+knPtjulDv9iw895f0/RzZsN004JBq/ceUf1urVfub2ezvo68uvXAe7c+i/+dcUO1jZ2A28I5qf3ew8De0vd+Mxt/T7wInV+vXA6c17HM8/t/Wpxd7Vvu/L0bE3cBfKU/+Ggm8Dvy6yj8X2K5JbevrAvh+RNwDXAsMA9ap8h7PzLuq9TuAERExmBI83VCln9NB3X/IzFcy81lgZlXvdsDvM/PlzJwDXNbB9hdm5uuZ+TDwGDCKEnz+PCLuBS4CWsZwbQdcVJX/O/DnKn0T4O3ANRFxF3A05Ylxrd0MjI+Iz1GCxiXp6PxruTx4LzA1M2dk5ivVMTQ+uQ7KA0I+GxHjgHdUn8ljwEYR8ZOI2JHyn1+jTSjfzUPV+wnA+xryf1u93kH5o6Mv+ki1/B9wJ+W7H1nltfV7sDVwfWbOysxXWfjdtDYYuCjKOOsfA6Or9PdRvkcy8x5KAEEX6m20pO+ndR2N58utmTknM2cB8yJijU7sT+3rqfOotcsyMynf4TOZeW9mvg5MZeG/wcV+M9r4PV3SuaI+zDGr/ViUy64fBt6TmS9FxPWUnovWnGx36exD6UXYMjNfi4hpLPx8X2kot4DSAxF0/rNuvf3y1fad1Xo/CRwOPANsRum5mFfltVdvUALG93S4o8zPR8TWwMeAuyJic0rvWuMfw22dd221teW4X2fRz+B1Wv1eZeakiHhftd9zIuLEzJwYEZsBO1CGWewJHNDqmDrSss+Wz7wvCuAHmXnGIokd/x505rw8BvhzZu4aESMovVct2tu+q78tS/p+Xmz1vtPni7qsp86j1pbmO+zMflqfK+rD7Fnt3wYD/6x+UEYB21Tpy1EuiQJ8GripGY3rBwZTLje+FhEfADboqHBmPg+8EBEtPYn7dHF/NwGfiIiVImIQJUhrzx5RxqJuDGwEPFi1d0bVa7EvC3tBbwI+WZVfh3JZlmqbIRHxHoCIWCEiRtNKRGycmbdmuYnpWUpPyzTKOMTlImJ9YKuGTbrl/IuIDSif/8+BXwBbRMRawHKZeTHwP8AWrTZ7gNLL/Zbq/b7ADfQvVwEHVOcIETGsGhva3u/BrcD2EfHmiFgB2KOdegcDf6vW929In0R1LkfE2ylDAbpSb6Nl4fvpK3rqPFoai/1mZOYLwD8j4r1VekfnyhzKEBH1Uf7l2b/9Efh8dZn6QcolGyh/cY6OiDuAFyhjEdV15wGXRcRkyljSBzqxzWeBsyPiJcp/Bp2WmbdHxKXA3cATlNkDXmin+IOUH+51gM9n5ryIOA24OCL2oFzqb+l5uBj4EGXs2UOU/3ReyMxXo9yUdEp1yW154GTK5blGJ0bESEpPzHVV+wAep1zam0K5jNiiu86/7YH/jojXgLnAfpShGL+MiJY/xI9q3KD6HD5LuZy9PGUowc+Wcv+1lJlXR8TbgFsiAspn8xna+T3IzBnVUIpbgBmU76qt4RwnABMi4ivAnxrST6d85vdQ/h3c1sV6G9ve77+fvqIHz6Ol0d5vxljgZxGxCmUI0Gfb2f4CyhCoL1LGrj7aTe1SL/Fxq8ugiJibmYOa3Q51XUQMysy51Y/zJOCgzLyzVZnxlBtWfrMU9b6ZEmxsW41flaSm8v8s2bMq9S1nRpnceiVgQutA9Q24vLohZUXgGANVSVJd2LMqSZKk2vIGK0mSJNWWwaokSZJqy2BVkiRJtWWwKkltiPIM826fgzgiroyIsd1dVpL6K4NVSX1OREyLiA83uQ0DI+IHEfFkRLwcEQ9HxH9HNSllezJzp8yc0Jl9dKWsJPVXTl0lSUvnImBd4KOUB0KMAc6hPMHri60LV0FsVE8QkyR1kj2rkvqN6vGuX4+IRyPiHxFxYUS8qSH/ooj4e0S8EBGTGh8fWz0m8tKImB0RtwEbd7CfDwEfAT6ZmVMyc35m/pXyhJ9DWx4XGhHXR8SxEXEz8BKwUZX2n1X+gIg4KSKejYjHI+KwiMjq6U20Krt/RNwUET+MiH9W5Xfq9g9RkmrGYFVSf/JFYBfg/cB6wD+BnzbkXwmMBNamPA7yvIa8nwLzgKHAAdXSnn8Hbs3MpxoTM/NWYDrl8bUt9gUOojyb/IlW9XwO2AnYHNiiantHtqY84nItyuNPf7GkYQeS1NcZrErqTw4GvpmZ0zPzFWAcsHtLT2Vmnp2ZcxryNouIwRExAPgk8K3MfDEzpwAdjRVdi/L887bMqPJbjM/MqVXv62utyu4J/G/V3n8Cxy3h+J7IzJ9n5oKqfUOBdZawjST1aY5ZldSfbABcEhGN40IXAOtExN+BY4E9gCFAS5m1gJUpv4eNPaWte0EbPUvpoW3L0Cq/xVPtlIPS+9uY31FZgH89BjczX6o6VX1muqR+zZ5VSf3JU8BOmblGw7JSZv4N+DSwM/BhYDAwotomgFnAfMrNUS3+rYP9XAtsHRGN5YmIrao6/tSQ3NEzrWcAwxver99eQUlaVhmsSuqrVoiIlRqW5YGfAcdGxAYAETEkInauyq8GvAL8A1gF+H5LRdVl9d8C4yJilYjYFGh3ftPMvBa4Drg4IkZXN0ptQxkDe3pmPtzJY7gQ+FJEDIuINYCvdf7wJWnZYLAqqa+6Ani5YRkH/C9wKXB1RMwB/kq5KQlgIuXS/t+A+6q8RodRLqn/HRgP/HIJ+/8k8Gfgj8Bc4FzgF8B/deEYfg5cDdwD/F91TPMpQxckSZQ5/5rdBkkSUE1F9bPM3KDZbZGkurBnVZKaJCJWjoiPRsTyETEM+DZwSbPbJUl1Ys+qJDVJRKwC3ACMogxl+APwpcyc3dSGSVKNGKxKkiSpthwGIEmSpNoyWJUkSVJtGaxKkiSptgxWJUmSVFsGq5IkSaqt/w+QbaLMF9WyVw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3" name="Picture 9"/>
          <p:cNvPicPr>
            <a:picLocks noChangeAspect="1" noChangeArrowheads="1"/>
          </p:cNvPicPr>
          <p:nvPr/>
        </p:nvPicPr>
        <p:blipFill>
          <a:blip r:embed="rId2"/>
          <a:srcRect/>
          <a:stretch>
            <a:fillRect/>
          </a:stretch>
        </p:blipFill>
        <p:spPr bwMode="auto">
          <a:xfrm>
            <a:off x="990600" y="1752600"/>
            <a:ext cx="7162800" cy="393382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57200" y="685800"/>
            <a:ext cx="8077200" cy="351378"/>
          </a:xfrm>
          <a:prstGeom prst="rect">
            <a:avLst/>
          </a:prstGeom>
        </p:spPr>
        <p:txBody>
          <a:bodyPr vert="horz" wrap="square" lIns="0" tIns="12700" rIns="0" bIns="0" rtlCol="0">
            <a:spAutoFit/>
          </a:bodyPr>
          <a:lstStyle/>
          <a:p>
            <a:pPr marL="12700" algn="ctr">
              <a:lnSpc>
                <a:spcPct val="100000"/>
              </a:lnSpc>
              <a:spcBef>
                <a:spcPts val="100"/>
              </a:spcBef>
            </a:pPr>
            <a:r>
              <a:rPr sz="2200" spc="-5" dirty="0">
                <a:latin typeface="Cambria" pitchFamily="18" charset="0"/>
                <a:cs typeface="Times New Roman"/>
              </a:rPr>
              <a:t>Major</a:t>
            </a:r>
            <a:r>
              <a:rPr sz="2200" spc="-10" dirty="0">
                <a:latin typeface="Cambria" pitchFamily="18" charset="0"/>
                <a:cs typeface="Times New Roman"/>
              </a:rPr>
              <a:t> </a:t>
            </a:r>
            <a:r>
              <a:rPr sz="2200" spc="-5" dirty="0">
                <a:latin typeface="Cambria" pitchFamily="18" charset="0"/>
                <a:cs typeface="Times New Roman"/>
              </a:rPr>
              <a:t>conversion</a:t>
            </a:r>
            <a:r>
              <a:rPr sz="2200" spc="-25" dirty="0">
                <a:latin typeface="Cambria" pitchFamily="18" charset="0"/>
                <a:cs typeface="Times New Roman"/>
              </a:rPr>
              <a:t> </a:t>
            </a:r>
            <a:r>
              <a:rPr sz="2200" spc="-5" dirty="0">
                <a:latin typeface="Cambria" pitchFamily="18" charset="0"/>
                <a:cs typeface="Times New Roman"/>
              </a:rPr>
              <a:t>has</a:t>
            </a:r>
            <a:r>
              <a:rPr sz="2200" spc="10" dirty="0">
                <a:latin typeface="Cambria" pitchFamily="18" charset="0"/>
                <a:cs typeface="Times New Roman"/>
              </a:rPr>
              <a:t> </a:t>
            </a:r>
            <a:r>
              <a:rPr sz="2200" spc="-5" dirty="0">
                <a:latin typeface="Cambria" pitchFamily="18" charset="0"/>
                <a:cs typeface="Times New Roman"/>
              </a:rPr>
              <a:t>happened</a:t>
            </a:r>
            <a:r>
              <a:rPr sz="2200" spc="-15" dirty="0">
                <a:latin typeface="Cambria" pitchFamily="18" charset="0"/>
                <a:cs typeface="Times New Roman"/>
              </a:rPr>
              <a:t> </a:t>
            </a:r>
            <a:r>
              <a:rPr sz="2200" dirty="0">
                <a:latin typeface="Cambria" pitchFamily="18" charset="0"/>
                <a:cs typeface="Times New Roman"/>
              </a:rPr>
              <a:t>from</a:t>
            </a:r>
            <a:r>
              <a:rPr sz="2200" spc="-15" dirty="0">
                <a:latin typeface="Cambria" pitchFamily="18" charset="0"/>
                <a:cs typeface="Times New Roman"/>
              </a:rPr>
              <a:t> </a:t>
            </a:r>
            <a:r>
              <a:rPr sz="2200" spc="-5" dirty="0">
                <a:latin typeface="Cambria" pitchFamily="18" charset="0"/>
                <a:cs typeface="Times New Roman"/>
              </a:rPr>
              <a:t>Emails</a:t>
            </a:r>
            <a:r>
              <a:rPr sz="2200" spc="5" dirty="0">
                <a:latin typeface="Cambria" pitchFamily="18" charset="0"/>
                <a:cs typeface="Times New Roman"/>
              </a:rPr>
              <a:t> </a:t>
            </a:r>
            <a:r>
              <a:rPr sz="2200" spc="-5" dirty="0">
                <a:latin typeface="Cambria" pitchFamily="18" charset="0"/>
                <a:cs typeface="Times New Roman"/>
              </a:rPr>
              <a:t>sent</a:t>
            </a:r>
            <a:r>
              <a:rPr sz="2200" spc="-15" dirty="0">
                <a:latin typeface="Cambria" pitchFamily="18" charset="0"/>
                <a:cs typeface="Times New Roman"/>
              </a:rPr>
              <a:t> </a:t>
            </a:r>
            <a:r>
              <a:rPr sz="2200" spc="-5" dirty="0">
                <a:latin typeface="Cambria" pitchFamily="18" charset="0"/>
                <a:cs typeface="Times New Roman"/>
              </a:rPr>
              <a:t>and</a:t>
            </a:r>
            <a:r>
              <a:rPr sz="2200" dirty="0">
                <a:latin typeface="Cambria" pitchFamily="18" charset="0"/>
                <a:cs typeface="Times New Roman"/>
              </a:rPr>
              <a:t> </a:t>
            </a:r>
            <a:r>
              <a:rPr sz="2200" spc="-5" dirty="0">
                <a:latin typeface="Cambria" pitchFamily="18" charset="0"/>
                <a:cs typeface="Times New Roman"/>
              </a:rPr>
              <a:t>Calls</a:t>
            </a:r>
            <a:r>
              <a:rPr sz="2200" spc="-15" dirty="0">
                <a:latin typeface="Cambria" pitchFamily="18" charset="0"/>
                <a:cs typeface="Times New Roman"/>
              </a:rPr>
              <a:t> </a:t>
            </a:r>
            <a:r>
              <a:rPr sz="2200" spc="-10" dirty="0">
                <a:latin typeface="Cambria" pitchFamily="18" charset="0"/>
                <a:cs typeface="Times New Roman"/>
              </a:rPr>
              <a:t>made</a:t>
            </a:r>
            <a:endParaRPr sz="2200">
              <a:latin typeface="Cambria" pitchFamily="18" charset="0"/>
              <a:cs typeface="Times New Roman"/>
            </a:endParaRPr>
          </a:p>
        </p:txBody>
      </p:sp>
      <p:pic>
        <p:nvPicPr>
          <p:cNvPr id="15361" name="Picture 1"/>
          <p:cNvPicPr>
            <a:picLocks noChangeAspect="1" noChangeArrowheads="1"/>
          </p:cNvPicPr>
          <p:nvPr/>
        </p:nvPicPr>
        <p:blipFill>
          <a:blip r:embed="rId2"/>
          <a:srcRect/>
          <a:stretch>
            <a:fillRect/>
          </a:stretch>
        </p:blipFill>
        <p:spPr bwMode="auto">
          <a:xfrm>
            <a:off x="990600" y="1524000"/>
            <a:ext cx="3124200" cy="4419600"/>
          </a:xfrm>
          <a:prstGeom prst="rect">
            <a:avLst/>
          </a:prstGeom>
          <a:noFill/>
          <a:ln w="9525">
            <a:noFill/>
            <a:miter lim="800000"/>
            <a:headEnd/>
            <a:tailEnd/>
          </a:ln>
          <a:effectLst/>
        </p:spPr>
      </p:pic>
      <p:pic>
        <p:nvPicPr>
          <p:cNvPr id="15362" name="Picture 2"/>
          <p:cNvPicPr>
            <a:picLocks noChangeAspect="1" noChangeArrowheads="1"/>
          </p:cNvPicPr>
          <p:nvPr/>
        </p:nvPicPr>
        <p:blipFill>
          <a:blip r:embed="rId3"/>
          <a:srcRect/>
          <a:stretch>
            <a:fillRect/>
          </a:stretch>
        </p:blipFill>
        <p:spPr bwMode="auto">
          <a:xfrm>
            <a:off x="4648200" y="1524000"/>
            <a:ext cx="3124200" cy="44196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7467600" cy="731838"/>
          </a:xfrm>
        </p:spPr>
        <p:txBody>
          <a:bodyPr>
            <a:normAutofit/>
          </a:bodyPr>
          <a:lstStyle/>
          <a:p>
            <a:pPr algn="ctr"/>
            <a:r>
              <a:rPr lang="en-US" sz="2200" spc="-5" dirty="0" smtClean="0">
                <a:latin typeface="Cambria" pitchFamily="18" charset="0"/>
                <a:cs typeface="Times New Roman"/>
              </a:rPr>
              <a:t>Major</a:t>
            </a:r>
            <a:r>
              <a:rPr lang="en-US" sz="2200" spc="-10" dirty="0" smtClean="0">
                <a:latin typeface="Cambria" pitchFamily="18" charset="0"/>
                <a:cs typeface="Times New Roman"/>
              </a:rPr>
              <a:t> </a:t>
            </a:r>
            <a:r>
              <a:rPr lang="en-US" sz="2200" spc="-5" dirty="0" smtClean="0">
                <a:latin typeface="Cambria" pitchFamily="18" charset="0"/>
                <a:cs typeface="Times New Roman"/>
              </a:rPr>
              <a:t>conversion</a:t>
            </a:r>
            <a:r>
              <a:rPr lang="en-US" sz="2200" spc="-25" dirty="0" smtClean="0">
                <a:latin typeface="Cambria" pitchFamily="18" charset="0"/>
                <a:cs typeface="Times New Roman"/>
              </a:rPr>
              <a:t> </a:t>
            </a:r>
            <a:r>
              <a:rPr lang="en-US" sz="2200" dirty="0" smtClean="0">
                <a:latin typeface="Cambria" pitchFamily="18" charset="0"/>
                <a:cs typeface="Times New Roman"/>
              </a:rPr>
              <a:t>in</a:t>
            </a:r>
            <a:r>
              <a:rPr lang="en-US" sz="2200" spc="-10" dirty="0" smtClean="0">
                <a:latin typeface="Cambria" pitchFamily="18" charset="0"/>
                <a:cs typeface="Times New Roman"/>
              </a:rPr>
              <a:t> </a:t>
            </a:r>
            <a:r>
              <a:rPr lang="en-US" sz="2200" dirty="0" smtClean="0">
                <a:latin typeface="Cambria" pitchFamily="18" charset="0"/>
                <a:cs typeface="Times New Roman"/>
              </a:rPr>
              <a:t>the</a:t>
            </a:r>
            <a:r>
              <a:rPr lang="en-US" sz="2200" spc="-25" dirty="0" smtClean="0">
                <a:latin typeface="Cambria" pitchFamily="18" charset="0"/>
                <a:cs typeface="Times New Roman"/>
              </a:rPr>
              <a:t> </a:t>
            </a:r>
            <a:r>
              <a:rPr lang="en-US" sz="2200" spc="-5" dirty="0" smtClean="0">
                <a:latin typeface="Cambria" pitchFamily="18" charset="0"/>
                <a:cs typeface="Times New Roman"/>
              </a:rPr>
              <a:t>lead</a:t>
            </a:r>
            <a:r>
              <a:rPr lang="en-US" sz="2200" dirty="0" smtClean="0">
                <a:latin typeface="Cambria" pitchFamily="18" charset="0"/>
                <a:cs typeface="Times New Roman"/>
              </a:rPr>
              <a:t> source</a:t>
            </a:r>
            <a:r>
              <a:rPr lang="en-US" sz="2200" spc="-25" dirty="0" smtClean="0">
                <a:latin typeface="Cambria" pitchFamily="18" charset="0"/>
                <a:cs typeface="Times New Roman"/>
              </a:rPr>
              <a:t> </a:t>
            </a:r>
            <a:r>
              <a:rPr lang="en-US" sz="2200" spc="-5" dirty="0" smtClean="0">
                <a:latin typeface="Cambria" pitchFamily="18" charset="0"/>
                <a:cs typeface="Times New Roman"/>
              </a:rPr>
              <a:t>is</a:t>
            </a:r>
            <a:r>
              <a:rPr lang="en-US" sz="2200" spc="5" dirty="0" smtClean="0">
                <a:latin typeface="Cambria" pitchFamily="18" charset="0"/>
                <a:cs typeface="Times New Roman"/>
              </a:rPr>
              <a:t> </a:t>
            </a:r>
            <a:r>
              <a:rPr lang="en-US" sz="2200" dirty="0" smtClean="0">
                <a:latin typeface="Cambria" pitchFamily="18" charset="0"/>
                <a:cs typeface="Times New Roman"/>
              </a:rPr>
              <a:t>from</a:t>
            </a:r>
            <a:r>
              <a:rPr lang="en-US" sz="2200" spc="-30" dirty="0" smtClean="0">
                <a:latin typeface="Cambria" pitchFamily="18" charset="0"/>
                <a:cs typeface="Times New Roman"/>
              </a:rPr>
              <a:t> </a:t>
            </a:r>
            <a:r>
              <a:rPr lang="en-US" sz="2200" dirty="0" smtClean="0">
                <a:latin typeface="Cambria" pitchFamily="18" charset="0"/>
                <a:cs typeface="Times New Roman"/>
              </a:rPr>
              <a:t>Google</a:t>
            </a:r>
            <a:endParaRPr lang="en-US" sz="2200" dirty="0">
              <a:latin typeface="Cambria" pitchFamily="18" charset="0"/>
            </a:endParaRPr>
          </a:p>
        </p:txBody>
      </p:sp>
      <p:pic>
        <p:nvPicPr>
          <p:cNvPr id="23554" name="Picture 2"/>
          <p:cNvPicPr>
            <a:picLocks noChangeAspect="1" noChangeArrowheads="1"/>
          </p:cNvPicPr>
          <p:nvPr/>
        </p:nvPicPr>
        <p:blipFill>
          <a:blip r:embed="rId2"/>
          <a:srcRect/>
          <a:stretch>
            <a:fillRect/>
          </a:stretch>
        </p:blipFill>
        <p:spPr bwMode="auto">
          <a:xfrm>
            <a:off x="0" y="1233488"/>
            <a:ext cx="9143999" cy="439102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123</TotalTime>
  <Words>872</Words>
  <Application>Microsoft Office PowerPoint</Application>
  <PresentationFormat>On-screen Show (4:3)</PresentationFormat>
  <Paragraphs>101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Technic</vt:lpstr>
      <vt:lpstr>Lead Scoring Case Study</vt:lpstr>
      <vt:lpstr>Problem Statement</vt:lpstr>
      <vt:lpstr>Slide 3</vt:lpstr>
      <vt:lpstr>Solution Methodology</vt:lpstr>
      <vt:lpstr>Data Manipulation</vt:lpstr>
      <vt:lpstr>Exploratory Data Analysis</vt:lpstr>
      <vt:lpstr>Slide 7</vt:lpstr>
      <vt:lpstr>Major conversion has happened from Emails sent and Calls made</vt:lpstr>
      <vt:lpstr>Major conversion in the lead source is from Google</vt:lpstr>
      <vt:lpstr>Not much impact on conversion rates through Search, digital  advertisements and through recommendations</vt:lpstr>
      <vt:lpstr>More conversion happened with people who are unemployed</vt:lpstr>
      <vt:lpstr>Last Activity value of SMS Sent' had more conversion</vt:lpstr>
      <vt:lpstr>Variables Impacting the Conversion Rate</vt:lpstr>
      <vt:lpstr>Model Evaluation - Sensitivity and Specificity on Train Data Set</vt:lpstr>
      <vt:lpstr>Model Evaluation – Precision and Recall on Train Data Set</vt:lpstr>
      <vt:lpstr>Model Evaluation – Sensitivity and Specificity on Test Dataset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Sudhakar</dc:creator>
  <cp:lastModifiedBy>Sudhakar</cp:lastModifiedBy>
  <cp:revision>27</cp:revision>
  <dcterms:created xsi:type="dcterms:W3CDTF">2021-05-14T17:09:01Z</dcterms:created>
  <dcterms:modified xsi:type="dcterms:W3CDTF">2021-05-15T11:06:08Z</dcterms:modified>
</cp:coreProperties>
</file>