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2" r:id="rId2"/>
    <p:sldId id="324" r:id="rId3"/>
    <p:sldId id="327" r:id="rId4"/>
    <p:sldId id="328" r:id="rId5"/>
    <p:sldId id="329" r:id="rId6"/>
    <p:sldId id="330" r:id="rId7"/>
    <p:sldId id="331" r:id="rId8"/>
    <p:sldId id="332" r:id="rId9"/>
    <p:sldId id="333" r:id="rId10"/>
    <p:sldId id="343" r:id="rId11"/>
    <p:sldId id="350" r:id="rId12"/>
    <p:sldId id="264" r:id="rId13"/>
    <p:sldId id="306" r:id="rId14"/>
    <p:sldId id="336" r:id="rId15"/>
    <p:sldId id="337" r:id="rId16"/>
    <p:sldId id="338" r:id="rId17"/>
    <p:sldId id="339" r:id="rId18"/>
    <p:sldId id="340" r:id="rId19"/>
    <p:sldId id="341" r:id="rId20"/>
    <p:sldId id="342" r:id="rId21"/>
    <p:sldId id="325" r:id="rId22"/>
    <p:sldId id="346" r:id="rId23"/>
    <p:sldId id="348" r:id="rId24"/>
    <p:sldId id="34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9879" autoAdjust="0"/>
  </p:normalViewPr>
  <p:slideViewPr>
    <p:cSldViewPr snapToGrid="0">
      <p:cViewPr>
        <p:scale>
          <a:sx n="66" d="100"/>
          <a:sy n="66" d="100"/>
        </p:scale>
        <p:origin x="-1330" y="-562"/>
      </p:cViewPr>
      <p:guideLst>
        <p:guide orient="horz" pos="2160"/>
        <p:guide pos="384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9A061-2556-4189-B610-C04ABB579F7E}"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en-IN"/>
        </a:p>
      </dgm:t>
    </dgm:pt>
    <dgm:pt modelId="{2152C84F-219D-4104-A737-144996F6F349}">
      <dgm:prSet phldrT="[Text]" custT="1"/>
      <dgm:spPr>
        <a:ln>
          <a:solidFill>
            <a:schemeClr val="tx1"/>
          </a:solidFill>
        </a:ln>
      </dgm:spPr>
      <dgm:t>
        <a:bodyPr/>
        <a:lstStyle/>
        <a:p>
          <a:pPr algn="just"/>
          <a:r>
            <a:rPr lang="en-IN" sz="1800" dirty="0">
              <a:latin typeface="Times New Roman" pitchFamily="18" charset="0"/>
              <a:cs typeface="Times New Roman" pitchFamily="18" charset="0"/>
            </a:rPr>
            <a:t>Search for the optimal architecture for a given dataset using Evolutionary algorithm using the models for the architecture and for the weights– Neural Architecture Search.</a:t>
          </a:r>
        </a:p>
      </dgm:t>
    </dgm:pt>
    <dgm:pt modelId="{18A38654-68AC-452A-A109-F2B8A109216D}" type="parTrans" cxnId="{E6F87D6F-12BF-480E-A24B-F10E1623EEDB}">
      <dgm:prSet/>
      <dgm:spPr/>
      <dgm:t>
        <a:bodyPr/>
        <a:lstStyle/>
        <a:p>
          <a:pPr algn="just"/>
          <a:endParaRPr lang="en-IN" sz="1400"/>
        </a:p>
      </dgm:t>
    </dgm:pt>
    <dgm:pt modelId="{20622B46-D6DD-442C-9165-82B5A0117159}" type="sibTrans" cxnId="{E6F87D6F-12BF-480E-A24B-F10E1623EEDB}">
      <dgm:prSet custT="1"/>
      <dgm:spPr>
        <a:ln>
          <a:solidFill>
            <a:schemeClr val="tx1">
              <a:alpha val="90000"/>
            </a:schemeClr>
          </a:solidFill>
        </a:ln>
      </dgm:spPr>
      <dgm:t>
        <a:bodyPr/>
        <a:lstStyle/>
        <a:p>
          <a:pPr algn="just"/>
          <a:endParaRPr lang="en-IN" sz="1400" dirty="0"/>
        </a:p>
      </dgm:t>
    </dgm:pt>
    <dgm:pt modelId="{BC3F834B-0957-4C0E-A2A5-372386509C38}">
      <dgm:prSet phldrT="[Text]" custT="1"/>
      <dgm:spPr>
        <a:ln>
          <a:solidFill>
            <a:schemeClr val="tx1"/>
          </a:solidFill>
        </a:ln>
      </dgm:spPr>
      <dgm:t>
        <a:bodyPr/>
        <a:lstStyle/>
        <a:p>
          <a:pPr algn="just"/>
          <a:r>
            <a:rPr lang="en-IN" sz="1800" dirty="0">
              <a:latin typeface="Times New Roman" pitchFamily="18" charset="0"/>
              <a:cs typeface="Times New Roman" pitchFamily="18" charset="0"/>
            </a:rPr>
            <a:t>Perform a evolution search optimization for obtaining the non-dominating solutions on the pareto-front. (with respect to accuracy plus an additional objective) – Muiltiobjective Optimization.</a:t>
          </a:r>
        </a:p>
      </dgm:t>
    </dgm:pt>
    <dgm:pt modelId="{8DE05A1D-CFB2-4ED9-BF6F-2B5EDD20C4F4}" type="parTrans" cxnId="{453600D5-BC72-437E-8297-512F3357596A}">
      <dgm:prSet/>
      <dgm:spPr/>
      <dgm:t>
        <a:bodyPr/>
        <a:lstStyle/>
        <a:p>
          <a:pPr algn="just"/>
          <a:endParaRPr lang="en-IN" sz="1400"/>
        </a:p>
      </dgm:t>
    </dgm:pt>
    <dgm:pt modelId="{B0A90729-0E08-4504-9339-A64200AF4EA8}" type="sibTrans" cxnId="{453600D5-BC72-437E-8297-512F3357596A}">
      <dgm:prSet custT="1"/>
      <dgm:spPr>
        <a:ln>
          <a:solidFill>
            <a:schemeClr val="tx1">
              <a:alpha val="90000"/>
            </a:schemeClr>
          </a:solidFill>
        </a:ln>
      </dgm:spPr>
      <dgm:t>
        <a:bodyPr/>
        <a:lstStyle/>
        <a:p>
          <a:pPr algn="just"/>
          <a:endParaRPr lang="en-IN" sz="1400" dirty="0"/>
        </a:p>
      </dgm:t>
    </dgm:pt>
    <dgm:pt modelId="{76288C67-FA51-4399-A237-F0051F7D04D9}">
      <dgm:prSet phldrT="[Text]" custT="1"/>
      <dgm:spPr>
        <a:ln>
          <a:solidFill>
            <a:schemeClr val="tx1"/>
          </a:solidFill>
        </a:ln>
      </dgm:spPr>
      <dgm:t>
        <a:bodyPr/>
        <a:lstStyle/>
        <a:p>
          <a:pPr algn="just"/>
          <a:r>
            <a:rPr lang="en-IN" sz="1800" dirty="0">
              <a:latin typeface="Times New Roman" pitchFamily="18" charset="0"/>
              <a:cs typeface="Times New Roman" pitchFamily="18" charset="0"/>
            </a:rPr>
            <a:t>Fine tune the obtained model and re-train it to optimize it for a specific dataset and a specific device using the device look-up table parameters.</a:t>
          </a:r>
        </a:p>
      </dgm:t>
    </dgm:pt>
    <dgm:pt modelId="{1388F709-B5B6-4F3A-B049-E7CA04A8119B}" type="parTrans" cxnId="{B4B4286C-4C4F-4736-8E24-F476FD90D0A5}">
      <dgm:prSet/>
      <dgm:spPr/>
      <dgm:t>
        <a:bodyPr/>
        <a:lstStyle/>
        <a:p>
          <a:pPr algn="just"/>
          <a:endParaRPr lang="en-IN" sz="1400"/>
        </a:p>
      </dgm:t>
    </dgm:pt>
    <dgm:pt modelId="{732F6248-6939-4B73-85E7-068D35D21AED}" type="sibTrans" cxnId="{B4B4286C-4C4F-4736-8E24-F476FD90D0A5}">
      <dgm:prSet/>
      <dgm:spPr/>
      <dgm:t>
        <a:bodyPr/>
        <a:lstStyle/>
        <a:p>
          <a:pPr algn="just"/>
          <a:endParaRPr lang="en-IN" sz="1400"/>
        </a:p>
      </dgm:t>
    </dgm:pt>
    <dgm:pt modelId="{F6995783-67BB-4BAE-9D4D-1CA5184BCE1C}" type="pres">
      <dgm:prSet presAssocID="{FA39A061-2556-4189-B610-C04ABB579F7E}" presName="outerComposite" presStyleCnt="0">
        <dgm:presLayoutVars>
          <dgm:chMax val="5"/>
          <dgm:dir/>
          <dgm:resizeHandles val="exact"/>
        </dgm:presLayoutVars>
      </dgm:prSet>
      <dgm:spPr/>
      <dgm:t>
        <a:bodyPr/>
        <a:lstStyle/>
        <a:p>
          <a:endParaRPr lang="en-IN"/>
        </a:p>
      </dgm:t>
    </dgm:pt>
    <dgm:pt modelId="{A89B8657-8A2D-4885-8DD3-F951F8271505}" type="pres">
      <dgm:prSet presAssocID="{FA39A061-2556-4189-B610-C04ABB579F7E}" presName="dummyMaxCanvas" presStyleCnt="0">
        <dgm:presLayoutVars/>
      </dgm:prSet>
      <dgm:spPr/>
    </dgm:pt>
    <dgm:pt modelId="{D3411C5D-6D1E-469F-B965-4BB97865BF1E}" type="pres">
      <dgm:prSet presAssocID="{FA39A061-2556-4189-B610-C04ABB579F7E}" presName="ThreeNodes_1" presStyleLbl="node1" presStyleIdx="0" presStyleCnt="3">
        <dgm:presLayoutVars>
          <dgm:bulletEnabled val="1"/>
        </dgm:presLayoutVars>
      </dgm:prSet>
      <dgm:spPr/>
      <dgm:t>
        <a:bodyPr/>
        <a:lstStyle/>
        <a:p>
          <a:endParaRPr lang="en-IN"/>
        </a:p>
      </dgm:t>
    </dgm:pt>
    <dgm:pt modelId="{3A6CB22E-B373-4309-816A-F18C5DD9D9C4}" type="pres">
      <dgm:prSet presAssocID="{FA39A061-2556-4189-B610-C04ABB579F7E}" presName="ThreeNodes_2" presStyleLbl="node1" presStyleIdx="1" presStyleCnt="3">
        <dgm:presLayoutVars>
          <dgm:bulletEnabled val="1"/>
        </dgm:presLayoutVars>
      </dgm:prSet>
      <dgm:spPr/>
      <dgm:t>
        <a:bodyPr/>
        <a:lstStyle/>
        <a:p>
          <a:endParaRPr lang="en-IN"/>
        </a:p>
      </dgm:t>
    </dgm:pt>
    <dgm:pt modelId="{1060B703-4358-450C-A071-35F284409B00}" type="pres">
      <dgm:prSet presAssocID="{FA39A061-2556-4189-B610-C04ABB579F7E}" presName="ThreeNodes_3" presStyleLbl="node1" presStyleIdx="2" presStyleCnt="3" custLinFactNeighborX="227" custLinFactNeighborY="23349">
        <dgm:presLayoutVars>
          <dgm:bulletEnabled val="1"/>
        </dgm:presLayoutVars>
      </dgm:prSet>
      <dgm:spPr/>
      <dgm:t>
        <a:bodyPr/>
        <a:lstStyle/>
        <a:p>
          <a:endParaRPr lang="en-IN"/>
        </a:p>
      </dgm:t>
    </dgm:pt>
    <dgm:pt modelId="{0164CD15-CC15-464A-BDBF-BF9C7170BFA3}" type="pres">
      <dgm:prSet presAssocID="{FA39A061-2556-4189-B610-C04ABB579F7E}" presName="ThreeConn_1-2" presStyleLbl="fgAccFollowNode1" presStyleIdx="0" presStyleCnt="2">
        <dgm:presLayoutVars>
          <dgm:bulletEnabled val="1"/>
        </dgm:presLayoutVars>
      </dgm:prSet>
      <dgm:spPr/>
      <dgm:t>
        <a:bodyPr/>
        <a:lstStyle/>
        <a:p>
          <a:endParaRPr lang="en-IN"/>
        </a:p>
      </dgm:t>
    </dgm:pt>
    <dgm:pt modelId="{388A4A55-076F-4F02-AE84-65BF8ACD446C}" type="pres">
      <dgm:prSet presAssocID="{FA39A061-2556-4189-B610-C04ABB579F7E}" presName="ThreeConn_2-3" presStyleLbl="fgAccFollowNode1" presStyleIdx="1" presStyleCnt="2">
        <dgm:presLayoutVars>
          <dgm:bulletEnabled val="1"/>
        </dgm:presLayoutVars>
      </dgm:prSet>
      <dgm:spPr/>
      <dgm:t>
        <a:bodyPr/>
        <a:lstStyle/>
        <a:p>
          <a:endParaRPr lang="en-IN"/>
        </a:p>
      </dgm:t>
    </dgm:pt>
    <dgm:pt modelId="{05DB6B5A-C3AB-4856-8E9D-AD4D83D5857F}" type="pres">
      <dgm:prSet presAssocID="{FA39A061-2556-4189-B610-C04ABB579F7E}" presName="ThreeNodes_1_text" presStyleLbl="node1" presStyleIdx="2" presStyleCnt="3">
        <dgm:presLayoutVars>
          <dgm:bulletEnabled val="1"/>
        </dgm:presLayoutVars>
      </dgm:prSet>
      <dgm:spPr/>
      <dgm:t>
        <a:bodyPr/>
        <a:lstStyle/>
        <a:p>
          <a:endParaRPr lang="en-IN"/>
        </a:p>
      </dgm:t>
    </dgm:pt>
    <dgm:pt modelId="{7C55B8EC-65AE-4923-8776-00C5E53402F9}" type="pres">
      <dgm:prSet presAssocID="{FA39A061-2556-4189-B610-C04ABB579F7E}" presName="ThreeNodes_2_text" presStyleLbl="node1" presStyleIdx="2" presStyleCnt="3">
        <dgm:presLayoutVars>
          <dgm:bulletEnabled val="1"/>
        </dgm:presLayoutVars>
      </dgm:prSet>
      <dgm:spPr/>
      <dgm:t>
        <a:bodyPr/>
        <a:lstStyle/>
        <a:p>
          <a:endParaRPr lang="en-IN"/>
        </a:p>
      </dgm:t>
    </dgm:pt>
    <dgm:pt modelId="{AA0F0961-55C9-45F8-A65A-DBC1F218C98A}" type="pres">
      <dgm:prSet presAssocID="{FA39A061-2556-4189-B610-C04ABB579F7E}" presName="ThreeNodes_3_text" presStyleLbl="node1" presStyleIdx="2" presStyleCnt="3">
        <dgm:presLayoutVars>
          <dgm:bulletEnabled val="1"/>
        </dgm:presLayoutVars>
      </dgm:prSet>
      <dgm:spPr/>
      <dgm:t>
        <a:bodyPr/>
        <a:lstStyle/>
        <a:p>
          <a:endParaRPr lang="en-IN"/>
        </a:p>
      </dgm:t>
    </dgm:pt>
  </dgm:ptLst>
  <dgm:cxnLst>
    <dgm:cxn modelId="{E6F87D6F-12BF-480E-A24B-F10E1623EEDB}" srcId="{FA39A061-2556-4189-B610-C04ABB579F7E}" destId="{2152C84F-219D-4104-A737-144996F6F349}" srcOrd="0" destOrd="0" parTransId="{18A38654-68AC-452A-A109-F2B8A109216D}" sibTransId="{20622B46-D6DD-442C-9165-82B5A0117159}"/>
    <dgm:cxn modelId="{155459B8-E037-4E6C-8B6A-6C44992AD0E1}" type="presOf" srcId="{B0A90729-0E08-4504-9339-A64200AF4EA8}" destId="{388A4A55-076F-4F02-AE84-65BF8ACD446C}" srcOrd="0" destOrd="0" presId="urn:microsoft.com/office/officeart/2005/8/layout/vProcess5"/>
    <dgm:cxn modelId="{453600D5-BC72-437E-8297-512F3357596A}" srcId="{FA39A061-2556-4189-B610-C04ABB579F7E}" destId="{BC3F834B-0957-4C0E-A2A5-372386509C38}" srcOrd="1" destOrd="0" parTransId="{8DE05A1D-CFB2-4ED9-BF6F-2B5EDD20C4F4}" sibTransId="{B0A90729-0E08-4504-9339-A64200AF4EA8}"/>
    <dgm:cxn modelId="{FABFFDF9-CC65-4F59-ADCE-CC066022E43C}" type="presOf" srcId="{FA39A061-2556-4189-B610-C04ABB579F7E}" destId="{F6995783-67BB-4BAE-9D4D-1CA5184BCE1C}" srcOrd="0" destOrd="0" presId="urn:microsoft.com/office/officeart/2005/8/layout/vProcess5"/>
    <dgm:cxn modelId="{40EB0E80-D7A9-4AC5-9B4D-B820AE5DF833}" type="presOf" srcId="{2152C84F-219D-4104-A737-144996F6F349}" destId="{D3411C5D-6D1E-469F-B965-4BB97865BF1E}" srcOrd="0" destOrd="0" presId="urn:microsoft.com/office/officeart/2005/8/layout/vProcess5"/>
    <dgm:cxn modelId="{7AECE2C5-4E93-4D85-BA0F-7648FDB1945B}" type="presOf" srcId="{76288C67-FA51-4399-A237-F0051F7D04D9}" destId="{AA0F0961-55C9-45F8-A65A-DBC1F218C98A}" srcOrd="1" destOrd="0" presId="urn:microsoft.com/office/officeart/2005/8/layout/vProcess5"/>
    <dgm:cxn modelId="{9DBF5952-2236-49E7-BD2E-91837C1FC951}" type="presOf" srcId="{BC3F834B-0957-4C0E-A2A5-372386509C38}" destId="{7C55B8EC-65AE-4923-8776-00C5E53402F9}" srcOrd="1" destOrd="0" presId="urn:microsoft.com/office/officeart/2005/8/layout/vProcess5"/>
    <dgm:cxn modelId="{FE0E94B9-461F-4103-9ADB-DCF382BE4058}" type="presOf" srcId="{20622B46-D6DD-442C-9165-82B5A0117159}" destId="{0164CD15-CC15-464A-BDBF-BF9C7170BFA3}" srcOrd="0" destOrd="0" presId="urn:microsoft.com/office/officeart/2005/8/layout/vProcess5"/>
    <dgm:cxn modelId="{764DC6EC-0E9D-4A6B-AB31-FDE4B70A43C8}" type="presOf" srcId="{76288C67-FA51-4399-A237-F0051F7D04D9}" destId="{1060B703-4358-450C-A071-35F284409B00}" srcOrd="0" destOrd="0" presId="urn:microsoft.com/office/officeart/2005/8/layout/vProcess5"/>
    <dgm:cxn modelId="{CC9DF545-C1EA-44C0-A892-8012DCB5B7AF}" type="presOf" srcId="{2152C84F-219D-4104-A737-144996F6F349}" destId="{05DB6B5A-C3AB-4856-8E9D-AD4D83D5857F}" srcOrd="1" destOrd="0" presId="urn:microsoft.com/office/officeart/2005/8/layout/vProcess5"/>
    <dgm:cxn modelId="{316FC3F7-35BF-4887-9426-932138E67397}" type="presOf" srcId="{BC3F834B-0957-4C0E-A2A5-372386509C38}" destId="{3A6CB22E-B373-4309-816A-F18C5DD9D9C4}" srcOrd="0" destOrd="0" presId="urn:microsoft.com/office/officeart/2005/8/layout/vProcess5"/>
    <dgm:cxn modelId="{B4B4286C-4C4F-4736-8E24-F476FD90D0A5}" srcId="{FA39A061-2556-4189-B610-C04ABB579F7E}" destId="{76288C67-FA51-4399-A237-F0051F7D04D9}" srcOrd="2" destOrd="0" parTransId="{1388F709-B5B6-4F3A-B049-E7CA04A8119B}" sibTransId="{732F6248-6939-4B73-85E7-068D35D21AED}"/>
    <dgm:cxn modelId="{5954C778-7E14-4636-8FA2-59C2819BBD09}" type="presParOf" srcId="{F6995783-67BB-4BAE-9D4D-1CA5184BCE1C}" destId="{A89B8657-8A2D-4885-8DD3-F951F8271505}" srcOrd="0" destOrd="0" presId="urn:microsoft.com/office/officeart/2005/8/layout/vProcess5"/>
    <dgm:cxn modelId="{687D496E-E1F2-4F54-A6D7-1726B3789DB4}" type="presParOf" srcId="{F6995783-67BB-4BAE-9D4D-1CA5184BCE1C}" destId="{D3411C5D-6D1E-469F-B965-4BB97865BF1E}" srcOrd="1" destOrd="0" presId="urn:microsoft.com/office/officeart/2005/8/layout/vProcess5"/>
    <dgm:cxn modelId="{3D0318E2-FA5C-40D5-BA34-6A7CCF43F40E}" type="presParOf" srcId="{F6995783-67BB-4BAE-9D4D-1CA5184BCE1C}" destId="{3A6CB22E-B373-4309-816A-F18C5DD9D9C4}" srcOrd="2" destOrd="0" presId="urn:microsoft.com/office/officeart/2005/8/layout/vProcess5"/>
    <dgm:cxn modelId="{3B76946E-DBB6-4FD6-975C-6EC3E2E75836}" type="presParOf" srcId="{F6995783-67BB-4BAE-9D4D-1CA5184BCE1C}" destId="{1060B703-4358-450C-A071-35F284409B00}" srcOrd="3" destOrd="0" presId="urn:microsoft.com/office/officeart/2005/8/layout/vProcess5"/>
    <dgm:cxn modelId="{74E3ADEC-91DA-4DE9-BFCB-11F2126522C2}" type="presParOf" srcId="{F6995783-67BB-4BAE-9D4D-1CA5184BCE1C}" destId="{0164CD15-CC15-464A-BDBF-BF9C7170BFA3}" srcOrd="4" destOrd="0" presId="urn:microsoft.com/office/officeart/2005/8/layout/vProcess5"/>
    <dgm:cxn modelId="{419B1B07-9DD8-4198-BE57-40300EFF86F1}" type="presParOf" srcId="{F6995783-67BB-4BAE-9D4D-1CA5184BCE1C}" destId="{388A4A55-076F-4F02-AE84-65BF8ACD446C}" srcOrd="5" destOrd="0" presId="urn:microsoft.com/office/officeart/2005/8/layout/vProcess5"/>
    <dgm:cxn modelId="{42569918-843D-4EDA-865E-DEC896879F09}" type="presParOf" srcId="{F6995783-67BB-4BAE-9D4D-1CA5184BCE1C}" destId="{05DB6B5A-C3AB-4856-8E9D-AD4D83D5857F}" srcOrd="6" destOrd="0" presId="urn:microsoft.com/office/officeart/2005/8/layout/vProcess5"/>
    <dgm:cxn modelId="{D0CE0F8B-FAE6-47FF-80F8-77503BD8E934}" type="presParOf" srcId="{F6995783-67BB-4BAE-9D4D-1CA5184BCE1C}" destId="{7C55B8EC-65AE-4923-8776-00C5E53402F9}" srcOrd="7" destOrd="0" presId="urn:microsoft.com/office/officeart/2005/8/layout/vProcess5"/>
    <dgm:cxn modelId="{4AD80EEB-70A1-447F-8DE8-CE45EC0C6C07}" type="presParOf" srcId="{F6995783-67BB-4BAE-9D4D-1CA5184BCE1C}" destId="{AA0F0961-55C9-45F8-A65A-DBC1F218C98A}"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11C5D-6D1E-469F-B965-4BB97865BF1E}">
      <dsp:nvSpPr>
        <dsp:cNvPr id="0" name=""/>
        <dsp:cNvSpPr/>
      </dsp:nvSpPr>
      <dsp:spPr>
        <a:xfrm>
          <a:off x="0" y="0"/>
          <a:ext cx="8938260" cy="1305401"/>
        </a:xfrm>
        <a:prstGeom prst="roundRect">
          <a:avLst>
            <a:gd name="adj" fmla="val 10000"/>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IN" sz="1800" kern="1200" dirty="0">
              <a:latin typeface="Times New Roman" pitchFamily="18" charset="0"/>
              <a:cs typeface="Times New Roman" pitchFamily="18" charset="0"/>
            </a:rPr>
            <a:t>Search for the optimal architecture for a given dataset using Evolutionary algorithm using the models for the architecture and for the weights– Neural Architecture Search.</a:t>
          </a:r>
        </a:p>
      </dsp:txBody>
      <dsp:txXfrm>
        <a:off x="38234" y="38234"/>
        <a:ext cx="7529629" cy="1228933"/>
      </dsp:txXfrm>
    </dsp:sp>
    <dsp:sp modelId="{3A6CB22E-B373-4309-816A-F18C5DD9D9C4}">
      <dsp:nvSpPr>
        <dsp:cNvPr id="0" name=""/>
        <dsp:cNvSpPr/>
      </dsp:nvSpPr>
      <dsp:spPr>
        <a:xfrm>
          <a:off x="788669" y="1522968"/>
          <a:ext cx="8938260" cy="1305401"/>
        </a:xfrm>
        <a:prstGeom prst="roundRect">
          <a:avLst>
            <a:gd name="adj" fmla="val 10000"/>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IN" sz="1800" kern="1200" dirty="0">
              <a:latin typeface="Times New Roman" pitchFamily="18" charset="0"/>
              <a:cs typeface="Times New Roman" pitchFamily="18" charset="0"/>
            </a:rPr>
            <a:t>Perform a evolution search optimization for obtaining the non-dominating solutions on the pareto-front. (with respect to accuracy plus an additional objective) – Muiltiobjective Optimization.</a:t>
          </a:r>
        </a:p>
      </dsp:txBody>
      <dsp:txXfrm>
        <a:off x="826903" y="1561202"/>
        <a:ext cx="7224611" cy="1228933"/>
      </dsp:txXfrm>
    </dsp:sp>
    <dsp:sp modelId="{1060B703-4358-450C-A071-35F284409B00}">
      <dsp:nvSpPr>
        <dsp:cNvPr id="0" name=""/>
        <dsp:cNvSpPr/>
      </dsp:nvSpPr>
      <dsp:spPr>
        <a:xfrm>
          <a:off x="1577339" y="3045936"/>
          <a:ext cx="8938260" cy="1305401"/>
        </a:xfrm>
        <a:prstGeom prst="roundRect">
          <a:avLst>
            <a:gd name="adj" fmla="val 10000"/>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IN" sz="1800" kern="1200" dirty="0">
              <a:latin typeface="Times New Roman" pitchFamily="18" charset="0"/>
              <a:cs typeface="Times New Roman" pitchFamily="18" charset="0"/>
            </a:rPr>
            <a:t>Fine tune the obtained model and re-train it to optimize it for a specific dataset and a specific device using the device look-up table parameters.</a:t>
          </a:r>
        </a:p>
      </dsp:txBody>
      <dsp:txXfrm>
        <a:off x="1615573" y="3084170"/>
        <a:ext cx="7224611" cy="1228933"/>
      </dsp:txXfrm>
    </dsp:sp>
    <dsp:sp modelId="{0164CD15-CC15-464A-BDBF-BF9C7170BFA3}">
      <dsp:nvSpPr>
        <dsp:cNvPr id="0" name=""/>
        <dsp:cNvSpPr/>
      </dsp:nvSpPr>
      <dsp:spPr>
        <a:xfrm>
          <a:off x="8089749" y="989929"/>
          <a:ext cx="848510" cy="84851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just" defTabSz="622300">
            <a:lnSpc>
              <a:spcPct val="90000"/>
            </a:lnSpc>
            <a:spcBef>
              <a:spcPct val="0"/>
            </a:spcBef>
            <a:spcAft>
              <a:spcPct val="35000"/>
            </a:spcAft>
          </a:pPr>
          <a:endParaRPr lang="en-IN" sz="1400" kern="1200" dirty="0"/>
        </a:p>
      </dsp:txBody>
      <dsp:txXfrm>
        <a:off x="8280664" y="989929"/>
        <a:ext cx="466680" cy="638504"/>
      </dsp:txXfrm>
    </dsp:sp>
    <dsp:sp modelId="{388A4A55-076F-4F02-AE84-65BF8ACD446C}">
      <dsp:nvSpPr>
        <dsp:cNvPr id="0" name=""/>
        <dsp:cNvSpPr/>
      </dsp:nvSpPr>
      <dsp:spPr>
        <a:xfrm>
          <a:off x="8878419" y="2504195"/>
          <a:ext cx="848510" cy="84851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just" defTabSz="622300">
            <a:lnSpc>
              <a:spcPct val="90000"/>
            </a:lnSpc>
            <a:spcBef>
              <a:spcPct val="0"/>
            </a:spcBef>
            <a:spcAft>
              <a:spcPct val="35000"/>
            </a:spcAft>
          </a:pPr>
          <a:endParaRPr lang="en-IN" sz="1400" kern="1200" dirty="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B5277-C433-4519-8D30-3A2081E48EBD}" type="datetimeFigureOut">
              <a:rPr lang="en-IN" smtClean="0"/>
              <a:t>23-03-2022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24E59-9B4B-4AED-9F7C-C67F91940378}" type="slidenum">
              <a:rPr lang="en-IN" smtClean="0"/>
              <a:t>‹#›</a:t>
            </a:fld>
            <a:endParaRPr lang="en-IN" dirty="0"/>
          </a:p>
        </p:txBody>
      </p:sp>
    </p:spTree>
    <p:extLst>
      <p:ext uri="{BB962C8B-B14F-4D97-AF65-F5344CB8AC3E}">
        <p14:creationId xmlns:p14="http://schemas.microsoft.com/office/powerpoint/2010/main" val="4075958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1</a:t>
            </a:fld>
            <a:endParaRPr lang="en-IN" dirty="0"/>
          </a:p>
        </p:txBody>
      </p:sp>
    </p:spTree>
    <p:extLst>
      <p:ext uri="{BB962C8B-B14F-4D97-AF65-F5344CB8AC3E}">
        <p14:creationId xmlns:p14="http://schemas.microsoft.com/office/powerpoint/2010/main" val="3042827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10</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11</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12</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14</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15</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16</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17</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18</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19</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20</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2</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21</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22</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23</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24</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3</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4</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5</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6</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7</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8</a:t>
            </a:fld>
            <a:endParaRPr lang="en-IN" dirty="0"/>
          </a:p>
        </p:txBody>
      </p:sp>
    </p:spTree>
    <p:extLst>
      <p:ext uri="{BB962C8B-B14F-4D97-AF65-F5344CB8AC3E}">
        <p14:creationId xmlns:p14="http://schemas.microsoft.com/office/powerpoint/2010/main" val="1260106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E24E59-9B4B-4AED-9F7C-C67F91940378}" type="slidenum">
              <a:rPr lang="en-IN" smtClean="0"/>
              <a:t>9</a:t>
            </a:fld>
            <a:endParaRPr lang="en-IN" dirty="0"/>
          </a:p>
        </p:txBody>
      </p:sp>
    </p:spTree>
    <p:extLst>
      <p:ext uri="{BB962C8B-B14F-4D97-AF65-F5344CB8AC3E}">
        <p14:creationId xmlns:p14="http://schemas.microsoft.com/office/powerpoint/2010/main" val="126010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34B2AE-EDC1-4987-94F8-C36DAC88D40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7CED28A-0F03-435E-A47E-FB2EB22AAA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5151089-F143-4FCE-A0C8-50217843FDFD}"/>
              </a:ext>
            </a:extLst>
          </p:cNvPr>
          <p:cNvSpPr>
            <a:spLocks noGrp="1"/>
          </p:cNvSpPr>
          <p:nvPr>
            <p:ph type="dt" sz="half" idx="10"/>
          </p:nvPr>
        </p:nvSpPr>
        <p:spPr/>
        <p:txBody>
          <a:bodyPr/>
          <a:lstStyle/>
          <a:p>
            <a:fld id="{EA15DA1E-A3D8-47A2-B75D-F040ACAC5D84}" type="datetime1">
              <a:rPr lang="en-IN" smtClean="0"/>
              <a:t>23-03-2022</a:t>
            </a:fld>
            <a:endParaRPr lang="en-IN" dirty="0"/>
          </a:p>
        </p:txBody>
      </p:sp>
      <p:sp>
        <p:nvSpPr>
          <p:cNvPr id="5" name="Footer Placeholder 4">
            <a:extLst>
              <a:ext uri="{FF2B5EF4-FFF2-40B4-BE49-F238E27FC236}">
                <a16:creationId xmlns="" xmlns:a16="http://schemas.microsoft.com/office/drawing/2014/main" id="{581CD3A3-E232-49B1-B6A0-B862BD1BB6B9}"/>
              </a:ext>
            </a:extLst>
          </p:cNvPr>
          <p:cNvSpPr>
            <a:spLocks noGrp="1"/>
          </p:cNvSpPr>
          <p:nvPr>
            <p:ph type="ftr" sz="quarter" idx="11"/>
          </p:nvPr>
        </p:nvSpPr>
        <p:spPr/>
        <p:txBody>
          <a:bodyPr/>
          <a:lstStyle/>
          <a:p>
            <a:r>
              <a:rPr lang="en-US" dirty="0"/>
              <a:t>School of Computer Science and Engineering </a:t>
            </a:r>
            <a:endParaRPr lang="en-IN" dirty="0"/>
          </a:p>
        </p:txBody>
      </p:sp>
      <p:sp>
        <p:nvSpPr>
          <p:cNvPr id="6" name="Slide Number Placeholder 5">
            <a:extLst>
              <a:ext uri="{FF2B5EF4-FFF2-40B4-BE49-F238E27FC236}">
                <a16:creationId xmlns="" xmlns:a16="http://schemas.microsoft.com/office/drawing/2014/main" id="{9C8D2FCF-AAEE-4500-A8C9-C77CF686F5C4}"/>
              </a:ext>
            </a:extLst>
          </p:cNvPr>
          <p:cNvSpPr>
            <a:spLocks noGrp="1"/>
          </p:cNvSpPr>
          <p:nvPr>
            <p:ph type="sldNum" sz="quarter" idx="12"/>
          </p:nvPr>
        </p:nvSpPr>
        <p:spPr/>
        <p:txBody>
          <a:bodyPr/>
          <a:lstStyle/>
          <a:p>
            <a:fld id="{8F08C0A2-4B04-4C48-86A3-F9020A97ABE9}" type="slidenum">
              <a:rPr lang="en-IN" smtClean="0"/>
              <a:t>‹#›</a:t>
            </a:fld>
            <a:endParaRPr lang="en-IN" dirty="0"/>
          </a:p>
        </p:txBody>
      </p:sp>
    </p:spTree>
    <p:extLst>
      <p:ext uri="{BB962C8B-B14F-4D97-AF65-F5344CB8AC3E}">
        <p14:creationId xmlns:p14="http://schemas.microsoft.com/office/powerpoint/2010/main" val="92690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022CD1-4E59-40F7-9D76-5DBEA736DD5F}"/>
              </a:ext>
            </a:extLst>
          </p:cNvPr>
          <p:cNvSpPr>
            <a:spLocks noGrp="1"/>
          </p:cNvSpPr>
          <p:nvPr>
            <p:ph type="title"/>
          </p:nvPr>
        </p:nvSpPr>
        <p:spPr>
          <a:xfrm>
            <a:off x="237392" y="136525"/>
            <a:ext cx="10840916" cy="470144"/>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5539981-BAAB-499D-A220-D4398B60F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2AE3A69-DAFD-4804-B395-0E8AD821467E}"/>
              </a:ext>
            </a:extLst>
          </p:cNvPr>
          <p:cNvSpPr>
            <a:spLocks noGrp="1"/>
          </p:cNvSpPr>
          <p:nvPr>
            <p:ph type="dt" sz="half" idx="10"/>
          </p:nvPr>
        </p:nvSpPr>
        <p:spPr/>
        <p:txBody>
          <a:bodyPr/>
          <a:lstStyle/>
          <a:p>
            <a:fld id="{CADF5CA5-F7D1-42F3-B3D8-FB52DBA673DB}" type="datetime1">
              <a:rPr lang="en-IN" smtClean="0"/>
              <a:t>23-03-2022</a:t>
            </a:fld>
            <a:endParaRPr lang="en-IN" dirty="0"/>
          </a:p>
        </p:txBody>
      </p:sp>
      <p:sp>
        <p:nvSpPr>
          <p:cNvPr id="5" name="Footer Placeholder 4">
            <a:extLst>
              <a:ext uri="{FF2B5EF4-FFF2-40B4-BE49-F238E27FC236}">
                <a16:creationId xmlns="" xmlns:a16="http://schemas.microsoft.com/office/drawing/2014/main" id="{2357A875-6DA0-49B2-8AA7-8A3CD863EAB9}"/>
              </a:ext>
            </a:extLst>
          </p:cNvPr>
          <p:cNvSpPr>
            <a:spLocks noGrp="1"/>
          </p:cNvSpPr>
          <p:nvPr>
            <p:ph type="ftr" sz="quarter" idx="11"/>
          </p:nvPr>
        </p:nvSpPr>
        <p:spPr/>
        <p:txBody>
          <a:bodyPr/>
          <a:lstStyle/>
          <a:p>
            <a:r>
              <a:rPr lang="en-US" dirty="0"/>
              <a:t>School of Computer Science and Engineering </a:t>
            </a:r>
            <a:endParaRPr lang="en-IN" dirty="0"/>
          </a:p>
        </p:txBody>
      </p:sp>
      <p:sp>
        <p:nvSpPr>
          <p:cNvPr id="6" name="Slide Number Placeholder 5">
            <a:extLst>
              <a:ext uri="{FF2B5EF4-FFF2-40B4-BE49-F238E27FC236}">
                <a16:creationId xmlns="" xmlns:a16="http://schemas.microsoft.com/office/drawing/2014/main" id="{E6D39CDF-4628-4D41-894A-5144F4DBA2A1}"/>
              </a:ext>
            </a:extLst>
          </p:cNvPr>
          <p:cNvSpPr>
            <a:spLocks noGrp="1"/>
          </p:cNvSpPr>
          <p:nvPr>
            <p:ph type="sldNum" sz="quarter" idx="12"/>
          </p:nvPr>
        </p:nvSpPr>
        <p:spPr/>
        <p:txBody>
          <a:bodyPr/>
          <a:lstStyle/>
          <a:p>
            <a:fld id="{8F08C0A2-4B04-4C48-86A3-F9020A97ABE9}" type="slidenum">
              <a:rPr lang="en-IN" smtClean="0"/>
              <a:t>‹#›</a:t>
            </a:fld>
            <a:endParaRPr lang="en-IN" dirty="0"/>
          </a:p>
        </p:txBody>
      </p:sp>
    </p:spTree>
    <p:extLst>
      <p:ext uri="{BB962C8B-B14F-4D97-AF65-F5344CB8AC3E}">
        <p14:creationId xmlns:p14="http://schemas.microsoft.com/office/powerpoint/2010/main" val="30728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8B416D6-7E45-463C-9C3E-AF916F9DD1C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8DDF8D6-1554-40C5-A021-3724C6E45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A51F0C1-D2E6-404D-893A-74E395F03896}"/>
              </a:ext>
            </a:extLst>
          </p:cNvPr>
          <p:cNvSpPr>
            <a:spLocks noGrp="1"/>
          </p:cNvSpPr>
          <p:nvPr>
            <p:ph type="dt" sz="half" idx="10"/>
          </p:nvPr>
        </p:nvSpPr>
        <p:spPr/>
        <p:txBody>
          <a:bodyPr/>
          <a:lstStyle/>
          <a:p>
            <a:fld id="{1E1BB006-B20A-40E9-A37D-DA35BFF64FB8}" type="datetime1">
              <a:rPr lang="en-IN" smtClean="0"/>
              <a:t>23-03-2022</a:t>
            </a:fld>
            <a:endParaRPr lang="en-IN" dirty="0"/>
          </a:p>
        </p:txBody>
      </p:sp>
      <p:sp>
        <p:nvSpPr>
          <p:cNvPr id="5" name="Footer Placeholder 4">
            <a:extLst>
              <a:ext uri="{FF2B5EF4-FFF2-40B4-BE49-F238E27FC236}">
                <a16:creationId xmlns="" xmlns:a16="http://schemas.microsoft.com/office/drawing/2014/main" id="{8AAEDA94-32C4-4EA3-B9E0-32D757394ADB}"/>
              </a:ext>
            </a:extLst>
          </p:cNvPr>
          <p:cNvSpPr>
            <a:spLocks noGrp="1"/>
          </p:cNvSpPr>
          <p:nvPr>
            <p:ph type="ftr" sz="quarter" idx="11"/>
          </p:nvPr>
        </p:nvSpPr>
        <p:spPr/>
        <p:txBody>
          <a:bodyPr/>
          <a:lstStyle/>
          <a:p>
            <a:r>
              <a:rPr lang="en-US" dirty="0"/>
              <a:t>School of Computer Science and Engineering </a:t>
            </a:r>
            <a:endParaRPr lang="en-IN" dirty="0"/>
          </a:p>
        </p:txBody>
      </p:sp>
      <p:sp>
        <p:nvSpPr>
          <p:cNvPr id="6" name="Slide Number Placeholder 5">
            <a:extLst>
              <a:ext uri="{FF2B5EF4-FFF2-40B4-BE49-F238E27FC236}">
                <a16:creationId xmlns="" xmlns:a16="http://schemas.microsoft.com/office/drawing/2014/main" id="{72663E72-246F-41CA-82C6-D9FC08C28E23}"/>
              </a:ext>
            </a:extLst>
          </p:cNvPr>
          <p:cNvSpPr>
            <a:spLocks noGrp="1"/>
          </p:cNvSpPr>
          <p:nvPr>
            <p:ph type="sldNum" sz="quarter" idx="12"/>
          </p:nvPr>
        </p:nvSpPr>
        <p:spPr/>
        <p:txBody>
          <a:bodyPr/>
          <a:lstStyle/>
          <a:p>
            <a:fld id="{8F08C0A2-4B04-4C48-86A3-F9020A97ABE9}" type="slidenum">
              <a:rPr lang="en-IN" smtClean="0"/>
              <a:t>‹#›</a:t>
            </a:fld>
            <a:endParaRPr lang="en-IN" dirty="0"/>
          </a:p>
        </p:txBody>
      </p:sp>
    </p:spTree>
    <p:extLst>
      <p:ext uri="{BB962C8B-B14F-4D97-AF65-F5344CB8AC3E}">
        <p14:creationId xmlns:p14="http://schemas.microsoft.com/office/powerpoint/2010/main" val="119074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3F352-544E-445A-A6DC-57236F090845}"/>
              </a:ext>
            </a:extLst>
          </p:cNvPr>
          <p:cNvSpPr>
            <a:spLocks noGrp="1"/>
          </p:cNvSpPr>
          <p:nvPr>
            <p:ph type="title"/>
          </p:nvPr>
        </p:nvSpPr>
        <p:spPr>
          <a:xfrm>
            <a:off x="237392" y="136525"/>
            <a:ext cx="10840916" cy="470144"/>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AA062DF-8304-4A82-B879-BB44FBF1FD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EA6B2A1-B374-416C-BF6F-419543A04C78}"/>
              </a:ext>
            </a:extLst>
          </p:cNvPr>
          <p:cNvSpPr>
            <a:spLocks noGrp="1"/>
          </p:cNvSpPr>
          <p:nvPr>
            <p:ph type="dt" sz="half" idx="10"/>
          </p:nvPr>
        </p:nvSpPr>
        <p:spPr/>
        <p:txBody>
          <a:bodyPr/>
          <a:lstStyle/>
          <a:p>
            <a:fld id="{FE986FD8-38A0-419D-A855-7F160AFE4EC4}" type="datetime1">
              <a:rPr lang="en-IN" smtClean="0"/>
              <a:t>23-03-2022</a:t>
            </a:fld>
            <a:endParaRPr lang="en-IN" dirty="0"/>
          </a:p>
        </p:txBody>
      </p:sp>
      <p:sp>
        <p:nvSpPr>
          <p:cNvPr id="5" name="Footer Placeholder 4">
            <a:extLst>
              <a:ext uri="{FF2B5EF4-FFF2-40B4-BE49-F238E27FC236}">
                <a16:creationId xmlns="" xmlns:a16="http://schemas.microsoft.com/office/drawing/2014/main" id="{632A2AA1-E2AB-48C9-ADB6-589E8A3E3D3D}"/>
              </a:ext>
            </a:extLst>
          </p:cNvPr>
          <p:cNvSpPr>
            <a:spLocks noGrp="1"/>
          </p:cNvSpPr>
          <p:nvPr>
            <p:ph type="ftr" sz="quarter" idx="11"/>
          </p:nvPr>
        </p:nvSpPr>
        <p:spPr/>
        <p:txBody>
          <a:bodyPr/>
          <a:lstStyle/>
          <a:p>
            <a:r>
              <a:rPr lang="en-US" dirty="0"/>
              <a:t>School of Computer Science and Engineering </a:t>
            </a:r>
            <a:endParaRPr lang="en-IN" dirty="0"/>
          </a:p>
        </p:txBody>
      </p:sp>
      <p:sp>
        <p:nvSpPr>
          <p:cNvPr id="6" name="Slide Number Placeholder 5">
            <a:extLst>
              <a:ext uri="{FF2B5EF4-FFF2-40B4-BE49-F238E27FC236}">
                <a16:creationId xmlns="" xmlns:a16="http://schemas.microsoft.com/office/drawing/2014/main" id="{407072FE-FDBD-49F0-BE33-CF5EB9CD3C0D}"/>
              </a:ext>
            </a:extLst>
          </p:cNvPr>
          <p:cNvSpPr>
            <a:spLocks noGrp="1"/>
          </p:cNvSpPr>
          <p:nvPr>
            <p:ph type="sldNum" sz="quarter" idx="12"/>
          </p:nvPr>
        </p:nvSpPr>
        <p:spPr/>
        <p:txBody>
          <a:bodyPr/>
          <a:lstStyle/>
          <a:p>
            <a:fld id="{8F08C0A2-4B04-4C48-86A3-F9020A97ABE9}" type="slidenum">
              <a:rPr lang="en-IN" smtClean="0"/>
              <a:t>‹#›</a:t>
            </a:fld>
            <a:endParaRPr lang="en-IN" dirty="0"/>
          </a:p>
        </p:txBody>
      </p:sp>
    </p:spTree>
    <p:extLst>
      <p:ext uri="{BB962C8B-B14F-4D97-AF65-F5344CB8AC3E}">
        <p14:creationId xmlns:p14="http://schemas.microsoft.com/office/powerpoint/2010/main" val="3683478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D42E34-47B3-450B-B198-BE506964442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2047D9-5C45-4A71-AAA1-5BC122EF68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C2449CA-FA67-4A80-9C04-53B2AD3A6470}"/>
              </a:ext>
            </a:extLst>
          </p:cNvPr>
          <p:cNvSpPr>
            <a:spLocks noGrp="1"/>
          </p:cNvSpPr>
          <p:nvPr>
            <p:ph type="dt" sz="half" idx="10"/>
          </p:nvPr>
        </p:nvSpPr>
        <p:spPr/>
        <p:txBody>
          <a:bodyPr/>
          <a:lstStyle/>
          <a:p>
            <a:fld id="{77AB9204-E761-41EC-86F2-0AC2BF6CD838}" type="datetime1">
              <a:rPr lang="en-IN" smtClean="0"/>
              <a:t>23-03-2022</a:t>
            </a:fld>
            <a:endParaRPr lang="en-IN" dirty="0"/>
          </a:p>
        </p:txBody>
      </p:sp>
      <p:sp>
        <p:nvSpPr>
          <p:cNvPr id="5" name="Footer Placeholder 4">
            <a:extLst>
              <a:ext uri="{FF2B5EF4-FFF2-40B4-BE49-F238E27FC236}">
                <a16:creationId xmlns="" xmlns:a16="http://schemas.microsoft.com/office/drawing/2014/main" id="{66ACB719-EAEE-4DE2-9988-2F21E0B94EE3}"/>
              </a:ext>
            </a:extLst>
          </p:cNvPr>
          <p:cNvSpPr>
            <a:spLocks noGrp="1"/>
          </p:cNvSpPr>
          <p:nvPr>
            <p:ph type="ftr" sz="quarter" idx="11"/>
          </p:nvPr>
        </p:nvSpPr>
        <p:spPr/>
        <p:txBody>
          <a:bodyPr/>
          <a:lstStyle/>
          <a:p>
            <a:r>
              <a:rPr lang="en-US" dirty="0"/>
              <a:t>School of Computer Science and Engineering </a:t>
            </a:r>
            <a:endParaRPr lang="en-IN" dirty="0"/>
          </a:p>
        </p:txBody>
      </p:sp>
      <p:sp>
        <p:nvSpPr>
          <p:cNvPr id="6" name="Slide Number Placeholder 5">
            <a:extLst>
              <a:ext uri="{FF2B5EF4-FFF2-40B4-BE49-F238E27FC236}">
                <a16:creationId xmlns="" xmlns:a16="http://schemas.microsoft.com/office/drawing/2014/main" id="{C2F59E47-3001-40D2-83B8-41A7393C99C3}"/>
              </a:ext>
            </a:extLst>
          </p:cNvPr>
          <p:cNvSpPr>
            <a:spLocks noGrp="1"/>
          </p:cNvSpPr>
          <p:nvPr>
            <p:ph type="sldNum" sz="quarter" idx="12"/>
          </p:nvPr>
        </p:nvSpPr>
        <p:spPr/>
        <p:txBody>
          <a:bodyPr/>
          <a:lstStyle/>
          <a:p>
            <a:fld id="{8F08C0A2-4B04-4C48-86A3-F9020A97ABE9}" type="slidenum">
              <a:rPr lang="en-IN" smtClean="0"/>
              <a:t>‹#›</a:t>
            </a:fld>
            <a:endParaRPr lang="en-IN" dirty="0"/>
          </a:p>
        </p:txBody>
      </p:sp>
    </p:spTree>
    <p:extLst>
      <p:ext uri="{BB962C8B-B14F-4D97-AF65-F5344CB8AC3E}">
        <p14:creationId xmlns:p14="http://schemas.microsoft.com/office/powerpoint/2010/main" val="266841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A5F800-409F-456F-845B-A7586B8D42B5}"/>
              </a:ext>
            </a:extLst>
          </p:cNvPr>
          <p:cNvSpPr>
            <a:spLocks noGrp="1"/>
          </p:cNvSpPr>
          <p:nvPr>
            <p:ph type="title"/>
          </p:nvPr>
        </p:nvSpPr>
        <p:spPr>
          <a:xfrm>
            <a:off x="237392" y="136525"/>
            <a:ext cx="10840916" cy="470144"/>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9FD8322-03A2-4B5C-AD9D-0BFFF7F6F8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3C27760-037C-4507-9B25-DBF89A2232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73E9801-9319-4E73-8414-D6DB160A3E9A}"/>
              </a:ext>
            </a:extLst>
          </p:cNvPr>
          <p:cNvSpPr>
            <a:spLocks noGrp="1"/>
          </p:cNvSpPr>
          <p:nvPr>
            <p:ph type="dt" sz="half" idx="10"/>
          </p:nvPr>
        </p:nvSpPr>
        <p:spPr/>
        <p:txBody>
          <a:bodyPr/>
          <a:lstStyle/>
          <a:p>
            <a:fld id="{24D29748-A8A8-4EB5-98BD-96D698753BDD}" type="datetime1">
              <a:rPr lang="en-IN" smtClean="0"/>
              <a:t>23-03-2022</a:t>
            </a:fld>
            <a:endParaRPr lang="en-IN" dirty="0"/>
          </a:p>
        </p:txBody>
      </p:sp>
      <p:sp>
        <p:nvSpPr>
          <p:cNvPr id="6" name="Footer Placeholder 5">
            <a:extLst>
              <a:ext uri="{FF2B5EF4-FFF2-40B4-BE49-F238E27FC236}">
                <a16:creationId xmlns="" xmlns:a16="http://schemas.microsoft.com/office/drawing/2014/main" id="{A2917A52-484F-4D94-878C-83AA74A04863}"/>
              </a:ext>
            </a:extLst>
          </p:cNvPr>
          <p:cNvSpPr>
            <a:spLocks noGrp="1"/>
          </p:cNvSpPr>
          <p:nvPr>
            <p:ph type="ftr" sz="quarter" idx="11"/>
          </p:nvPr>
        </p:nvSpPr>
        <p:spPr/>
        <p:txBody>
          <a:bodyPr/>
          <a:lstStyle/>
          <a:p>
            <a:r>
              <a:rPr lang="en-US" dirty="0"/>
              <a:t>School of Computer Science and Engineering </a:t>
            </a:r>
            <a:endParaRPr lang="en-IN" dirty="0"/>
          </a:p>
        </p:txBody>
      </p:sp>
      <p:sp>
        <p:nvSpPr>
          <p:cNvPr id="7" name="Slide Number Placeholder 6">
            <a:extLst>
              <a:ext uri="{FF2B5EF4-FFF2-40B4-BE49-F238E27FC236}">
                <a16:creationId xmlns="" xmlns:a16="http://schemas.microsoft.com/office/drawing/2014/main" id="{C73E8D58-3669-4BC8-9217-0395EB5A45A2}"/>
              </a:ext>
            </a:extLst>
          </p:cNvPr>
          <p:cNvSpPr>
            <a:spLocks noGrp="1"/>
          </p:cNvSpPr>
          <p:nvPr>
            <p:ph type="sldNum" sz="quarter" idx="12"/>
          </p:nvPr>
        </p:nvSpPr>
        <p:spPr/>
        <p:txBody>
          <a:bodyPr/>
          <a:lstStyle/>
          <a:p>
            <a:fld id="{8F08C0A2-4B04-4C48-86A3-F9020A97ABE9}" type="slidenum">
              <a:rPr lang="en-IN" smtClean="0"/>
              <a:t>‹#›</a:t>
            </a:fld>
            <a:endParaRPr lang="en-IN" dirty="0"/>
          </a:p>
        </p:txBody>
      </p:sp>
    </p:spTree>
    <p:extLst>
      <p:ext uri="{BB962C8B-B14F-4D97-AF65-F5344CB8AC3E}">
        <p14:creationId xmlns:p14="http://schemas.microsoft.com/office/powerpoint/2010/main" val="336374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E842E0-430E-4D13-87C2-72BBD84EDE7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81C44EE-A7CE-476C-B14C-56578C1C9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ED5B77E-2A6B-423C-9DAE-88DE5BC93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4DC0F7B-E80D-46BE-A941-7ED792775E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8211620-C82C-421B-AF7D-D3A9DB8F2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9FCAE99-B6FA-42EA-BE61-1975A471B564}"/>
              </a:ext>
            </a:extLst>
          </p:cNvPr>
          <p:cNvSpPr>
            <a:spLocks noGrp="1"/>
          </p:cNvSpPr>
          <p:nvPr>
            <p:ph type="dt" sz="half" idx="10"/>
          </p:nvPr>
        </p:nvSpPr>
        <p:spPr/>
        <p:txBody>
          <a:bodyPr/>
          <a:lstStyle/>
          <a:p>
            <a:fld id="{A88C77B6-9BA6-4509-9A3B-C325A84E4131}" type="datetime1">
              <a:rPr lang="en-IN" smtClean="0"/>
              <a:t>23-03-2022</a:t>
            </a:fld>
            <a:endParaRPr lang="en-IN" dirty="0"/>
          </a:p>
        </p:txBody>
      </p:sp>
      <p:sp>
        <p:nvSpPr>
          <p:cNvPr id="8" name="Footer Placeholder 7">
            <a:extLst>
              <a:ext uri="{FF2B5EF4-FFF2-40B4-BE49-F238E27FC236}">
                <a16:creationId xmlns="" xmlns:a16="http://schemas.microsoft.com/office/drawing/2014/main" id="{58862ECE-6964-404A-8188-73716C19F608}"/>
              </a:ext>
            </a:extLst>
          </p:cNvPr>
          <p:cNvSpPr>
            <a:spLocks noGrp="1"/>
          </p:cNvSpPr>
          <p:nvPr>
            <p:ph type="ftr" sz="quarter" idx="11"/>
          </p:nvPr>
        </p:nvSpPr>
        <p:spPr/>
        <p:txBody>
          <a:bodyPr/>
          <a:lstStyle/>
          <a:p>
            <a:r>
              <a:rPr lang="en-US" dirty="0"/>
              <a:t>School of Computer Science and Engineering </a:t>
            </a:r>
            <a:endParaRPr lang="en-IN" dirty="0"/>
          </a:p>
        </p:txBody>
      </p:sp>
      <p:sp>
        <p:nvSpPr>
          <p:cNvPr id="9" name="Slide Number Placeholder 8">
            <a:extLst>
              <a:ext uri="{FF2B5EF4-FFF2-40B4-BE49-F238E27FC236}">
                <a16:creationId xmlns="" xmlns:a16="http://schemas.microsoft.com/office/drawing/2014/main" id="{D5194887-87A9-4857-99B5-E34398E3667F}"/>
              </a:ext>
            </a:extLst>
          </p:cNvPr>
          <p:cNvSpPr>
            <a:spLocks noGrp="1"/>
          </p:cNvSpPr>
          <p:nvPr>
            <p:ph type="sldNum" sz="quarter" idx="12"/>
          </p:nvPr>
        </p:nvSpPr>
        <p:spPr/>
        <p:txBody>
          <a:bodyPr/>
          <a:lstStyle/>
          <a:p>
            <a:fld id="{8F08C0A2-4B04-4C48-86A3-F9020A97ABE9}" type="slidenum">
              <a:rPr lang="en-IN" smtClean="0"/>
              <a:t>‹#›</a:t>
            </a:fld>
            <a:endParaRPr lang="en-IN" dirty="0"/>
          </a:p>
        </p:txBody>
      </p:sp>
    </p:spTree>
    <p:extLst>
      <p:ext uri="{BB962C8B-B14F-4D97-AF65-F5344CB8AC3E}">
        <p14:creationId xmlns:p14="http://schemas.microsoft.com/office/powerpoint/2010/main" val="368551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2A9C61-52F3-4B1C-BB8F-BCBF4D7EB7BA}"/>
              </a:ext>
            </a:extLst>
          </p:cNvPr>
          <p:cNvSpPr>
            <a:spLocks noGrp="1"/>
          </p:cNvSpPr>
          <p:nvPr>
            <p:ph type="title" hasCustomPrompt="1"/>
          </p:nvPr>
        </p:nvSpPr>
        <p:spPr>
          <a:xfrm>
            <a:off x="650632" y="0"/>
            <a:ext cx="11541368" cy="650631"/>
          </a:xfrm>
          <a:prstGeom prst="rect">
            <a:avLst/>
          </a:prstGeom>
        </p:spPr>
        <p:txBody>
          <a:bodyPr>
            <a:normAutofit/>
          </a:bodyPr>
          <a:lstStyle>
            <a:lvl1pPr>
              <a:defRPr sz="2000">
                <a:latin typeface="Times New Roman" panose="02020603050405020304" pitchFamily="18" charset="0"/>
                <a:cs typeface="Times New Roman" panose="02020603050405020304" pitchFamily="18" charset="0"/>
              </a:defRPr>
            </a:lvl1pPr>
          </a:lstStyle>
          <a:p>
            <a:r>
              <a:rPr lang="en-US" altLang="en-US" sz="2000" b="1" dirty="0">
                <a:latin typeface="Times New Roman" pitchFamily="18" charset="0"/>
                <a:cs typeface="Times New Roman" pitchFamily="18" charset="0"/>
              </a:rPr>
              <a:t>“Multiobjective optimization for the design of neural networks”</a:t>
            </a:r>
            <a:br>
              <a:rPr lang="en-US" altLang="en-US" sz="2000" b="1" dirty="0">
                <a:latin typeface="Times New Roman" pitchFamily="18" charset="0"/>
                <a:cs typeface="Times New Roman" pitchFamily="18" charset="0"/>
              </a:rPr>
            </a:br>
            <a:endParaRPr lang="en-IN" dirty="0"/>
          </a:p>
        </p:txBody>
      </p:sp>
      <p:sp>
        <p:nvSpPr>
          <p:cNvPr id="3" name="Date Placeholder 2">
            <a:extLst>
              <a:ext uri="{FF2B5EF4-FFF2-40B4-BE49-F238E27FC236}">
                <a16:creationId xmlns="" xmlns:a16="http://schemas.microsoft.com/office/drawing/2014/main" id="{2DE313EC-99EE-449D-9F3F-EA3C7AD8EDE8}"/>
              </a:ext>
            </a:extLst>
          </p:cNvPr>
          <p:cNvSpPr>
            <a:spLocks noGrp="1"/>
          </p:cNvSpPr>
          <p:nvPr>
            <p:ph type="dt" sz="half" idx="10"/>
          </p:nvPr>
        </p:nvSpPr>
        <p:spPr/>
        <p:txBody>
          <a:bodyPr/>
          <a:lstStyle/>
          <a:p>
            <a:fld id="{B5A9E20D-F392-44AC-A629-3544DF7EC1B7}" type="datetime1">
              <a:rPr lang="en-IN" smtClean="0"/>
              <a:t>23-03-2022</a:t>
            </a:fld>
            <a:endParaRPr lang="en-IN" dirty="0"/>
          </a:p>
        </p:txBody>
      </p:sp>
      <p:sp>
        <p:nvSpPr>
          <p:cNvPr id="4" name="Footer Placeholder 3">
            <a:extLst>
              <a:ext uri="{FF2B5EF4-FFF2-40B4-BE49-F238E27FC236}">
                <a16:creationId xmlns="" xmlns:a16="http://schemas.microsoft.com/office/drawing/2014/main" id="{2D12507A-A25E-4908-B47A-999E8D5A4653}"/>
              </a:ext>
            </a:extLst>
          </p:cNvPr>
          <p:cNvSpPr>
            <a:spLocks noGrp="1"/>
          </p:cNvSpPr>
          <p:nvPr>
            <p:ph type="ftr" sz="quarter" idx="11"/>
          </p:nvPr>
        </p:nvSpPr>
        <p:spPr/>
        <p:txBody>
          <a:bodyPr/>
          <a:lstStyle/>
          <a:p>
            <a:r>
              <a:rPr lang="en-US" dirty="0"/>
              <a:t>School of Computer Science and Engineering </a:t>
            </a:r>
            <a:endParaRPr lang="en-IN" dirty="0"/>
          </a:p>
        </p:txBody>
      </p:sp>
      <p:sp>
        <p:nvSpPr>
          <p:cNvPr id="5" name="Slide Number Placeholder 4">
            <a:extLst>
              <a:ext uri="{FF2B5EF4-FFF2-40B4-BE49-F238E27FC236}">
                <a16:creationId xmlns="" xmlns:a16="http://schemas.microsoft.com/office/drawing/2014/main" id="{F2DF1417-DD56-4A84-A973-76150187B006}"/>
              </a:ext>
            </a:extLst>
          </p:cNvPr>
          <p:cNvSpPr>
            <a:spLocks noGrp="1"/>
          </p:cNvSpPr>
          <p:nvPr>
            <p:ph type="sldNum" sz="quarter" idx="12"/>
          </p:nvPr>
        </p:nvSpPr>
        <p:spPr/>
        <p:txBody>
          <a:bodyPr/>
          <a:lstStyle/>
          <a:p>
            <a:r>
              <a:rPr lang="en-IN" dirty="0"/>
              <a:t>1</a:t>
            </a:r>
            <a:fld id="{8F08C0A2-4B04-4C48-86A3-F9020A97ABE9}" type="slidenum">
              <a:rPr lang="en-IN" smtClean="0"/>
              <a:pPr/>
              <a:t>‹#›</a:t>
            </a:fld>
            <a:endParaRPr lang="en-IN" dirty="0"/>
          </a:p>
        </p:txBody>
      </p:sp>
      <p:pic>
        <p:nvPicPr>
          <p:cNvPr id="7" name="Picture 6" descr="kle tech logo">
            <a:extLst>
              <a:ext uri="{FF2B5EF4-FFF2-40B4-BE49-F238E27FC236}">
                <a16:creationId xmlns="" xmlns:a16="http://schemas.microsoft.com/office/drawing/2014/main" id="{B800DE31-B96D-470D-9B36-2CD90A6B589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296400" y="0"/>
            <a:ext cx="2895600" cy="65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 xmlns:a16="http://schemas.microsoft.com/office/drawing/2014/main" id="{35302F1D-0374-4144-AFAF-429DCABE2DAF}"/>
              </a:ext>
            </a:extLst>
          </p:cNvPr>
          <p:cNvCxnSpPr>
            <a:cxnSpLocks/>
          </p:cNvCxnSpPr>
          <p:nvPr userDrawn="1"/>
        </p:nvCxnSpPr>
        <p:spPr>
          <a:xfrm>
            <a:off x="0" y="782515"/>
            <a:ext cx="121920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1158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A664D18-3FD9-4FC6-939E-CA1D9AA03566}"/>
              </a:ext>
            </a:extLst>
          </p:cNvPr>
          <p:cNvSpPr>
            <a:spLocks noGrp="1"/>
          </p:cNvSpPr>
          <p:nvPr>
            <p:ph type="dt" sz="half" idx="10"/>
          </p:nvPr>
        </p:nvSpPr>
        <p:spPr/>
        <p:txBody>
          <a:bodyPr/>
          <a:lstStyle/>
          <a:p>
            <a:fld id="{16C3A6C2-DAA2-4EFC-971A-D9896C16DF16}" type="datetime1">
              <a:rPr lang="en-IN" smtClean="0"/>
              <a:t>23-03-2022</a:t>
            </a:fld>
            <a:endParaRPr lang="en-IN" dirty="0"/>
          </a:p>
        </p:txBody>
      </p:sp>
      <p:sp>
        <p:nvSpPr>
          <p:cNvPr id="3" name="Footer Placeholder 2">
            <a:extLst>
              <a:ext uri="{FF2B5EF4-FFF2-40B4-BE49-F238E27FC236}">
                <a16:creationId xmlns="" xmlns:a16="http://schemas.microsoft.com/office/drawing/2014/main" id="{FC3BE3E9-DAFF-4B68-ADF7-24ED4F804C7D}"/>
              </a:ext>
            </a:extLst>
          </p:cNvPr>
          <p:cNvSpPr>
            <a:spLocks noGrp="1"/>
          </p:cNvSpPr>
          <p:nvPr>
            <p:ph type="ftr" sz="quarter" idx="11"/>
          </p:nvPr>
        </p:nvSpPr>
        <p:spPr/>
        <p:txBody>
          <a:bodyPr/>
          <a:lstStyle/>
          <a:p>
            <a:r>
              <a:rPr lang="en-US" dirty="0"/>
              <a:t>School of Computer Science and Engineering </a:t>
            </a:r>
            <a:endParaRPr lang="en-IN" dirty="0"/>
          </a:p>
        </p:txBody>
      </p:sp>
      <p:sp>
        <p:nvSpPr>
          <p:cNvPr id="4" name="Slide Number Placeholder 3">
            <a:extLst>
              <a:ext uri="{FF2B5EF4-FFF2-40B4-BE49-F238E27FC236}">
                <a16:creationId xmlns="" xmlns:a16="http://schemas.microsoft.com/office/drawing/2014/main" id="{EA992AD4-02DE-4CEF-8DCB-0C5F7E77AB57}"/>
              </a:ext>
            </a:extLst>
          </p:cNvPr>
          <p:cNvSpPr>
            <a:spLocks noGrp="1"/>
          </p:cNvSpPr>
          <p:nvPr>
            <p:ph type="sldNum" sz="quarter" idx="12"/>
          </p:nvPr>
        </p:nvSpPr>
        <p:spPr/>
        <p:txBody>
          <a:bodyPr/>
          <a:lstStyle/>
          <a:p>
            <a:fld id="{8F08C0A2-4B04-4C48-86A3-F9020A97ABE9}" type="slidenum">
              <a:rPr lang="en-IN" smtClean="0"/>
              <a:t>‹#›</a:t>
            </a:fld>
            <a:endParaRPr lang="en-IN" dirty="0"/>
          </a:p>
        </p:txBody>
      </p:sp>
    </p:spTree>
    <p:extLst>
      <p:ext uri="{BB962C8B-B14F-4D97-AF65-F5344CB8AC3E}">
        <p14:creationId xmlns:p14="http://schemas.microsoft.com/office/powerpoint/2010/main" val="333472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077404-0319-4738-8023-343FD90F4CD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358127D-9ACE-47E1-8B96-288C5BF49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07C7D70-E7BE-4977-AA57-D295562A2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90D8832-4C4F-4B5C-BBD4-8BDB1626C982}"/>
              </a:ext>
            </a:extLst>
          </p:cNvPr>
          <p:cNvSpPr>
            <a:spLocks noGrp="1"/>
          </p:cNvSpPr>
          <p:nvPr>
            <p:ph type="dt" sz="half" idx="10"/>
          </p:nvPr>
        </p:nvSpPr>
        <p:spPr/>
        <p:txBody>
          <a:bodyPr/>
          <a:lstStyle/>
          <a:p>
            <a:fld id="{60A4D6C3-CF5E-4B3D-A259-BDB942B8A1CD}" type="datetime1">
              <a:rPr lang="en-IN" smtClean="0"/>
              <a:t>23-03-2022</a:t>
            </a:fld>
            <a:endParaRPr lang="en-IN" dirty="0"/>
          </a:p>
        </p:txBody>
      </p:sp>
      <p:sp>
        <p:nvSpPr>
          <p:cNvPr id="6" name="Footer Placeholder 5">
            <a:extLst>
              <a:ext uri="{FF2B5EF4-FFF2-40B4-BE49-F238E27FC236}">
                <a16:creationId xmlns="" xmlns:a16="http://schemas.microsoft.com/office/drawing/2014/main" id="{C5D796A7-BB69-45A2-856C-C8CB6F7510B0}"/>
              </a:ext>
            </a:extLst>
          </p:cNvPr>
          <p:cNvSpPr>
            <a:spLocks noGrp="1"/>
          </p:cNvSpPr>
          <p:nvPr>
            <p:ph type="ftr" sz="quarter" idx="11"/>
          </p:nvPr>
        </p:nvSpPr>
        <p:spPr/>
        <p:txBody>
          <a:bodyPr/>
          <a:lstStyle/>
          <a:p>
            <a:r>
              <a:rPr lang="en-US" dirty="0"/>
              <a:t>School of Computer Science and Engineering </a:t>
            </a:r>
            <a:endParaRPr lang="en-IN" dirty="0"/>
          </a:p>
        </p:txBody>
      </p:sp>
      <p:sp>
        <p:nvSpPr>
          <p:cNvPr id="7" name="Slide Number Placeholder 6">
            <a:extLst>
              <a:ext uri="{FF2B5EF4-FFF2-40B4-BE49-F238E27FC236}">
                <a16:creationId xmlns="" xmlns:a16="http://schemas.microsoft.com/office/drawing/2014/main" id="{F72B543C-AFAE-4F8D-A72D-96AA39F4DF60}"/>
              </a:ext>
            </a:extLst>
          </p:cNvPr>
          <p:cNvSpPr>
            <a:spLocks noGrp="1"/>
          </p:cNvSpPr>
          <p:nvPr>
            <p:ph type="sldNum" sz="quarter" idx="12"/>
          </p:nvPr>
        </p:nvSpPr>
        <p:spPr/>
        <p:txBody>
          <a:bodyPr/>
          <a:lstStyle/>
          <a:p>
            <a:fld id="{8F08C0A2-4B04-4C48-86A3-F9020A97ABE9}" type="slidenum">
              <a:rPr lang="en-IN" smtClean="0"/>
              <a:t>‹#›</a:t>
            </a:fld>
            <a:endParaRPr lang="en-IN" dirty="0"/>
          </a:p>
        </p:txBody>
      </p:sp>
    </p:spTree>
    <p:extLst>
      <p:ext uri="{BB962C8B-B14F-4D97-AF65-F5344CB8AC3E}">
        <p14:creationId xmlns:p14="http://schemas.microsoft.com/office/powerpoint/2010/main" val="155098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A4EBC-4901-4140-9765-A8DDD561760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AA2A158-8B18-4960-9021-B0C673C58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 xmlns:a16="http://schemas.microsoft.com/office/drawing/2014/main" id="{4E71748A-BB7C-482E-BAF7-55457A69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F305ADC-1335-428B-87D8-30455C4F6575}"/>
              </a:ext>
            </a:extLst>
          </p:cNvPr>
          <p:cNvSpPr>
            <a:spLocks noGrp="1"/>
          </p:cNvSpPr>
          <p:nvPr>
            <p:ph type="dt" sz="half" idx="10"/>
          </p:nvPr>
        </p:nvSpPr>
        <p:spPr/>
        <p:txBody>
          <a:bodyPr/>
          <a:lstStyle/>
          <a:p>
            <a:fld id="{1BA70729-B637-40F8-9CCE-A5A0D92E1F6A}" type="datetime1">
              <a:rPr lang="en-IN" smtClean="0"/>
              <a:t>23-03-2022</a:t>
            </a:fld>
            <a:endParaRPr lang="en-IN" dirty="0"/>
          </a:p>
        </p:txBody>
      </p:sp>
      <p:sp>
        <p:nvSpPr>
          <p:cNvPr id="6" name="Footer Placeholder 5">
            <a:extLst>
              <a:ext uri="{FF2B5EF4-FFF2-40B4-BE49-F238E27FC236}">
                <a16:creationId xmlns="" xmlns:a16="http://schemas.microsoft.com/office/drawing/2014/main" id="{4608773E-256F-4149-9A30-5583FEB485D3}"/>
              </a:ext>
            </a:extLst>
          </p:cNvPr>
          <p:cNvSpPr>
            <a:spLocks noGrp="1"/>
          </p:cNvSpPr>
          <p:nvPr>
            <p:ph type="ftr" sz="quarter" idx="11"/>
          </p:nvPr>
        </p:nvSpPr>
        <p:spPr/>
        <p:txBody>
          <a:bodyPr/>
          <a:lstStyle/>
          <a:p>
            <a:r>
              <a:rPr lang="en-US" dirty="0"/>
              <a:t>School of Computer Science and Engineering </a:t>
            </a:r>
            <a:endParaRPr lang="en-IN" dirty="0"/>
          </a:p>
        </p:txBody>
      </p:sp>
      <p:sp>
        <p:nvSpPr>
          <p:cNvPr id="7" name="Slide Number Placeholder 6">
            <a:extLst>
              <a:ext uri="{FF2B5EF4-FFF2-40B4-BE49-F238E27FC236}">
                <a16:creationId xmlns="" xmlns:a16="http://schemas.microsoft.com/office/drawing/2014/main" id="{BD044199-A286-4F4D-BD24-513C0B3B4F17}"/>
              </a:ext>
            </a:extLst>
          </p:cNvPr>
          <p:cNvSpPr>
            <a:spLocks noGrp="1"/>
          </p:cNvSpPr>
          <p:nvPr>
            <p:ph type="sldNum" sz="quarter" idx="12"/>
          </p:nvPr>
        </p:nvSpPr>
        <p:spPr/>
        <p:txBody>
          <a:bodyPr/>
          <a:lstStyle/>
          <a:p>
            <a:fld id="{8F08C0A2-4B04-4C48-86A3-F9020A97ABE9}" type="slidenum">
              <a:rPr lang="en-IN" smtClean="0"/>
              <a:t>‹#›</a:t>
            </a:fld>
            <a:endParaRPr lang="en-IN" dirty="0"/>
          </a:p>
        </p:txBody>
      </p:sp>
    </p:spTree>
    <p:extLst>
      <p:ext uri="{BB962C8B-B14F-4D97-AF65-F5344CB8AC3E}">
        <p14:creationId xmlns:p14="http://schemas.microsoft.com/office/powerpoint/2010/main" val="397392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BF8DB3B-82A0-4680-8DC8-CBEDAA9CA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IN" dirty="0"/>
          </a:p>
        </p:txBody>
      </p:sp>
      <p:sp>
        <p:nvSpPr>
          <p:cNvPr id="4" name="Date Placeholder 3">
            <a:extLst>
              <a:ext uri="{FF2B5EF4-FFF2-40B4-BE49-F238E27FC236}">
                <a16:creationId xmlns="" xmlns:a16="http://schemas.microsoft.com/office/drawing/2014/main" id="{11CF8624-47B9-44E3-9BF8-7531E13A3328}"/>
              </a:ext>
            </a:extLst>
          </p:cNvPr>
          <p:cNvSpPr>
            <a:spLocks noGrp="1"/>
          </p:cNvSpPr>
          <p:nvPr>
            <p:ph type="dt" sz="half" idx="2"/>
          </p:nvPr>
        </p:nvSpPr>
        <p:spPr>
          <a:xfrm>
            <a:off x="788377"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1A9C4-1FEA-4449-9C35-760B3C771354}" type="datetime1">
              <a:rPr lang="en-IN" smtClean="0"/>
              <a:t>23-03-2022</a:t>
            </a:fld>
            <a:endParaRPr lang="en-IN" dirty="0"/>
          </a:p>
        </p:txBody>
      </p:sp>
      <p:sp>
        <p:nvSpPr>
          <p:cNvPr id="5" name="Footer Placeholder 4">
            <a:extLst>
              <a:ext uri="{FF2B5EF4-FFF2-40B4-BE49-F238E27FC236}">
                <a16:creationId xmlns="" xmlns:a16="http://schemas.microsoft.com/office/drawing/2014/main" id="{19C1CAF4-5D0E-4477-89CF-8D5FA47F7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School of Computer Science and Engineering </a:t>
            </a:r>
            <a:endParaRPr lang="en-IN" dirty="0"/>
          </a:p>
        </p:txBody>
      </p:sp>
      <p:sp>
        <p:nvSpPr>
          <p:cNvPr id="6" name="Slide Number Placeholder 5">
            <a:extLst>
              <a:ext uri="{FF2B5EF4-FFF2-40B4-BE49-F238E27FC236}">
                <a16:creationId xmlns="" xmlns:a16="http://schemas.microsoft.com/office/drawing/2014/main" id="{10AA3851-1F01-44F3-A24D-33EACBC13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94770-E97E-47D0-8B6D-1E7430EF066E}" type="slidenum">
              <a:rPr lang="en-US" dirty="0" smtClean="0"/>
              <a:t>‹#›</a:t>
            </a:fld>
            <a:endParaRPr lang="en-IN" dirty="0"/>
          </a:p>
        </p:txBody>
      </p:sp>
      <p:sp>
        <p:nvSpPr>
          <p:cNvPr id="11" name="TextBox 10">
            <a:extLst>
              <a:ext uri="{FF2B5EF4-FFF2-40B4-BE49-F238E27FC236}">
                <a16:creationId xmlns="" xmlns:a16="http://schemas.microsoft.com/office/drawing/2014/main" id="{2BBB6FB4-0AAB-4267-A87C-5DD33A515527}"/>
              </a:ext>
            </a:extLst>
          </p:cNvPr>
          <p:cNvSpPr txBox="1"/>
          <p:nvPr userDrawn="1"/>
        </p:nvSpPr>
        <p:spPr>
          <a:xfrm>
            <a:off x="1441938" y="175981"/>
            <a:ext cx="184731" cy="646331"/>
          </a:xfrm>
          <a:prstGeom prst="rect">
            <a:avLst/>
          </a:prstGeom>
          <a:noFill/>
        </p:spPr>
        <p:txBody>
          <a:bodyPr wrap="none" rtlCol="0">
            <a:spAutoFit/>
          </a:bodyPr>
          <a:lstStyle/>
          <a:p>
            <a:r>
              <a:rPr lang="en-US" altLang="en-US" sz="1800" b="1" dirty="0">
                <a:latin typeface="Times New Roman" pitchFamily="18" charset="0"/>
                <a:cs typeface="Times New Roman" pitchFamily="18" charset="0"/>
              </a:rPr>
              <a:t/>
            </a:r>
            <a:br>
              <a:rPr lang="en-US" altLang="en-US" sz="1800" b="1" dirty="0">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val="1073016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2000" u="sng"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259456" y="1311215"/>
            <a:ext cx="9514935" cy="1535502"/>
          </a:xfrm>
        </p:spPr>
        <p:txBody>
          <a:bodyPr/>
          <a:lstStyle/>
          <a:p>
            <a:r>
              <a:rPr lang="en-US" altLang="en-US" sz="2800" b="1" dirty="0">
                <a:latin typeface="Times New Roman" pitchFamily="18" charset="0"/>
                <a:cs typeface="Times New Roman" pitchFamily="18" charset="0"/>
              </a:rPr>
              <a:t/>
            </a:r>
            <a:br>
              <a:rPr lang="en-US" altLang="en-US" sz="2800" b="1" dirty="0">
                <a:latin typeface="Times New Roman" pitchFamily="18" charset="0"/>
                <a:cs typeface="Times New Roman" pitchFamily="18" charset="0"/>
              </a:rPr>
            </a:br>
            <a:r>
              <a:rPr lang="en-US" altLang="en-US" sz="2800" b="1" dirty="0">
                <a:latin typeface="Times New Roman" pitchFamily="18" charset="0"/>
                <a:cs typeface="Times New Roman" pitchFamily="18" charset="0"/>
              </a:rPr>
              <a:t/>
            </a:r>
            <a:br>
              <a:rPr lang="en-US" altLang="en-US" sz="2800" b="1" dirty="0">
                <a:latin typeface="Times New Roman" pitchFamily="18" charset="0"/>
                <a:cs typeface="Times New Roman" pitchFamily="18" charset="0"/>
              </a:rPr>
            </a:br>
            <a:r>
              <a:rPr lang="en-US" altLang="en-US" sz="2800" b="1" dirty="0">
                <a:latin typeface="Times New Roman" pitchFamily="18" charset="0"/>
                <a:cs typeface="Times New Roman" pitchFamily="18" charset="0"/>
              </a:rPr>
              <a:t/>
            </a:r>
            <a:br>
              <a:rPr lang="en-US" altLang="en-US" sz="2800" b="1" dirty="0">
                <a:latin typeface="Times New Roman" pitchFamily="18" charset="0"/>
                <a:cs typeface="Times New Roman" pitchFamily="18" charset="0"/>
              </a:rPr>
            </a:br>
            <a:r>
              <a:rPr lang="en-US" altLang="en-US" sz="2800" b="1" dirty="0">
                <a:latin typeface="Times New Roman" pitchFamily="18" charset="0"/>
                <a:cs typeface="Times New Roman" pitchFamily="18" charset="0"/>
              </a:rPr>
              <a:t/>
            </a:r>
            <a:br>
              <a:rPr lang="en-US" altLang="en-US" sz="2800" b="1" dirty="0">
                <a:latin typeface="Times New Roman" pitchFamily="18" charset="0"/>
                <a:cs typeface="Times New Roman" pitchFamily="18" charset="0"/>
              </a:rPr>
            </a:br>
            <a:r>
              <a:rPr lang="en-US" altLang="en-US" sz="2800" b="1" u="none" dirty="0">
                <a:latin typeface="Times New Roman" pitchFamily="18" charset="0"/>
                <a:cs typeface="Times New Roman" pitchFamily="18" charset="0"/>
              </a:rPr>
              <a:t> </a:t>
            </a:r>
            <a:br>
              <a:rPr lang="en-US" altLang="en-US" sz="2800" b="1" u="none" dirty="0">
                <a:latin typeface="Times New Roman" pitchFamily="18" charset="0"/>
                <a:cs typeface="Times New Roman" pitchFamily="18" charset="0"/>
              </a:rPr>
            </a:br>
            <a:r>
              <a:rPr lang="en-US" altLang="en-US" sz="2800" b="1" u="none" dirty="0"/>
              <a:t/>
            </a:r>
            <a:br>
              <a:rPr lang="en-US" altLang="en-US" sz="2800" b="1" u="none" dirty="0"/>
            </a:br>
            <a:r>
              <a:rPr lang="en-US" altLang="en-US" sz="2800" b="1" u="none" dirty="0"/>
              <a:t/>
            </a:r>
            <a:br>
              <a:rPr lang="en-US" altLang="en-US" sz="2800" b="1" u="none" dirty="0"/>
            </a:br>
            <a:r>
              <a:rPr lang="en-US" altLang="en-US" sz="2800" b="1" u="none" dirty="0"/>
              <a:t/>
            </a:r>
            <a:br>
              <a:rPr lang="en-US" altLang="en-US" sz="2800" b="1" u="none" dirty="0"/>
            </a:br>
            <a:r>
              <a:rPr lang="en-US" altLang="en-US" sz="2800" b="1" u="none" dirty="0"/>
              <a:t/>
            </a:r>
            <a:br>
              <a:rPr lang="en-US" altLang="en-US" sz="2800" b="1" u="none" dirty="0"/>
            </a:br>
            <a:r>
              <a:rPr lang="en-US" altLang="en-US" sz="2800" b="1" u="none" dirty="0"/>
              <a:t/>
            </a:r>
            <a:br>
              <a:rPr lang="en-US" altLang="en-US" sz="2800" b="1" u="none" dirty="0"/>
            </a:br>
            <a:r>
              <a:rPr lang="en-US" altLang="en-US" sz="2800" b="1" u="none" dirty="0"/>
              <a:t/>
            </a:r>
            <a:br>
              <a:rPr lang="en-US" altLang="en-US" sz="2800" b="1" u="none" dirty="0"/>
            </a:br>
            <a:r>
              <a:rPr lang="en-US" altLang="en-US" sz="3200" b="1" u="none" dirty="0">
                <a:latin typeface="Times New Roman" pitchFamily="18" charset="0"/>
                <a:cs typeface="Times New Roman" pitchFamily="18" charset="0"/>
              </a:rPr>
              <a:t> </a:t>
            </a:r>
            <a:br>
              <a:rPr lang="en-US" altLang="en-US" sz="3200" b="1" u="none" dirty="0">
                <a:latin typeface="Times New Roman" pitchFamily="18" charset="0"/>
                <a:cs typeface="Times New Roman" pitchFamily="18" charset="0"/>
              </a:rPr>
            </a:br>
            <a:r>
              <a:rPr lang="en-US" altLang="en-US" sz="3200" b="1" u="none" dirty="0">
                <a:latin typeface="Times New Roman" pitchFamily="18" charset="0"/>
                <a:cs typeface="Times New Roman" pitchFamily="18" charset="0"/>
              </a:rPr>
              <a:t/>
            </a:r>
            <a:br>
              <a:rPr lang="en-US" altLang="en-US" sz="3200" b="1" u="none" dirty="0">
                <a:latin typeface="Times New Roman" pitchFamily="18" charset="0"/>
                <a:cs typeface="Times New Roman" pitchFamily="18" charset="0"/>
              </a:rPr>
            </a:br>
            <a:r>
              <a:rPr lang="en-US" altLang="en-US" sz="3600" b="1" u="none" dirty="0"/>
              <a:t>Project Phase –I</a:t>
            </a:r>
            <a:br>
              <a:rPr lang="en-US" altLang="en-US" sz="3600" b="1" u="none" dirty="0"/>
            </a:br>
            <a:r>
              <a:rPr lang="en-US" altLang="en-US" sz="3600" b="1" u="none" dirty="0"/>
              <a:t>“Multi-Objective Optimization for the Design of Neural Networks”</a:t>
            </a:r>
            <a:endParaRPr lang="en-IN" altLang="en-US" sz="3600" u="none" dirty="0"/>
          </a:p>
        </p:txBody>
      </p:sp>
      <p:sp>
        <p:nvSpPr>
          <p:cNvPr id="2052" name="TextBox 4"/>
          <p:cNvSpPr txBox="1">
            <a:spLocks noChangeArrowheads="1"/>
          </p:cNvSpPr>
          <p:nvPr/>
        </p:nvSpPr>
        <p:spPr bwMode="auto">
          <a:xfrm rot="10800000" flipV="1">
            <a:off x="868101" y="2417825"/>
            <a:ext cx="1060503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a:endParaRPr lang="en-US" altLang="en-US" sz="2800" b="1" dirty="0">
              <a:latin typeface="Times New Roman" pitchFamily="18" charset="0"/>
              <a:cs typeface="Times New Roman" pitchFamily="18" charset="0"/>
            </a:endParaRPr>
          </a:p>
          <a:p>
            <a:pPr algn="ctr"/>
            <a:r>
              <a:rPr lang="en-US" altLang="en-US" sz="2800" b="1" dirty="0">
                <a:latin typeface="Times New Roman" pitchFamily="18" charset="0"/>
                <a:cs typeface="Times New Roman" pitchFamily="18" charset="0"/>
              </a:rPr>
              <a:t>Presenter :</a:t>
            </a:r>
          </a:p>
          <a:p>
            <a:pPr algn="ctr"/>
            <a:r>
              <a:rPr lang="en-US" altLang="en-US" sz="2800" dirty="0">
                <a:latin typeface="Times New Roman" pitchFamily="18" charset="0"/>
                <a:cs typeface="Times New Roman" pitchFamily="18" charset="0"/>
              </a:rPr>
              <a:t>Pratibha M Goudar </a:t>
            </a:r>
          </a:p>
          <a:p>
            <a:pPr algn="ctr"/>
            <a:r>
              <a:rPr lang="en-US" altLang="en-US" sz="2800" dirty="0">
                <a:latin typeface="Times New Roman" pitchFamily="18" charset="0"/>
                <a:cs typeface="Times New Roman" pitchFamily="18" charset="0"/>
              </a:rPr>
              <a:t>[01FE20MCS010]</a:t>
            </a:r>
          </a:p>
        </p:txBody>
      </p:sp>
      <p:sp>
        <p:nvSpPr>
          <p:cNvPr id="2053" name="TextBox 6"/>
          <p:cNvSpPr txBox="1">
            <a:spLocks noChangeArrowheads="1"/>
          </p:cNvSpPr>
          <p:nvPr/>
        </p:nvSpPr>
        <p:spPr bwMode="auto">
          <a:xfrm>
            <a:off x="284672" y="3976777"/>
            <a:ext cx="1209630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a:r>
              <a:rPr lang="en-US" altLang="en-US" sz="2400" dirty="0">
                <a:latin typeface="Times New Roman" pitchFamily="18" charset="0"/>
                <a:cs typeface="Times New Roman" pitchFamily="18" charset="0"/>
              </a:rPr>
              <a:t>  </a:t>
            </a:r>
          </a:p>
          <a:p>
            <a:pPr algn="ctr"/>
            <a:r>
              <a:rPr lang="en-US" altLang="en-US" sz="2400" b="1" dirty="0">
                <a:latin typeface="Times New Roman" pitchFamily="18" charset="0"/>
                <a:cs typeface="Times New Roman" pitchFamily="18" charset="0"/>
              </a:rPr>
              <a:t>Under the Guidance of: </a:t>
            </a:r>
          </a:p>
          <a:p>
            <a:pPr algn="ctr"/>
            <a:r>
              <a:rPr lang="en-US" altLang="en-US" sz="2400" dirty="0">
                <a:latin typeface="Times New Roman" pitchFamily="18" charset="0"/>
                <a:cs typeface="Times New Roman" pitchFamily="18" charset="0"/>
              </a:rPr>
              <a:t>Dr. Meena S .M and Prof. Sunil V. Gurlahosur</a:t>
            </a:r>
          </a:p>
          <a:p>
            <a:pPr algn="ctr"/>
            <a:endParaRPr lang="en-US" altLang="en-US" sz="2400" b="1" dirty="0">
              <a:latin typeface="Times New Roman" pitchFamily="18" charset="0"/>
              <a:cs typeface="Times New Roman" pitchFamily="18" charset="0"/>
            </a:endParaRPr>
          </a:p>
          <a:p>
            <a:pPr algn="ctr"/>
            <a:r>
              <a:rPr lang="en-US" altLang="en-US" sz="2400" b="1" dirty="0">
                <a:latin typeface="Times New Roman" pitchFamily="18" charset="0"/>
                <a:cs typeface="Times New Roman" pitchFamily="18" charset="0"/>
              </a:rPr>
              <a:t>PG Coordinator:</a:t>
            </a:r>
          </a:p>
          <a:p>
            <a:pPr algn="ctr"/>
            <a:r>
              <a:rPr lang="en-US" altLang="en-US" sz="2400" dirty="0">
                <a:latin typeface="Times New Roman" pitchFamily="18" charset="0"/>
                <a:cs typeface="Times New Roman" pitchFamily="18" charset="0"/>
              </a:rPr>
              <a:t>Dr. Vishwanath P. Baligar</a:t>
            </a:r>
          </a:p>
          <a:p>
            <a:pPr algn="ctr"/>
            <a:endParaRPr lang="en-US" altLang="en-US" sz="2400" dirty="0"/>
          </a:p>
          <a:p>
            <a:pPr algn="ctr"/>
            <a:endParaRPr lang="en-US" altLang="en-US" sz="2400" dirty="0">
              <a:latin typeface="Times New Roman" pitchFamily="18" charset="0"/>
              <a:cs typeface="Times New Roman" pitchFamily="18" charset="0"/>
            </a:endParaRPr>
          </a:p>
          <a:p>
            <a:pPr algn="ctr"/>
            <a:r>
              <a:rPr lang="en-US" altLang="en-US" sz="2400" dirty="0">
                <a:latin typeface="Times New Roman" pitchFamily="18" charset="0"/>
                <a:cs typeface="Times New Roman" pitchFamily="18" charset="0"/>
              </a:rPr>
              <a:t>                                          </a:t>
            </a:r>
            <a:endParaRPr lang="en-US" altLang="en-US" sz="2400" dirty="0"/>
          </a:p>
        </p:txBody>
      </p:sp>
      <p:sp>
        <p:nvSpPr>
          <p:cNvPr id="8" name="Date Placeholder 7"/>
          <p:cNvSpPr>
            <a:spLocks noGrp="1"/>
          </p:cNvSpPr>
          <p:nvPr>
            <p:ph type="dt" sz="half" idx="10"/>
          </p:nvPr>
        </p:nvSpPr>
        <p:spPr/>
        <p:txBody>
          <a:bodyPr/>
          <a:lstStyle/>
          <a:p>
            <a:fld id="{309F29B0-8F83-449C-AA62-8FD765D201E9}" type="datetime1">
              <a:rPr lang="en-IN" smtClean="0"/>
              <a:t>23-03-2022</a:t>
            </a:fld>
            <a:endParaRPr lang="en-IN" dirty="0"/>
          </a:p>
        </p:txBody>
      </p:sp>
      <p:sp>
        <p:nvSpPr>
          <p:cNvPr id="9" name="Footer Placeholder 8"/>
          <p:cNvSpPr>
            <a:spLocks noGrp="1"/>
          </p:cNvSpPr>
          <p:nvPr>
            <p:ph type="ftr" sz="quarter" idx="11"/>
          </p:nvPr>
        </p:nvSpPr>
        <p:spPr/>
        <p:txBody>
          <a:bodyPr/>
          <a:lstStyle/>
          <a:p>
            <a:r>
              <a:rPr lang="en-US" dirty="0"/>
              <a:t>School of Computer Science and Engineering </a:t>
            </a:r>
            <a:endParaRPr lang="en-IN" dirty="0"/>
          </a:p>
        </p:txBody>
      </p:sp>
      <p:sp>
        <p:nvSpPr>
          <p:cNvPr id="10" name="Slide Number Placeholder 9"/>
          <p:cNvSpPr>
            <a:spLocks noGrp="1"/>
          </p:cNvSpPr>
          <p:nvPr>
            <p:ph type="sldNum" sz="quarter" idx="12"/>
          </p:nvPr>
        </p:nvSpPr>
        <p:spPr/>
        <p:txBody>
          <a:bodyPr/>
          <a:lstStyle/>
          <a:p>
            <a:fld id="{8F08C0A2-4B04-4C48-86A3-F9020A97ABE9}" type="slidenum">
              <a:rPr lang="en-IN" smtClean="0"/>
              <a:t>1</a:t>
            </a:fld>
            <a:endParaRPr lang="en-IN" dirty="0"/>
          </a:p>
        </p:txBody>
      </p:sp>
      <p:pic>
        <p:nvPicPr>
          <p:cNvPr id="13"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8668" y="130597"/>
            <a:ext cx="5914664" cy="1180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714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10</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5416868"/>
          </a:xfrm>
          <a:prstGeom prst="rect">
            <a:avLst/>
          </a:prstGeom>
          <a:noFill/>
        </p:spPr>
        <p:txBody>
          <a:bodyPr wrap="square" rtlCol="0">
            <a:spAutoFit/>
          </a:bodyPr>
          <a:lstStyle/>
          <a:p>
            <a:pPr marL="457200" indent="-457200" algn="just">
              <a:buFont typeface="Arial" pitchFamily="34" charset="0"/>
              <a:buChar char="•"/>
            </a:pPr>
            <a:r>
              <a:rPr lang="en-US" sz="2400" dirty="0">
                <a:latin typeface="Times New Roman" pitchFamily="18" charset="0"/>
                <a:cs typeface="Times New Roman" pitchFamily="18" charset="0"/>
              </a:rPr>
              <a:t>Currently, building efficient neural networks is time consuming, error prone computationally expensive, there is a need to democratize the development of neural networks for its wider use </a:t>
            </a:r>
            <a:r>
              <a:rPr lang="en-US" sz="2400" dirty="0" smtClean="0">
                <a:latin typeface="Times New Roman" pitchFamily="18" charset="0"/>
                <a:cs typeface="Times New Roman" pitchFamily="18" charset="0"/>
              </a:rPr>
              <a:t>.</a:t>
            </a:r>
          </a:p>
          <a:p>
            <a:pPr marL="457200" indent="-457200" algn="just">
              <a:buFont typeface="Arial" pitchFamily="34" charset="0"/>
              <a:buChar char="•"/>
            </a:pPr>
            <a:r>
              <a:rPr lang="en-US" sz="2400" dirty="0" smtClean="0">
                <a:latin typeface="Times New Roman" pitchFamily="18" charset="0"/>
                <a:cs typeface="Times New Roman" pitchFamily="18" charset="0"/>
              </a:rPr>
              <a:t>NAS </a:t>
            </a:r>
            <a:r>
              <a:rPr lang="en-US" sz="2400" dirty="0">
                <a:latin typeface="Times New Roman" pitchFamily="18" charset="0"/>
                <a:cs typeface="Times New Roman" pitchFamily="18" charset="0"/>
              </a:rPr>
              <a:t>allows for the automated search of the best </a:t>
            </a:r>
            <a:r>
              <a:rPr lang="en-US" sz="2400" dirty="0" smtClean="0">
                <a:latin typeface="Times New Roman" pitchFamily="18" charset="0"/>
                <a:cs typeface="Times New Roman" pitchFamily="18" charset="0"/>
              </a:rPr>
              <a:t>architecture.</a:t>
            </a:r>
          </a:p>
          <a:p>
            <a:pPr marL="457200" indent="-457200" algn="just">
              <a:buFont typeface="Arial" pitchFamily="34" charset="0"/>
              <a:buChar char="•"/>
            </a:pPr>
            <a:r>
              <a:rPr lang="en-US" sz="2400" dirty="0" smtClean="0">
                <a:latin typeface="Times New Roman" pitchFamily="18" charset="0"/>
                <a:cs typeface="Times New Roman" pitchFamily="18" charset="0"/>
              </a:rPr>
              <a:t>Methods </a:t>
            </a:r>
            <a:r>
              <a:rPr lang="en-US" sz="2400" dirty="0">
                <a:latin typeface="Times New Roman" pitchFamily="18" charset="0"/>
                <a:cs typeface="Times New Roman" pitchFamily="18" charset="0"/>
              </a:rPr>
              <a:t>for NAS can be categorized according to the search space, search strategy and performance estimation strategy .</a:t>
            </a:r>
          </a:p>
          <a:p>
            <a:pPr marL="457200" indent="-457200" algn="just">
              <a:buFont typeface="Arial" pitchFamily="34" charset="0"/>
              <a:buChar char="•"/>
            </a:pPr>
            <a:r>
              <a:rPr lang="en-US" sz="2400" b="1" u="sng" dirty="0" smtClean="0">
                <a:latin typeface="Times New Roman" pitchFamily="18" charset="0"/>
                <a:cs typeface="Times New Roman" pitchFamily="18" charset="0"/>
              </a:rPr>
              <a:t>The</a:t>
            </a:r>
            <a:r>
              <a:rPr lang="en-US" sz="2400" b="1" u="sng" dirty="0">
                <a:latin typeface="Times New Roman" pitchFamily="18" charset="0"/>
                <a:cs typeface="Times New Roman" pitchFamily="18" charset="0"/>
              </a:rPr>
              <a:t> search space</a:t>
            </a:r>
            <a:r>
              <a:rPr lang="en-US" sz="2400" dirty="0">
                <a:latin typeface="Times New Roman" pitchFamily="18" charset="0"/>
                <a:cs typeface="Times New Roman" pitchFamily="18" charset="0"/>
              </a:rPr>
              <a:t> defines the </a:t>
            </a:r>
            <a:r>
              <a:rPr lang="en-US" sz="2400" dirty="0" smtClean="0">
                <a:latin typeface="Times New Roman" pitchFamily="18" charset="0"/>
                <a:cs typeface="Times New Roman" pitchFamily="18" charset="0"/>
              </a:rPr>
              <a:t>type of neural networks </a:t>
            </a:r>
            <a:r>
              <a:rPr lang="en-US" sz="2400" dirty="0">
                <a:latin typeface="Times New Roman" pitchFamily="18" charset="0"/>
                <a:cs typeface="Times New Roman" pitchFamily="18" charset="0"/>
              </a:rPr>
              <a:t>that can be designed and </a:t>
            </a:r>
            <a:r>
              <a:rPr lang="en-US" sz="2400" dirty="0" smtClean="0">
                <a:latin typeface="Times New Roman" pitchFamily="18" charset="0"/>
                <a:cs typeface="Times New Roman" pitchFamily="18" charset="0"/>
              </a:rPr>
              <a:t>optimized.</a:t>
            </a:r>
          </a:p>
          <a:p>
            <a:pPr marL="457200" indent="-457200" algn="just">
              <a:buFont typeface="Arial" pitchFamily="34" charset="0"/>
              <a:buChar char="•"/>
            </a:pPr>
            <a:r>
              <a:rPr lang="en-US" sz="2400" b="1" u="sng" dirty="0" smtClean="0">
                <a:latin typeface="Times New Roman" pitchFamily="18" charset="0"/>
                <a:cs typeface="Times New Roman" pitchFamily="18" charset="0"/>
              </a:rPr>
              <a:t>The</a:t>
            </a:r>
            <a:r>
              <a:rPr lang="en-US" sz="2400" b="1" u="sng" dirty="0">
                <a:latin typeface="Times New Roman" pitchFamily="18" charset="0"/>
                <a:cs typeface="Times New Roman" pitchFamily="18" charset="0"/>
              </a:rPr>
              <a:t> search strategy</a:t>
            </a:r>
            <a:r>
              <a:rPr lang="en-US" sz="2400" dirty="0">
                <a:latin typeface="Times New Roman" pitchFamily="18" charset="0"/>
                <a:cs typeface="Times New Roman" pitchFamily="18" charset="0"/>
              </a:rPr>
              <a:t> defines the approach used to explore the search </a:t>
            </a:r>
            <a:r>
              <a:rPr lang="en-US" sz="2400" dirty="0" smtClean="0">
                <a:latin typeface="Times New Roman" pitchFamily="18" charset="0"/>
                <a:cs typeface="Times New Roman" pitchFamily="18" charset="0"/>
              </a:rPr>
              <a:t>space.</a:t>
            </a:r>
          </a:p>
          <a:p>
            <a:pPr marL="457200" indent="-457200" algn="just">
              <a:buFont typeface="Arial" pitchFamily="34" charset="0"/>
              <a:buChar char="•"/>
            </a:pPr>
            <a:r>
              <a:rPr lang="en-US" sz="2400" b="1" u="sng" dirty="0" smtClean="0">
                <a:latin typeface="Times New Roman" pitchFamily="18" charset="0"/>
                <a:cs typeface="Times New Roman" pitchFamily="18" charset="0"/>
              </a:rPr>
              <a:t>The</a:t>
            </a:r>
            <a:r>
              <a:rPr lang="en-US" sz="2400" b="1" u="sng" dirty="0">
                <a:latin typeface="Times New Roman" pitchFamily="18" charset="0"/>
                <a:cs typeface="Times New Roman" pitchFamily="18" charset="0"/>
              </a:rPr>
              <a:t> performance estimation strategy</a:t>
            </a:r>
            <a:r>
              <a:rPr lang="en-US" sz="2400" dirty="0">
                <a:latin typeface="Times New Roman" pitchFamily="18" charset="0"/>
                <a:cs typeface="Times New Roman" pitchFamily="18" charset="0"/>
              </a:rPr>
              <a:t> evaluates the performance of a </a:t>
            </a:r>
            <a:r>
              <a:rPr lang="en-US" sz="2400" dirty="0" smtClean="0">
                <a:latin typeface="Times New Roman" pitchFamily="18" charset="0"/>
                <a:cs typeface="Times New Roman" pitchFamily="18" charset="0"/>
              </a:rPr>
              <a:t>possible neural network </a:t>
            </a:r>
            <a:r>
              <a:rPr lang="en-US" sz="2400" dirty="0">
                <a:latin typeface="Times New Roman" pitchFamily="18" charset="0"/>
                <a:cs typeface="Times New Roman" pitchFamily="18" charset="0"/>
              </a:rPr>
              <a:t>from its </a:t>
            </a:r>
            <a:r>
              <a:rPr lang="en-US" sz="2400" dirty="0" smtClean="0">
                <a:latin typeface="Times New Roman" pitchFamily="18" charset="0"/>
                <a:cs typeface="Times New Roman" pitchFamily="18" charset="0"/>
              </a:rPr>
              <a:t>design.</a:t>
            </a:r>
          </a:p>
          <a:p>
            <a:pPr marL="457200" indent="-457200" algn="just">
              <a:buFont typeface="Arial" pitchFamily="34" charset="0"/>
              <a:buChar char="•"/>
            </a:pPr>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861774"/>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Motivation</a:t>
            </a:r>
            <a:endParaRPr lang="en-IN" sz="3200" b="1" u="sng" dirty="0">
              <a:latin typeface="Times New Roman" pitchFamily="18" charset="0"/>
              <a:cs typeface="Times New Roman" pitchFamily="18" charset="0"/>
            </a:endParaRPr>
          </a:p>
          <a:p>
            <a:endParaRPr lang="en-IN" dirty="0"/>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629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11</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2646878"/>
          </a:xfrm>
          <a:prstGeom prst="rect">
            <a:avLst/>
          </a:prstGeom>
          <a:noFill/>
        </p:spPr>
        <p:txBody>
          <a:bodyPr wrap="square" rtlCol="0">
            <a:spAutoFit/>
          </a:bodyPr>
          <a:lstStyle/>
          <a:p>
            <a:pPr algn="just"/>
            <a:r>
              <a:rPr lang="en-US" altLang="en-US" sz="2800" dirty="0">
                <a:latin typeface="Times New Roman" pitchFamily="18" charset="0"/>
                <a:cs typeface="Times New Roman" pitchFamily="18" charset="0"/>
              </a:rPr>
              <a:t>Design and development of neural networks using multiobjective optimization by considering the latency, accuracy and power usage to classify images using Neural Architecture Search method.</a:t>
            </a:r>
            <a:endParaRPr lang="en-IN" sz="2800" dirty="0">
              <a:latin typeface="Times New Roman" pitchFamily="18" charset="0"/>
              <a:cs typeface="Times New Roman" pitchFamily="18" charset="0"/>
            </a:endParaRPr>
          </a:p>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861774"/>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Problem Statement</a:t>
            </a:r>
            <a:endParaRPr lang="en-IN" sz="3200" b="1" u="sng" dirty="0">
              <a:latin typeface="Times New Roman" pitchFamily="18" charset="0"/>
              <a:cs typeface="Times New Roman" pitchFamily="18" charset="0"/>
            </a:endParaRPr>
          </a:p>
          <a:p>
            <a:endParaRPr lang="en-IN" dirty="0"/>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839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12</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3508653"/>
          </a:xfrm>
          <a:prstGeom prst="rect">
            <a:avLst/>
          </a:prstGeom>
          <a:noFill/>
        </p:spPr>
        <p:txBody>
          <a:bodyPr wrap="square" rtlCol="0">
            <a:spAutoFit/>
          </a:bodyPr>
          <a:lstStyle/>
          <a:p>
            <a:pPr marL="457200" indent="-457200">
              <a:buFont typeface="Arial" pitchFamily="34" charset="0"/>
              <a:buChar char="•"/>
            </a:pPr>
            <a:r>
              <a:rPr lang="en-US" sz="2800" dirty="0" smtClean="0">
                <a:latin typeface="Times New Roman" pitchFamily="18" charset="0"/>
                <a:cs typeface="Times New Roman" pitchFamily="18" charset="0"/>
              </a:rPr>
              <a:t>The goal is to  </a:t>
            </a:r>
            <a:r>
              <a:rPr lang="en-US" sz="2800" dirty="0">
                <a:latin typeface="Times New Roman" pitchFamily="18" charset="0"/>
                <a:cs typeface="Times New Roman" pitchFamily="18" charset="0"/>
              </a:rPr>
              <a:t>implement a multi-objective optimization technique that is based on </a:t>
            </a:r>
            <a:r>
              <a:rPr lang="en-US" sz="2800" dirty="0" smtClean="0">
                <a:latin typeface="Times New Roman" pitchFamily="18" charset="0"/>
                <a:cs typeface="Times New Roman" pitchFamily="18" charset="0"/>
              </a:rPr>
              <a:t>the NSGA-II </a:t>
            </a:r>
            <a:r>
              <a:rPr lang="en-US" sz="2800" dirty="0">
                <a:latin typeface="Times New Roman" pitchFamily="18" charset="0"/>
                <a:cs typeface="Times New Roman" pitchFamily="18" charset="0"/>
              </a:rPr>
              <a:t>evolutionary algorithm</a:t>
            </a:r>
            <a:r>
              <a:rPr lang="en-US" sz="2800" dirty="0" smtClean="0">
                <a:latin typeface="Times New Roman" pitchFamily="18" charset="0"/>
                <a:cs typeface="Times New Roman" pitchFamily="18" charset="0"/>
              </a:rPr>
              <a:t>.</a:t>
            </a:r>
          </a:p>
          <a:p>
            <a:pPr marL="457200" indent="-457200">
              <a:buFont typeface="Arial" pitchFamily="34" charset="0"/>
              <a:buChar char="•"/>
            </a:pPr>
            <a:r>
              <a:rPr lang="en-US" sz="2800" dirty="0" smtClean="0">
                <a:latin typeface="Times New Roman" pitchFamily="18" charset="0"/>
                <a:cs typeface="Times New Roman" pitchFamily="18" charset="0"/>
              </a:rPr>
              <a:t>To </a:t>
            </a:r>
            <a:r>
              <a:rPr lang="en-US" sz="2800" dirty="0">
                <a:latin typeface="Times New Roman" pitchFamily="18" charset="0"/>
                <a:cs typeface="Times New Roman" pitchFamily="18" charset="0"/>
              </a:rPr>
              <a:t>improve accuracy of the </a:t>
            </a:r>
            <a:r>
              <a:rPr lang="en-US" sz="2800" dirty="0" smtClean="0">
                <a:latin typeface="Times New Roman" pitchFamily="18" charset="0"/>
                <a:cs typeface="Times New Roman" pitchFamily="18" charset="0"/>
              </a:rPr>
              <a:t>model.</a:t>
            </a:r>
          </a:p>
          <a:p>
            <a:pPr marL="457200" indent="-457200">
              <a:buFont typeface="Arial" pitchFamily="34" charset="0"/>
              <a:buChar char="•"/>
            </a:pPr>
            <a:r>
              <a:rPr lang="en-US" sz="2800" dirty="0" smtClean="0">
                <a:latin typeface="Times New Roman" pitchFamily="18" charset="0"/>
                <a:cs typeface="Times New Roman" pitchFamily="18" charset="0"/>
              </a:rPr>
              <a:t>To </a:t>
            </a:r>
            <a:r>
              <a:rPr lang="en-US" sz="2800" dirty="0">
                <a:latin typeface="Times New Roman" pitchFamily="18" charset="0"/>
                <a:cs typeface="Times New Roman" pitchFamily="18" charset="0"/>
              </a:rPr>
              <a:t>reduce latency in performing operations.</a:t>
            </a:r>
          </a:p>
          <a:p>
            <a:pPr marL="457200" indent="-457200">
              <a:buFont typeface="Arial" pitchFamily="34" charset="0"/>
              <a:buChar char="•"/>
            </a:pPr>
            <a:r>
              <a:rPr lang="en-US" sz="2800" dirty="0">
                <a:latin typeface="Times New Roman" pitchFamily="18" charset="0"/>
                <a:cs typeface="Times New Roman" pitchFamily="18" charset="0"/>
              </a:rPr>
              <a:t>To have minimum FLOPS and power usage.</a:t>
            </a:r>
          </a:p>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1354217"/>
          </a:xfrm>
          <a:prstGeom prst="rect">
            <a:avLst/>
          </a:prstGeom>
          <a:noFill/>
        </p:spPr>
        <p:txBody>
          <a:bodyPr wrap="square" rtlCol="0">
            <a:spAutoFit/>
          </a:bodyPr>
          <a:lstStyle/>
          <a:p>
            <a:r>
              <a:rPr lang="en-US" altLang="en-US" sz="3200" b="1" u="sng" dirty="0">
                <a:latin typeface="Times New Roman" pitchFamily="18" charset="0"/>
                <a:cs typeface="Times New Roman" pitchFamily="18" charset="0"/>
              </a:rPr>
              <a:t>Objectives</a:t>
            </a:r>
            <a:endParaRPr lang="en-IN" sz="3200" dirty="0">
              <a:latin typeface="Times New Roman" pitchFamily="18" charset="0"/>
              <a:cs typeface="Times New Roman" pitchFamily="18" charset="0"/>
            </a:endParaRPr>
          </a:p>
          <a:p>
            <a:endParaRPr lang="en-IN" sz="3200" dirty="0">
              <a:latin typeface="Times New Roman" pitchFamily="18" charset="0"/>
              <a:cs typeface="Times New Roman" pitchFamily="18" charset="0"/>
            </a:endParaRPr>
          </a:p>
          <a:p>
            <a:endParaRPr lang="en-IN" dirty="0"/>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00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38728" y="1216152"/>
            <a:ext cx="4178808" cy="5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Rectangle 21"/>
          <p:cNvSpPr/>
          <p:nvPr/>
        </p:nvSpPr>
        <p:spPr>
          <a:xfrm>
            <a:off x="3538728" y="2246376"/>
            <a:ext cx="4178808" cy="5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3" name="Rectangle 22"/>
          <p:cNvSpPr/>
          <p:nvPr/>
        </p:nvSpPr>
        <p:spPr>
          <a:xfrm>
            <a:off x="3608832" y="3358896"/>
            <a:ext cx="4178808" cy="5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p:cNvSpPr/>
          <p:nvPr/>
        </p:nvSpPr>
        <p:spPr>
          <a:xfrm>
            <a:off x="3608832" y="4303776"/>
            <a:ext cx="4178808" cy="5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a:off x="3608832" y="5269992"/>
            <a:ext cx="4178808" cy="566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p:cNvSpPr txBox="1"/>
          <p:nvPr/>
        </p:nvSpPr>
        <p:spPr>
          <a:xfrm>
            <a:off x="3976777" y="1252728"/>
            <a:ext cx="3448151" cy="369332"/>
          </a:xfrm>
          <a:prstGeom prst="rect">
            <a:avLst/>
          </a:prstGeom>
          <a:noFill/>
        </p:spPr>
        <p:txBody>
          <a:bodyPr wrap="square" rtlCol="0" anchor="ctr">
            <a:spAutoFit/>
          </a:bodyPr>
          <a:lstStyle/>
          <a:p>
            <a:r>
              <a:rPr lang="en-US" dirty="0">
                <a:latin typeface="Times New Roman" pitchFamily="18" charset="0"/>
                <a:cs typeface="Times New Roman" pitchFamily="18" charset="0"/>
              </a:rPr>
              <a:t>     Apply NAS on Search Space</a:t>
            </a:r>
            <a:endParaRPr lang="en-IN" dirty="0">
              <a:latin typeface="Times New Roman" pitchFamily="18" charset="0"/>
              <a:cs typeface="Times New Roman" pitchFamily="18" charset="0"/>
            </a:endParaRPr>
          </a:p>
        </p:txBody>
      </p:sp>
      <p:sp>
        <p:nvSpPr>
          <p:cNvPr id="17" name="TextBox 16"/>
          <p:cNvSpPr txBox="1"/>
          <p:nvPr/>
        </p:nvSpPr>
        <p:spPr>
          <a:xfrm>
            <a:off x="4379976" y="2246376"/>
            <a:ext cx="3044952" cy="369332"/>
          </a:xfrm>
          <a:prstGeom prst="rect">
            <a:avLst/>
          </a:prstGeom>
          <a:noFill/>
        </p:spPr>
        <p:txBody>
          <a:bodyPr wrap="square" rtlCol="0">
            <a:spAutoFit/>
          </a:bodyPr>
          <a:lstStyle/>
          <a:p>
            <a:r>
              <a:rPr lang="en-US" dirty="0">
                <a:latin typeface="Times New Roman" pitchFamily="18" charset="0"/>
                <a:cs typeface="Times New Roman" pitchFamily="18" charset="0"/>
              </a:rPr>
              <a:t>Save optimized Architecture</a:t>
            </a:r>
            <a:endParaRPr lang="en-IN" dirty="0">
              <a:latin typeface="Times New Roman" pitchFamily="18" charset="0"/>
              <a:cs typeface="Times New Roman" pitchFamily="18" charset="0"/>
            </a:endParaRPr>
          </a:p>
        </p:txBody>
      </p:sp>
      <p:sp>
        <p:nvSpPr>
          <p:cNvPr id="18" name="TextBox 17"/>
          <p:cNvSpPr txBox="1"/>
          <p:nvPr/>
        </p:nvSpPr>
        <p:spPr>
          <a:xfrm>
            <a:off x="4681728" y="3358896"/>
            <a:ext cx="2322576" cy="369332"/>
          </a:xfrm>
          <a:prstGeom prst="rect">
            <a:avLst/>
          </a:prstGeom>
          <a:noFill/>
        </p:spPr>
        <p:txBody>
          <a:bodyPr wrap="square" rtlCol="0">
            <a:spAutoFit/>
          </a:bodyPr>
          <a:lstStyle/>
          <a:p>
            <a:r>
              <a:rPr lang="en-US" dirty="0">
                <a:latin typeface="Times New Roman" pitchFamily="18" charset="0"/>
                <a:cs typeface="Times New Roman" pitchFamily="18" charset="0"/>
              </a:rPr>
              <a:t>Binarized the model</a:t>
            </a:r>
            <a:endParaRPr lang="en-IN" dirty="0">
              <a:latin typeface="Times New Roman" pitchFamily="18" charset="0"/>
              <a:cs typeface="Times New Roman" pitchFamily="18" charset="0"/>
            </a:endParaRPr>
          </a:p>
        </p:txBody>
      </p:sp>
      <p:sp>
        <p:nvSpPr>
          <p:cNvPr id="19" name="TextBox 18"/>
          <p:cNvSpPr txBox="1"/>
          <p:nvPr/>
        </p:nvSpPr>
        <p:spPr>
          <a:xfrm>
            <a:off x="3608832" y="4303776"/>
            <a:ext cx="4178808" cy="369332"/>
          </a:xfrm>
          <a:prstGeom prst="rect">
            <a:avLst/>
          </a:prstGeom>
          <a:noFill/>
        </p:spPr>
        <p:txBody>
          <a:bodyPr wrap="square" rtlCol="0">
            <a:spAutoFit/>
          </a:bodyPr>
          <a:lstStyle/>
          <a:p>
            <a:r>
              <a:rPr lang="en-US" dirty="0"/>
              <a:t> </a:t>
            </a:r>
            <a:r>
              <a:rPr lang="en-US" dirty="0">
                <a:latin typeface="Times New Roman" pitchFamily="18" charset="0"/>
                <a:cs typeface="Times New Roman" pitchFamily="18" charset="0"/>
              </a:rPr>
              <a:t>Multi-objective optimization of the model</a:t>
            </a:r>
            <a:endParaRPr lang="en-IN" dirty="0">
              <a:latin typeface="Times New Roman" pitchFamily="18" charset="0"/>
              <a:cs typeface="Times New Roman" pitchFamily="18" charset="0"/>
            </a:endParaRPr>
          </a:p>
        </p:txBody>
      </p:sp>
      <p:sp>
        <p:nvSpPr>
          <p:cNvPr id="20" name="TextBox 19"/>
          <p:cNvSpPr txBox="1"/>
          <p:nvPr/>
        </p:nvSpPr>
        <p:spPr>
          <a:xfrm>
            <a:off x="3758184" y="5230290"/>
            <a:ext cx="3959353" cy="646331"/>
          </a:xfrm>
          <a:prstGeom prst="rect">
            <a:avLst/>
          </a:prstGeom>
          <a:noFill/>
        </p:spPr>
        <p:txBody>
          <a:bodyPr wrap="square" rtlCol="0" anchor="ctr">
            <a:spAutoFit/>
          </a:bodyPr>
          <a:lstStyle/>
          <a:p>
            <a:pPr algn="ctr"/>
            <a:r>
              <a:rPr lang="en-US" dirty="0">
                <a:latin typeface="Times New Roman" pitchFamily="18" charset="0"/>
                <a:cs typeface="Times New Roman" pitchFamily="18" charset="0"/>
              </a:rPr>
              <a:t>Compare our model with other state of art models</a:t>
            </a:r>
            <a:endParaRPr lang="en-IN" dirty="0">
              <a:latin typeface="Times New Roman" pitchFamily="18" charset="0"/>
              <a:cs typeface="Times New Roman" pitchFamily="18" charset="0"/>
            </a:endParaRPr>
          </a:p>
        </p:txBody>
      </p:sp>
      <p:cxnSp>
        <p:nvCxnSpPr>
          <p:cNvPr id="26" name="Straight Arrow Connector 25"/>
          <p:cNvCxnSpPr>
            <a:stCxn id="10" idx="2"/>
            <a:endCxn id="22" idx="0"/>
          </p:cNvCxnSpPr>
          <p:nvPr/>
        </p:nvCxnSpPr>
        <p:spPr>
          <a:xfrm>
            <a:off x="5628132" y="1783080"/>
            <a:ext cx="0" cy="4632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2"/>
          </p:cNvCxnSpPr>
          <p:nvPr/>
        </p:nvCxnSpPr>
        <p:spPr>
          <a:xfrm>
            <a:off x="5628132" y="2813304"/>
            <a:ext cx="0" cy="5455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p:cNvCxnSpPr>
          <p:nvPr/>
        </p:nvCxnSpPr>
        <p:spPr>
          <a:xfrm>
            <a:off x="5698236" y="3925824"/>
            <a:ext cx="0" cy="377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82672" y="5876621"/>
            <a:ext cx="3999506"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Figure 1 </a:t>
            </a:r>
            <a:r>
              <a:rPr lang="en-US" sz="2000" dirty="0">
                <a:latin typeface="Times New Roman" pitchFamily="18" charset="0"/>
                <a:cs typeface="Times New Roman" pitchFamily="18" charset="0"/>
              </a:rPr>
              <a:t>: System Architecture</a:t>
            </a:r>
            <a:endParaRPr lang="en-IN" sz="2000" dirty="0">
              <a:latin typeface="Times New Roman" pitchFamily="18" charset="0"/>
              <a:cs typeface="Times New Roman" pitchFamily="18" charset="0"/>
            </a:endParaRPr>
          </a:p>
        </p:txBody>
      </p:sp>
      <p:cxnSp>
        <p:nvCxnSpPr>
          <p:cNvPr id="8" name="Straight Connector 7"/>
          <p:cNvCxnSpPr/>
          <p:nvPr/>
        </p:nvCxnSpPr>
        <p:spPr>
          <a:xfrm>
            <a:off x="0" y="766241"/>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C2044356-6D20-4ABF-9584-CC572B1CBA02}" type="datetime1">
              <a:rPr lang="en-IN" smtClean="0"/>
              <a:t>23-03-2022</a:t>
            </a:fld>
            <a:endParaRPr lang="en-IN" dirty="0"/>
          </a:p>
        </p:txBody>
      </p:sp>
      <p:sp>
        <p:nvSpPr>
          <p:cNvPr id="3" name="Footer Placeholder 2"/>
          <p:cNvSpPr>
            <a:spLocks noGrp="1"/>
          </p:cNvSpPr>
          <p:nvPr>
            <p:ph type="ftr" sz="quarter" idx="11"/>
          </p:nvPr>
        </p:nvSpPr>
        <p:spPr/>
        <p:txBody>
          <a:bodyPr/>
          <a:lstStyle/>
          <a:p>
            <a:r>
              <a:rPr lang="en-US" dirty="0"/>
              <a:t>School of Computer Science and Engineering </a:t>
            </a:r>
            <a:endParaRPr lang="en-IN" dirty="0"/>
          </a:p>
        </p:txBody>
      </p:sp>
      <p:sp>
        <p:nvSpPr>
          <p:cNvPr id="4" name="Slide Number Placeholder 3"/>
          <p:cNvSpPr>
            <a:spLocks noGrp="1"/>
          </p:cNvSpPr>
          <p:nvPr>
            <p:ph type="sldNum" sz="quarter" idx="12"/>
          </p:nvPr>
        </p:nvSpPr>
        <p:spPr/>
        <p:txBody>
          <a:bodyPr/>
          <a:lstStyle/>
          <a:p>
            <a:fld id="{8F08C0A2-4B04-4C48-86A3-F9020A97ABE9}" type="slidenum">
              <a:rPr lang="en-IN" smtClean="0"/>
              <a:t>13</a:t>
            </a:fld>
            <a:endParaRPr lang="en-IN" dirty="0"/>
          </a:p>
        </p:txBody>
      </p:sp>
      <p:cxnSp>
        <p:nvCxnSpPr>
          <p:cNvPr id="11264" name="Straight Arrow Connector 11263"/>
          <p:cNvCxnSpPr>
            <a:stCxn id="24" idx="2"/>
          </p:cNvCxnSpPr>
          <p:nvPr/>
        </p:nvCxnSpPr>
        <p:spPr>
          <a:xfrm>
            <a:off x="5698236" y="4870704"/>
            <a:ext cx="0" cy="3992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8782" y="79513"/>
            <a:ext cx="5080883" cy="861774"/>
          </a:xfrm>
          <a:prstGeom prst="rect">
            <a:avLst/>
          </a:prstGeom>
          <a:noFill/>
        </p:spPr>
        <p:txBody>
          <a:bodyPr wrap="square" rtlCol="0">
            <a:spAutoFit/>
          </a:bodyPr>
          <a:lstStyle/>
          <a:p>
            <a:r>
              <a:rPr lang="en-US" sz="3200" b="1" u="sng" dirty="0">
                <a:latin typeface="Times New Roman" pitchFamily="18" charset="0"/>
                <a:cs typeface="Times New Roman" pitchFamily="18" charset="0"/>
              </a:rPr>
              <a:t>System Architecture</a:t>
            </a:r>
            <a:endParaRPr lang="en-IN" sz="3200" b="1" u="sng" dirty="0">
              <a:latin typeface="Times New Roman" pitchFamily="18" charset="0"/>
              <a:cs typeface="Times New Roman" pitchFamily="18" charset="0"/>
            </a:endParaRPr>
          </a:p>
          <a:p>
            <a:endParaRPr lang="en-IN" dirty="0"/>
          </a:p>
        </p:txBody>
      </p:sp>
      <p:pic>
        <p:nvPicPr>
          <p:cNvPr id="27" name="Picture 7" descr="kle tech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984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14</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1354217"/>
          </a:xfrm>
          <a:prstGeom prst="rect">
            <a:avLst/>
          </a:prstGeom>
          <a:noFill/>
        </p:spPr>
        <p:txBody>
          <a:bodyPr wrap="square" rtlCol="0">
            <a:spAutoFit/>
          </a:bodyPr>
          <a:lstStyle/>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1846659"/>
          </a:xfrm>
          <a:prstGeom prst="rect">
            <a:avLst/>
          </a:prstGeom>
          <a:noFill/>
        </p:spPr>
        <p:txBody>
          <a:bodyPr wrap="square" rtlCol="0">
            <a:spAutoFit/>
          </a:bodyPr>
          <a:lstStyle/>
          <a:p>
            <a:r>
              <a:rPr lang="en-US" sz="3200" b="1" u="sng" dirty="0">
                <a:latin typeface="Times New Roman" pitchFamily="18" charset="0"/>
                <a:cs typeface="Times New Roman" pitchFamily="18" charset="0"/>
              </a:rPr>
              <a:t>Methodology</a:t>
            </a:r>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a:p>
            <a:endParaRPr lang="en-IN" dirty="0"/>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Content Placeholder 3">
            <a:extLst>
              <a:ext uri="{FF2B5EF4-FFF2-40B4-BE49-F238E27FC236}">
                <a16:creationId xmlns="" xmlns:a16="http://schemas.microsoft.com/office/drawing/2014/main" id="{45271909-59D4-4B42-8CA9-CDC16C782888}"/>
              </a:ext>
            </a:extLst>
          </p:cNvPr>
          <p:cNvGraphicFramePr>
            <a:graphicFrameLocks noGrp="1"/>
          </p:cNvGraphicFramePr>
          <p:nvPr>
            <p:extLst>
              <p:ext uri="{D42A27DB-BD31-4B8C-83A1-F6EECF244321}">
                <p14:modId xmlns:p14="http://schemas.microsoft.com/office/powerpoint/2010/main" val="197490124"/>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p:cNvSpPr txBox="1"/>
          <p:nvPr/>
        </p:nvSpPr>
        <p:spPr>
          <a:xfrm>
            <a:off x="4659463" y="5685183"/>
            <a:ext cx="2989692" cy="369332"/>
          </a:xfrm>
          <a:prstGeom prst="rect">
            <a:avLst/>
          </a:prstGeom>
          <a:noFill/>
        </p:spPr>
        <p:txBody>
          <a:bodyPr wrap="square" rtlCol="0">
            <a:spAutoFit/>
          </a:bodyPr>
          <a:lstStyle/>
          <a:p>
            <a:r>
              <a:rPr lang="en-US" dirty="0">
                <a:latin typeface="Times New Roman" pitchFamily="18" charset="0"/>
                <a:cs typeface="Times New Roman" pitchFamily="18" charset="0"/>
              </a:rPr>
              <a:t>Figure 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Methodology</a:t>
            </a:r>
            <a:endParaRPr lang="en-IN" dirty="0"/>
          </a:p>
        </p:txBody>
      </p:sp>
    </p:spTree>
    <p:extLst>
      <p:ext uri="{BB962C8B-B14F-4D97-AF65-F5344CB8AC3E}">
        <p14:creationId xmlns:p14="http://schemas.microsoft.com/office/powerpoint/2010/main" val="1483836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15</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4801314"/>
          </a:xfrm>
          <a:prstGeom prst="rect">
            <a:avLst/>
          </a:prstGeom>
          <a:noFill/>
        </p:spPr>
        <p:txBody>
          <a:bodyPr wrap="square" rtlCol="0">
            <a:spAutoFit/>
          </a:bodyPr>
          <a:lstStyle/>
          <a:p>
            <a:pPr algn="just"/>
            <a:r>
              <a:rPr lang="en-US" sz="2800" b="1" u="sng" dirty="0">
                <a:latin typeface="Times New Roman" pitchFamily="18" charset="0"/>
                <a:cs typeface="Times New Roman" pitchFamily="18" charset="0"/>
              </a:rPr>
              <a:t>CIFAR-10</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marL="457200" indent="-457200" algn="just">
              <a:buFont typeface="Arial" pitchFamily="34" charset="0"/>
              <a:buChar char="•"/>
            </a:pPr>
            <a:r>
              <a:rPr lang="en-US" sz="2800" dirty="0">
                <a:latin typeface="Times New Roman" pitchFamily="18" charset="0"/>
                <a:cs typeface="Times New Roman" pitchFamily="18" charset="0"/>
              </a:rPr>
              <a:t>The CIFAR-10 dataset is a collection of images that are commonly used to train Machine learning and Computer Vision algorithms.</a:t>
            </a:r>
          </a:p>
          <a:p>
            <a:pPr marL="457200" indent="-457200" algn="just">
              <a:buFont typeface="Arial" pitchFamily="34" charset="0"/>
              <a:buChar char="•"/>
            </a:pPr>
            <a:endParaRPr lang="en-US" sz="2800" dirty="0">
              <a:latin typeface="Times New Roman" pitchFamily="18" charset="0"/>
              <a:cs typeface="Times New Roman" pitchFamily="18" charset="0"/>
            </a:endParaRPr>
          </a:p>
          <a:p>
            <a:pPr marL="457200" indent="-457200" algn="just">
              <a:buFont typeface="Arial" pitchFamily="34" charset="0"/>
              <a:buChar char="•"/>
            </a:pPr>
            <a:r>
              <a:rPr lang="en-US" sz="2800" dirty="0">
                <a:latin typeface="Times New Roman" pitchFamily="18" charset="0"/>
                <a:cs typeface="Times New Roman" pitchFamily="18" charset="0"/>
              </a:rPr>
              <a:t>It has 60000 32*32 color images in 10 different classes. 6000 images of each class. i.e. airplanes , cars, birds , cats , deer , dogs , frogs , horses , ships and trucks.</a:t>
            </a:r>
          </a:p>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861774"/>
          </a:xfrm>
          <a:prstGeom prst="rect">
            <a:avLst/>
          </a:prstGeom>
          <a:noFill/>
        </p:spPr>
        <p:txBody>
          <a:bodyPr wrap="square" rtlCol="0">
            <a:spAutoFit/>
          </a:bodyPr>
          <a:lstStyle/>
          <a:p>
            <a:r>
              <a:rPr lang="en-US" sz="3200" b="1" u="sng" dirty="0">
                <a:latin typeface="Times New Roman" pitchFamily="18" charset="0"/>
                <a:cs typeface="Times New Roman" pitchFamily="18" charset="0"/>
              </a:rPr>
              <a:t>Dataset Description</a:t>
            </a:r>
          </a:p>
          <a:p>
            <a:endParaRPr lang="en-IN" dirty="0"/>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467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16</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1354217"/>
          </a:xfrm>
          <a:prstGeom prst="rect">
            <a:avLst/>
          </a:prstGeom>
          <a:noFill/>
        </p:spPr>
        <p:txBody>
          <a:bodyPr wrap="square" rtlCol="0">
            <a:spAutoFit/>
          </a:bodyPr>
          <a:lstStyle/>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Sample Dataset</a:t>
            </a:r>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574" y="1147314"/>
            <a:ext cx="6266551" cy="432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102873" y="5542059"/>
            <a:ext cx="518425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Figure 3: Sample Dataset with each classes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84544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17</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1354217"/>
          </a:xfrm>
          <a:prstGeom prst="rect">
            <a:avLst/>
          </a:prstGeom>
          <a:noFill/>
        </p:spPr>
        <p:txBody>
          <a:bodyPr wrap="square" rtlCol="0">
            <a:spAutoFit/>
          </a:bodyPr>
          <a:lstStyle/>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1077218"/>
          </a:xfrm>
          <a:prstGeom prst="rect">
            <a:avLst/>
          </a:prstGeom>
          <a:noFill/>
        </p:spPr>
        <p:txBody>
          <a:bodyPr wrap="square" rtlCol="0">
            <a:spAutoFit/>
          </a:bodyPr>
          <a:lstStyle/>
          <a:p>
            <a:r>
              <a:rPr lang="en-US" sz="3200" b="1" u="sng" dirty="0">
                <a:latin typeface="Times New Roman" pitchFamily="18" charset="0"/>
                <a:cs typeface="Times New Roman" pitchFamily="18" charset="0"/>
              </a:rPr>
              <a:t>Genetic Algorithm Flowchart </a:t>
            </a:r>
            <a:endParaRPr lang="en-IN" sz="3200" b="1" u="sng" dirty="0">
              <a:latin typeface="Times New Roman" pitchFamily="18" charset="0"/>
              <a:cs typeface="Times New Roman" pitchFamily="18" charset="0"/>
            </a:endParaRPr>
          </a:p>
          <a:p>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524" y="876435"/>
            <a:ext cx="3920593" cy="4774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657600" y="5844881"/>
            <a:ext cx="5334984" cy="369332"/>
          </a:xfrm>
          <a:prstGeom prst="rect">
            <a:avLst/>
          </a:prstGeom>
          <a:noFill/>
        </p:spPr>
        <p:txBody>
          <a:bodyPr wrap="square" rtlCol="0">
            <a:spAutoFit/>
          </a:bodyPr>
          <a:lstStyle/>
          <a:p>
            <a:r>
              <a:rPr lang="en-US" dirty="0" smtClean="0"/>
              <a:t>Figure 4 : Genetic Algorithm Flow Diagram</a:t>
            </a:r>
            <a:endParaRPr lang="en-IN" dirty="0"/>
          </a:p>
        </p:txBody>
      </p:sp>
    </p:spTree>
    <p:extLst>
      <p:ext uri="{BB962C8B-B14F-4D97-AF65-F5344CB8AC3E}">
        <p14:creationId xmlns:p14="http://schemas.microsoft.com/office/powerpoint/2010/main" val="1049031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18</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1354217"/>
          </a:xfrm>
          <a:prstGeom prst="rect">
            <a:avLst/>
          </a:prstGeom>
          <a:noFill/>
        </p:spPr>
        <p:txBody>
          <a:bodyPr wrap="square" rtlCol="0">
            <a:spAutoFit/>
          </a:bodyPr>
          <a:lstStyle/>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861774"/>
          </a:xfrm>
          <a:prstGeom prst="rect">
            <a:avLst/>
          </a:prstGeom>
          <a:noFill/>
        </p:spPr>
        <p:txBody>
          <a:bodyPr wrap="square" rtlCol="0">
            <a:spAutoFit/>
          </a:bodyPr>
          <a:lstStyle/>
          <a:p>
            <a:r>
              <a:rPr lang="en-US" sz="3200" b="1" u="sng" dirty="0">
                <a:latin typeface="Times New Roman" pitchFamily="18" charset="0"/>
                <a:cs typeface="Times New Roman" pitchFamily="18" charset="0"/>
              </a:rPr>
              <a:t>Genetic Algorithm</a:t>
            </a:r>
            <a:endParaRPr lang="en-IN" sz="3200" b="1" u="sng" dirty="0">
              <a:latin typeface="Times New Roman" pitchFamily="18" charset="0"/>
              <a:cs typeface="Times New Roman" pitchFamily="18" charset="0"/>
            </a:endParaRPr>
          </a:p>
          <a:p>
            <a:endParaRPr lang="en-IN" dirty="0"/>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420" y="1109566"/>
            <a:ext cx="8428666" cy="3940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035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19</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1354217"/>
          </a:xfrm>
          <a:prstGeom prst="rect">
            <a:avLst/>
          </a:prstGeom>
          <a:noFill/>
        </p:spPr>
        <p:txBody>
          <a:bodyPr wrap="square" rtlCol="0">
            <a:spAutoFit/>
          </a:bodyPr>
          <a:lstStyle/>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Results</a:t>
            </a:r>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578" y="1180465"/>
            <a:ext cx="7061200" cy="451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8388626" y="1486894"/>
            <a:ext cx="4548453" cy="1200329"/>
          </a:xfrm>
          <a:prstGeom prst="rect">
            <a:avLst/>
          </a:prstGeom>
          <a:noFill/>
        </p:spPr>
        <p:txBody>
          <a:bodyPr wrap="square" rtlCol="0">
            <a:spAutoFit/>
          </a:bodyPr>
          <a:lstStyle/>
          <a:p>
            <a:r>
              <a:rPr lang="en-US" b="1" dirty="0">
                <a:latin typeface="Times New Roman" pitchFamily="18" charset="0"/>
                <a:cs typeface="Times New Roman" pitchFamily="18" charset="0"/>
              </a:rPr>
              <a:t>Epochs: </a:t>
            </a:r>
            <a:r>
              <a:rPr lang="en-US" dirty="0">
                <a:latin typeface="Times New Roman" pitchFamily="18" charset="0"/>
                <a:cs typeface="Times New Roman" pitchFamily="18" charset="0"/>
              </a:rPr>
              <a:t>25</a:t>
            </a:r>
          </a:p>
          <a:p>
            <a:r>
              <a:rPr lang="en-US" b="1" dirty="0">
                <a:latin typeface="Times New Roman" pitchFamily="18" charset="0"/>
                <a:cs typeface="Times New Roman" pitchFamily="18" charset="0"/>
              </a:rPr>
              <a:t>No.of Generations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Evolutionary Algorithm: </a:t>
            </a:r>
            <a:r>
              <a:rPr lang="en-US" dirty="0">
                <a:latin typeface="Times New Roman" pitchFamily="18" charset="0"/>
                <a:cs typeface="Times New Roman" pitchFamily="18" charset="0"/>
              </a:rPr>
              <a:t>NSGA-NET </a:t>
            </a:r>
          </a:p>
          <a:p>
            <a:endParaRPr lang="en-IN" dirty="0"/>
          </a:p>
        </p:txBody>
      </p:sp>
      <p:sp>
        <p:nvSpPr>
          <p:cNvPr id="13" name="TextBox 12"/>
          <p:cNvSpPr txBox="1"/>
          <p:nvPr/>
        </p:nvSpPr>
        <p:spPr>
          <a:xfrm>
            <a:off x="1113184" y="5693434"/>
            <a:ext cx="8428314" cy="646331"/>
          </a:xfrm>
          <a:prstGeom prst="rect">
            <a:avLst/>
          </a:prstGeom>
          <a:noFill/>
        </p:spPr>
        <p:txBody>
          <a:bodyPr wrap="square" rtlCol="0">
            <a:spAutoFit/>
          </a:bodyPr>
          <a:lstStyle/>
          <a:p>
            <a:r>
              <a:rPr lang="en-US" dirty="0">
                <a:latin typeface="Times New Roman" pitchFamily="18" charset="0"/>
                <a:cs typeface="Times New Roman" pitchFamily="18" charset="0"/>
              </a:rPr>
              <a:t>Figure 6</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Multi Objective Search Accuracy with Flops [Macro Search Space] </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2507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2</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2215991"/>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AutoML </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Neural </a:t>
            </a:r>
            <a:r>
              <a:rPr lang="en-US" sz="2800" dirty="0">
                <a:latin typeface="Times New Roman" pitchFamily="18" charset="0"/>
                <a:cs typeface="Times New Roman" pitchFamily="18" charset="0"/>
              </a:rPr>
              <a:t>Architecture Search (NAS</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NAS </a:t>
            </a:r>
            <a:r>
              <a:rPr lang="en-US" sz="2800" dirty="0">
                <a:latin typeface="Times New Roman" pitchFamily="18" charset="0"/>
                <a:cs typeface="Times New Roman" pitchFamily="18" charset="0"/>
              </a:rPr>
              <a:t>is subdomain </a:t>
            </a:r>
            <a:r>
              <a:rPr lang="en-US" sz="2800" dirty="0" smtClean="0">
                <a:latin typeface="Times New Roman" pitchFamily="18" charset="0"/>
                <a:cs typeface="Times New Roman" pitchFamily="18" charset="0"/>
              </a:rPr>
              <a:t>of Automatic Machine Learning (AutoML), </a:t>
            </a:r>
            <a:r>
              <a:rPr lang="en-US" sz="2800" dirty="0">
                <a:latin typeface="Times New Roman" pitchFamily="18" charset="0"/>
                <a:cs typeface="Times New Roman" pitchFamily="18" charset="0"/>
              </a:rPr>
              <a:t>where the search for the best architectutre for the neural network is automated.</a:t>
            </a:r>
            <a:endParaRPr lang="en-IN" sz="2800" dirty="0">
              <a:latin typeface="Times New Roman" pitchFamily="18" charset="0"/>
              <a:cs typeface="Times New Roman" pitchFamily="18" charset="0"/>
            </a:endParaRPr>
          </a:p>
          <a:p>
            <a:pPr algn="just"/>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67667"/>
            <a:ext cx="7071361" cy="584775"/>
          </a:xfrm>
          <a:prstGeom prst="rect">
            <a:avLst/>
          </a:prstGeom>
          <a:noFill/>
        </p:spPr>
        <p:txBody>
          <a:bodyPr wrap="square" rtlCol="0">
            <a:spAutoFit/>
          </a:bodyPr>
          <a:lstStyle/>
          <a:p>
            <a:r>
              <a:rPr lang="en-US" sz="3200" b="1" u="sng" dirty="0" smtClean="0">
                <a:latin typeface="Timesnew roman"/>
              </a:rPr>
              <a:t>Domain</a:t>
            </a:r>
            <a:endParaRPr lang="en-IN" sz="3200" b="1" u="sng" dirty="0">
              <a:latin typeface="Timesnew roman"/>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5900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20</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1354217"/>
          </a:xfrm>
          <a:prstGeom prst="rect">
            <a:avLst/>
          </a:prstGeom>
          <a:noFill/>
        </p:spPr>
        <p:txBody>
          <a:bodyPr wrap="square" rtlCol="0">
            <a:spAutoFit/>
          </a:bodyPr>
          <a:lstStyle/>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Results</a:t>
            </a:r>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8388626" y="1486894"/>
            <a:ext cx="4548453" cy="1200329"/>
          </a:xfrm>
          <a:prstGeom prst="rect">
            <a:avLst/>
          </a:prstGeom>
          <a:noFill/>
        </p:spPr>
        <p:txBody>
          <a:bodyPr wrap="square" rtlCol="0">
            <a:spAutoFit/>
          </a:bodyPr>
          <a:lstStyle/>
          <a:p>
            <a:r>
              <a:rPr lang="en-US" b="1" dirty="0">
                <a:latin typeface="Times New Roman" pitchFamily="18" charset="0"/>
                <a:cs typeface="Times New Roman" pitchFamily="18" charset="0"/>
              </a:rPr>
              <a:t>Epochs: </a:t>
            </a:r>
            <a:r>
              <a:rPr lang="en-US" dirty="0" smtClean="0">
                <a:latin typeface="Times New Roman" pitchFamily="18" charset="0"/>
                <a:cs typeface="Times New Roman" pitchFamily="18" charset="0"/>
              </a:rPr>
              <a:t>50</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No.of Generations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Evolutionary Algorithm: </a:t>
            </a:r>
            <a:r>
              <a:rPr lang="en-US" dirty="0">
                <a:latin typeface="Times New Roman" pitchFamily="18" charset="0"/>
                <a:cs typeface="Times New Roman" pitchFamily="18" charset="0"/>
              </a:rPr>
              <a:t>NSGA-NET </a:t>
            </a:r>
          </a:p>
          <a:p>
            <a:endParaRPr lang="en-IN" dirty="0"/>
          </a:p>
        </p:txBody>
      </p:sp>
      <p:sp>
        <p:nvSpPr>
          <p:cNvPr id="13" name="TextBox 12"/>
          <p:cNvSpPr txBox="1"/>
          <p:nvPr/>
        </p:nvSpPr>
        <p:spPr>
          <a:xfrm>
            <a:off x="1113184" y="5693434"/>
            <a:ext cx="8428314" cy="646331"/>
          </a:xfrm>
          <a:prstGeom prst="rect">
            <a:avLst/>
          </a:prstGeom>
          <a:noFill/>
        </p:spPr>
        <p:txBody>
          <a:bodyPr wrap="square" rtlCol="0">
            <a:spAutoFit/>
          </a:bodyPr>
          <a:lstStyle/>
          <a:p>
            <a:r>
              <a:rPr lang="en-US" dirty="0">
                <a:latin typeface="Times New Roman" pitchFamily="18" charset="0"/>
                <a:cs typeface="Times New Roman" pitchFamily="18" charset="0"/>
              </a:rPr>
              <a:t>Figure </a:t>
            </a:r>
            <a:r>
              <a:rPr lang="en-US" dirty="0" smtClean="0">
                <a:latin typeface="Times New Roman" pitchFamily="18" charset="0"/>
                <a:cs typeface="Times New Roman" pitchFamily="18" charset="0"/>
              </a:rPr>
              <a:t>7: </a:t>
            </a:r>
            <a:r>
              <a:rPr lang="en-US" dirty="0">
                <a:latin typeface="Times New Roman" pitchFamily="18" charset="0"/>
                <a:cs typeface="Times New Roman" pitchFamily="18" charset="0"/>
              </a:rPr>
              <a:t>Multi Objective Search Accuracy with Flops [</a:t>
            </a:r>
            <a:r>
              <a:rPr lang="en-US" dirty="0" smtClean="0">
                <a:latin typeface="Times New Roman" pitchFamily="18" charset="0"/>
                <a:cs typeface="Times New Roman" pitchFamily="18" charset="0"/>
              </a:rPr>
              <a:t>Micro </a:t>
            </a:r>
            <a:r>
              <a:rPr lang="en-US" dirty="0">
                <a:latin typeface="Times New Roman" pitchFamily="18" charset="0"/>
                <a:cs typeface="Times New Roman" pitchFamily="18" charset="0"/>
              </a:rPr>
              <a:t>Search Space] </a:t>
            </a:r>
            <a:endParaRPr lang="en-IN" dirty="0">
              <a:latin typeface="Times New Roman" pitchFamily="18" charset="0"/>
              <a:cs typeface="Times New Roman" pitchFamily="18" charset="0"/>
            </a:endParaRPr>
          </a:p>
          <a:p>
            <a:endParaRPr lang="en-IN" dirty="0"/>
          </a:p>
        </p:txBody>
      </p:sp>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4258" y="1158624"/>
            <a:ext cx="7021001" cy="451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752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21</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2677656"/>
          </a:xfrm>
          <a:prstGeom prst="rect">
            <a:avLst/>
          </a:prstGeom>
          <a:noFill/>
        </p:spPr>
        <p:txBody>
          <a:bodyPr wrap="square" rtlCol="0">
            <a:spAutoFit/>
          </a:bodyPr>
          <a:lstStyle/>
          <a:p>
            <a:pPr marL="457200" indent="-457200" algn="just">
              <a:buFont typeface="Arial" pitchFamily="34" charset="0"/>
              <a:buChar char="•"/>
            </a:pPr>
            <a:r>
              <a:rPr lang="en-US" sz="2800" dirty="0">
                <a:latin typeface="Times New Roman" pitchFamily="18" charset="0"/>
                <a:cs typeface="Times New Roman" pitchFamily="18" charset="0"/>
              </a:rPr>
              <a:t>Search a model using NAS Evolutionary Algorithm for multiple-objectives.</a:t>
            </a:r>
          </a:p>
          <a:p>
            <a:pPr marL="457200" indent="-457200" algn="just">
              <a:buFont typeface="Arial" pitchFamily="34" charset="0"/>
              <a:buChar char="•"/>
            </a:pPr>
            <a:r>
              <a:rPr lang="en-IN" sz="2800" dirty="0" smtClean="0">
                <a:latin typeface="Times New Roman" pitchFamily="18" charset="0"/>
                <a:cs typeface="Times New Roman" pitchFamily="18" charset="0"/>
              </a:rPr>
              <a:t>We obtained a set of weights so that we can train model.</a:t>
            </a:r>
          </a:p>
          <a:p>
            <a:pPr marL="457200" indent="-457200" algn="just">
              <a:buFont typeface="Arial" pitchFamily="34" charset="0"/>
              <a:buChar char="•"/>
            </a:pPr>
            <a:r>
              <a:rPr lang="en-IN" sz="2800" dirty="0" smtClean="0">
                <a:latin typeface="Times New Roman" pitchFamily="18" charset="0"/>
                <a:cs typeface="Times New Roman" pitchFamily="18" charset="0"/>
              </a:rPr>
              <a:t>We </a:t>
            </a:r>
            <a:r>
              <a:rPr lang="en-IN" sz="2800" dirty="0">
                <a:latin typeface="Times New Roman" pitchFamily="18" charset="0"/>
                <a:cs typeface="Times New Roman" pitchFamily="18" charset="0"/>
              </a:rPr>
              <a:t>obtained a better model which has higher chance of predicting accurate results.</a:t>
            </a:r>
          </a:p>
          <a:p>
            <a:pPr marL="457200" indent="-457200" algn="just">
              <a:buFont typeface="Arial" pitchFamily="34" charset="0"/>
              <a:buChar char="•"/>
            </a:pPr>
            <a:r>
              <a:rPr lang="en-IN" sz="2800" dirty="0">
                <a:latin typeface="Times New Roman" pitchFamily="18" charset="0"/>
                <a:cs typeface="Times New Roman" pitchFamily="18" charset="0"/>
              </a:rPr>
              <a:t>We obtained a model which is satisfying multiple objective.</a:t>
            </a:r>
          </a:p>
        </p:txBody>
      </p:sp>
      <p:sp>
        <p:nvSpPr>
          <p:cNvPr id="7" name="TextBox 6"/>
          <p:cNvSpPr txBox="1"/>
          <p:nvPr/>
        </p:nvSpPr>
        <p:spPr>
          <a:xfrm>
            <a:off x="250165" y="136525"/>
            <a:ext cx="7071361"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Conclusion</a:t>
            </a:r>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718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22</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5324535"/>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[1]Xie, Lingxi, and Alan Yuille. "Genetic cnn." In </a:t>
            </a:r>
            <a:r>
              <a:rPr lang="en-US" sz="2400" i="1" dirty="0">
                <a:latin typeface="Times New Roman" pitchFamily="18" charset="0"/>
                <a:cs typeface="Times New Roman" pitchFamily="18" charset="0"/>
              </a:rPr>
              <a:t>Proceedings of the IEEE international conference on computer vision</a:t>
            </a:r>
            <a:r>
              <a:rPr lang="en-US" sz="2400" dirty="0">
                <a:latin typeface="Times New Roman" pitchFamily="18" charset="0"/>
                <a:cs typeface="Times New Roman" pitchFamily="18" charset="0"/>
              </a:rPr>
              <a:t>, pp. 1379-1388. 2017.</a:t>
            </a:r>
          </a:p>
          <a:p>
            <a:pPr algn="just"/>
            <a:r>
              <a:rPr lang="en-IN" sz="2400" dirty="0">
                <a:latin typeface="Times New Roman" pitchFamily="18" charset="0"/>
                <a:cs typeface="Times New Roman" pitchFamily="18" charset="0"/>
              </a:rPr>
              <a:t>[2]Lu, Zhichao, Ian Whalen, Vishnu Boddeti, Yashesh Dhebar, Kalyanmoy Deb, Erik Goodman, and Wolfgang Banzhaf. "Nsga-net: neural architecture search using multi-objective genetic algorithm." In </a:t>
            </a:r>
            <a:r>
              <a:rPr lang="en-IN" sz="2400" i="1" dirty="0">
                <a:latin typeface="Times New Roman" pitchFamily="18" charset="0"/>
                <a:cs typeface="Times New Roman" pitchFamily="18" charset="0"/>
              </a:rPr>
              <a:t>Proceedings of the Genetic and Evolutionary Computation Conference</a:t>
            </a:r>
            <a:r>
              <a:rPr lang="en-IN" sz="2400" dirty="0">
                <a:latin typeface="Times New Roman" pitchFamily="18" charset="0"/>
                <a:cs typeface="Times New Roman" pitchFamily="18" charset="0"/>
              </a:rPr>
              <a:t>, pp. 419-427. 2019.</a:t>
            </a:r>
          </a:p>
          <a:p>
            <a:pPr algn="just"/>
            <a:r>
              <a:rPr lang="en-US" altLang="en-US" sz="2400" dirty="0">
                <a:latin typeface="Times New Roman" pitchFamily="18" charset="0"/>
                <a:cs typeface="Times New Roman" pitchFamily="18" charset="0"/>
              </a:rPr>
              <a:t>[3] </a:t>
            </a:r>
            <a:r>
              <a:rPr lang="en-IN" sz="2400" dirty="0">
                <a:latin typeface="Times New Roman" pitchFamily="18" charset="0"/>
                <a:cs typeface="Times New Roman" pitchFamily="18" charset="0"/>
              </a:rPr>
              <a:t>Lu, Zhichao, Ian Whalen, Yashesh Dhebar, Kalyanmoy Deb, Erik D. Goodman, Wolfgang Banzhaf, and Vishnu Naresh Boddeti. "Multiobjective Evolutionary Design of Deep Convolutional Neural Networks for Image Classification." </a:t>
            </a:r>
            <a:r>
              <a:rPr lang="en-IN" sz="2400" i="1" dirty="0">
                <a:latin typeface="Times New Roman" pitchFamily="18" charset="0"/>
                <a:cs typeface="Times New Roman" pitchFamily="18" charset="0"/>
              </a:rPr>
              <a:t>IEEE Transactions on Evolutionary Computation</a:t>
            </a:r>
            <a:r>
              <a:rPr lang="en-IN" sz="2400" dirty="0">
                <a:latin typeface="Times New Roman" pitchFamily="18" charset="0"/>
                <a:cs typeface="Times New Roman" pitchFamily="18" charset="0"/>
              </a:rPr>
              <a:t> 25, no. 2 (2020): 277-291.</a:t>
            </a:r>
          </a:p>
          <a:p>
            <a:pPr algn="just"/>
            <a:r>
              <a:rPr lang="en-US" altLang="en-US" sz="2400" dirty="0">
                <a:latin typeface="Times New Roman" pitchFamily="18" charset="0"/>
                <a:cs typeface="Times New Roman" pitchFamily="18" charset="0"/>
              </a:rPr>
              <a:t>[4]</a:t>
            </a:r>
            <a:r>
              <a:rPr lang="en-IN" sz="2400" dirty="0">
                <a:latin typeface="Times New Roman" pitchFamily="18" charset="0"/>
                <a:cs typeface="Times New Roman" pitchFamily="18" charset="0"/>
              </a:rPr>
              <a:t> Lu, Zhichao, Kalyanmoy Deb, Erik Goodman, Wolfgang Banzhaf, and Vishnu Naresh Boddeti. "Nsganetv2: Evolutionary multi-objective surrogate-assisted neural architecture search." In </a:t>
            </a:r>
            <a:r>
              <a:rPr lang="en-IN" sz="2400" i="1" dirty="0">
                <a:latin typeface="Times New Roman" pitchFamily="18" charset="0"/>
                <a:cs typeface="Times New Roman" pitchFamily="18" charset="0"/>
              </a:rPr>
              <a:t>European Conference on Computer Vision</a:t>
            </a:r>
            <a:r>
              <a:rPr lang="en-IN" sz="2400" dirty="0">
                <a:latin typeface="Times New Roman" pitchFamily="18" charset="0"/>
                <a:cs typeface="Times New Roman" pitchFamily="18" charset="0"/>
              </a:rPr>
              <a:t>, pp. 35-51. Springer, Cham, 2020.</a:t>
            </a:r>
            <a:endParaRPr lang="en-US" altLang="en-US" sz="2400" dirty="0">
              <a:latin typeface="Times New Roman" pitchFamily="18" charset="0"/>
              <a:cs typeface="Times New Roman" pitchFamily="18" charset="0"/>
            </a:endParaRPr>
          </a:p>
          <a:p>
            <a:pPr marL="457200" indent="-457200" algn="just">
              <a:buFont typeface="Arial" pitchFamily="34" charset="0"/>
              <a:buChar char="•"/>
            </a:pPr>
            <a:endParaRPr lang="en-IN" sz="2800" dirty="0">
              <a:latin typeface="Times New Roman" pitchFamily="18" charset="0"/>
              <a:cs typeface="Times New Roman" pitchFamily="18" charset="0"/>
            </a:endParaRPr>
          </a:p>
        </p:txBody>
      </p:sp>
      <p:sp>
        <p:nvSpPr>
          <p:cNvPr id="7" name="TextBox 6"/>
          <p:cNvSpPr txBox="1"/>
          <p:nvPr/>
        </p:nvSpPr>
        <p:spPr>
          <a:xfrm>
            <a:off x="250165" y="136525"/>
            <a:ext cx="7071361"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References</a:t>
            </a:r>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079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23</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7171194"/>
          </a:xfrm>
          <a:prstGeom prst="rect">
            <a:avLst/>
          </a:prstGeom>
          <a:noFill/>
        </p:spPr>
        <p:txBody>
          <a:bodyPr wrap="square" rtlCol="0">
            <a:spAutoFit/>
          </a:bodyPr>
          <a:lstStyle/>
          <a:p>
            <a:pPr algn="just"/>
            <a:r>
              <a:rPr lang="en-US" altLang="en-US" sz="2400" dirty="0">
                <a:latin typeface="Times New Roman" pitchFamily="18" charset="0"/>
                <a:cs typeface="Times New Roman" pitchFamily="18" charset="0"/>
              </a:rPr>
              <a:t>[5]</a:t>
            </a:r>
            <a:r>
              <a:rPr lang="en-IN" sz="2400" dirty="0">
                <a:latin typeface="Times New Roman" pitchFamily="18" charset="0"/>
                <a:cs typeface="Times New Roman" pitchFamily="18" charset="0"/>
              </a:rPr>
              <a:t> Kaoutar, Sinai, and Ettaouil Mohamed. "Multi-criteria optimization of neural networks using multi-objective genetic algorithm." In </a:t>
            </a:r>
            <a:r>
              <a:rPr lang="en-IN" sz="2400" i="1" dirty="0">
                <a:latin typeface="Times New Roman" pitchFamily="18" charset="0"/>
                <a:cs typeface="Times New Roman" pitchFamily="18" charset="0"/>
              </a:rPr>
              <a:t>2017 Intelligent Systems and Computer Vision (ISCV)</a:t>
            </a:r>
            <a:r>
              <a:rPr lang="en-IN" sz="2400" dirty="0">
                <a:latin typeface="Times New Roman" pitchFamily="18" charset="0"/>
                <a:cs typeface="Times New Roman" pitchFamily="18" charset="0"/>
              </a:rPr>
              <a:t>, pp. 1-4. IEEE, 2017.</a:t>
            </a:r>
          </a:p>
          <a:p>
            <a:pPr algn="just"/>
            <a:r>
              <a:rPr lang="en-US" sz="2400" dirty="0">
                <a:latin typeface="Times New Roman" pitchFamily="18" charset="0"/>
                <a:cs typeface="Times New Roman" pitchFamily="18" charset="0"/>
              </a:rPr>
              <a:t>[6]</a:t>
            </a:r>
            <a:r>
              <a:rPr lang="en-IN" sz="2400" dirty="0">
                <a:latin typeface="Times New Roman" pitchFamily="18" charset="0"/>
                <a:cs typeface="Times New Roman" pitchFamily="18" charset="0"/>
              </a:rPr>
              <a:t> Deb, Kalyanmoy, Amrit Pratap, Sameer Agarwal, and T. A. M. T. Meyarivan. "A fast and elitist multiobjective genetic algorithm: NSGA-II." </a:t>
            </a:r>
            <a:r>
              <a:rPr lang="en-IN" sz="2400" i="1" dirty="0">
                <a:latin typeface="Times New Roman" pitchFamily="18" charset="0"/>
                <a:cs typeface="Times New Roman" pitchFamily="18" charset="0"/>
              </a:rPr>
              <a:t>IEEE transactions on evolutionary computation</a:t>
            </a:r>
            <a:r>
              <a:rPr lang="en-IN" sz="2400" dirty="0">
                <a:latin typeface="Times New Roman" pitchFamily="18" charset="0"/>
                <a:cs typeface="Times New Roman" pitchFamily="18" charset="0"/>
              </a:rPr>
              <a:t> 6, no. 2 (2002): 182-197.</a:t>
            </a:r>
          </a:p>
          <a:p>
            <a:pPr algn="just"/>
            <a:r>
              <a:rPr lang="en-US" sz="2400" dirty="0">
                <a:latin typeface="Times New Roman" pitchFamily="18" charset="0"/>
                <a:cs typeface="Times New Roman" pitchFamily="18" charset="0"/>
              </a:rPr>
              <a:t>[7]</a:t>
            </a:r>
            <a:r>
              <a:rPr lang="en-IN" sz="2400" dirty="0">
                <a:latin typeface="Times New Roman" pitchFamily="18" charset="0"/>
                <a:cs typeface="Times New Roman" pitchFamily="18" charset="0"/>
              </a:rPr>
              <a:t> Srinivas, Nidamarthi, and Kalyanmoy Deb. "Muiltiobjective optimization using nondominated sorting in genetic algorithms." </a:t>
            </a:r>
            <a:r>
              <a:rPr lang="en-IN" sz="2400" i="1" dirty="0">
                <a:latin typeface="Times New Roman" pitchFamily="18" charset="0"/>
                <a:cs typeface="Times New Roman" pitchFamily="18" charset="0"/>
              </a:rPr>
              <a:t>Evolutionary computation</a:t>
            </a:r>
            <a:r>
              <a:rPr lang="en-IN" sz="2400" dirty="0">
                <a:latin typeface="Times New Roman" pitchFamily="18" charset="0"/>
                <a:cs typeface="Times New Roman" pitchFamily="18" charset="0"/>
              </a:rPr>
              <a:t> 2, no. 3 (1994): 221-248.</a:t>
            </a:r>
          </a:p>
          <a:p>
            <a:pPr algn="just"/>
            <a:r>
              <a:rPr lang="en-US" sz="2400" dirty="0">
                <a:latin typeface="Times New Roman" pitchFamily="18" charset="0"/>
                <a:cs typeface="Times New Roman" pitchFamily="18" charset="0"/>
              </a:rPr>
              <a:t>[8]J. Blank and K. Deb, "Pymoo: Multi-Objective Optimization in Python," in IEEE Access, vol. 8, pp. 89497-89509, 2020,doi: 10.1109/ACCESS.2020.2990567</a:t>
            </a:r>
            <a:r>
              <a:rPr lang="en-US" sz="2400" dirty="0" smtClean="0">
                <a:latin typeface="Times New Roman" pitchFamily="18" charset="0"/>
                <a:cs typeface="Times New Roman" pitchFamily="18" charset="0"/>
              </a:rPr>
              <a:t>.</a:t>
            </a:r>
          </a:p>
          <a:p>
            <a:pPr algn="just"/>
            <a:r>
              <a:rPr lang="en-IN" sz="2400" dirty="0" smtClean="0">
                <a:latin typeface="Times New Roman" pitchFamily="18" charset="0"/>
                <a:cs typeface="Times New Roman" pitchFamily="18" charset="0"/>
              </a:rPr>
              <a:t>[</a:t>
            </a:r>
            <a:r>
              <a:rPr lang="en-IN" sz="2400" dirty="0">
                <a:latin typeface="Times New Roman" pitchFamily="18" charset="0"/>
                <a:cs typeface="Times New Roman" pitchFamily="18" charset="0"/>
              </a:rPr>
              <a:t>9</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Shuchang Zhou, Yuxin Wu, Zekun Ni, Xinyu Zhou, He Wen, and Yuheng Zou. Dorefanet: Training low bitwidth convolutional neural networks with low bitwidth gradients. arXiv preprint arXiv:1606.06160, 2016.</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marL="457200" indent="-457200" algn="just">
              <a:buFont typeface="Arial" pitchFamily="34" charset="0"/>
              <a:buChar char="•"/>
            </a:pPr>
            <a:endParaRPr lang="en-IN" sz="2800" dirty="0">
              <a:latin typeface="Times New Roman" pitchFamily="18" charset="0"/>
              <a:cs typeface="Times New Roman" pitchFamily="18" charset="0"/>
            </a:endParaRPr>
          </a:p>
        </p:txBody>
      </p:sp>
      <p:sp>
        <p:nvSpPr>
          <p:cNvPr id="7" name="TextBox 6"/>
          <p:cNvSpPr txBox="1"/>
          <p:nvPr/>
        </p:nvSpPr>
        <p:spPr>
          <a:xfrm>
            <a:off x="250165" y="136525"/>
            <a:ext cx="7071361"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References</a:t>
            </a:r>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197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24</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6801862"/>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[10] </a:t>
            </a:r>
            <a:r>
              <a:rPr lang="en-US" sz="2400" dirty="0">
                <a:latin typeface="Times New Roman" pitchFamily="18" charset="0"/>
                <a:cs typeface="Times New Roman" pitchFamily="18" charset="0"/>
              </a:rPr>
              <a:t>Bhandare, Ashray, and Devinder Kaur. "Designing convolutional neural network architecture using genetic algorithms." In </a:t>
            </a:r>
            <a:r>
              <a:rPr lang="en-US" sz="2400" i="1" dirty="0">
                <a:latin typeface="Times New Roman" pitchFamily="18" charset="0"/>
                <a:cs typeface="Times New Roman" pitchFamily="18" charset="0"/>
              </a:rPr>
              <a:t>Proceedings on the International Conference on Artificial Intelligence (ICAI)</a:t>
            </a:r>
            <a:r>
              <a:rPr lang="en-US" sz="2400" dirty="0">
                <a:latin typeface="Times New Roman" pitchFamily="18" charset="0"/>
                <a:cs typeface="Times New Roman" pitchFamily="18" charset="0"/>
              </a:rPr>
              <a:t>, pp. 150-156. The Steering Committee of The World Congress in Computer Science, Computer Engineering and Applied Computing (WorldComp), </a:t>
            </a:r>
            <a:r>
              <a:rPr lang="en-US" sz="2400" dirty="0" smtClean="0">
                <a:latin typeface="Times New Roman" pitchFamily="18" charset="0"/>
                <a:cs typeface="Times New Roman" pitchFamily="18" charset="0"/>
              </a:rPr>
              <a:t>2018.</a:t>
            </a:r>
          </a:p>
          <a:p>
            <a:pPr algn="just"/>
            <a:r>
              <a:rPr lang="en-IN" sz="2400" dirty="0" smtClean="0">
                <a:latin typeface="Times New Roman" pitchFamily="18" charset="0"/>
                <a:cs typeface="Times New Roman" pitchFamily="18" charset="0"/>
              </a:rPr>
              <a:t>[11] Baozhou </a:t>
            </a:r>
            <a:r>
              <a:rPr lang="en-IN" sz="2400" dirty="0">
                <a:latin typeface="Times New Roman" pitchFamily="18" charset="0"/>
                <a:cs typeface="Times New Roman" pitchFamily="18" charset="0"/>
              </a:rPr>
              <a:t>Zhu, Zaid </a:t>
            </a:r>
            <a:r>
              <a:rPr lang="en-IN" sz="2400" dirty="0" smtClean="0">
                <a:latin typeface="Times New Roman" pitchFamily="18" charset="0"/>
                <a:cs typeface="Times New Roman" pitchFamily="18" charset="0"/>
              </a:rPr>
              <a:t>Al- </a:t>
            </a:r>
            <a:r>
              <a:rPr lang="en-IN" sz="2400" dirty="0">
                <a:latin typeface="Times New Roman" pitchFamily="18" charset="0"/>
                <a:cs typeface="Times New Roman" pitchFamily="18" charset="0"/>
              </a:rPr>
              <a:t>A</a:t>
            </a:r>
            <a:r>
              <a:rPr lang="en-IN" sz="2400" dirty="0" smtClean="0">
                <a:latin typeface="Times New Roman" pitchFamily="18" charset="0"/>
                <a:cs typeface="Times New Roman" pitchFamily="18" charset="0"/>
              </a:rPr>
              <a:t>rs</a:t>
            </a:r>
            <a:r>
              <a:rPr lang="en-IN" sz="2400" dirty="0">
                <a:latin typeface="Times New Roman" pitchFamily="18" charset="0"/>
                <a:cs typeface="Times New Roman" pitchFamily="18" charset="0"/>
              </a:rPr>
              <a:t>, and H Peter Hofstee. Nasb: Neural architecture search for binary convolutional neural networks. In 2020 International Joint Conference on Neural Networks (IJCNN), pages 1–8. IEEE, </a:t>
            </a:r>
            <a:r>
              <a:rPr lang="en-IN" sz="2400" dirty="0" smtClean="0">
                <a:latin typeface="Times New Roman" pitchFamily="18" charset="0"/>
                <a:cs typeface="Times New Roman" pitchFamily="18" charset="0"/>
              </a:rPr>
              <a:t>2020.</a:t>
            </a:r>
          </a:p>
          <a:p>
            <a:pPr algn="just"/>
            <a:r>
              <a:rPr lang="en-IN" sz="2400" dirty="0" smtClean="0">
                <a:latin typeface="Times New Roman" pitchFamily="18" charset="0"/>
                <a:cs typeface="Times New Roman" pitchFamily="18" charset="0"/>
              </a:rPr>
              <a:t>[12]Adrian </a:t>
            </a:r>
            <a:r>
              <a:rPr lang="en-IN" sz="2400" dirty="0">
                <a:latin typeface="Times New Roman" pitchFamily="18" charset="0"/>
                <a:cs typeface="Times New Roman" pitchFamily="18" charset="0"/>
              </a:rPr>
              <a:t>Bulat, Brais Martinez, and Georgios Tzimiropoulos. Bats: Binary architecture search. In Computer Vision–ECCV 2020: 16th European Conference, Glasgow, UK, August 23–28, 2020, Proceedings, Part XXIII 16, pages 309–325. Springer, </a:t>
            </a:r>
            <a:r>
              <a:rPr lang="en-IN" sz="2400" dirty="0" smtClean="0">
                <a:latin typeface="Times New Roman" pitchFamily="18" charset="0"/>
                <a:cs typeface="Times New Roman" pitchFamily="18" charset="0"/>
              </a:rPr>
              <a:t>2020.</a:t>
            </a:r>
          </a:p>
          <a:p>
            <a:pPr algn="just"/>
            <a:r>
              <a:rPr lang="en-IN" sz="2400" dirty="0" smtClean="0">
                <a:latin typeface="Times New Roman" pitchFamily="18" charset="0"/>
                <a:cs typeface="Times New Roman" pitchFamily="18" charset="0"/>
              </a:rPr>
              <a:t>[13]Adrian </a:t>
            </a:r>
            <a:r>
              <a:rPr lang="en-IN" sz="2400" dirty="0">
                <a:latin typeface="Times New Roman" pitchFamily="18" charset="0"/>
                <a:cs typeface="Times New Roman" pitchFamily="18" charset="0"/>
              </a:rPr>
              <a:t>Bulat, Brais Martinez, and Georgios Tzimiropoulos. High-capacity expert binary networks. arXiv preprint arXiv:2010.03558, 2020.</a:t>
            </a:r>
          </a:p>
          <a:p>
            <a:pPr algn="just"/>
            <a:endParaRPr lang="en-IN"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457200" indent="-457200" algn="just">
              <a:buFont typeface="Arial" pitchFamily="34" charset="0"/>
              <a:buChar char="•"/>
            </a:pPr>
            <a:endParaRPr lang="en-IN" sz="2800" dirty="0">
              <a:latin typeface="Times New Roman" pitchFamily="18" charset="0"/>
              <a:cs typeface="Times New Roman" pitchFamily="18" charset="0"/>
            </a:endParaRPr>
          </a:p>
        </p:txBody>
      </p:sp>
      <p:sp>
        <p:nvSpPr>
          <p:cNvPr id="7" name="TextBox 6"/>
          <p:cNvSpPr txBox="1"/>
          <p:nvPr/>
        </p:nvSpPr>
        <p:spPr>
          <a:xfrm>
            <a:off x="250165" y="136525"/>
            <a:ext cx="7071361"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References</a:t>
            </a:r>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464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endParaRPr lang="en-IN" dirty="0"/>
          </a:p>
          <a:p>
            <a:endParaRPr lang="en-IN" dirty="0"/>
          </a:p>
        </p:txBody>
      </p:sp>
      <p:sp>
        <p:nvSpPr>
          <p:cNvPr id="3" name="TextBox 2"/>
          <p:cNvSpPr txBox="1"/>
          <p:nvPr/>
        </p:nvSpPr>
        <p:spPr>
          <a:xfrm>
            <a:off x="4309606" y="2576223"/>
            <a:ext cx="4158533" cy="830997"/>
          </a:xfrm>
          <a:prstGeom prst="rect">
            <a:avLst/>
          </a:prstGeom>
          <a:noFill/>
        </p:spPr>
        <p:txBody>
          <a:bodyPr wrap="square" rtlCol="0">
            <a:spAutoFit/>
          </a:bodyPr>
          <a:lstStyle/>
          <a:p>
            <a:r>
              <a:rPr lang="en-US" sz="4800" b="1" i="1" dirty="0">
                <a:latin typeface="Times New Roman" pitchFamily="18" charset="0"/>
                <a:cs typeface="Times New Roman" pitchFamily="18" charset="0"/>
              </a:rPr>
              <a:t>THANK</a:t>
            </a:r>
            <a:r>
              <a:rPr lang="en-US" sz="4800" i="1" dirty="0">
                <a:latin typeface="Times New Roman" pitchFamily="18" charset="0"/>
                <a:cs typeface="Times New Roman" pitchFamily="18" charset="0"/>
              </a:rPr>
              <a:t> </a:t>
            </a:r>
            <a:r>
              <a:rPr lang="en-US" sz="4800" b="1" i="1" dirty="0">
                <a:latin typeface="Times New Roman" pitchFamily="18" charset="0"/>
                <a:cs typeface="Times New Roman" pitchFamily="18" charset="0"/>
              </a:rPr>
              <a:t>YOU</a:t>
            </a:r>
            <a:endParaRPr lang="en-IN" sz="4800" b="1" i="1" dirty="0">
              <a:latin typeface="Times New Roman" pitchFamily="18" charset="0"/>
              <a:cs typeface="Times New Roman" pitchFamily="18" charset="0"/>
            </a:endParaRPr>
          </a:p>
        </p:txBody>
      </p:sp>
    </p:spTree>
    <p:extLst>
      <p:ext uri="{BB962C8B-B14F-4D97-AF65-F5344CB8AC3E}">
        <p14:creationId xmlns:p14="http://schemas.microsoft.com/office/powerpoint/2010/main" val="2580670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3</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5663089"/>
          </a:xfrm>
          <a:prstGeom prst="rect">
            <a:avLst/>
          </a:prstGeom>
          <a:noFill/>
        </p:spPr>
        <p:txBody>
          <a:bodyPr wrap="square" rtlCol="0">
            <a:spAutoFit/>
          </a:bodyPr>
          <a:lstStyle/>
          <a:p>
            <a:pPr marL="457200" indent="-457200" algn="just">
              <a:buFont typeface="Arial" pitchFamily="34" charset="0"/>
              <a:buChar char="•"/>
            </a:pPr>
            <a:r>
              <a:rPr lang="en-US" altLang="en-US" sz="2800" dirty="0" smtClean="0">
                <a:latin typeface="Times New Roman" pitchFamily="18" charset="0"/>
                <a:cs typeface="Times New Roman" pitchFamily="18" charset="0"/>
              </a:rPr>
              <a:t>Introduction</a:t>
            </a:r>
          </a:p>
          <a:p>
            <a:pPr marL="457200" indent="-457200" algn="just">
              <a:buFont typeface="Arial" pitchFamily="34" charset="0"/>
              <a:buChar char="•"/>
            </a:pPr>
            <a:r>
              <a:rPr lang="en-US" altLang="en-US" sz="2800" dirty="0" smtClean="0">
                <a:latin typeface="Times New Roman" pitchFamily="18" charset="0"/>
                <a:cs typeface="Times New Roman" pitchFamily="18" charset="0"/>
              </a:rPr>
              <a:t>Literature Survey</a:t>
            </a:r>
          </a:p>
          <a:p>
            <a:pPr marL="457200" indent="-457200" algn="just">
              <a:buFont typeface="Arial" pitchFamily="34" charset="0"/>
              <a:buChar char="•"/>
            </a:pPr>
            <a:r>
              <a:rPr lang="en-US" altLang="en-US" sz="2800" dirty="0" smtClean="0">
                <a:latin typeface="Times New Roman" pitchFamily="18" charset="0"/>
                <a:cs typeface="Times New Roman" pitchFamily="18" charset="0"/>
              </a:rPr>
              <a:t>Motivation</a:t>
            </a:r>
          </a:p>
          <a:p>
            <a:pPr marL="457200" indent="-457200" algn="just">
              <a:buFont typeface="Arial" pitchFamily="34" charset="0"/>
              <a:buChar char="•"/>
            </a:pPr>
            <a:r>
              <a:rPr lang="en-US" altLang="en-US" sz="2800" dirty="0" smtClean="0">
                <a:latin typeface="Times New Roman" pitchFamily="18" charset="0"/>
                <a:cs typeface="Times New Roman" pitchFamily="18" charset="0"/>
              </a:rPr>
              <a:t>Problem Statement</a:t>
            </a:r>
          </a:p>
          <a:p>
            <a:pPr marL="457200" indent="-457200" algn="just">
              <a:buFont typeface="Arial" pitchFamily="34" charset="0"/>
              <a:buChar char="•"/>
            </a:pPr>
            <a:r>
              <a:rPr lang="en-US" altLang="en-US" sz="2800" dirty="0" smtClean="0">
                <a:latin typeface="Times New Roman" pitchFamily="18" charset="0"/>
                <a:cs typeface="Times New Roman" pitchFamily="18" charset="0"/>
              </a:rPr>
              <a:t>Objectives</a:t>
            </a:r>
          </a:p>
          <a:p>
            <a:pPr marL="457200" indent="-457200" algn="just">
              <a:buFont typeface="Arial" pitchFamily="34" charset="0"/>
              <a:buChar char="•"/>
            </a:pPr>
            <a:r>
              <a:rPr lang="en-US" altLang="en-US" sz="2800" dirty="0" smtClean="0">
                <a:latin typeface="Times New Roman" pitchFamily="18" charset="0"/>
                <a:cs typeface="Times New Roman" pitchFamily="18" charset="0"/>
              </a:rPr>
              <a:t>System Architecture</a:t>
            </a:r>
          </a:p>
          <a:p>
            <a:pPr marL="457200" indent="-457200" algn="just">
              <a:buFont typeface="Arial" pitchFamily="34" charset="0"/>
              <a:buChar char="•"/>
            </a:pPr>
            <a:r>
              <a:rPr lang="en-US" altLang="en-US" sz="2800" dirty="0" smtClean="0">
                <a:latin typeface="Times New Roman" pitchFamily="18" charset="0"/>
                <a:cs typeface="Times New Roman" pitchFamily="18" charset="0"/>
              </a:rPr>
              <a:t>Methodology </a:t>
            </a:r>
          </a:p>
          <a:p>
            <a:pPr marL="457200" indent="-457200" algn="just">
              <a:buFont typeface="Arial" pitchFamily="34" charset="0"/>
              <a:buChar char="•"/>
            </a:pPr>
            <a:r>
              <a:rPr lang="en-US" altLang="en-US" sz="2800" dirty="0" smtClean="0">
                <a:latin typeface="Times New Roman" pitchFamily="18" charset="0"/>
                <a:cs typeface="Times New Roman" pitchFamily="18" charset="0"/>
              </a:rPr>
              <a:t>Results </a:t>
            </a:r>
          </a:p>
          <a:p>
            <a:pPr marL="457200" indent="-457200" algn="just">
              <a:buFont typeface="Arial" pitchFamily="34" charset="0"/>
              <a:buChar char="•"/>
            </a:pPr>
            <a:r>
              <a:rPr lang="en-US" altLang="en-US" sz="2800" dirty="0" smtClean="0">
                <a:latin typeface="Times New Roman" pitchFamily="18" charset="0"/>
                <a:cs typeface="Times New Roman" pitchFamily="18" charset="0"/>
              </a:rPr>
              <a:t>Conclusion</a:t>
            </a:r>
          </a:p>
          <a:p>
            <a:pPr marL="457200" indent="-457200" algn="just">
              <a:buFont typeface="Arial" pitchFamily="34" charset="0"/>
              <a:buChar char="•"/>
            </a:pPr>
            <a:r>
              <a:rPr lang="en-US" altLang="en-US" sz="2800" dirty="0" smtClean="0">
                <a:latin typeface="Times New Roman" pitchFamily="18" charset="0"/>
                <a:cs typeface="Times New Roman" pitchFamily="18" charset="0"/>
              </a:rPr>
              <a:t>References </a:t>
            </a:r>
          </a:p>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861774"/>
          </a:xfrm>
          <a:prstGeom prst="rect">
            <a:avLst/>
          </a:prstGeom>
          <a:noFill/>
        </p:spPr>
        <p:txBody>
          <a:bodyPr wrap="square" rtlCol="0">
            <a:spAutoFit/>
          </a:bodyPr>
          <a:lstStyle/>
          <a:p>
            <a:r>
              <a:rPr lang="en-US" sz="3200" b="1" u="sng" dirty="0">
                <a:latin typeface="Times New Roman" pitchFamily="18" charset="0"/>
                <a:cs typeface="Times New Roman" pitchFamily="18" charset="0"/>
              </a:rPr>
              <a:t>Structure of presentation     </a:t>
            </a:r>
            <a:endParaRPr lang="en-IN" sz="3200" b="1" u="sng" dirty="0">
              <a:latin typeface="Times New Roman" pitchFamily="18" charset="0"/>
              <a:cs typeface="Times New Roman" pitchFamily="18" charset="0"/>
            </a:endParaRPr>
          </a:p>
          <a:p>
            <a:endParaRPr lang="en-IN" dirty="0"/>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113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4</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369815" cy="7386638"/>
          </a:xfrm>
          <a:prstGeom prst="rect">
            <a:avLst/>
          </a:prstGeom>
          <a:noFill/>
        </p:spPr>
        <p:txBody>
          <a:bodyPr wrap="square" rtlCol="0">
            <a:spAutoFit/>
          </a:bodyPr>
          <a:lstStyle/>
          <a:p>
            <a:pPr marL="342900" indent="-360000" algn="just">
              <a:buFont typeface="Arial" pitchFamily="34" charset="0"/>
              <a:buChar char="•"/>
              <a:defRPr/>
            </a:pPr>
            <a:r>
              <a:rPr lang="en-US" sz="2800" dirty="0" smtClean="0">
                <a:latin typeface="Times New Roman" pitchFamily="18" charset="0"/>
                <a:cs typeface="Times New Roman" pitchFamily="18" charset="0"/>
              </a:rPr>
              <a:t>Neural </a:t>
            </a:r>
            <a:r>
              <a:rPr lang="en-US" sz="2800" dirty="0">
                <a:latin typeface="Times New Roman" pitchFamily="18" charset="0"/>
                <a:cs typeface="Times New Roman" pitchFamily="18" charset="0"/>
              </a:rPr>
              <a:t>networks are computing systems with interconnected nodes that work much like neurons in the human </a:t>
            </a:r>
            <a:r>
              <a:rPr lang="en-US" sz="2800" dirty="0" smtClean="0">
                <a:latin typeface="Times New Roman" pitchFamily="18" charset="0"/>
                <a:cs typeface="Times New Roman" pitchFamily="18" charset="0"/>
              </a:rPr>
              <a:t>brain.</a:t>
            </a:r>
          </a:p>
          <a:p>
            <a:pPr marL="342900" indent="-360000" algn="just">
              <a:buFont typeface="Arial" pitchFamily="34" charset="0"/>
              <a:buChar char="•"/>
              <a:defRPr/>
            </a:pPr>
            <a:r>
              <a:rPr lang="en-US" sz="2800" dirty="0" smtClean="0">
                <a:latin typeface="Times New Roman" pitchFamily="18" charset="0"/>
                <a:cs typeface="Times New Roman" pitchFamily="18" charset="0"/>
              </a:rPr>
              <a:t>Multiobjective </a:t>
            </a:r>
            <a:r>
              <a:rPr lang="en-US" sz="2800" dirty="0">
                <a:latin typeface="Times New Roman" panose="02020603050405020304" pitchFamily="18" charset="0"/>
                <a:cs typeface="Times New Roman" panose="02020603050405020304" pitchFamily="18" charset="0"/>
              </a:rPr>
              <a:t>optimization has been applied to many fields of science, including </a:t>
            </a:r>
            <a:r>
              <a:rPr lang="en-US" sz="2800" dirty="0" smtClean="0">
                <a:latin typeface="Times New Roman" panose="02020603050405020304" pitchFamily="18" charset="0"/>
                <a:cs typeface="Times New Roman" panose="02020603050405020304" pitchFamily="18" charset="0"/>
              </a:rPr>
              <a:t>engineering.</a:t>
            </a:r>
          </a:p>
          <a:p>
            <a:pPr marL="342900" indent="-360000" algn="just">
              <a:buFont typeface="Arial" pitchFamily="34" charset="0"/>
              <a:buChar char="•"/>
              <a:defRPr/>
            </a:pPr>
            <a:r>
              <a:rPr lang="en-US" sz="2800" dirty="0" smtClean="0">
                <a:latin typeface="Times New Roman" panose="02020603050405020304" pitchFamily="18" charset="0"/>
                <a:cs typeface="Times New Roman" panose="02020603050405020304" pitchFamily="18" charset="0"/>
              </a:rPr>
              <a:t>Multi-objective </a:t>
            </a:r>
            <a:r>
              <a:rPr lang="en-US" sz="2800" dirty="0">
                <a:latin typeface="Times New Roman" panose="02020603050405020304" pitchFamily="18" charset="0"/>
                <a:cs typeface="Times New Roman" panose="02020603050405020304" pitchFamily="18" charset="0"/>
              </a:rPr>
              <a:t>optimization is an area of multiple-criteria </a:t>
            </a:r>
            <a:r>
              <a:rPr lang="en-US" sz="2800" dirty="0" smtClean="0">
                <a:latin typeface="Times New Roman" panose="02020603050405020304" pitchFamily="18" charset="0"/>
                <a:cs typeface="Times New Roman" panose="02020603050405020304" pitchFamily="18" charset="0"/>
              </a:rPr>
              <a:t>decision-making, </a:t>
            </a:r>
            <a:r>
              <a:rPr lang="en-US" sz="2800" dirty="0">
                <a:latin typeface="Times New Roman" panose="02020603050405020304" pitchFamily="18" charset="0"/>
                <a:cs typeface="Times New Roman" panose="02020603050405020304" pitchFamily="18" charset="0"/>
              </a:rPr>
              <a:t>concerning mathematical optimization </a:t>
            </a:r>
            <a:r>
              <a:rPr lang="en-US" sz="2800" dirty="0" smtClean="0">
                <a:latin typeface="Times New Roman" panose="02020603050405020304" pitchFamily="18" charset="0"/>
                <a:cs typeface="Times New Roman" panose="02020603050405020304" pitchFamily="18" charset="0"/>
              </a:rPr>
              <a:t>problems.</a:t>
            </a:r>
          </a:p>
          <a:p>
            <a:pPr marL="342900" indent="-360000" algn="just">
              <a:buFont typeface="Arial" pitchFamily="34" charset="0"/>
              <a:buChar char="•"/>
              <a:defRPr/>
            </a:pPr>
            <a:r>
              <a:rPr lang="en-US" sz="2800" dirty="0" smtClean="0">
                <a:latin typeface="Times New Roman" panose="02020603050405020304" pitchFamily="18" charset="0"/>
                <a:cs typeface="Times New Roman" panose="02020603050405020304" pitchFamily="18" charset="0"/>
              </a:rPr>
              <a:t>Multi-objective involving </a:t>
            </a:r>
            <a:r>
              <a:rPr lang="en-US" sz="2800" dirty="0">
                <a:latin typeface="Times New Roman" panose="02020603050405020304" pitchFamily="18" charset="0"/>
                <a:cs typeface="Times New Roman" panose="02020603050405020304" pitchFamily="18" charset="0"/>
              </a:rPr>
              <a:t>more than one objective function to be optimized </a:t>
            </a:r>
            <a:r>
              <a:rPr lang="en-US" sz="2800" dirty="0" smtClean="0">
                <a:latin typeface="Times New Roman" panose="02020603050405020304" pitchFamily="18" charset="0"/>
                <a:cs typeface="Times New Roman" panose="02020603050405020304" pitchFamily="18" charset="0"/>
              </a:rPr>
              <a:t>simultaneously.</a:t>
            </a:r>
          </a:p>
          <a:p>
            <a:pPr marL="342900" indent="-360000" algn="just">
              <a:buFont typeface="Arial" pitchFamily="34" charset="0"/>
              <a:buChar char="•"/>
              <a:defRPr/>
            </a:pPr>
            <a:r>
              <a:rPr lang="en-US" sz="2800" dirty="0">
                <a:latin typeface="Times New Roman" pitchFamily="18" charset="0"/>
                <a:cs typeface="Times New Roman" pitchFamily="18" charset="0"/>
              </a:rPr>
              <a:t>Optimal decisions need to be taken in the presence of trade-offs between two or more objectives that may be in </a:t>
            </a:r>
            <a:r>
              <a:rPr lang="en-US" sz="2800" dirty="0" smtClean="0">
                <a:latin typeface="Times New Roman" pitchFamily="18" charset="0"/>
                <a:cs typeface="Times New Roman" pitchFamily="18" charset="0"/>
              </a:rPr>
              <a:t>conflict.</a:t>
            </a:r>
          </a:p>
          <a:p>
            <a:pPr marL="342900" indent="-360000" algn="just">
              <a:buFont typeface="Arial" pitchFamily="34" charset="0"/>
              <a:buChar char="•"/>
              <a:defRPr/>
            </a:pPr>
            <a:endParaRPr lang="en-US" sz="2800" dirty="0" smtClean="0">
              <a:latin typeface="Times New Roman" pitchFamily="18" charset="0"/>
              <a:cs typeface="Times New Roman" pitchFamily="18" charset="0"/>
            </a:endParaRPr>
          </a:p>
          <a:p>
            <a:pPr algn="just">
              <a:defRPr/>
            </a:pPr>
            <a:endParaRPr lang="en-US" sz="2800" dirty="0" smtClean="0">
              <a:latin typeface="Times New Roman" pitchFamily="18" charset="0"/>
              <a:cs typeface="Times New Roman" pitchFamily="18" charset="0"/>
            </a:endParaRPr>
          </a:p>
          <a:p>
            <a:pPr marL="342900" indent="-360000" algn="just">
              <a:buFont typeface="Arial" pitchFamily="34" charset="0"/>
              <a:buChar char="•"/>
              <a:defRPr/>
            </a:pPr>
            <a:endParaRPr lang="en-US" sz="2800" dirty="0" smtClean="0">
              <a:latin typeface="Times New Roman" pitchFamily="18" charset="0"/>
              <a:cs typeface="Times New Roman" pitchFamily="18" charset="0"/>
            </a:endParaRPr>
          </a:p>
          <a:p>
            <a:pPr algn="just">
              <a:defRPr/>
            </a:pPr>
            <a:r>
              <a:rPr lang="en-US" sz="2800" dirty="0" smtClean="0">
                <a:latin typeface="Times New Roman" pitchFamily="18" charset="0"/>
                <a:cs typeface="Times New Roman" pitchFamily="18" charset="0"/>
              </a:rPr>
              <a:t>                                                                                                              </a:t>
            </a:r>
            <a:endParaRPr lang="en-US" sz="1100" dirty="0" smtClean="0">
              <a:latin typeface="Times New Roman" panose="02020603050405020304" pitchFamily="18" charset="0"/>
              <a:cs typeface="Times New Roman" panose="02020603050405020304" pitchFamily="18" charset="0"/>
            </a:endParaRPr>
          </a:p>
          <a:p>
            <a:pPr algn="just"/>
            <a:endParaRPr lang="en-IN" sz="2800" dirty="0">
              <a:latin typeface="Times New Roman" pitchFamily="18" charset="0"/>
              <a:cs typeface="Times New Roman" pitchFamily="18" charset="0"/>
            </a:endParaRPr>
          </a:p>
          <a:p>
            <a:endParaRPr lang="en-US" altLang="en-US" sz="3600" dirty="0">
              <a:latin typeface="Times New Roman" pitchFamily="18" charset="0"/>
              <a:cs typeface="Times New Roman" pitchFamily="18" charset="0"/>
            </a:endParaRPr>
          </a:p>
          <a:p>
            <a:endParaRPr lang="en-IN" dirty="0"/>
          </a:p>
        </p:txBody>
      </p:sp>
      <p:sp>
        <p:nvSpPr>
          <p:cNvPr id="7" name="TextBox 6"/>
          <p:cNvSpPr txBox="1"/>
          <p:nvPr/>
        </p:nvSpPr>
        <p:spPr>
          <a:xfrm>
            <a:off x="250166" y="136525"/>
            <a:ext cx="7071361"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Introduction</a:t>
            </a:r>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9516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5</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3539430"/>
          </a:xfrm>
          <a:prstGeom prst="rect">
            <a:avLst/>
          </a:prstGeom>
          <a:noFill/>
        </p:spPr>
        <p:txBody>
          <a:bodyPr wrap="square" rtlCol="0">
            <a:spAutoFit/>
          </a:bodyPr>
          <a:lstStyle/>
          <a:p>
            <a:pPr marL="457200" indent="-457200" algn="just">
              <a:buFont typeface="Arial" pitchFamily="34" charset="0"/>
              <a:buChar char="•"/>
              <a:defRPr/>
            </a:pPr>
            <a:r>
              <a:rPr lang="en-US" sz="2800" dirty="0" smtClean="0">
                <a:latin typeface="Times New Roman" pitchFamily="18" charset="0"/>
                <a:cs typeface="Times New Roman" pitchFamily="18" charset="0"/>
              </a:rPr>
              <a:t>Multi-objective </a:t>
            </a:r>
            <a:r>
              <a:rPr lang="en-US" sz="2800" dirty="0">
                <a:latin typeface="Times New Roman" pitchFamily="18" charset="0"/>
                <a:cs typeface="Times New Roman" pitchFamily="18" charset="0"/>
              </a:rPr>
              <a:t>algorithms have become popular in the last years to solve the </a:t>
            </a:r>
            <a:r>
              <a:rPr lang="en-US" sz="2800" dirty="0" smtClean="0">
                <a:latin typeface="Times New Roman" pitchFamily="18" charset="0"/>
                <a:cs typeface="Times New Roman" pitchFamily="18" charset="0"/>
              </a:rPr>
              <a:t>problem </a:t>
            </a:r>
            <a:r>
              <a:rPr lang="en-US" sz="2800" dirty="0">
                <a:latin typeface="Times New Roman" pitchFamily="18" charset="0"/>
                <a:cs typeface="Times New Roman" pitchFamily="18" charset="0"/>
              </a:rPr>
              <a:t>of the simultaneous training and topology optimization of neural </a:t>
            </a:r>
            <a:r>
              <a:rPr lang="en-US" sz="2800" dirty="0" smtClean="0">
                <a:latin typeface="Times New Roman" pitchFamily="18" charset="0"/>
                <a:cs typeface="Times New Roman" pitchFamily="18" charset="0"/>
              </a:rPr>
              <a:t>networks.</a:t>
            </a:r>
          </a:p>
          <a:p>
            <a:pPr marL="457200" indent="-457200" algn="just">
              <a:buFont typeface="Arial" pitchFamily="34" charset="0"/>
              <a:buChar char="•"/>
              <a:defRPr/>
            </a:pPr>
            <a:r>
              <a:rPr lang="en-US" sz="2800" dirty="0" smtClean="0">
                <a:latin typeface="Times New Roman" pitchFamily="18" charset="0"/>
                <a:cs typeface="Times New Roman" pitchFamily="18" charset="0"/>
              </a:rPr>
              <a:t>Optimizers </a:t>
            </a:r>
            <a:r>
              <a:rPr lang="en-US" sz="2800" dirty="0">
                <a:latin typeface="Times New Roman" pitchFamily="18" charset="0"/>
                <a:cs typeface="Times New Roman" pitchFamily="18" charset="0"/>
              </a:rPr>
              <a:t>are algorithms or methods used to change the attributes </a:t>
            </a:r>
            <a:r>
              <a:rPr lang="en-US" sz="2800" dirty="0" smtClean="0">
                <a:latin typeface="Times New Roman" pitchFamily="18" charset="0"/>
                <a:cs typeface="Times New Roman" pitchFamily="18" charset="0"/>
              </a:rPr>
              <a:t>of </a:t>
            </a:r>
            <a:r>
              <a:rPr lang="en-US" sz="2800" dirty="0">
                <a:latin typeface="Times New Roman" pitchFamily="18" charset="0"/>
                <a:cs typeface="Times New Roman" pitchFamily="18" charset="0"/>
              </a:rPr>
              <a:t>neural network such as weights and learning rate in order to reduce the losses</a:t>
            </a:r>
            <a:r>
              <a:rPr lang="en-US" sz="2800" dirty="0" smtClean="0">
                <a:latin typeface="Times New Roman" pitchFamily="18" charset="0"/>
                <a:cs typeface="Times New Roman" pitchFamily="18" charset="0"/>
              </a:rPr>
              <a:t>.</a:t>
            </a:r>
          </a:p>
          <a:p>
            <a:pPr marL="457200" indent="-457200" algn="just">
              <a:buFont typeface="Arial" pitchFamily="34" charset="0"/>
              <a:buChar char="•"/>
              <a:defRPr/>
            </a:pPr>
            <a:endParaRPr lang="en-US" sz="2800" dirty="0">
              <a:latin typeface="Times New Roman" pitchFamily="18" charset="0"/>
              <a:cs typeface="Times New Roman" pitchFamily="18" charset="0"/>
            </a:endParaRPr>
          </a:p>
          <a:p>
            <a:pPr marL="457200" indent="-457200" algn="just">
              <a:buFont typeface="Arial" pitchFamily="34" charset="0"/>
              <a:buChar char="•"/>
              <a:defRPr/>
            </a:pPr>
            <a:endParaRPr lang="en-US" sz="2800" dirty="0">
              <a:latin typeface="Times New Roman" pitchFamily="18" charset="0"/>
              <a:cs typeface="Times New Roman" pitchFamily="18" charset="0"/>
            </a:endParaRPr>
          </a:p>
        </p:txBody>
      </p:sp>
      <p:sp>
        <p:nvSpPr>
          <p:cNvPr id="7" name="TextBox 6"/>
          <p:cNvSpPr txBox="1"/>
          <p:nvPr/>
        </p:nvSpPr>
        <p:spPr>
          <a:xfrm>
            <a:off x="250166" y="136525"/>
            <a:ext cx="7071361"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Introduction</a:t>
            </a:r>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594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6</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6124754"/>
          </a:xfrm>
          <a:prstGeom prst="rect">
            <a:avLst/>
          </a:prstGeom>
          <a:noFill/>
        </p:spPr>
        <p:txBody>
          <a:bodyPr wrap="square" rtlCol="0">
            <a:spAutoFit/>
          </a:bodyPr>
          <a:lstStyle/>
          <a:p>
            <a:pPr marL="342900" indent="-342900" algn="just">
              <a:buFont typeface="Arial" pitchFamily="34" charset="0"/>
              <a:buChar char="•"/>
            </a:pPr>
            <a:r>
              <a:rPr lang="en-IN" sz="2800" dirty="0">
                <a:latin typeface="Times New Roman" pitchFamily="18" charset="0"/>
                <a:cs typeface="Times New Roman" pitchFamily="18" charset="0"/>
              </a:rPr>
              <a:t>The deep convolutional neural network (CNN) is the state-of-the-art solution for large-scale visual recognition. </a:t>
            </a:r>
          </a:p>
          <a:p>
            <a:pPr marL="342900" indent="-342900" algn="just">
              <a:buFont typeface="Arial" pitchFamily="34" charset="0"/>
              <a:buChar char="•"/>
            </a:pPr>
            <a:r>
              <a:rPr lang="en-IN" sz="2800" dirty="0">
                <a:latin typeface="Times New Roman" pitchFamily="18" charset="0"/>
                <a:cs typeface="Times New Roman" pitchFamily="18" charset="0"/>
              </a:rPr>
              <a:t>The core idea is to propose an encoding method[1]to represent each network structure in a fixed-length binary string.</a:t>
            </a:r>
          </a:p>
          <a:p>
            <a:pPr marL="342900" indent="-342900" algn="just">
              <a:buFont typeface="Arial" pitchFamily="34" charset="0"/>
              <a:buChar char="•"/>
            </a:pPr>
            <a:r>
              <a:rPr lang="en-US" sz="2800" dirty="0">
                <a:latin typeface="Times New Roman" pitchFamily="18" charset="0"/>
                <a:cs typeface="Times New Roman" pitchFamily="18" charset="0"/>
              </a:rPr>
              <a:t>Based on this </a:t>
            </a:r>
            <a:r>
              <a:rPr lang="en-US" sz="2800" dirty="0" smtClean="0">
                <a:latin typeface="Times New Roman" pitchFamily="18" charset="0"/>
                <a:cs typeface="Times New Roman" pitchFamily="18" charset="0"/>
              </a:rPr>
              <a:t>framework, design </a:t>
            </a:r>
            <a:r>
              <a:rPr lang="en-US" sz="2800" dirty="0">
                <a:latin typeface="Times New Roman" pitchFamily="18" charset="0"/>
                <a:cs typeface="Times New Roman" pitchFamily="18" charset="0"/>
              </a:rPr>
              <a:t>some </a:t>
            </a:r>
            <a:r>
              <a:rPr lang="en-US" sz="2800" dirty="0" smtClean="0">
                <a:latin typeface="Times New Roman" pitchFamily="18" charset="0"/>
                <a:cs typeface="Times New Roman" pitchFamily="18" charset="0"/>
              </a:rPr>
              <a:t>genetic </a:t>
            </a:r>
            <a:r>
              <a:rPr lang="en-US" sz="2800" dirty="0">
                <a:latin typeface="Times New Roman" pitchFamily="18" charset="0"/>
                <a:cs typeface="Times New Roman" pitchFamily="18" charset="0"/>
              </a:rPr>
              <a:t>operations, such as mutation and crossover for explore the search space efficiently.</a:t>
            </a:r>
          </a:p>
          <a:p>
            <a:pPr marL="342900" indent="-342900" algn="just">
              <a:buFont typeface="Arial" pitchFamily="34" charset="0"/>
              <a:buChar char="•"/>
            </a:pPr>
            <a:r>
              <a:rPr lang="en-US" sz="2800" dirty="0">
                <a:latin typeface="Times New Roman" pitchFamily="18" charset="0"/>
                <a:cs typeface="Times New Roman" pitchFamily="18" charset="0"/>
              </a:rPr>
              <a:t>The genetic algorithm[1] is only used to explore the network structure, where as the network training process is performed separately</a:t>
            </a:r>
            <a:r>
              <a:rPr lang="en-US" sz="2800" dirty="0" smtClean="0">
                <a:latin typeface="Times New Roman" pitchFamily="18" charset="0"/>
                <a:cs typeface="Times New Roman" pitchFamily="18" charset="0"/>
              </a:rPr>
              <a:t>.</a:t>
            </a:r>
          </a:p>
          <a:p>
            <a:pPr marL="342900" indent="-342900" algn="just">
              <a:buFont typeface="Arial" pitchFamily="34" charset="0"/>
              <a:buChar char="•"/>
            </a:pPr>
            <a:r>
              <a:rPr lang="en-US" sz="2800" dirty="0">
                <a:latin typeface="Times New Roman" pitchFamily="18" charset="0"/>
                <a:cs typeface="Times New Roman" pitchFamily="18" charset="0"/>
              </a:rPr>
              <a:t>The </a:t>
            </a:r>
            <a:r>
              <a:rPr lang="en-US" sz="2800" dirty="0" smtClean="0">
                <a:latin typeface="Times New Roman" pitchFamily="18" charset="0"/>
                <a:cs typeface="Times New Roman" pitchFamily="18" charset="0"/>
              </a:rPr>
              <a:t>NSGA-Net[2], </a:t>
            </a:r>
            <a:r>
              <a:rPr lang="en-US" sz="2800" dirty="0">
                <a:latin typeface="Times New Roman" pitchFamily="18" charset="0"/>
                <a:cs typeface="Times New Roman" pitchFamily="18" charset="0"/>
              </a:rPr>
              <a:t>a multi-objective evolutionary approach for neural architecture </a:t>
            </a:r>
            <a:r>
              <a:rPr lang="en-US" sz="2800" dirty="0" smtClean="0">
                <a:latin typeface="Times New Roman" pitchFamily="18" charset="0"/>
                <a:cs typeface="Times New Roman" pitchFamily="18" charset="0"/>
              </a:rPr>
              <a:t>search is </a:t>
            </a:r>
            <a:r>
              <a:rPr lang="en-US" sz="2800" dirty="0">
                <a:latin typeface="Times New Roman" pitchFamily="18" charset="0"/>
                <a:cs typeface="Times New Roman" pitchFamily="18" charset="0"/>
              </a:rPr>
              <a:t>used to overcome this drawback</a:t>
            </a:r>
            <a:r>
              <a:rPr lang="en-US" sz="2800" dirty="0" smtClean="0">
                <a:latin typeface="Times New Roman" pitchFamily="18" charset="0"/>
                <a:cs typeface="Times New Roman" pitchFamily="18" charset="0"/>
              </a:rPr>
              <a:t>.</a:t>
            </a:r>
          </a:p>
          <a:p>
            <a:pPr marL="342900" indent="-342900" algn="just">
              <a:buFont typeface="Arial" pitchFamily="34" charset="0"/>
              <a:buChar char="•"/>
            </a:pPr>
            <a:r>
              <a:rPr lang="en-US" sz="2800" dirty="0" smtClean="0">
                <a:latin typeface="Times New Roman" pitchFamily="18" charset="0"/>
                <a:cs typeface="Times New Roman" pitchFamily="18" charset="0"/>
              </a:rPr>
              <a:t>NSGA-Net </a:t>
            </a:r>
            <a:r>
              <a:rPr lang="en-US" sz="2800" dirty="0">
                <a:latin typeface="Times New Roman" pitchFamily="18" charset="0"/>
                <a:cs typeface="Times New Roman" pitchFamily="18" charset="0"/>
              </a:rPr>
              <a:t>is population based search algorithm that explores a space of potential neural network architectures. </a:t>
            </a:r>
          </a:p>
          <a:p>
            <a:pPr marL="342900" indent="-342900" algn="just">
              <a:buFont typeface="Arial" pitchFamily="34" charset="0"/>
              <a:buChar char="•"/>
            </a:pPr>
            <a:endParaRPr lang="en-US" sz="2800" dirty="0">
              <a:latin typeface="Times New Roman" pitchFamily="18" charset="0"/>
              <a:cs typeface="Times New Roman" pitchFamily="18" charset="0"/>
            </a:endParaRPr>
          </a:p>
          <a:p>
            <a:pPr marL="342900" indent="-342900" algn="just">
              <a:buFont typeface="Arial" pitchFamily="34" charset="0"/>
              <a:buChar char="•"/>
            </a:pPr>
            <a:endParaRPr lang="en-US" sz="2800" dirty="0">
              <a:latin typeface="Times New Roman" pitchFamily="18" charset="0"/>
              <a:cs typeface="Times New Roman" pitchFamily="18" charset="0"/>
            </a:endParaRPr>
          </a:p>
        </p:txBody>
      </p:sp>
      <p:sp>
        <p:nvSpPr>
          <p:cNvPr id="7" name="TextBox 6"/>
          <p:cNvSpPr txBox="1"/>
          <p:nvPr/>
        </p:nvSpPr>
        <p:spPr>
          <a:xfrm>
            <a:off x="250166" y="136525"/>
            <a:ext cx="7071361" cy="1077218"/>
          </a:xfrm>
          <a:prstGeom prst="rect">
            <a:avLst/>
          </a:prstGeom>
          <a:noFill/>
        </p:spPr>
        <p:txBody>
          <a:bodyPr wrap="square" rtlCol="0">
            <a:spAutoFit/>
          </a:bodyPr>
          <a:lstStyle/>
          <a:p>
            <a:r>
              <a:rPr lang="en-US" altLang="en-US" sz="3200" b="1" u="sng" dirty="0">
                <a:latin typeface="Times New Roman" pitchFamily="18" charset="0"/>
                <a:cs typeface="Times New Roman" pitchFamily="18" charset="0"/>
              </a:rPr>
              <a:t>Literature survey</a:t>
            </a:r>
            <a:endParaRPr lang="en-IN" sz="3200" dirty="0"/>
          </a:p>
          <a:p>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266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7</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6124754"/>
          </a:xfrm>
          <a:prstGeom prst="rect">
            <a:avLst/>
          </a:prstGeom>
          <a:noFill/>
        </p:spPr>
        <p:txBody>
          <a:bodyPr wrap="square" rtlCol="0">
            <a:spAutoFit/>
          </a:bodyPr>
          <a:lstStyle/>
          <a:p>
            <a:pPr marL="342900" indent="-342900" algn="just">
              <a:buFont typeface="Arial" pitchFamily="34" charset="0"/>
              <a:buChar char="•"/>
            </a:pPr>
            <a:r>
              <a:rPr lang="en-US" sz="2800" dirty="0">
                <a:latin typeface="Times New Roman" pitchFamily="18" charset="0"/>
                <a:cs typeface="Times New Roman" pitchFamily="18" charset="0"/>
              </a:rPr>
              <a:t>NSGA-Net finds a set of network architectures containing solutions that are significantly better than hand-crafted methods in both objectives i.e. classification </a:t>
            </a:r>
            <a:r>
              <a:rPr lang="en-IN" sz="2800" dirty="0">
                <a:latin typeface="Times New Roman" pitchFamily="18" charset="0"/>
                <a:cs typeface="Times New Roman" pitchFamily="18" charset="0"/>
              </a:rPr>
              <a:t>error and computational complexity</a:t>
            </a:r>
            <a:r>
              <a:rPr lang="en-IN" sz="2800" dirty="0" smtClean="0">
                <a:latin typeface="Times New Roman" pitchFamily="18" charset="0"/>
                <a:cs typeface="Times New Roman" pitchFamily="18" charset="0"/>
              </a:rPr>
              <a:t>.</a:t>
            </a:r>
          </a:p>
          <a:p>
            <a:pPr marL="285750" indent="-285750" algn="just">
              <a:buFont typeface="Arial" pitchFamily="34" charset="0"/>
              <a:buChar char="•"/>
            </a:pPr>
            <a:r>
              <a:rPr lang="en-US" sz="2800" dirty="0">
                <a:latin typeface="Times New Roman" pitchFamily="18" charset="0"/>
                <a:cs typeface="Times New Roman" pitchFamily="18" charset="0"/>
              </a:rPr>
              <a:t>Networks are represented as bit strings, and trained through gradient descent, ranking and selection by NSGA-II, the search history exploitation through </a:t>
            </a:r>
            <a:r>
              <a:rPr lang="en-IN" sz="2800" dirty="0">
                <a:latin typeface="Times New Roman" pitchFamily="18" charset="0"/>
                <a:cs typeface="Times New Roman" pitchFamily="18" charset="0"/>
              </a:rPr>
              <a:t>Bayesian Optimization Algorithm(</a:t>
            </a:r>
            <a:r>
              <a:rPr lang="en-US" sz="2800" dirty="0">
                <a:latin typeface="Times New Roman" pitchFamily="18" charset="0"/>
                <a:cs typeface="Times New Roman" pitchFamily="18" charset="0"/>
              </a:rPr>
              <a:t>BOA). </a:t>
            </a:r>
          </a:p>
          <a:p>
            <a:pPr marL="285750" indent="-285750" algn="just">
              <a:buFont typeface="Arial" pitchFamily="34" charset="0"/>
              <a:buChar char="•"/>
            </a:pPr>
            <a:r>
              <a:rPr lang="en-US" sz="2800" dirty="0" smtClean="0">
                <a:latin typeface="Times New Roman" pitchFamily="18" charset="0"/>
                <a:cs typeface="Times New Roman" pitchFamily="18" charset="0"/>
              </a:rPr>
              <a:t>One more, </a:t>
            </a:r>
            <a:r>
              <a:rPr lang="en-US" sz="2800" dirty="0">
                <a:latin typeface="Times New Roman" pitchFamily="18" charset="0"/>
                <a:cs typeface="Times New Roman" pitchFamily="18" charset="0"/>
              </a:rPr>
              <a:t>evolutionary </a:t>
            </a:r>
            <a:r>
              <a:rPr lang="en-IN" sz="2800" dirty="0">
                <a:latin typeface="Times New Roman" pitchFamily="18" charset="0"/>
                <a:cs typeface="Times New Roman" pitchFamily="18" charset="0"/>
              </a:rPr>
              <a:t>multiobjective </a:t>
            </a:r>
            <a:r>
              <a:rPr lang="en-IN" sz="2800" dirty="0" smtClean="0">
                <a:latin typeface="Times New Roman" pitchFamily="18" charset="0"/>
                <a:cs typeface="Times New Roman" pitchFamily="18" charset="0"/>
              </a:rPr>
              <a:t>algorithm NSGA-NetV1[3] for </a:t>
            </a:r>
            <a:r>
              <a:rPr lang="en-IN" sz="2800" dirty="0">
                <a:latin typeface="Times New Roman" pitchFamily="18" charset="0"/>
                <a:cs typeface="Times New Roman" pitchFamily="18" charset="0"/>
              </a:rPr>
              <a:t>Neural Architecture Search (NAS)[2][3</a:t>
            </a:r>
            <a:r>
              <a:rPr lang="en-IN" sz="2800" dirty="0" smtClean="0">
                <a:latin typeface="Times New Roman" pitchFamily="18" charset="0"/>
                <a:cs typeface="Times New Roman" pitchFamily="18" charset="0"/>
              </a:rPr>
              <a:t>]. It </a:t>
            </a:r>
            <a:r>
              <a:rPr lang="en-US" sz="2800" dirty="0" smtClean="0">
                <a:latin typeface="Times New Roman" pitchFamily="18" charset="0"/>
                <a:cs typeface="Times New Roman" pitchFamily="18" charset="0"/>
              </a:rPr>
              <a:t>explores </a:t>
            </a:r>
            <a:r>
              <a:rPr lang="en-US" sz="2800" dirty="0">
                <a:latin typeface="Times New Roman" pitchFamily="18" charset="0"/>
                <a:cs typeface="Times New Roman" pitchFamily="18" charset="0"/>
              </a:rPr>
              <a:t>the design space of architectures through recombining and mutating architectural components.</a:t>
            </a:r>
          </a:p>
          <a:p>
            <a:pPr marL="285750" indent="-285750" algn="just">
              <a:buFont typeface="Arial" pitchFamily="34" charset="0"/>
              <a:buChar char="•"/>
            </a:pPr>
            <a:r>
              <a:rPr lang="en-US" sz="2800" dirty="0" smtClean="0">
                <a:latin typeface="Times New Roman" pitchFamily="18" charset="0"/>
                <a:cs typeface="Times New Roman" pitchFamily="18" charset="0"/>
              </a:rPr>
              <a:t>NSGA-NetV1 further </a:t>
            </a:r>
            <a:r>
              <a:rPr lang="en-US" sz="2800" dirty="0">
                <a:latin typeface="Times New Roman" pitchFamily="18" charset="0"/>
                <a:cs typeface="Times New Roman" pitchFamily="18" charset="0"/>
              </a:rPr>
              <a:t>improves the search efficiency by exploiting the patterns among the past successful architectures via distribution estimation through a Bayesian Network model(BN).</a:t>
            </a:r>
          </a:p>
          <a:p>
            <a:pPr algn="just"/>
            <a:r>
              <a:rPr lang="en-IN" sz="2800" dirty="0" smtClean="0">
                <a:latin typeface="Times New Roman" pitchFamily="18" charset="0"/>
                <a:cs typeface="Times New Roman" pitchFamily="18" charset="0"/>
              </a:rPr>
              <a:t> </a:t>
            </a:r>
          </a:p>
          <a:p>
            <a:pPr marL="342900" indent="-342900" algn="just">
              <a:buFont typeface="Arial" pitchFamily="34" charset="0"/>
              <a:buChar char="•"/>
            </a:pPr>
            <a:endParaRPr lang="en-IN" sz="2800" dirty="0">
              <a:latin typeface="Times New Roman" pitchFamily="18" charset="0"/>
              <a:cs typeface="Times New Roman" pitchFamily="18" charset="0"/>
            </a:endParaRPr>
          </a:p>
        </p:txBody>
      </p:sp>
      <p:sp>
        <p:nvSpPr>
          <p:cNvPr id="7" name="TextBox 6"/>
          <p:cNvSpPr txBox="1"/>
          <p:nvPr/>
        </p:nvSpPr>
        <p:spPr>
          <a:xfrm>
            <a:off x="250166" y="136525"/>
            <a:ext cx="7071361" cy="1077218"/>
          </a:xfrm>
          <a:prstGeom prst="rect">
            <a:avLst/>
          </a:prstGeom>
          <a:noFill/>
        </p:spPr>
        <p:txBody>
          <a:bodyPr wrap="square" rtlCol="0">
            <a:spAutoFit/>
          </a:bodyPr>
          <a:lstStyle/>
          <a:p>
            <a:r>
              <a:rPr lang="en-US" altLang="en-US" sz="3200" b="1" u="sng" dirty="0">
                <a:latin typeface="Times New Roman" pitchFamily="18" charset="0"/>
                <a:cs typeface="Times New Roman" pitchFamily="18" charset="0"/>
              </a:rPr>
              <a:t>Literature survey</a:t>
            </a:r>
            <a:endParaRPr lang="en-IN" sz="3200" dirty="0"/>
          </a:p>
          <a:p>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165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8</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7417415"/>
          </a:xfrm>
          <a:prstGeom prst="rect">
            <a:avLst/>
          </a:prstGeom>
          <a:noFill/>
        </p:spPr>
        <p:txBody>
          <a:bodyPr wrap="square" rtlCol="0">
            <a:spAutoFit/>
          </a:bodyPr>
          <a:lstStyle/>
          <a:p>
            <a:pPr marL="342900" indent="-342900" algn="just">
              <a:buFont typeface="Arial" pitchFamily="34" charset="0"/>
              <a:buChar char="•"/>
            </a:pPr>
            <a:r>
              <a:rPr lang="en-US" sz="2800" dirty="0" smtClean="0">
                <a:latin typeface="Times New Roman" pitchFamily="18" charset="0"/>
                <a:cs typeface="Times New Roman" pitchFamily="18" charset="0"/>
              </a:rPr>
              <a:t>Further </a:t>
            </a:r>
            <a:r>
              <a:rPr lang="en-US" sz="2800" dirty="0">
                <a:latin typeface="Times New Roman" pitchFamily="18" charset="0"/>
                <a:cs typeface="Times New Roman" pitchFamily="18" charset="0"/>
              </a:rPr>
              <a:t>analysis towards validating the generalization and robustness aspects of the obtained architectures. </a:t>
            </a:r>
          </a:p>
          <a:p>
            <a:pPr marL="285750" indent="-285750" algn="just">
              <a:buFont typeface="Arial" pitchFamily="34" charset="0"/>
              <a:buChar char="•"/>
            </a:pPr>
            <a:r>
              <a:rPr lang="en-US" sz="2800" dirty="0" smtClean="0">
                <a:latin typeface="Times New Roman" pitchFamily="18" charset="0"/>
                <a:cs typeface="Times New Roman" pitchFamily="18" charset="0"/>
              </a:rPr>
              <a:t>Another multi-objective algorithm NSGA-NetV2[4], it comprises </a:t>
            </a:r>
            <a:r>
              <a:rPr lang="en-US" sz="2800" dirty="0">
                <a:latin typeface="Times New Roman" pitchFamily="18" charset="0"/>
                <a:cs typeface="Times New Roman" pitchFamily="18" charset="0"/>
              </a:rPr>
              <a:t>of two surrogates, one at the architecture level to improve sample efficiency and one at the weights level, through a supernet, to improve gradient descent training </a:t>
            </a:r>
            <a:r>
              <a:rPr lang="en-US" sz="2800" dirty="0" smtClean="0">
                <a:latin typeface="Times New Roman" pitchFamily="18" charset="0"/>
                <a:cs typeface="Times New Roman" pitchFamily="18" charset="0"/>
              </a:rPr>
              <a:t>efficiency. </a:t>
            </a:r>
          </a:p>
          <a:p>
            <a:pPr marL="285750" indent="-285750" algn="just">
              <a:buFont typeface="Arial" pitchFamily="34" charset="0"/>
              <a:buChar char="•"/>
            </a:pPr>
            <a:r>
              <a:rPr lang="en-US" sz="2800" dirty="0" smtClean="0">
                <a:latin typeface="Times New Roman" pitchFamily="18" charset="0"/>
                <a:cs typeface="Times New Roman" pitchFamily="18" charset="0"/>
              </a:rPr>
              <a:t>The multi-objective </a:t>
            </a:r>
            <a:r>
              <a:rPr lang="en-US" sz="2800" dirty="0">
                <a:latin typeface="Times New Roman" pitchFamily="18" charset="0"/>
                <a:cs typeface="Times New Roman" pitchFamily="18" charset="0"/>
              </a:rPr>
              <a:t>model optimization which allows </a:t>
            </a:r>
            <a:r>
              <a:rPr lang="en-US" sz="2800" dirty="0" smtClean="0">
                <a:latin typeface="Times New Roman" pitchFamily="18" charset="0"/>
                <a:cs typeface="Times New Roman" pitchFamily="18" charset="0"/>
              </a:rPr>
              <a:t>training the multi-layer perceptron </a:t>
            </a:r>
            <a:r>
              <a:rPr lang="en-US" sz="2800" dirty="0">
                <a:latin typeface="Times New Roman" pitchFamily="18" charset="0"/>
                <a:cs typeface="Times New Roman" pitchFamily="18" charset="0"/>
              </a:rPr>
              <a:t>neural network (MLPNN) and optimizing its </a:t>
            </a:r>
            <a:r>
              <a:rPr lang="en-US" sz="2800" dirty="0" smtClean="0">
                <a:latin typeface="Times New Roman" pitchFamily="18" charset="0"/>
                <a:cs typeface="Times New Roman" pitchFamily="18" charset="0"/>
              </a:rPr>
              <a:t>architecture[5]. </a:t>
            </a:r>
            <a:endParaRPr lang="en-US" sz="2800" dirty="0">
              <a:latin typeface="Times New Roman" pitchFamily="18" charset="0"/>
              <a:cs typeface="Times New Roman" pitchFamily="18" charset="0"/>
            </a:endParaRPr>
          </a:p>
          <a:p>
            <a:pPr marL="285750" indent="-285750" algn="just">
              <a:buFont typeface="Arial" pitchFamily="34" charset="0"/>
              <a:buChar char="•"/>
            </a:pPr>
            <a:r>
              <a:rPr lang="en-US" sz="2800" dirty="0">
                <a:latin typeface="Times New Roman" pitchFamily="18" charset="0"/>
                <a:cs typeface="Times New Roman" pitchFamily="18" charset="0"/>
              </a:rPr>
              <a:t>More precisely, the model aims to satisfy two objectives: the first one is minimizing the perceptron error (training objective) and the second one is minimizing the sum of the absolute weights (optimizing architecture objective).</a:t>
            </a:r>
          </a:p>
          <a:p>
            <a:pPr marL="285750" indent="-285750" algn="just">
              <a:buFont typeface="Arial" pitchFamily="34" charset="0"/>
              <a:buChar char="•"/>
            </a:pPr>
            <a:endParaRPr lang="en-US" sz="2800" dirty="0" smtClean="0">
              <a:latin typeface="Times New Roman" pitchFamily="18" charset="0"/>
              <a:cs typeface="Times New Roman" pitchFamily="18" charset="0"/>
            </a:endParaRPr>
          </a:p>
          <a:p>
            <a:pPr marL="285750" indent="-285750" algn="just">
              <a:buFont typeface="Arial" pitchFamily="34" charset="0"/>
              <a:buChar char="•"/>
            </a:pPr>
            <a:endParaRPr lang="en-US" sz="2800" dirty="0" smtClean="0">
              <a:latin typeface="Times New Roman" pitchFamily="18" charset="0"/>
              <a:cs typeface="Times New Roman" pitchFamily="18" charset="0"/>
            </a:endParaRPr>
          </a:p>
          <a:p>
            <a:pPr marL="285750" indent="-285750" algn="just">
              <a:buFont typeface="Arial" pitchFamily="34" charset="0"/>
              <a:buChar char="•"/>
            </a:pPr>
            <a:endParaRPr lang="en-US" sz="2800" dirty="0" smtClean="0">
              <a:latin typeface="Times New Roman" pitchFamily="18" charset="0"/>
              <a:cs typeface="Times New Roman" pitchFamily="18" charset="0"/>
            </a:endParaRPr>
          </a:p>
          <a:p>
            <a:pPr marL="342900" indent="-342900" algn="just">
              <a:buFont typeface="Arial" pitchFamily="34" charset="0"/>
              <a:buChar char="•"/>
            </a:pPr>
            <a:endParaRPr lang="en-IN" sz="2800" dirty="0">
              <a:latin typeface="Times New Roman" pitchFamily="18" charset="0"/>
              <a:cs typeface="Times New Roman" pitchFamily="18" charset="0"/>
            </a:endParaRPr>
          </a:p>
        </p:txBody>
      </p:sp>
      <p:sp>
        <p:nvSpPr>
          <p:cNvPr id="7" name="TextBox 6"/>
          <p:cNvSpPr txBox="1"/>
          <p:nvPr/>
        </p:nvSpPr>
        <p:spPr>
          <a:xfrm>
            <a:off x="250166" y="136525"/>
            <a:ext cx="7071361" cy="1077218"/>
          </a:xfrm>
          <a:prstGeom prst="rect">
            <a:avLst/>
          </a:prstGeom>
          <a:noFill/>
        </p:spPr>
        <p:txBody>
          <a:bodyPr wrap="square" rtlCol="0">
            <a:spAutoFit/>
          </a:bodyPr>
          <a:lstStyle/>
          <a:p>
            <a:r>
              <a:rPr lang="en-US" altLang="en-US" sz="3200" b="1" u="sng" dirty="0">
                <a:latin typeface="Times New Roman" pitchFamily="18" charset="0"/>
                <a:cs typeface="Times New Roman" pitchFamily="18" charset="0"/>
              </a:rPr>
              <a:t>Literature survey</a:t>
            </a:r>
            <a:endParaRPr lang="en-IN" sz="3200" dirty="0"/>
          </a:p>
          <a:p>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833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8B7716-0FEB-41E7-ADC9-EAB7CE2B361B}"/>
              </a:ext>
            </a:extLst>
          </p:cNvPr>
          <p:cNvSpPr>
            <a:spLocks noGrp="1"/>
          </p:cNvSpPr>
          <p:nvPr>
            <p:ph type="ftr" sz="quarter" idx="11"/>
          </p:nvPr>
        </p:nvSpPr>
        <p:spPr/>
        <p:txBody>
          <a:bodyPr/>
          <a:lstStyle/>
          <a:p>
            <a:r>
              <a:rPr lang="en-IN" dirty="0"/>
              <a:t>School of Computer Science and Engineering</a:t>
            </a:r>
          </a:p>
          <a:p>
            <a:endParaRPr lang="en-IN" dirty="0"/>
          </a:p>
        </p:txBody>
      </p:sp>
      <p:sp>
        <p:nvSpPr>
          <p:cNvPr id="5" name="Date Placeholder 4">
            <a:extLst>
              <a:ext uri="{FF2B5EF4-FFF2-40B4-BE49-F238E27FC236}">
                <a16:creationId xmlns="" xmlns:a16="http://schemas.microsoft.com/office/drawing/2014/main" id="{5A6305B8-2F16-4762-BFA2-92CA295F7919}"/>
              </a:ext>
            </a:extLst>
          </p:cNvPr>
          <p:cNvSpPr>
            <a:spLocks noGrp="1"/>
          </p:cNvSpPr>
          <p:nvPr>
            <p:ph type="dt" sz="half" idx="10"/>
          </p:nvPr>
        </p:nvSpPr>
        <p:spPr/>
        <p:txBody>
          <a:bodyPr/>
          <a:lstStyle/>
          <a:p>
            <a:fld id="{5F072648-49C0-4027-97E9-D9724972C404}" type="datetime1">
              <a:rPr lang="en-IN" smtClean="0"/>
              <a:t>23-03-2022</a:t>
            </a:fld>
            <a:endParaRPr lang="en-IN" dirty="0"/>
          </a:p>
        </p:txBody>
      </p:sp>
      <p:sp>
        <p:nvSpPr>
          <p:cNvPr id="6" name="Slide Number Placeholder 5">
            <a:extLst>
              <a:ext uri="{FF2B5EF4-FFF2-40B4-BE49-F238E27FC236}">
                <a16:creationId xmlns="" xmlns:a16="http://schemas.microsoft.com/office/drawing/2014/main" id="{E1AC8390-13A8-46B2-B6BA-028EF091DC4F}"/>
              </a:ext>
            </a:extLst>
          </p:cNvPr>
          <p:cNvSpPr>
            <a:spLocks noGrp="1"/>
          </p:cNvSpPr>
          <p:nvPr>
            <p:ph type="sldNum" sz="quarter" idx="12"/>
          </p:nvPr>
        </p:nvSpPr>
        <p:spPr/>
        <p:txBody>
          <a:bodyPr/>
          <a:lstStyle/>
          <a:p>
            <a:fld id="{8F08C0A2-4B04-4C48-86A3-F9020A97ABE9}" type="slidenum">
              <a:rPr lang="en-IN" smtClean="0"/>
              <a:t>9</a:t>
            </a:fld>
            <a:endParaRPr lang="en-IN" dirty="0"/>
          </a:p>
        </p:txBody>
      </p:sp>
      <p:cxnSp>
        <p:nvCxnSpPr>
          <p:cNvPr id="12" name="Straight Connector 11">
            <a:extLst>
              <a:ext uri="{FF2B5EF4-FFF2-40B4-BE49-F238E27FC236}">
                <a16:creationId xmlns="" xmlns:a16="http://schemas.microsoft.com/office/drawing/2014/main" id="{D9FA3A1A-8598-4110-AB49-10693BC3062D}"/>
              </a:ext>
            </a:extLst>
          </p:cNvPr>
          <p:cNvCxnSpPr>
            <a:cxnSpLocks/>
          </p:cNvCxnSpPr>
          <p:nvPr/>
        </p:nvCxnSpPr>
        <p:spPr>
          <a:xfrm>
            <a:off x="0" y="768258"/>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 xmlns:a16="http://schemas.microsoft.com/office/drawing/2014/main" id="{89F95021-BD74-4463-A595-0F5AB9E45C02}"/>
              </a:ext>
            </a:extLst>
          </p:cNvPr>
          <p:cNvSpPr txBox="1"/>
          <p:nvPr/>
        </p:nvSpPr>
        <p:spPr>
          <a:xfrm>
            <a:off x="320615" y="866538"/>
            <a:ext cx="11290540" cy="5693866"/>
          </a:xfrm>
          <a:prstGeom prst="rect">
            <a:avLst/>
          </a:prstGeom>
          <a:noFill/>
        </p:spPr>
        <p:txBody>
          <a:bodyPr wrap="square" rtlCol="0">
            <a:spAutoFit/>
          </a:bodyPr>
          <a:lstStyle/>
          <a:p>
            <a:pPr marL="342900" indent="-342900" algn="just">
              <a:buFont typeface="Arial" pitchFamily="34" charset="0"/>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NSGA II algorithm (Non-Dominated Sorting Genetic Algorithm II)[5]. a</a:t>
            </a:r>
            <a:r>
              <a:rPr lang="en-US" sz="2800" dirty="0" smtClean="0">
                <a:latin typeface="Times New Roman" pitchFamily="18" charset="0"/>
                <a:cs typeface="Times New Roman" pitchFamily="18" charset="0"/>
              </a:rPr>
              <a:t>lso solve the proposed model. It is very </a:t>
            </a:r>
            <a:r>
              <a:rPr lang="en-US" sz="2800" dirty="0">
                <a:latin typeface="Times New Roman" pitchFamily="18" charset="0"/>
                <a:cs typeface="Times New Roman" pitchFamily="18" charset="0"/>
              </a:rPr>
              <a:t>powerful for multiobjective optimization.</a:t>
            </a:r>
          </a:p>
          <a:p>
            <a:pPr marL="342900" indent="-342900" algn="just">
              <a:buFont typeface="Arial" pitchFamily="34" charset="0"/>
              <a:buChar char="•"/>
            </a:pPr>
            <a:r>
              <a:rPr lang="en-US" sz="2800" dirty="0">
                <a:latin typeface="Times New Roman" pitchFamily="18" charset="0"/>
                <a:cs typeface="Times New Roman" pitchFamily="18" charset="0"/>
              </a:rPr>
              <a:t>The proposed NSGA-II is able to maintain a better spread of solutions and converge better in the obtained nondominated front [6]. </a:t>
            </a:r>
            <a:r>
              <a:rPr lang="en-US" sz="2800" dirty="0" smtClean="0">
                <a:latin typeface="Times New Roman" pitchFamily="18" charset="0"/>
                <a:cs typeface="Times New Roman" pitchFamily="18" charset="0"/>
              </a:rPr>
              <a:t>It includes </a:t>
            </a:r>
            <a:r>
              <a:rPr lang="en-US" sz="2800" dirty="0">
                <a:latin typeface="Times New Roman" pitchFamily="18" charset="0"/>
                <a:cs typeface="Times New Roman" pitchFamily="18" charset="0"/>
              </a:rPr>
              <a:t>a set of Pareto-optimal points, instead of a single </a:t>
            </a:r>
            <a:r>
              <a:rPr lang="en-US" sz="2800" dirty="0" smtClean="0">
                <a:latin typeface="Times New Roman" pitchFamily="18" charset="0"/>
                <a:cs typeface="Times New Roman" pitchFamily="18" charset="0"/>
              </a:rPr>
              <a:t>point.</a:t>
            </a:r>
          </a:p>
          <a:p>
            <a:pPr marL="342900" indent="-342900" algn="just">
              <a:buFont typeface="Arial" pitchFamily="34" charset="0"/>
              <a:buChar char="•"/>
            </a:pPr>
            <a:r>
              <a:rPr lang="en-US" sz="2800" dirty="0">
                <a:solidFill>
                  <a:schemeClr val="dk1"/>
                </a:solidFill>
                <a:latin typeface="Times New Roman" pitchFamily="18" charset="0"/>
                <a:cs typeface="Times New Roman" pitchFamily="18" charset="0"/>
                <a:sym typeface="Calibri"/>
              </a:rPr>
              <a:t>By optimizing </a:t>
            </a:r>
            <a:r>
              <a:rPr lang="en-US" sz="2800" dirty="0" smtClean="0">
                <a:solidFill>
                  <a:schemeClr val="dk1"/>
                </a:solidFill>
                <a:latin typeface="Times New Roman" pitchFamily="18" charset="0"/>
                <a:cs typeface="Times New Roman" pitchFamily="18" charset="0"/>
                <a:sym typeface="Calibri"/>
              </a:rPr>
              <a:t>model </a:t>
            </a:r>
            <a:r>
              <a:rPr lang="en-US" sz="2800" dirty="0">
                <a:solidFill>
                  <a:schemeClr val="dk1"/>
                </a:solidFill>
                <a:latin typeface="Times New Roman" pitchFamily="18" charset="0"/>
                <a:cs typeface="Times New Roman" pitchFamily="18" charset="0"/>
                <a:sym typeface="Calibri"/>
              </a:rPr>
              <a:t>for multiple objectives, NAS method to perform in terms of accuracy, latency, power usage, FLOPS etc. due to which, model will be the best choice to run on resource constrained embedded </a:t>
            </a:r>
            <a:r>
              <a:rPr lang="en-US" sz="2800" dirty="0" smtClean="0">
                <a:solidFill>
                  <a:schemeClr val="dk1"/>
                </a:solidFill>
                <a:latin typeface="Times New Roman" pitchFamily="18" charset="0"/>
                <a:cs typeface="Times New Roman" pitchFamily="18" charset="0"/>
                <a:sym typeface="Calibri"/>
              </a:rPr>
              <a:t>devices.</a:t>
            </a:r>
            <a:endParaRPr lang="en-US" sz="2800" dirty="0" smtClean="0">
              <a:latin typeface="Times New Roman" pitchFamily="18" charset="0"/>
              <a:cs typeface="Times New Roman" pitchFamily="18" charset="0"/>
            </a:endParaRPr>
          </a:p>
          <a:p>
            <a:pPr marL="342900" indent="-342900" algn="just">
              <a:buFont typeface="Arial" pitchFamily="34" charset="0"/>
              <a:buChar char="•"/>
            </a:pPr>
            <a:endParaRPr lang="en-US" sz="2800" dirty="0" smtClean="0">
              <a:latin typeface="Times New Roman" pitchFamily="18" charset="0"/>
              <a:cs typeface="Times New Roman" pitchFamily="18" charset="0"/>
            </a:endParaRPr>
          </a:p>
          <a:p>
            <a:pPr marL="342900" indent="-342900" algn="just">
              <a:buFont typeface="Arial" pitchFamily="34" charset="0"/>
              <a:buChar char="•"/>
            </a:pPr>
            <a:endParaRPr lang="en-US" sz="2800" dirty="0" smtClean="0">
              <a:latin typeface="Times New Roman" pitchFamily="18" charset="0"/>
              <a:cs typeface="Times New Roman" pitchFamily="18" charset="0"/>
            </a:endParaRPr>
          </a:p>
          <a:p>
            <a:pPr marL="342900" indent="-342900" algn="just">
              <a:buFont typeface="Arial" pitchFamily="34" charset="0"/>
              <a:buChar char="•"/>
            </a:pPr>
            <a:endParaRPr lang="en-US" sz="2800" dirty="0">
              <a:latin typeface="Times New Roman" pitchFamily="18" charset="0"/>
              <a:cs typeface="Times New Roman" pitchFamily="18" charset="0"/>
            </a:endParaRPr>
          </a:p>
          <a:p>
            <a:pPr marL="342900" indent="-342900" algn="just">
              <a:buFont typeface="Arial" pitchFamily="34" charset="0"/>
              <a:buChar char="•"/>
            </a:pPr>
            <a:endParaRPr lang="en-US" sz="2800" dirty="0">
              <a:latin typeface="Times New Roman" pitchFamily="18" charset="0"/>
              <a:cs typeface="Times New Roman" pitchFamily="18" charset="0"/>
            </a:endParaRPr>
          </a:p>
        </p:txBody>
      </p:sp>
      <p:sp>
        <p:nvSpPr>
          <p:cNvPr id="7" name="TextBox 6"/>
          <p:cNvSpPr txBox="1"/>
          <p:nvPr/>
        </p:nvSpPr>
        <p:spPr>
          <a:xfrm>
            <a:off x="250166" y="136525"/>
            <a:ext cx="7071361" cy="1077218"/>
          </a:xfrm>
          <a:prstGeom prst="rect">
            <a:avLst/>
          </a:prstGeom>
          <a:noFill/>
        </p:spPr>
        <p:txBody>
          <a:bodyPr wrap="square" rtlCol="0">
            <a:spAutoFit/>
          </a:bodyPr>
          <a:lstStyle/>
          <a:p>
            <a:r>
              <a:rPr lang="en-US" altLang="en-US" sz="3200" b="1" u="sng" dirty="0">
                <a:latin typeface="Times New Roman" pitchFamily="18" charset="0"/>
                <a:cs typeface="Times New Roman" pitchFamily="18" charset="0"/>
              </a:rPr>
              <a:t>Literature survey</a:t>
            </a:r>
            <a:endParaRPr lang="en-IN" sz="3200" dirty="0"/>
          </a:p>
          <a:p>
            <a:endParaRPr lang="en-IN" sz="3200" b="1" u="sng" dirty="0">
              <a:latin typeface="Times New Roman" pitchFamily="18" charset="0"/>
              <a:cs typeface="Times New Roman" pitchFamily="18" charset="0"/>
            </a:endParaRPr>
          </a:p>
        </p:txBody>
      </p:sp>
      <p:pic>
        <p:nvPicPr>
          <p:cNvPr id="8" name="Picture 7" descr="kle tech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0674" y="-1"/>
            <a:ext cx="2981325"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209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1345</Words>
  <Application>Microsoft Office PowerPoint</Application>
  <PresentationFormat>Custom</PresentationFormat>
  <Paragraphs>250</Paragraphs>
  <Slides>25</Slides>
  <Notes>23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Project Phase –I “Multi-Objective Optimization for the Design of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Pratibha Goudar</dc:creator>
  <cp:lastModifiedBy>Pratibha</cp:lastModifiedBy>
  <cp:revision>241</cp:revision>
  <dcterms:created xsi:type="dcterms:W3CDTF">2021-12-10T06:12:59Z</dcterms:created>
  <dcterms:modified xsi:type="dcterms:W3CDTF">2022-03-23T10:46:30Z</dcterms:modified>
</cp:coreProperties>
</file>