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2" r:id="rId2"/>
    <p:sldId id="330" r:id="rId3"/>
    <p:sldId id="386" r:id="rId4"/>
    <p:sldId id="384" r:id="rId5"/>
    <p:sldId id="383" r:id="rId6"/>
    <p:sldId id="387" r:id="rId7"/>
    <p:sldId id="388" r:id="rId8"/>
    <p:sldId id="389" r:id="rId9"/>
    <p:sldId id="371" r:id="rId10"/>
    <p:sldId id="390" r:id="rId11"/>
    <p:sldId id="391" r:id="rId12"/>
    <p:sldId id="399" r:id="rId13"/>
    <p:sldId id="400" r:id="rId14"/>
    <p:sldId id="401" r:id="rId15"/>
    <p:sldId id="395" r:id="rId16"/>
    <p:sldId id="396" r:id="rId17"/>
    <p:sldId id="402" r:id="rId18"/>
    <p:sldId id="403" r:id="rId19"/>
    <p:sldId id="413" r:id="rId20"/>
    <p:sldId id="404" r:id="rId21"/>
    <p:sldId id="405" r:id="rId22"/>
    <p:sldId id="412" r:id="rId23"/>
    <p:sldId id="408" r:id="rId24"/>
    <p:sldId id="409" r:id="rId25"/>
    <p:sldId id="410" r:id="rId26"/>
    <p:sldId id="411" r:id="rId27"/>
    <p:sldId id="2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9879" autoAdjust="0"/>
  </p:normalViewPr>
  <p:slideViewPr>
    <p:cSldViewPr snapToGrid="0">
      <p:cViewPr>
        <p:scale>
          <a:sx n="50" d="100"/>
          <a:sy n="50" d="100"/>
        </p:scale>
        <p:origin x="-2141" y="-902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B5277-C433-4519-8D30-3A2081E48EBD}" type="datetimeFigureOut">
              <a:rPr lang="en-IN" smtClean="0"/>
              <a:t>03-08-2022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24E59-9B4B-4AED-9F7C-C67F9194037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95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24E59-9B4B-4AED-9F7C-C67F9194037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827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24E59-9B4B-4AED-9F7C-C67F91940378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106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24E59-9B4B-4AED-9F7C-C67F91940378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106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24E59-9B4B-4AED-9F7C-C67F91940378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106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24E59-9B4B-4AED-9F7C-C67F91940378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106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24E59-9B4B-4AED-9F7C-C67F91940378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106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24E59-9B4B-4AED-9F7C-C67F91940378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106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24E59-9B4B-4AED-9F7C-C67F91940378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106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24E59-9B4B-4AED-9F7C-C67F91940378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106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24E59-9B4B-4AED-9F7C-C67F91940378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106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24E59-9B4B-4AED-9F7C-C67F91940378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10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24E59-9B4B-4AED-9F7C-C67F91940378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106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24E59-9B4B-4AED-9F7C-C67F91940378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106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24E59-9B4B-4AED-9F7C-C67F91940378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106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24E59-9B4B-4AED-9F7C-C67F91940378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106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24E59-9B4B-4AED-9F7C-C67F91940378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106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24E59-9B4B-4AED-9F7C-C67F91940378}" type="slidenum">
              <a:rPr lang="en-IN" smtClean="0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106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24E59-9B4B-4AED-9F7C-C67F91940378}" type="slidenum">
              <a:rPr lang="en-IN" smtClean="0"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1060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24E59-9B4B-4AED-9F7C-C67F91940378}" type="slidenum">
              <a:rPr lang="en-IN" smtClean="0"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10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24E59-9B4B-4AED-9F7C-C67F91940378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10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24E59-9B4B-4AED-9F7C-C67F91940378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106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24E59-9B4B-4AED-9F7C-C67F91940378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106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24E59-9B4B-4AED-9F7C-C67F91940378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106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24E59-9B4B-4AED-9F7C-C67F91940378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106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24E59-9B4B-4AED-9F7C-C67F91940378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106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24E59-9B4B-4AED-9F7C-C67F91940378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10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34B2AE-EDC1-4987-94F8-C36DAC88D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7CED28A-0F03-435E-A47E-FB2EB22AA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151089-F143-4FCE-A0C8-50217843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4C71-BED8-4ED2-9FEE-A3C0C3A947F9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1CD3A3-E232-49B1-B6A0-B862BD1B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8D2FCF-AAEE-4500-A8C9-C77CF686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C0A2-4B04-4C48-86A3-F9020A97AB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90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022CD1-4E59-40F7-9D76-5DBEA736D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92" y="136525"/>
            <a:ext cx="10840916" cy="4701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5539981-BAAB-499D-A220-D4398B60F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AE3A69-DAFD-4804-B395-0E8AD821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9C8-3C74-4132-9A75-71579A9C1696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57A875-6DA0-49B2-8AA7-8A3CD863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D39CDF-4628-4D41-894A-5144F4DB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C0A2-4B04-4C48-86A3-F9020A97AB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8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8B416D6-7E45-463C-9C3E-AF916F9DD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8DDF8D6-1554-40C5-A021-3724C6E45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A51F0C1-D2E6-404D-893A-74E395F0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E366-0BF5-4788-8379-E4E2DA3A874A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AEDA94-32C4-4EA3-B9E0-32D75739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663E72-246F-41CA-82C6-D9FC08C2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C0A2-4B04-4C48-86A3-F9020A97AB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74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63F352-544E-445A-A6DC-57236F09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92" y="136525"/>
            <a:ext cx="10840916" cy="4701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A062DF-8304-4A82-B879-BB44FBF1F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A6B2A1-B374-416C-BF6F-419543A0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DECC-FFD7-459C-A226-C870E466DACE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2A2AA1-E2AB-48C9-ADB6-589E8A3E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7072FE-FDBD-49F0-BE33-CF5EB9CD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C0A2-4B04-4C48-86A3-F9020A97AB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47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D42E34-47B3-450B-B198-BE506964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2047D9-5C45-4A71-AAA1-5BC122EF6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C2449CA-FA67-4A80-9C04-53B2AD3A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E9A0-C364-4556-B783-0C4A9A2D83C2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ACB719-EAEE-4DE2-9988-2F21E0B9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F59E47-3001-40D2-83B8-41A7393C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C0A2-4B04-4C48-86A3-F9020A97AB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41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A5F800-409F-456F-845B-A7586B8D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92" y="136525"/>
            <a:ext cx="10840916" cy="4701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FD8322-03A2-4B5C-AD9D-0BFFF7F6F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3C27760-037C-4507-9B25-DBF89A223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73E9801-9319-4E73-8414-D6DB160A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7C2-2CCE-4508-852A-8DB48C860028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2917A52-484F-4D94-878C-83AA74A0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3E8D58-3669-4BC8-9217-0395EB5A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C0A2-4B04-4C48-86A3-F9020A97AB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374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E842E0-430E-4D13-87C2-72BBD84E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81C44EE-A7CE-476C-B14C-56578C1C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ED5B77E-2A6B-423C-9DAE-88DE5BC93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4DC0F7B-E80D-46BE-A941-7ED792775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8211620-C82C-421B-AF7D-D3A9DB8F2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9FCAE99-B6FA-42EA-BE61-1975A471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69E8-AF2E-4026-8E5E-F246936FC744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8862ECE-6964-404A-8188-73716C19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5194887-87A9-4857-99B5-E34398E3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C0A2-4B04-4C48-86A3-F9020A97AB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51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2A9C61-52F3-4B1C-BB8F-BCBF4D7EB7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0632" y="0"/>
            <a:ext cx="11541368" cy="6506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“Multiobjective optimization for the design of neural networks”</a:t>
            </a:r>
            <a:br>
              <a:rPr lang="en-US" altLang="en-US" sz="2000" b="1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DE313EC-99EE-449D-9F3F-EA3C7AD8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3492-F5A8-4B6B-81E4-A9045F36C545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D12507A-A25E-4908-B47A-999E8D5A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DF1417-DD56-4A84-A973-76150187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1</a:t>
            </a:r>
            <a:fld id="{8F08C0A2-4B04-4C48-86A3-F9020A97ABE9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 descr="kle tech logo">
            <a:extLst>
              <a:ext uri="{FF2B5EF4-FFF2-40B4-BE49-F238E27FC236}">
                <a16:creationId xmlns="" xmlns:a16="http://schemas.microsoft.com/office/drawing/2014/main" id="{B800DE31-B96D-470D-9B36-2CD90A6B58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0"/>
            <a:ext cx="2895600" cy="65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35302F1D-0374-4144-AFAF-429DCABE2DAF}"/>
              </a:ext>
            </a:extLst>
          </p:cNvPr>
          <p:cNvCxnSpPr>
            <a:cxnSpLocks/>
          </p:cNvCxnSpPr>
          <p:nvPr userDrawn="1"/>
        </p:nvCxnSpPr>
        <p:spPr>
          <a:xfrm>
            <a:off x="0" y="782515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58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A664D18-3FD9-4FC6-939E-CA1D9AA0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A8CB-887E-4543-AE1E-0EB69816A0D0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C3BE3E9-DAFF-4B68-ADF7-24ED4F80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A992AD4-02DE-4CEF-8DCB-0C5F7E77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C0A2-4B04-4C48-86A3-F9020A97AB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72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077404-0319-4738-8023-343FD90F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58127D-9ACE-47E1-8B96-288C5BF49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07C7D70-E7BE-4977-AA57-D295562A2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90D8832-4C4F-4B5C-BBD4-8BDB1626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38C8-D985-4ACF-85E0-317CBEFEEC7D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5D796A7-BB69-45A2-856C-C8CB6F75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72B543C-AFAE-4F8D-A72D-96AA39F4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C0A2-4B04-4C48-86A3-F9020A97AB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098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1A4EBC-4901-4140-9765-A8DDD561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AA2A158-8B18-4960-9021-B0C673C58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E71748A-BB7C-482E-BAF7-55457A69F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F305ADC-1335-428B-87D8-30455C4F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1CF0-FAC4-430B-B5A6-E704CF87EE9E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608773E-256F-4149-9A30-5583FEB4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D044199-A286-4F4D-BD24-513C0B3B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C0A2-4B04-4C48-86A3-F9020A97AB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2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BF8DB3B-82A0-4680-8DC8-CBEDAA9CA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CF8624-47B9-44E3-9BF8-7531E13A3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88377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918BB-9BCA-4012-A7D4-021A32A5845E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C1CAF4-5D0E-4477-89CF-8D5FA47F7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AA3851-1F01-44F3-A24D-33EACBC13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4770-E97E-47D0-8B6D-1E7430EF066E}" type="slidenum">
              <a:rPr lang="en-US" dirty="0" smtClean="0"/>
              <a:t>‹#›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BBB6FB4-0AAB-4267-A87C-5DD33A515527}"/>
              </a:ext>
            </a:extLst>
          </p:cNvPr>
          <p:cNvSpPr txBox="1"/>
          <p:nvPr userDrawn="1"/>
        </p:nvSpPr>
        <p:spPr>
          <a:xfrm>
            <a:off x="1441938" y="17598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1800" b="1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01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u="sng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pra-converted%20(1).docx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259456" y="1311216"/>
            <a:ext cx="10566784" cy="1259704"/>
          </a:xfrm>
        </p:spPr>
        <p:txBody>
          <a:bodyPr/>
          <a:lstStyle/>
          <a:p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800" b="1" u="none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altLang="en-US" sz="2800" b="1" u="none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800" b="1" u="none" dirty="0"/>
              <a:t/>
            </a:r>
            <a:br>
              <a:rPr lang="en-US" altLang="en-US" sz="2800" b="1" u="none" dirty="0"/>
            </a:br>
            <a:r>
              <a:rPr lang="en-US" altLang="en-US" sz="2800" b="1" u="none" dirty="0" smtClean="0"/>
              <a:t/>
            </a:r>
            <a:br>
              <a:rPr lang="en-US" altLang="en-US" sz="2800" b="1" u="none" dirty="0" smtClean="0"/>
            </a:br>
            <a:r>
              <a:rPr lang="en-US" altLang="en-US" sz="2800" b="1" u="none" dirty="0" smtClean="0"/>
              <a:t/>
            </a:r>
            <a:br>
              <a:rPr lang="en-US" altLang="en-US" sz="2800" b="1" u="none" dirty="0" smtClean="0"/>
            </a:br>
            <a:r>
              <a:rPr lang="en-US" altLang="en-US" sz="2800" b="1" u="none" dirty="0" smtClean="0"/>
              <a:t/>
            </a:r>
            <a:br>
              <a:rPr lang="en-US" altLang="en-US" sz="2800" b="1" u="none" dirty="0" smtClean="0"/>
            </a:br>
            <a:r>
              <a:rPr lang="en-US" altLang="en-US" sz="2800" b="1" u="none" dirty="0" smtClean="0"/>
              <a:t/>
            </a:r>
            <a:br>
              <a:rPr lang="en-US" altLang="en-US" sz="2800" b="1" u="none" dirty="0" smtClean="0"/>
            </a:br>
            <a:r>
              <a:rPr lang="en-US" altLang="en-US" sz="2800" b="1" u="none" dirty="0" smtClean="0"/>
              <a:t/>
            </a:r>
            <a:br>
              <a:rPr lang="en-US" altLang="en-US" sz="2800" b="1" u="none" dirty="0" smtClean="0"/>
            </a:br>
            <a:r>
              <a:rPr lang="en-US" altLang="en-US" sz="3200" b="1" u="none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altLang="en-US" sz="3200" b="1" u="none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3200" b="1" u="none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3200" b="1" u="none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3600" b="1" u="none" dirty="0" smtClean="0"/>
              <a:t/>
            </a:r>
            <a:br>
              <a:rPr lang="en-US" altLang="en-US" sz="3600" b="1" u="none" dirty="0" smtClean="0"/>
            </a:br>
            <a:r>
              <a:rPr lang="en-IN" altLang="en-US" sz="3600" b="1" u="none" dirty="0" smtClean="0"/>
              <a:t>Preventing Adversarial Attacks on Neural Network </a:t>
            </a:r>
            <a:endParaRPr lang="en-IN" altLang="en-US" sz="3600" u="none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 rot="10800000" flipV="1">
            <a:off x="868100" y="2570921"/>
            <a:ext cx="1031304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Presenter 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Pratibha M Goudar </a:t>
            </a:r>
          </a:p>
          <a:p>
            <a:pPr algn="ctr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[01FE20MCS010]</a:t>
            </a: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-264160" y="3955917"/>
            <a:ext cx="12645136" cy="343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ctr"/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Under the Guidance of: </a:t>
            </a:r>
          </a:p>
          <a:p>
            <a:pPr algn="ctr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Dr. Meena S .M and Prof. Sunil V.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Gurlahosur</a:t>
            </a:r>
          </a:p>
          <a:p>
            <a:pPr algn="ctr"/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PG 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Coordinator:</a:t>
            </a:r>
          </a:p>
          <a:p>
            <a:pPr algn="ctr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Dr. Vishwanath P. Baligar</a:t>
            </a:r>
          </a:p>
          <a:p>
            <a:pPr algn="ctr"/>
            <a:endParaRPr lang="en-US" altLang="en-US" sz="2400" dirty="0"/>
          </a:p>
          <a:p>
            <a:pPr algn="ctr"/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                                         </a:t>
            </a:r>
            <a:endParaRPr lang="en-US" altLang="en-US" sz="2400" dirty="0"/>
          </a:p>
        </p:txBody>
      </p:sp>
      <p:pic>
        <p:nvPicPr>
          <p:cNvPr id="13" name="Picture 7" descr="kle te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668" y="130597"/>
            <a:ext cx="5914664" cy="118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4C0C-8B20-4134-B8E0-7249DD32065D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C0A2-4B04-4C48-86A3-F9020A97ABE9}" type="slidenum">
              <a:rPr lang="en-IN" smtClean="0"/>
              <a:t>1</a:t>
            </a:fld>
            <a:r>
              <a:rPr lang="en-IN" dirty="0" smtClean="0"/>
              <a:t>/27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1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FA3A1A-8598-4110-AB49-10693BC3062D}"/>
              </a:ext>
            </a:extLst>
          </p:cNvPr>
          <p:cNvCxnSpPr>
            <a:cxnSpLocks/>
          </p:cNvCxnSpPr>
          <p:nvPr/>
        </p:nvCxnSpPr>
        <p:spPr>
          <a:xfrm>
            <a:off x="0" y="768258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F95021-BD74-4463-A595-0F5AB9E45C02}"/>
              </a:ext>
            </a:extLst>
          </p:cNvPr>
          <p:cNvSpPr txBox="1"/>
          <p:nvPr/>
        </p:nvSpPr>
        <p:spPr>
          <a:xfrm>
            <a:off x="320615" y="866538"/>
            <a:ext cx="112905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proactive defense  the model is trained to be robust towards the adversarial examples i.e  defensive distillation.[7]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reactive defense method , a second model is adopted to detect the adversarial examples .i.e safety net[6]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safety net is robust to adversarial examples[8] built from currently known attacking approaches.[6] This is able to reject adversarial examples that come from attacking methods not seen in training data.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one more defense method is Defense-GAN, a novel defense strategy utilizing GANs to enhance the robustness of classification models against black-box and white-box adversarial attacks.[9]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DL has been extensively applied in a variety of application domains such as speech recognition, medical diagnosis [16] 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kle te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4" y="-1"/>
            <a:ext cx="2981325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0166" y="136525"/>
            <a:ext cx="8263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Literature survey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F69B-9CF1-466C-B961-C4F3B50C5808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C0A2-4B04-4C48-86A3-F9020A97ABE9}" type="slidenum">
              <a:rPr lang="en-IN" smtClean="0"/>
              <a:t>10</a:t>
            </a:fld>
            <a:r>
              <a:rPr lang="en-IN" dirty="0" smtClean="0"/>
              <a:t>/27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21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FA3A1A-8598-4110-AB49-10693BC3062D}"/>
              </a:ext>
            </a:extLst>
          </p:cNvPr>
          <p:cNvCxnSpPr>
            <a:cxnSpLocks/>
          </p:cNvCxnSpPr>
          <p:nvPr/>
        </p:nvCxnSpPr>
        <p:spPr>
          <a:xfrm>
            <a:off x="0" y="768258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F95021-BD74-4463-A595-0F5AB9E45C02}"/>
              </a:ext>
            </a:extLst>
          </p:cNvPr>
          <p:cNvSpPr txBox="1"/>
          <p:nvPr/>
        </p:nvSpPr>
        <p:spPr>
          <a:xfrm>
            <a:off x="320615" y="866538"/>
            <a:ext cx="112905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Fast gradient sign method (FGSM)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Iterative fast gradient sign method(IFGSM)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Deep-fool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Carlin and Wagner L2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Projected gradient descent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Apart from these , there are many other attacks as well.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kle te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4" y="-1"/>
            <a:ext cx="2981325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0166" y="136525"/>
            <a:ext cx="8263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Few general  adversarial attacks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E1F8-89D5-4CD5-9968-AFF8CAE7BE7F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C0A2-4B04-4C48-86A3-F9020A97ABE9}" type="slidenum">
              <a:rPr lang="en-IN" smtClean="0"/>
              <a:t>11</a:t>
            </a:fld>
            <a:r>
              <a:rPr lang="en-IN" dirty="0" smtClean="0"/>
              <a:t>/27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4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FA3A1A-8598-4110-AB49-10693BC3062D}"/>
              </a:ext>
            </a:extLst>
          </p:cNvPr>
          <p:cNvCxnSpPr>
            <a:cxnSpLocks/>
          </p:cNvCxnSpPr>
          <p:nvPr/>
        </p:nvCxnSpPr>
        <p:spPr>
          <a:xfrm>
            <a:off x="0" y="768258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F95021-BD74-4463-A595-0F5AB9E45C02}"/>
              </a:ext>
            </a:extLst>
          </p:cNvPr>
          <p:cNvSpPr txBox="1"/>
          <p:nvPr/>
        </p:nvSpPr>
        <p:spPr>
          <a:xfrm>
            <a:off x="320615" y="866538"/>
            <a:ext cx="112905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classify the images using AlexNet neural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network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architecture and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improve the architecture performance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using adversarial attacks.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kle te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4" y="-1"/>
            <a:ext cx="2981325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0166" y="136525"/>
            <a:ext cx="8263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20ED-948D-4AD1-B6CA-47D1F6309466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C0A2-4B04-4C48-86A3-F9020A97ABE9}" type="slidenum">
              <a:rPr lang="en-IN" smtClean="0"/>
              <a:t>12</a:t>
            </a:fld>
            <a:r>
              <a:rPr lang="en-IN" dirty="0" smtClean="0"/>
              <a:t>/27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67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FA3A1A-8598-4110-AB49-10693BC3062D}"/>
              </a:ext>
            </a:extLst>
          </p:cNvPr>
          <p:cNvCxnSpPr>
            <a:cxnSpLocks/>
          </p:cNvCxnSpPr>
          <p:nvPr/>
        </p:nvCxnSpPr>
        <p:spPr>
          <a:xfrm>
            <a:off x="0" y="768258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F95021-BD74-4463-A595-0F5AB9E45C02}"/>
              </a:ext>
            </a:extLst>
          </p:cNvPr>
          <p:cNvSpPr txBox="1"/>
          <p:nvPr/>
        </p:nvSpPr>
        <p:spPr>
          <a:xfrm>
            <a:off x="320615" y="866538"/>
            <a:ext cx="112905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Adversarial training.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 a safety net.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Train on correctly labeled adversarial examples.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kle te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4" y="-1"/>
            <a:ext cx="2981325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0166" y="136525"/>
            <a:ext cx="8263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Defense Against Adversarial Attacks 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A07F-757A-4623-8D72-23C9905391A4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C0A2-4B04-4C48-86A3-F9020A97ABE9}" type="slidenum">
              <a:rPr lang="en-IN" smtClean="0"/>
              <a:t>13</a:t>
            </a:fld>
            <a:r>
              <a:rPr lang="en-IN" dirty="0" smtClean="0"/>
              <a:t>/27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78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FA3A1A-8598-4110-AB49-10693BC3062D}"/>
              </a:ext>
            </a:extLst>
          </p:cNvPr>
          <p:cNvCxnSpPr>
            <a:cxnSpLocks/>
          </p:cNvCxnSpPr>
          <p:nvPr/>
        </p:nvCxnSpPr>
        <p:spPr>
          <a:xfrm>
            <a:off x="0" y="768258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F95021-BD74-4463-A595-0F5AB9E45C02}"/>
              </a:ext>
            </a:extLst>
          </p:cNvPr>
          <p:cNvSpPr txBox="1"/>
          <p:nvPr/>
        </p:nvSpPr>
        <p:spPr>
          <a:xfrm>
            <a:off x="320615" y="866538"/>
            <a:ext cx="112905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find strong adversarial examples from Torch Attacks and see which one is best suited for adversarial training. 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test the strongest attack against the CIFAR-10 datasets.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make the model more robust.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kle te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4" y="-1"/>
            <a:ext cx="2981325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0166" y="136525"/>
            <a:ext cx="8263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Objectives 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8ADF-E219-4392-BA70-7192F1974487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C0A2-4B04-4C48-86A3-F9020A97ABE9}" type="slidenum">
              <a:rPr lang="en-IN" smtClean="0"/>
              <a:t>14</a:t>
            </a:fld>
            <a:r>
              <a:rPr lang="en-IN" dirty="0" smtClean="0"/>
              <a:t>/27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92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FA3A1A-8598-4110-AB49-10693BC3062D}"/>
              </a:ext>
            </a:extLst>
          </p:cNvPr>
          <p:cNvCxnSpPr>
            <a:cxnSpLocks/>
          </p:cNvCxnSpPr>
          <p:nvPr/>
        </p:nvCxnSpPr>
        <p:spPr>
          <a:xfrm>
            <a:off x="0" y="768258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kle te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4" y="-1"/>
            <a:ext cx="2981325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7882" y="88611"/>
            <a:ext cx="8263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High Level Design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5126-F04D-494E-8CB6-DDBD9FE5D9A9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C0A2-4B04-4C48-86A3-F9020A97ABE9}" type="slidenum">
              <a:rPr lang="en-IN" smtClean="0"/>
              <a:t>15</a:t>
            </a:fld>
            <a:r>
              <a:rPr lang="en-IN" dirty="0" smtClean="0"/>
              <a:t>/27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1088812" y="3008084"/>
            <a:ext cx="157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Input data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730508" y="2531626"/>
            <a:ext cx="1700554" cy="1361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4023360" y="2753360"/>
            <a:ext cx="1259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Trained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407091" y="2470424"/>
            <a:ext cx="1767840" cy="1361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6386644" y="2538004"/>
            <a:ext cx="1808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Applying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Adversarial 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Attack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130513" y="2497716"/>
            <a:ext cx="2028399" cy="1361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9621547" y="2705544"/>
            <a:ext cx="1503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Obtain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Accuracy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Flowchart: Magnetic Disk 35"/>
          <p:cNvSpPr/>
          <p:nvPr/>
        </p:nvSpPr>
        <p:spPr>
          <a:xfrm>
            <a:off x="1088812" y="2488138"/>
            <a:ext cx="1686114" cy="1261641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2774926" y="3032770"/>
            <a:ext cx="955582" cy="2721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ight Arrow 37"/>
          <p:cNvSpPr/>
          <p:nvPr/>
        </p:nvSpPr>
        <p:spPr>
          <a:xfrm>
            <a:off x="5431062" y="3032770"/>
            <a:ext cx="955582" cy="2721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ight Arrow 38"/>
          <p:cNvSpPr/>
          <p:nvPr/>
        </p:nvSpPr>
        <p:spPr>
          <a:xfrm>
            <a:off x="8174931" y="3042349"/>
            <a:ext cx="955582" cy="2721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56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/>
      <p:bldP spid="29" grpId="0" animBg="1"/>
      <p:bldP spid="30" grpId="0"/>
      <p:bldP spid="34" grpId="0" animBg="1"/>
      <p:bldP spid="35" grpId="0"/>
      <p:bldP spid="36" grpId="0" animBg="1"/>
      <p:bldP spid="37" grpId="0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FA3A1A-8598-4110-AB49-10693BC3062D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12191999" cy="62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kle te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4" y="-1"/>
            <a:ext cx="2981325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9297" y="88611"/>
            <a:ext cx="8212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Low Level Design 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B1F2-45B1-43F6-9199-50D9231BE5E0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C0A2-4B04-4C48-86A3-F9020A97ABE9}" type="slidenum">
              <a:rPr lang="en-IN" smtClean="0"/>
              <a:t>16</a:t>
            </a:fld>
            <a:r>
              <a:rPr lang="en-IN" dirty="0" smtClean="0"/>
              <a:t>/27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309297" y="1397436"/>
            <a:ext cx="180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Input Data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951544" y="2500445"/>
            <a:ext cx="2022869" cy="659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Pre-Processed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002957" y="3547971"/>
            <a:ext cx="2022871" cy="74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Building Neural Network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962567" y="4671756"/>
            <a:ext cx="2011847" cy="706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 model on cifar10 dataset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389840" y="1952761"/>
            <a:ext cx="434602" cy="547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67291" y="1952761"/>
            <a:ext cx="486137" cy="547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/>
          <p:cNvSpPr/>
          <p:nvPr/>
        </p:nvSpPr>
        <p:spPr>
          <a:xfrm>
            <a:off x="3808621" y="3165786"/>
            <a:ext cx="207243" cy="382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Down Arrow 46"/>
          <p:cNvSpPr/>
          <p:nvPr/>
        </p:nvSpPr>
        <p:spPr>
          <a:xfrm>
            <a:off x="3808620" y="4289571"/>
            <a:ext cx="207243" cy="382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/>
        </p:nvSpPr>
        <p:spPr>
          <a:xfrm>
            <a:off x="2006985" y="1262383"/>
            <a:ext cx="955582" cy="272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ight Arrow 47"/>
          <p:cNvSpPr/>
          <p:nvPr/>
        </p:nvSpPr>
        <p:spPr>
          <a:xfrm>
            <a:off x="5025828" y="1337048"/>
            <a:ext cx="955582" cy="272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Magnetic Disk 17"/>
          <p:cNvSpPr/>
          <p:nvPr/>
        </p:nvSpPr>
        <p:spPr>
          <a:xfrm>
            <a:off x="309297" y="908198"/>
            <a:ext cx="1686114" cy="126164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9002902" y="950222"/>
            <a:ext cx="2022869" cy="9088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Obtained Accuarcy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210672" y="3533460"/>
            <a:ext cx="1949051" cy="14913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Evaluate the accuracy on clean data vs. adversarial training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9152801" y="2443681"/>
            <a:ext cx="1872970" cy="676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Compare the accuracy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169756" y="3709238"/>
            <a:ext cx="1867090" cy="11828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Evaluating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Apply adversarial training as defense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accuracy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on the clean data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951543" y="993511"/>
            <a:ext cx="2074285" cy="9592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Trained Model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981410" y="954364"/>
            <a:ext cx="2040104" cy="9592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Applying Adversarial Attacks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127766" y="2448559"/>
            <a:ext cx="1909080" cy="8784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Evaluateaccuarcy on adversarial attacks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8036846" y="1297901"/>
            <a:ext cx="955582" cy="272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7464067" y="1895997"/>
            <a:ext cx="434602" cy="547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104616" y="1895997"/>
            <a:ext cx="486137" cy="547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own Arrow 68"/>
          <p:cNvSpPr/>
          <p:nvPr/>
        </p:nvSpPr>
        <p:spPr>
          <a:xfrm>
            <a:off x="6897840" y="3327053"/>
            <a:ext cx="207243" cy="382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Down Arrow 69"/>
          <p:cNvSpPr/>
          <p:nvPr/>
        </p:nvSpPr>
        <p:spPr>
          <a:xfrm>
            <a:off x="10000579" y="3120645"/>
            <a:ext cx="207243" cy="412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ounded Rectangle 32"/>
          <p:cNvSpPr/>
          <p:nvPr/>
        </p:nvSpPr>
        <p:spPr>
          <a:xfrm>
            <a:off x="2951543" y="5738556"/>
            <a:ext cx="2011847" cy="706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Evaluate accuracy on clean data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3799653" y="5377812"/>
            <a:ext cx="207243" cy="382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484035" y="1859101"/>
            <a:ext cx="434602" cy="584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210674" y="1844946"/>
            <a:ext cx="619126" cy="598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13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16" grpId="0" animBg="1"/>
      <p:bldP spid="47" grpId="0" animBg="1"/>
      <p:bldP spid="51" grpId="0" animBg="1"/>
      <p:bldP spid="52" grpId="0" animBg="1"/>
      <p:bldP spid="53" grpId="0" animBg="1"/>
      <p:bldP spid="61" grpId="0" animBg="1"/>
      <p:bldP spid="69" grpId="0" animBg="1"/>
      <p:bldP spid="70" grpId="0" animBg="1"/>
      <p:bldP spid="33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FA3A1A-8598-4110-AB49-10693BC3062D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12191999" cy="62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kle te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4" y="-1"/>
            <a:ext cx="2981325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9297" y="88611"/>
            <a:ext cx="8212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Dataset Description-CIFAR-10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9340-84BA-45DF-9B24-7AFFD412A237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C0A2-4B04-4C48-86A3-F9020A97ABE9}" type="slidenum">
              <a:rPr lang="en-IN" smtClean="0"/>
              <a:t>17</a:t>
            </a:fld>
            <a:r>
              <a:rPr lang="en-IN" dirty="0" smtClean="0"/>
              <a:t>/27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82880" y="1036320"/>
            <a:ext cx="65227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CIFAR-10 dataset is a collection of images that are commonly used to train Machine learning and Computer Vision algorithms.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has 60000 32*32 color images in 10 different classes. 6000 images of each class. i.e. airplanes , cars, birds , cats , deer , dogs , frogs , horses , ships and trucks.</a:t>
            </a:r>
          </a:p>
        </p:txBody>
      </p:sp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958" y="1280160"/>
            <a:ext cx="5213409" cy="3596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32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FA3A1A-8598-4110-AB49-10693BC3062D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12191999" cy="62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kle te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4" y="-1"/>
            <a:ext cx="2981325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9297" y="88611"/>
            <a:ext cx="8212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AlexNet Architecture 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8D40-05E0-4DC6-956F-2E568AE3A722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C0A2-4B04-4C48-86A3-F9020A97ABE9}" type="slidenum">
              <a:rPr lang="en-IN" smtClean="0"/>
              <a:t>18</a:t>
            </a:fld>
            <a:r>
              <a:rPr lang="en-IN" dirty="0" smtClean="0"/>
              <a:t>/27</a:t>
            </a:r>
            <a:endParaRPr lang="en-IN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4" y="1014666"/>
            <a:ext cx="10356167" cy="4330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12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FA3A1A-8598-4110-AB49-10693BC3062D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12191999" cy="62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kle te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4" y="-1"/>
            <a:ext cx="2981325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9297" y="88611"/>
            <a:ext cx="8212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Accuracy Graph 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8D40-05E0-4DC6-956F-2E568AE3A722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C0A2-4B04-4C48-86A3-F9020A97ABE9}" type="slidenum">
              <a:rPr lang="en-IN" smtClean="0"/>
              <a:t>19</a:t>
            </a:fld>
            <a:r>
              <a:rPr lang="en-IN" dirty="0" smtClean="0"/>
              <a:t>/27</a:t>
            </a:r>
            <a:endParaRPr lang="en-IN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952" y="1393098"/>
            <a:ext cx="6778094" cy="4070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63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FA3A1A-8598-4110-AB49-10693BC3062D}"/>
              </a:ext>
            </a:extLst>
          </p:cNvPr>
          <p:cNvCxnSpPr>
            <a:cxnSpLocks/>
          </p:cNvCxnSpPr>
          <p:nvPr/>
        </p:nvCxnSpPr>
        <p:spPr>
          <a:xfrm>
            <a:off x="0" y="768258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F95021-BD74-4463-A595-0F5AB9E45C02}"/>
              </a:ext>
            </a:extLst>
          </p:cNvPr>
          <p:cNvSpPr txBox="1"/>
          <p:nvPr/>
        </p:nvSpPr>
        <p:spPr>
          <a:xfrm>
            <a:off x="320615" y="866538"/>
            <a:ext cx="112905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High Level Design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Low Level Design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Results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References </a:t>
            </a:r>
          </a:p>
        </p:txBody>
      </p:sp>
      <p:pic>
        <p:nvPicPr>
          <p:cNvPr id="8" name="Picture 7" descr="kle te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4" y="-1"/>
            <a:ext cx="2981325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056F-D16E-4B27-AE9F-50CEA91234F0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/27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50166" y="136525"/>
            <a:ext cx="8263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Structure of presentation     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26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FA3A1A-8598-4110-AB49-10693BC3062D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12191999" cy="62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kle te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4" y="-1"/>
            <a:ext cx="2981325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9297" y="88611"/>
            <a:ext cx="8212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9B45-E4BC-4A09-B6F9-96901B484CD6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C0A2-4B04-4C48-86A3-F9020A97ABE9}" type="slidenum">
              <a:rPr lang="en-IN" smtClean="0"/>
              <a:t>20</a:t>
            </a:fld>
            <a:r>
              <a:rPr lang="en-IN" dirty="0" smtClean="0"/>
              <a:t>/27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09297" y="1082040"/>
            <a:ext cx="88347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Total benign train accuracy :99.84%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Total benign test accuracy :86.38%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Total Adversarial training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accuracy:78%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Total Adversarial test accuarcy:70%</a:t>
            </a:r>
          </a:p>
        </p:txBody>
      </p:sp>
    </p:spTree>
    <p:extLst>
      <p:ext uri="{BB962C8B-B14F-4D97-AF65-F5344CB8AC3E}">
        <p14:creationId xmlns:p14="http://schemas.microsoft.com/office/powerpoint/2010/main" val="165133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FA3A1A-8598-4110-AB49-10693BC3062D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12191999" cy="62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kle te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4" y="-1"/>
            <a:ext cx="2981325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9297" y="88611"/>
            <a:ext cx="8212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Paper communication details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65C5-411C-48DD-9B88-BA936364D13B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C0A2-4B04-4C48-86A3-F9020A97ABE9}" type="slidenum">
              <a:rPr lang="en-IN" smtClean="0"/>
              <a:t>21</a:t>
            </a:fld>
            <a:r>
              <a:rPr lang="en-IN" dirty="0" smtClean="0"/>
              <a:t>/27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9297" y="1127760"/>
            <a:ext cx="117607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Classification of Kannada Character using Deep Learning – work 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in progress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IN" altLang="en-US" sz="2800" dirty="0">
                <a:latin typeface="Times New Roman" pitchFamily="18" charset="0"/>
                <a:cs typeface="Times New Roman" pitchFamily="18" charset="0"/>
              </a:rPr>
              <a:t>Preventing Adversarial Attacks on Neural Network – work in progress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45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FA3A1A-8598-4110-AB49-10693BC3062D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12191999" cy="62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kle te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4" y="-1"/>
            <a:ext cx="2981325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9297" y="88611"/>
            <a:ext cx="8212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Report Link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1252-008A-4BEF-B112-740E9E159967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C0A2-4B04-4C48-86A3-F9020A97ABE9}" type="slidenum">
              <a:rPr lang="en-IN" smtClean="0"/>
              <a:t>22</a:t>
            </a:fld>
            <a:r>
              <a:rPr lang="en-IN" dirty="0" smtClean="0"/>
              <a:t>/27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9297" y="1127760"/>
            <a:ext cx="11760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Project: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4" action="ppaction://hlinkfile"/>
              </a:rPr>
              <a:t>Preventing Adversarial Attacks on  Neural Network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23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FA3A1A-8598-4110-AB49-10693BC3062D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12191999" cy="62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kle te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4" y="-1"/>
            <a:ext cx="2981325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9297" y="88611"/>
            <a:ext cx="8212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2F7-29C8-46E7-B5B5-4970E94286C3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C0A2-4B04-4C48-86A3-F9020A97ABE9}" type="slidenum">
              <a:rPr lang="en-IN" smtClean="0"/>
              <a:t>23</a:t>
            </a:fld>
            <a:r>
              <a:rPr lang="en-IN" dirty="0" smtClean="0"/>
              <a:t>/27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9297" y="1127760"/>
            <a:ext cx="117607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1.Ren, Kui, Tianhang Zheng, Zhan Qin, and Xue Liu. "Adversarial attacks and defenses in deep learning." 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Engineering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6, no. 3 (2020): 346-360.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2.Kim, Hoki. "Torchattacks: A pytorch repository for adversarial attacks."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arXiv preprint arXiv:2010.01950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(2020).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3.Goodfellow, Ian J., Jonathon Shlens, and Christian Szegedy. "Explaining and harnessing adversarial examples."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arXiv preprint arXiv:1412.6572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(2014).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4.Wang, Derui, Chaoran Li, Sheng Wen, Surya Nepal, and Yang Xiang. "Defending against adversarial attack towards deep neural networks via collaborative multi-task training." 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IEEE Transactions on Dependable and Secure Computing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(2020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5.Liu, Ximeng, Lehui Xie, Yaopeng Wang, Jian Zou, Jinbo Xiong, Zuobin Ying, and Athanasios V. Vasilakos. "Privacy and security issues in deep learning: A survey." 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IEEE Access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9 (2020): 4566-4593.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21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FA3A1A-8598-4110-AB49-10693BC3062D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12191999" cy="62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kle te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4" y="-1"/>
            <a:ext cx="2981325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9297" y="88611"/>
            <a:ext cx="8212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E776-92E7-4451-8A61-092060D58225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C0A2-4B04-4C48-86A3-F9020A97ABE9}" type="slidenum">
              <a:rPr lang="en-IN" smtClean="0"/>
              <a:t>24</a:t>
            </a:fld>
            <a:r>
              <a:rPr lang="en-IN" dirty="0" smtClean="0"/>
              <a:t>/27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9297" y="1127760"/>
            <a:ext cx="117607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6.Lu, Jiajun, Theerasit Issaranon, and David Forsyth. "Safetynet: Detecting and rejecting adversarial examples robustly." In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Proceedings of the IEEE international conference on computer vision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pp. 446-454. 2017.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7.Papernot, Nicolas, Patrick McDaniel, Xi Wu, Somesh Jha, and Ananthram Swami. "Distillation as a defense to adversarial perturbations against deep neural networks." In 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2016 IEEE symposium on security and privacy (SP)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pp. 582-597. IEEE, 2016.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8.Yuan, Xiaoyong, Pan He, Qile Zhu, and Xiaolin Li. "Adversarial examples: Attacks and defenses for deep learning."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IEEE transactions on neural networks and learning systems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30, no. 9 (2019): 2805-2824.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9.Samangouei,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Pouya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Maya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Kabkab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and Rama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Chellappa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"Defense-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gan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: Protecting classifiers against adversarial attacks using generative models." 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arXiv preprint arXiv:1805.06605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(2018).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80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FA3A1A-8598-4110-AB49-10693BC3062D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12191999" cy="62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kle te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4" y="-1"/>
            <a:ext cx="2981325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9297" y="88611"/>
            <a:ext cx="8212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47A8-E1CC-4B69-B741-94C4A90A10DB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C0A2-4B04-4C48-86A3-F9020A97ABE9}" type="slidenum">
              <a:rPr lang="en-IN" smtClean="0"/>
              <a:t>25</a:t>
            </a:fld>
            <a:r>
              <a:rPr lang="en-IN" dirty="0" smtClean="0"/>
              <a:t>/27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9297" y="1127760"/>
            <a:ext cx="1176078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10.Huang, Ling, Anthony D. Joseph, Blaine Nelson, Benjamin IP Rubinstein, and J. Doug Tygar. "Adversarial machine learning." In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Proceedings of the 4th ACM workshop on Security and artificial intelligence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pp. 43-58. 2011.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11.Yuan, Xiaoyong, Pan He, Qile Zhu, and Xiaolin Li. "Adversarial examples: Attacks and defenses for deep learning."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IEEE transactions on neural networks and learning systems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30, no. 9 (2019): 2805-2824.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12.Chen, Hanjie, and Yangfeng Ji. "Adversarial Training for Improving Model Robustness? Look at Both Prediction and Interpretation." 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arXiv preprint arXiv:2203.12709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(2022).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13.Bai, Tao, Jinqi Luo, Jun Zhao, Bihan Wen, and Qian Wang. "Recent advances in adversarial training for adversarial robustness." 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arXiv preprint arXiv:2102.01356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(2021).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3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FA3A1A-8598-4110-AB49-10693BC3062D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12191999" cy="62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kle te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4" y="-1"/>
            <a:ext cx="2981325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9297" y="88611"/>
            <a:ext cx="8212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8672-4249-4B39-BD13-D2E0C2B9B81E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C0A2-4B04-4C48-86A3-F9020A97ABE9}" type="slidenum">
              <a:rPr lang="en-IN" smtClean="0"/>
              <a:t>26</a:t>
            </a:fld>
            <a:r>
              <a:rPr lang="en-IN" dirty="0" smtClean="0"/>
              <a:t>/27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9297" y="1127760"/>
            <a:ext cx="117607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14.Ilyas, Andrew, Shibani Santurkar, Dimitris Tsipras, Logan Engstrom, Brandon Tran, and Aleksander Madry. "Adversarial examples are not bugs, they are features." 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Advances in neural information processing systems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32 (2019).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15., Yaxin, Wei Jin, Han Xu, and Jiliang Tang. "Deeprobust: A pytorch library for adversarial attacks and defenses." 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arXiv preprint arXiv:2005.06149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(2020).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16.Liu, Ximeng, Lehui Xie, Yaopeng Wang, Jian Zou, Jinbo Xiong, Zuobin Ying, and Athanasios V. Vasilakos. "Privacy and security issues in deep learning: A survey." 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IEEE Access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9 (2020): 4566-4593.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01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09606" y="2576223"/>
            <a:ext cx="4158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Times New Roman" pitchFamily="18" charset="0"/>
                <a:cs typeface="Times New Roman" pitchFamily="18" charset="0"/>
              </a:rPr>
              <a:t>THANK</a:t>
            </a:r>
            <a:r>
              <a:rPr lang="en-US" sz="4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i="1" dirty="0">
                <a:latin typeface="Times New Roman" pitchFamily="18" charset="0"/>
                <a:cs typeface="Times New Roman" pitchFamily="18" charset="0"/>
              </a:rPr>
              <a:t>YOU</a:t>
            </a:r>
            <a:endParaRPr lang="en-IN" sz="4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067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FA3A1A-8598-4110-AB49-10693BC3062D}"/>
              </a:ext>
            </a:extLst>
          </p:cNvPr>
          <p:cNvCxnSpPr>
            <a:cxnSpLocks/>
          </p:cNvCxnSpPr>
          <p:nvPr/>
        </p:nvCxnSpPr>
        <p:spPr>
          <a:xfrm>
            <a:off x="0" y="768258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F95021-BD74-4463-A595-0F5AB9E45C02}"/>
              </a:ext>
            </a:extLst>
          </p:cNvPr>
          <p:cNvSpPr txBox="1"/>
          <p:nvPr/>
        </p:nvSpPr>
        <p:spPr>
          <a:xfrm>
            <a:off x="320615" y="866538"/>
            <a:ext cx="112905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Adversarial machine learning is a technique used in machine learning to fool or misguide a model with malicious input. 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 adversarial attack is a method to generate adversarial examples. 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 adversarial example is an input to a machine learning model that is purposely designed to cause a model to make a mistake in its predictions despite resembling a valid input to a human.</a:t>
            </a:r>
          </a:p>
        </p:txBody>
      </p:sp>
      <p:pic>
        <p:nvPicPr>
          <p:cNvPr id="8" name="Picture 7" descr="kle te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4" y="-1"/>
            <a:ext cx="2981325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7496-EDDD-4FE4-802E-11521858D916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3/27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50166" y="136525"/>
            <a:ext cx="8263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1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FA3A1A-8598-4110-AB49-10693BC3062D}"/>
              </a:ext>
            </a:extLst>
          </p:cNvPr>
          <p:cNvCxnSpPr>
            <a:cxnSpLocks/>
          </p:cNvCxnSpPr>
          <p:nvPr/>
        </p:nvCxnSpPr>
        <p:spPr>
          <a:xfrm>
            <a:off x="0" y="768258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kle te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4" y="-1"/>
            <a:ext cx="2981325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8B91-0E13-4E5C-99B2-4E90DEE277E1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3/27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50166" y="136525"/>
            <a:ext cx="8263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dversarial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attack example</a:t>
            </a:r>
            <a:endParaRPr lang="en-IN" sz="3200" b="1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548" y="1541244"/>
            <a:ext cx="6524903" cy="3670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344365" y="5026836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80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FA3A1A-8598-4110-AB49-10693BC3062D}"/>
              </a:ext>
            </a:extLst>
          </p:cNvPr>
          <p:cNvCxnSpPr>
            <a:cxnSpLocks/>
          </p:cNvCxnSpPr>
          <p:nvPr/>
        </p:nvCxnSpPr>
        <p:spPr>
          <a:xfrm>
            <a:off x="0" y="768258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F95021-BD74-4463-A595-0F5AB9E45C02}"/>
              </a:ext>
            </a:extLst>
          </p:cNvPr>
          <p:cNvSpPr txBox="1"/>
          <p:nvPr/>
        </p:nvSpPr>
        <p:spPr>
          <a:xfrm>
            <a:off x="320615" y="866538"/>
            <a:ext cx="11290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white box attack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a scenario where the attacker has complete access to the target model, including the model’s architecture and its parameters.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black box attack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a scenario where an attacker has no access to the model and can only observe the outputs of the targeted model.</a:t>
            </a:r>
          </a:p>
        </p:txBody>
      </p:sp>
      <p:pic>
        <p:nvPicPr>
          <p:cNvPr id="8" name="Picture 7" descr="kle te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4" y="-1"/>
            <a:ext cx="2981325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BB0D-471B-43FE-9E5A-508AD51AD6FE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3/27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50166" y="136525"/>
            <a:ext cx="8263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Types of attacks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76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FA3A1A-8598-4110-AB49-10693BC3062D}"/>
              </a:ext>
            </a:extLst>
          </p:cNvPr>
          <p:cNvCxnSpPr>
            <a:cxnSpLocks/>
          </p:cNvCxnSpPr>
          <p:nvPr/>
        </p:nvCxnSpPr>
        <p:spPr>
          <a:xfrm>
            <a:off x="0" y="768258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F95021-BD74-4463-A595-0F5AB9E45C02}"/>
              </a:ext>
            </a:extLst>
          </p:cNvPr>
          <p:cNvSpPr txBox="1"/>
          <p:nvPr/>
        </p:nvSpPr>
        <p:spPr>
          <a:xfrm>
            <a:off x="320615" y="866538"/>
            <a:ext cx="112905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fast developments of artificial intelligence (AI) and deep learning (DL) techniques, it is critical to ensure the security and robustness of the deployed algorithms.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According to the threat model[1][8], existing adversarial attacks can be categorized into white-box, and black-box attacks.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threat model of white-box attacks, the adversaries are assumed to have full knowledge of their target model, including model architecture and parameters.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black-box threat model, the adversaries can only observe to the output of the target model .</a:t>
            </a:r>
          </a:p>
        </p:txBody>
      </p:sp>
      <p:pic>
        <p:nvPicPr>
          <p:cNvPr id="8" name="Picture 7" descr="kle te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4" y="-1"/>
            <a:ext cx="2981325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DF46-C238-4BDA-BD0C-DDF07450C8AA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/27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50166" y="136525"/>
            <a:ext cx="8263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3200" b="1" dirty="0">
                <a:latin typeface="Times New Roman" pitchFamily="18" charset="0"/>
                <a:cs typeface="Times New Roman" pitchFamily="18" charset="0"/>
              </a:rPr>
              <a:t>Literature </a:t>
            </a:r>
            <a:r>
              <a:rPr lang="en-US" altLang="en-US" sz="3200" b="1" dirty="0" smtClean="0">
                <a:latin typeface="Times New Roman" pitchFamily="18" charset="0"/>
                <a:cs typeface="Times New Roman" pitchFamily="18" charset="0"/>
              </a:rPr>
              <a:t>survey</a:t>
            </a:r>
            <a:endParaRPr lang="en-US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0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FA3A1A-8598-4110-AB49-10693BC3062D}"/>
              </a:ext>
            </a:extLst>
          </p:cNvPr>
          <p:cNvCxnSpPr>
            <a:cxnSpLocks/>
          </p:cNvCxnSpPr>
          <p:nvPr/>
        </p:nvCxnSpPr>
        <p:spPr>
          <a:xfrm>
            <a:off x="0" y="768258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F95021-BD74-4463-A595-0F5AB9E45C02}"/>
              </a:ext>
            </a:extLst>
          </p:cNvPr>
          <p:cNvSpPr txBox="1"/>
          <p:nvPr/>
        </p:nvSpPr>
        <p:spPr>
          <a:xfrm>
            <a:off x="320615" y="866538"/>
            <a:ext cx="112905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frameworks of these threat models, a number of attack algorithms for adversarial sample generation have been proposed such as fast gradient sign method (FGSM), the basic iterative method(BIM),projected gradient descent (PGD) , distributionally adversarial attack etc.[2]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 Adversarial Attack is a technique to find a perturbation that changes the prediction of a machine learning model. The perturbation can be very small and imperceptible to human eyes..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torch attacks supports MultiAttack for combining multiple adversarial attacks. By using MultiAttack, more powerful adversarial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adversarial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example can be generated[2].</a:t>
            </a:r>
          </a:p>
        </p:txBody>
      </p:sp>
      <p:pic>
        <p:nvPicPr>
          <p:cNvPr id="8" name="Picture 7" descr="kle te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4" y="-1"/>
            <a:ext cx="2981325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5ED4-FF5B-40FA-82A1-96E8184166BF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7/27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50166" y="136525"/>
            <a:ext cx="8263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3200" b="1" dirty="0">
                <a:latin typeface="Times New Roman" pitchFamily="18" charset="0"/>
                <a:cs typeface="Times New Roman" pitchFamily="18" charset="0"/>
              </a:rPr>
              <a:t>Literature </a:t>
            </a:r>
            <a:r>
              <a:rPr lang="en-US" altLang="en-US" sz="3200" b="1" dirty="0" smtClean="0">
                <a:latin typeface="Times New Roman" pitchFamily="18" charset="0"/>
                <a:cs typeface="Times New Roman" pitchFamily="18" charset="0"/>
              </a:rPr>
              <a:t>survey</a:t>
            </a:r>
            <a:endParaRPr lang="en-US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FA3A1A-8598-4110-AB49-10693BC3062D}"/>
              </a:ext>
            </a:extLst>
          </p:cNvPr>
          <p:cNvCxnSpPr>
            <a:cxnSpLocks/>
          </p:cNvCxnSpPr>
          <p:nvPr/>
        </p:nvCxnSpPr>
        <p:spPr>
          <a:xfrm>
            <a:off x="0" y="768258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F95021-BD74-4463-A595-0F5AB9E45C02}"/>
              </a:ext>
            </a:extLst>
          </p:cNvPr>
          <p:cNvSpPr txBox="1"/>
          <p:nvPr/>
        </p:nvSpPr>
        <p:spPr>
          <a:xfrm>
            <a:off x="320615" y="866538"/>
            <a:ext cx="112905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the frameworks of these threat models, a number of attack algorithms for adversarial sample generation have been proposed such as fast gradient sign method (FGSM), the basic iterative method(BIM),projected gradient descent (PGD) , distributionally adversarial attack etc.[2]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 Adversarial Attack is a technique to find a perturbation that changes the prediction of a machine learning model. The perturbation can be very small and imperceptible to human eyes..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torch attacks supports MultiAttack for combining multiple adversarial attacks. By using MultiAttack, more powerful adversarial adversarial example can be generated[2].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kle te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4" y="-1"/>
            <a:ext cx="2981325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C410-9F90-45B1-909D-2FFB5C1FB364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8/27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50166" y="136525"/>
            <a:ext cx="8263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3200" b="1" dirty="0">
                <a:latin typeface="Times New Roman" pitchFamily="18" charset="0"/>
                <a:cs typeface="Times New Roman" pitchFamily="18" charset="0"/>
              </a:rPr>
              <a:t>Literature s</a:t>
            </a:r>
            <a:r>
              <a:rPr lang="en-US" altLang="en-US" sz="3200" b="1" dirty="0" smtClean="0">
                <a:latin typeface="Times New Roman" pitchFamily="18" charset="0"/>
                <a:cs typeface="Times New Roman" pitchFamily="18" charset="0"/>
              </a:rPr>
              <a:t>urvey</a:t>
            </a:r>
            <a:endParaRPr lang="en-US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3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FA3A1A-8598-4110-AB49-10693BC3062D}"/>
              </a:ext>
            </a:extLst>
          </p:cNvPr>
          <p:cNvCxnSpPr>
            <a:cxnSpLocks/>
          </p:cNvCxnSpPr>
          <p:nvPr/>
        </p:nvCxnSpPr>
        <p:spPr>
          <a:xfrm>
            <a:off x="0" y="768258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F95021-BD74-4463-A595-0F5AB9E45C02}"/>
              </a:ext>
            </a:extLst>
          </p:cNvPr>
          <p:cNvSpPr txBox="1"/>
          <p:nvPr/>
        </p:nvSpPr>
        <p:spPr>
          <a:xfrm>
            <a:off x="320615" y="866538"/>
            <a:ext cx="112905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Introduced a family of fast methods for generating adversarial examples. And these can be explained as a property of high-dimensional dot products[3].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demonstrated that adversarial training can result in regularization; even further regularization than dropout. So that Models that are easy to optimize are easy to perturb[3]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Based on the methods of generating adversarial examples, it can be  divided into optimization based network  and forward derivative based attack [4]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further defense methods can be categories into proactive defense and reactive defense .[4]</a:t>
            </a:r>
          </a:p>
        </p:txBody>
      </p:sp>
      <p:pic>
        <p:nvPicPr>
          <p:cNvPr id="8" name="Picture 7" descr="kle te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4" y="-1"/>
            <a:ext cx="2981325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0166" y="136525"/>
            <a:ext cx="8263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Literature survey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BE72-8BD6-43FD-A8DA-DE220A6B2E91}" type="datetime1">
              <a:rPr lang="en-IN" smtClean="0"/>
              <a:t>03-08-2022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Preventing Adversarial Attacks on Neural Network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C0A2-4B04-4C48-86A3-F9020A97ABE9}" type="slidenum">
              <a:rPr lang="en-IN" smtClean="0"/>
              <a:t>9</a:t>
            </a:fld>
            <a:r>
              <a:rPr lang="en-IN" dirty="0" smtClean="0"/>
              <a:t>/27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213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1215</Words>
  <Application>Microsoft Office PowerPoint</Application>
  <PresentationFormat>Custom</PresentationFormat>
  <Paragraphs>250</Paragraphs>
  <Slides>27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                Preventing Adversarial Attacks on Neural Network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Pratibha Goudar</dc:creator>
  <cp:lastModifiedBy>Pratibha</cp:lastModifiedBy>
  <cp:revision>368</cp:revision>
  <dcterms:created xsi:type="dcterms:W3CDTF">2021-12-10T06:12:59Z</dcterms:created>
  <dcterms:modified xsi:type="dcterms:W3CDTF">2022-08-03T09:27:34Z</dcterms:modified>
</cp:coreProperties>
</file>