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6"/>
      <p:bold r:id="rId17"/>
    </p:embeddedFont>
    <p:embeddedFont>
      <p:font typeface="Berlin Sans FB Demi" panose="020E0802020502020306" pitchFamily="34" charset="0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stellar" panose="020A0402060406010301" pitchFamily="18" charset="0"/>
      <p:regular r:id="rId23"/>
    </p:embeddedFont>
    <p:embeddedFont>
      <p:font typeface="Century Schoolbook" panose="02040604050505020304" pitchFamily="18" charset="0"/>
      <p:regular r:id="rId24"/>
      <p:bold r:id="rId25"/>
      <p:italic r:id="rId26"/>
      <p:boldItalic r:id="rId27"/>
    </p:embeddedFont>
    <p:embeddedFont>
      <p:font typeface="Corbel" panose="020B05030202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22" name="Google Shape;22;p2"/>
            <p:cNvSpPr/>
            <p:nvPr/>
          </p:nvSpPr>
          <p:spPr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l" t="t" r="r" b="b"/>
              <a:pathLst>
                <a:path w="2882" h="2160" extrusionOk="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l" t="t" r="r" b="b"/>
              <a:pathLst>
                <a:path w="2882" h="1833" extrusionOk="0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l" t="t" r="r" b="b"/>
              <a:pathLst>
                <a:path w="2726" h="2162" extrusionOk="0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26" name="Google Shape;26;p2"/>
            <p:cNvSpPr/>
            <p:nvPr/>
          </p:nvSpPr>
          <p:spPr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l" t="t" r="r" b="b"/>
              <a:pathLst>
                <a:path w="1152" h="1865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474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2"/>
            <p:cNvCxnSpPr/>
            <p:nvPr/>
          </p:nvCxnSpPr>
          <p:spPr>
            <a:xfrm>
              <a:off x="6010049" y="4714230"/>
              <a:ext cx="521208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" name="Google Shape;28;p2"/>
            <p:cNvSpPr/>
            <p:nvPr/>
          </p:nvSpPr>
          <p:spPr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l" t="t" r="r" b="b"/>
              <a:pathLst>
                <a:path w="1093" h="1745" extrusionOk="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6729989" y="644252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3024158" y="64425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349824" y="6442525"/>
            <a:ext cx="20665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3342085" y="31750"/>
            <a:ext cx="0" cy="1588"/>
          </a:xfrm>
          <a:custGeom>
            <a:avLst/>
            <a:gdLst/>
            <a:ahLst/>
            <a:cxnLst/>
            <a:rect l="l" t="t" r="r" b="b"/>
            <a:pathLst>
              <a:path w="2" h="2" extrusionOk="0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9525" cap="flat" cmpd="sng">
            <a:solidFill>
              <a:srgbClr val="30466D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2"/>
          <p:cNvSpPr/>
          <p:nvPr/>
        </p:nvSpPr>
        <p:spPr>
          <a:xfrm>
            <a:off x="3299222" y="-5000626"/>
            <a:ext cx="1191" cy="3175"/>
          </a:xfrm>
          <a:custGeom>
            <a:avLst/>
            <a:gdLst/>
            <a:ahLst/>
            <a:cxnLst/>
            <a:rect l="l" t="t" r="r" b="b"/>
            <a:pathLst>
              <a:path w="2" h="3" extrusionOk="0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9525" cap="flat" cmpd="sng">
            <a:solidFill>
              <a:srgbClr val="ADBC87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Century Schoolbook"/>
              <a:buNone/>
              <a:defRPr sz="33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1pPr>
            <a:lvl2pPr lvl="1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/>
            </a:lvl2pPr>
            <a:lvl3pPr lvl="2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None/>
              <a:defRPr sz="1350"/>
            </a:lvl3pPr>
            <a:lvl4pPr lvl="3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/>
            </a:lvl4pPr>
            <a:lvl5pPr lvl="4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3342085" y="31750"/>
            <a:ext cx="0" cy="1588"/>
          </a:xfrm>
          <a:custGeom>
            <a:avLst/>
            <a:gdLst/>
            <a:ahLst/>
            <a:cxnLst/>
            <a:rect l="l" t="t" r="r" b="b"/>
            <a:pathLst>
              <a:path w="2" h="2" extrusionOk="0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9525" cap="flat" cmpd="sng">
            <a:solidFill>
              <a:srgbClr val="30466D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2"/>
          <p:cNvSpPr/>
          <p:nvPr/>
        </p:nvSpPr>
        <p:spPr>
          <a:xfrm>
            <a:off x="3299222" y="-5000626"/>
            <a:ext cx="1191" cy="3175"/>
          </a:xfrm>
          <a:custGeom>
            <a:avLst/>
            <a:gdLst/>
            <a:ahLst/>
            <a:cxnLst/>
            <a:rect l="l" t="t" r="r" b="b"/>
            <a:pathLst>
              <a:path w="2" h="3" extrusionOk="0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9525" cap="flat" cmpd="sng">
            <a:solidFill>
              <a:srgbClr val="ADBC87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 rot="5400000">
            <a:off x="3663488" y="975188"/>
            <a:ext cx="3651504" cy="657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08" name="Google Shape;108;p12"/>
            <p:cNvSpPr/>
            <p:nvPr/>
          </p:nvSpPr>
          <p:spPr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l" t="t" r="r" b="b"/>
              <a:pathLst>
                <a:path w="697" h="1954" extrusionOk="0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l" t="t" r="r" b="b"/>
              <a:pathLst>
                <a:path w="869" h="1495" extrusionOk="0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2"/>
          <p:cNvSpPr txBox="1">
            <a:spLocks noGrp="1"/>
          </p:cNvSpPr>
          <p:nvPr>
            <p:ph type="title"/>
          </p:nvPr>
        </p:nvSpPr>
        <p:spPr>
          <a:xfrm rot="5400000">
            <a:off x="4685681" y="2395191"/>
            <a:ext cx="5339932" cy="156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body" idx="1"/>
          </p:nvPr>
        </p:nvSpPr>
        <p:spPr>
          <a:xfrm rot="5400000">
            <a:off x="1582666" y="1141981"/>
            <a:ext cx="5322596" cy="408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dt" idx="10"/>
          </p:nvPr>
        </p:nvSpPr>
        <p:spPr>
          <a:xfrm>
            <a:off x="6958474" y="6296616"/>
            <a:ext cx="1879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ftr" idx="11"/>
          </p:nvPr>
        </p:nvSpPr>
        <p:spPr>
          <a:xfrm>
            <a:off x="2200275" y="6296616"/>
            <a:ext cx="44696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 rot="5400000">
            <a:off x="5878074" y="2928735"/>
            <a:ext cx="5383267" cy="45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5" name="Google Shape;115;p12" title="Rule Line"/>
          <p:cNvCxnSpPr/>
          <p:nvPr/>
        </p:nvCxnSpPr>
        <p:spPr>
          <a:xfrm>
            <a:off x="6476240" y="571503"/>
            <a:ext cx="0" cy="5275467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46" name="Google Shape;46;p4"/>
            <p:cNvSpPr/>
            <p:nvPr/>
          </p:nvSpPr>
          <p:spPr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l" t="t" r="r" b="b"/>
              <a:pathLst>
                <a:path w="697" h="1954" extrusionOk="0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l" t="t" r="r" b="b"/>
              <a:pathLst>
                <a:path w="869" h="1495" extrusionOk="0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 title="Feather"/>
          <p:cNvSpPr/>
          <p:nvPr/>
        </p:nvSpPr>
        <p:spPr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l" t="t" r="r" b="b"/>
            <a:pathLst>
              <a:path w="869" h="1495" extrusionOk="0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D0CDBB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800"/>
              <a:buFont typeface="Century Schoolbook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>
            <a:spLocks noGrp="1"/>
          </p:cNvSpPr>
          <p:nvPr>
            <p:ph type="pic" idx="2"/>
          </p:nvPr>
        </p:nvSpPr>
        <p:spPr>
          <a:xfrm>
            <a:off x="1" y="1"/>
            <a:ext cx="6076988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Font typeface="Corbel"/>
              <a:buNone/>
              <a:defRPr sz="2400" b="0" i="0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100"/>
              <a:buFont typeface="Corbel"/>
              <a:buNone/>
              <a:defRPr sz="2100" b="0" i="0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Corbel"/>
              <a:buNone/>
              <a:defRPr sz="1800" b="0" i="1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Corbel"/>
              <a:buNone/>
              <a:defRPr sz="1500" b="0" i="0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Corbel"/>
              <a:buNone/>
              <a:defRPr sz="1500" b="0" i="1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/>
              <a:buNone/>
              <a:defRPr sz="1500" b="0" i="0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/>
              <a:buNone/>
              <a:defRPr sz="1500" b="0" i="1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/>
              <a:buNone/>
              <a:defRPr sz="1500" b="0" i="0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/>
              <a:buNone/>
              <a:defRPr sz="1500" b="0" i="1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6355080" y="3223806"/>
            <a:ext cx="2423160" cy="287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11000"/>
              </a:lnSpc>
              <a:spcBef>
                <a:spcPts val="120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dt" idx="10"/>
          </p:nvPr>
        </p:nvSpPr>
        <p:spPr>
          <a:xfrm>
            <a:off x="6350194" y="6296616"/>
            <a:ext cx="2428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ftr" idx="11"/>
          </p:nvPr>
        </p:nvSpPr>
        <p:spPr>
          <a:xfrm>
            <a:off x="365798" y="6296616"/>
            <a:ext cx="57111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ldNum" idx="12"/>
          </p:nvPr>
        </p:nvSpPr>
        <p:spPr>
          <a:xfrm>
            <a:off x="6355080" y="373607"/>
            <a:ext cx="2423160" cy="81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1" y="1"/>
            <a:ext cx="9149366" cy="6858000"/>
          </a:xfrm>
          <a:custGeom>
            <a:avLst/>
            <a:gdLst/>
            <a:ahLst/>
            <a:cxnLst/>
            <a:rect l="l" t="t" r="r" b="b"/>
            <a:pathLst>
              <a:path w="2884" h="2161" extrusionOk="0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rgbClr val="474A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62" name="Google Shape;62;p6"/>
            <p:cNvSpPr/>
            <p:nvPr/>
          </p:nvSpPr>
          <p:spPr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l" t="t" r="r" b="b"/>
              <a:pathLst>
                <a:path w="1728" h="1364" extrusionOk="0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" name="Google Shape;63;p6"/>
            <p:cNvCxnSpPr/>
            <p:nvPr/>
          </p:nvCxnSpPr>
          <p:spPr>
            <a:xfrm>
              <a:off x="4057650" y="3862794"/>
              <a:ext cx="1028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4" name="Google Shape;64;p6"/>
            <p:cNvSpPr/>
            <p:nvPr/>
          </p:nvSpPr>
          <p:spPr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l" t="t" r="r" b="b"/>
              <a:pathLst>
                <a:path w="1608" h="1244" extrusionOk="0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" name="Google Shape;65;p6"/>
          <p:cNvCxnSpPr/>
          <p:nvPr/>
        </p:nvCxnSpPr>
        <p:spPr>
          <a:xfrm>
            <a:off x="4057650" y="3862794"/>
            <a:ext cx="10287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6"/>
          <p:cNvSpPr txBox="1">
            <a:spLocks noGrp="1"/>
          </p:cNvSpPr>
          <p:nvPr>
            <p:ph type="dt" idx="10"/>
          </p:nvPr>
        </p:nvSpPr>
        <p:spPr>
          <a:xfrm>
            <a:off x="6738557" y="629673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ftr" idx="11"/>
          </p:nvPr>
        </p:nvSpPr>
        <p:spPr>
          <a:xfrm>
            <a:off x="3030683" y="629673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348057" y="6296731"/>
            <a:ext cx="2086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  <a:defRPr sz="3300">
                <a:solidFill>
                  <a:srgbClr val="464B5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 sz="1800">
                <a:solidFill>
                  <a:srgbClr val="464B56"/>
                </a:solidFill>
              </a:defRPr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2212609" y="2438400"/>
            <a:ext cx="3127248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body" idx="2"/>
          </p:nvPr>
        </p:nvSpPr>
        <p:spPr>
          <a:xfrm>
            <a:off x="5650955" y="2438400"/>
            <a:ext cx="3127248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2"/>
          </p:nvPr>
        </p:nvSpPr>
        <p:spPr>
          <a:xfrm>
            <a:off x="2200276" y="3316640"/>
            <a:ext cx="3136392" cy="277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3"/>
          </p:nvPr>
        </p:nvSpPr>
        <p:spPr>
          <a:xfrm>
            <a:off x="5641811" y="2456408"/>
            <a:ext cx="313639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body" idx="4"/>
          </p:nvPr>
        </p:nvSpPr>
        <p:spPr>
          <a:xfrm>
            <a:off x="5641811" y="3316640"/>
            <a:ext cx="3136392" cy="277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 title="Feather"/>
          <p:cNvSpPr/>
          <p:nvPr/>
        </p:nvSpPr>
        <p:spPr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l" t="t" r="r" b="b"/>
            <a:pathLst>
              <a:path w="869" h="1495" extrusionOk="0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D0CDBB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800"/>
              <a:buFont typeface="Century Schoolbook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body" idx="1"/>
          </p:nvPr>
        </p:nvSpPr>
        <p:spPr>
          <a:xfrm>
            <a:off x="365798" y="441414"/>
            <a:ext cx="5697780" cy="565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385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Char char="–"/>
              <a:defRPr sz="1500"/>
            </a:lvl1pPr>
            <a:lvl2pPr marL="914400" lvl="1" indent="-31432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Char char="–"/>
              <a:defRPr sz="1350"/>
            </a:lvl2pPr>
            <a:lvl3pPr marL="1371600" lvl="2" indent="-30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Char char="–"/>
              <a:defRPr sz="1200"/>
            </a:lvl3pPr>
            <a:lvl4pPr marL="1828800" lvl="3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Char char="–"/>
              <a:defRPr sz="1050"/>
            </a:lvl4pPr>
            <a:lvl5pPr marL="2286000" lvl="4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Char char="–"/>
              <a:defRPr sz="1050"/>
            </a:lvl5pPr>
            <a:lvl6pPr marL="2743200" lvl="5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6pPr>
            <a:lvl7pPr marL="3200400" lvl="6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7pPr>
            <a:lvl8pPr marL="3657600" lvl="7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8pPr>
            <a:lvl9pPr marL="4114800" lvl="8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body" idx="2"/>
          </p:nvPr>
        </p:nvSpPr>
        <p:spPr>
          <a:xfrm>
            <a:off x="6355080" y="3223804"/>
            <a:ext cx="2420786" cy="287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11000"/>
              </a:lnSpc>
              <a:spcBef>
                <a:spcPts val="120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dt" idx="10"/>
          </p:nvPr>
        </p:nvSpPr>
        <p:spPr>
          <a:xfrm>
            <a:off x="6357417" y="6286501"/>
            <a:ext cx="2420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ftr" idx="11"/>
          </p:nvPr>
        </p:nvSpPr>
        <p:spPr>
          <a:xfrm>
            <a:off x="365798" y="6286501"/>
            <a:ext cx="56977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6355080" y="373605"/>
            <a:ext cx="2420786" cy="8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1" name="Google Shape;11;p1"/>
            <p:cNvSpPr/>
            <p:nvPr/>
          </p:nvSpPr>
          <p:spPr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l" t="t" r="r" b="b"/>
              <a:pathLst>
                <a:path w="697" h="1954" extrusionOk="0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l" t="t" r="r" b="b"/>
              <a:pathLst>
                <a:path w="869" h="1495" extrusionOk="0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800"/>
              <a:buFont typeface="Century Schoolbook"/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orbel"/>
              <a:buChar char="–"/>
              <a:defRPr sz="2000" b="0" i="0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Corbel"/>
              <a:buChar char="–"/>
              <a:defRPr sz="1800" b="0" i="0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600"/>
              <a:buFont typeface="Corbel"/>
              <a:buChar char="–"/>
              <a:defRPr sz="1600" b="0" i="1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sz="1400" b="0" i="1" u="none" strike="noStrike" cap="non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2200276" y="2176009"/>
            <a:ext cx="6577928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9;p1" title="Rule Line"/>
          <p:cNvCxnSpPr/>
          <p:nvPr/>
        </p:nvCxnSpPr>
        <p:spPr>
          <a:xfrm>
            <a:off x="2200276" y="2176009"/>
            <a:ext cx="6577928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pos="1386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3840">
          <p15:clr>
            <a:srgbClr val="F26B43"/>
          </p15:clr>
        </p15:guide>
        <p15:guide id="9" pos="3312">
          <p15:clr>
            <a:srgbClr val="F26B43"/>
          </p15:clr>
        </p15:guide>
        <p15:guide id="10" pos="3600">
          <p15:clr>
            <a:srgbClr val="F26B43"/>
          </p15:clr>
        </p15:guide>
        <p15:guide id="11" orient="horz" pos="360">
          <p15:clr>
            <a:srgbClr val="F26B43"/>
          </p15:clr>
        </p15:guide>
        <p15:guide id="12" pos="5526">
          <p15:clr>
            <a:srgbClr val="F26B43"/>
          </p15:clr>
        </p15:guide>
        <p15:guide id="13" pos="180">
          <p15:clr>
            <a:srgbClr val="F26B43"/>
          </p15:clr>
        </p15:guide>
        <p15:guide id="1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ctrTitle"/>
          </p:nvPr>
        </p:nvSpPr>
        <p:spPr>
          <a:xfrm>
            <a:off x="5715000" y="1023868"/>
            <a:ext cx="3070823" cy="334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Arial"/>
              <a:buNone/>
            </a:pPr>
            <a:r>
              <a:rPr lang="en-US" sz="2900" b="1" dirty="0">
                <a:latin typeface="Arial"/>
                <a:ea typeface="Arial"/>
                <a:cs typeface="Arial"/>
                <a:sym typeface="Arial"/>
              </a:rPr>
              <a:t>ONLINE LIBRARY MANAGEMENT SYSTEM</a:t>
            </a:r>
            <a:endParaRPr dirty="0"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"/>
          </p:nvPr>
        </p:nvSpPr>
        <p:spPr>
          <a:xfrm>
            <a:off x="5940564" y="3699803"/>
            <a:ext cx="2845259" cy="228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1700"/>
              <a:buNone/>
            </a:pPr>
            <a:r>
              <a:rPr lang="en-US" b="1" dirty="0">
                <a:solidFill>
                  <a:srgbClr val="55837F"/>
                </a:solidFill>
              </a:rPr>
              <a:t>Open Source Programming Project</a:t>
            </a: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1700"/>
              <a:buNone/>
            </a:pPr>
            <a:endParaRPr lang="en-US" b="1" dirty="0">
              <a:solidFill>
                <a:srgbClr val="55837F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1700"/>
              <a:buNone/>
            </a:pPr>
            <a:r>
              <a:rPr lang="en-US" b="1" dirty="0">
                <a:solidFill>
                  <a:srgbClr val="55837F"/>
                </a:solidFill>
              </a:rPr>
              <a:t>-</a:t>
            </a:r>
            <a:r>
              <a:rPr lang="en-US" b="1" dirty="0">
                <a:solidFill>
                  <a:srgbClr val="55837F"/>
                </a:solidFill>
                <a:latin typeface="Berlin Sans FB Demi" panose="020E0802020502020306" pitchFamily="34" charset="0"/>
              </a:rPr>
              <a:t>PRATIBHA MAHTO</a:t>
            </a: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1700"/>
              <a:buNone/>
            </a:pPr>
            <a:r>
              <a:rPr lang="en-US" b="1" dirty="0">
                <a:solidFill>
                  <a:srgbClr val="55837F"/>
                </a:solidFill>
                <a:latin typeface="Berlin Sans FB Demi" panose="020E0802020502020306" pitchFamily="34" charset="0"/>
              </a:rPr>
              <a:t>RA2111043010090</a:t>
            </a: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1700"/>
              <a:buNone/>
            </a:pPr>
            <a:r>
              <a:rPr lang="en-US" b="1" dirty="0">
                <a:solidFill>
                  <a:srgbClr val="55837F"/>
                </a:solidFill>
                <a:latin typeface="Berlin Sans FB Demi" panose="020E0802020502020306" pitchFamily="34" charset="0"/>
              </a:rPr>
              <a:t>ECE</a:t>
            </a:r>
            <a:endParaRPr lang="en-US" b="1" dirty="0">
              <a:solidFill>
                <a:srgbClr val="55837F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1700"/>
              <a:buNone/>
            </a:pPr>
            <a:endParaRPr lang="en-US" b="1" dirty="0">
              <a:solidFill>
                <a:srgbClr val="55837F"/>
              </a:solidFill>
              <a:latin typeface="Castellar" panose="020A0402060406010301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Other Functionalities</a:t>
            </a:r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Like in Facebook until and unless  the user logs out whenever he goes on the website his/her session remains active. Similarly in our management system the user will not be logged out from the system until he clicks on  the logout button .</a:t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4191000"/>
            <a:ext cx="616898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ER DIAGRAM </a:t>
            </a:r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It is clear that the physical objects from the previous section – the member, books, library – correspond to entities in the Entity-Relationship model, and the operations to be done on those entities – holds, checkouts, and so on – correspond to relationships. However, a good design will minimize redundancy and attempt to store all the required information in as small a space as possible.</a:t>
            </a:r>
            <a:endParaRPr/>
          </a:p>
          <a:p>
            <a:pPr marL="0" lvl="0" indent="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16025"/>
          <a:stretch/>
        </p:blipFill>
        <p:spPr>
          <a:xfrm>
            <a:off x="152400" y="76200"/>
            <a:ext cx="8915400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1981200" y="2057400"/>
            <a:ext cx="4648200" cy="206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5400"/>
              <a:buFont typeface="Arial Black"/>
              <a:buNone/>
            </a:pPr>
            <a:r>
              <a:rPr lang="en-US" sz="5400" b="1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THANK 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OVERVIEW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1981200" y="2438400"/>
            <a:ext cx="6797004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entury Schoolbook"/>
              <a:buAutoNum type="arabicPeriod"/>
            </a:pPr>
            <a:r>
              <a:rPr lang="en-US" dirty="0"/>
              <a:t>To build a library management which contains two login :- student and admin(librarian).</a:t>
            </a:r>
            <a:endParaRPr dirty="0"/>
          </a:p>
          <a:p>
            <a:pPr marL="457200" lvl="0" indent="-4572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entury Schoolbook"/>
              <a:buAutoNum type="arabicPeriod"/>
            </a:pPr>
            <a:r>
              <a:rPr lang="en-US" dirty="0"/>
              <a:t>There will be various features like</a:t>
            </a:r>
            <a:endParaRPr dirty="0"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 dirty="0"/>
              <a:t>Searching of books</a:t>
            </a:r>
            <a:endParaRPr dirty="0"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 dirty="0"/>
              <a:t>Issuing and returning books</a:t>
            </a:r>
            <a:endParaRPr dirty="0"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 dirty="0"/>
              <a:t>Paying fine(if any) online</a:t>
            </a:r>
            <a:endParaRPr dirty="0"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 dirty="0"/>
              <a:t>Librarian can read information about any member</a:t>
            </a:r>
            <a:endParaRPr dirty="0"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 dirty="0"/>
              <a:t>Librarian can track the books issued by a particular student</a:t>
            </a:r>
            <a:endParaRPr dirty="0"/>
          </a:p>
          <a:p>
            <a:pPr marL="240030" lvl="0" indent="-113029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420"/>
              <a:buFont typeface="Arial Black"/>
              <a:buNone/>
            </a:pPr>
            <a:r>
              <a:rPr lang="en-US" sz="3420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1 - Student Login / Admin Login</a:t>
            </a:r>
            <a:br>
              <a:rPr lang="en-US" sz="3420"/>
            </a:br>
            <a:endParaRPr sz="3420"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 dirty="0"/>
              <a:t>Authentication of the user will be there.</a:t>
            </a:r>
            <a:endParaRPr dirty="0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 dirty="0"/>
              <a:t>Username and password will be matched from our database. Once both username and password matches, then only a user is allowed to enter into the system.</a:t>
            </a:r>
            <a:endParaRPr dirty="0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 dirty="0"/>
              <a:t>Similarly for admin there will be a authentication system.</a:t>
            </a:r>
            <a:endParaRPr dirty="0"/>
          </a:p>
        </p:txBody>
      </p:sp>
      <p:pic>
        <p:nvPicPr>
          <p:cNvPr id="141" name="Google Shape;14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4648201"/>
            <a:ext cx="47053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2 - Signup For New Uses</a:t>
            </a:r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For new users there will be sign up option 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Various details like registration number , username , password etc. will be taken from the user and then it will be updated in our database.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After this , the user will be redirected to the login page.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3 - Student Profile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After successful login into system, user can see its details 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Various details which will be shown are:-</a:t>
            </a:r>
            <a:endParaRPr/>
          </a:p>
          <a:p>
            <a:pPr marL="0" lvl="0" indent="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  <a:r>
              <a:rPr lang="en-US"/>
              <a:t>    Issued books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Date of issue 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When to return 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Current fine the user has to pay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Searching book in the library.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4 - Admin Panel 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After successful login admin can keep track of the books issued 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It can also track various other details such as </a:t>
            </a:r>
            <a:endParaRPr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 Fine of all students.</a:t>
            </a:r>
            <a:endParaRPr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Which book is issued by the student </a:t>
            </a:r>
            <a:endParaRPr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/>
              <a:buChar char="•"/>
            </a:pPr>
            <a:r>
              <a:rPr lang="en-US"/>
              <a:t>The number of copies of book which can help the librarian to know which book to order.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5 – Book Search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Books present in the library can be searched </a:t>
            </a:r>
            <a:endParaRPr/>
          </a:p>
          <a:p>
            <a:pPr marL="240030" lvl="0" indent="-240030" algn="l" rtl="0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The books can be searched on various parameters such as</a:t>
            </a:r>
            <a:endParaRPr/>
          </a:p>
          <a:p>
            <a:pPr marL="240030" lvl="0" indent="-240030" algn="l" rtl="0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Subject wise Search- If a student wants a book related to open source programming then system will show all the books related to osp present in the library .</a:t>
            </a:r>
            <a:endParaRPr/>
          </a:p>
          <a:p>
            <a:pPr marL="240030" lvl="0" indent="-240030" algn="l" rtl="0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Author Wise Search- Can search a book on particular author. The system will show all the books on that author available in the library </a:t>
            </a:r>
            <a:endParaRPr/>
          </a:p>
          <a:p>
            <a:pPr marL="240030" lvl="0" indent="-240030" algn="l" rtl="0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Char char="•"/>
            </a:pPr>
            <a:r>
              <a:rPr lang="en-US"/>
              <a:t>Year Wise Search- Searching a book based on particular edition will be available.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6 - Book Recommendation </a:t>
            </a:r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800"/>
              <a:buChar char="–"/>
            </a:pPr>
            <a:r>
              <a:rPr lang="en-US" sz="2800"/>
              <a:t>In this , user will be allowed to recommend any book he/she require . </a:t>
            </a:r>
            <a:endParaRPr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800"/>
              <a:buChar char="–"/>
            </a:pPr>
            <a:r>
              <a:rPr lang="en-US" sz="2800"/>
              <a:t>This information will go into the admin login where he can inform the higher authorities for  supply of the books.</a:t>
            </a:r>
            <a:endParaRPr/>
          </a:p>
          <a:p>
            <a:pPr marL="240030" lvl="0" indent="-113029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/>
              <a:buNone/>
            </a:pPr>
            <a:r>
              <a:rPr lang="en-US">
                <a:solidFill>
                  <a:srgbClr val="55837F"/>
                </a:solidFill>
                <a:latin typeface="Arial Black"/>
                <a:ea typeface="Arial Black"/>
                <a:cs typeface="Arial Black"/>
                <a:sym typeface="Arial Black"/>
              </a:rPr>
              <a:t>Module 7 - Feedback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Feedback will be taken from the user related to our system and all the feedback will be stored in a database and will be displayed in admin login which will help us to remove all the bugs and improve our library management system.</a:t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3962400"/>
            <a:ext cx="6248400" cy="2636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rgbClr val="000000"/>
      </a:dk1>
      <a:lt1>
        <a:srgbClr val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589</Words>
  <Application>Microsoft Office PowerPoint</Application>
  <PresentationFormat>On-screen Show (4:3)</PresentationFormat>
  <Paragraphs>52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Corbel</vt:lpstr>
      <vt:lpstr>Castellar</vt:lpstr>
      <vt:lpstr>Calibri</vt:lpstr>
      <vt:lpstr>Berlin Sans FB Demi</vt:lpstr>
      <vt:lpstr>Arial Black</vt:lpstr>
      <vt:lpstr>Arial</vt:lpstr>
      <vt:lpstr>Century Schoolbook</vt:lpstr>
      <vt:lpstr>Feathered</vt:lpstr>
      <vt:lpstr>ONLINE LIBRARY MANAGEMENT SYSTEM</vt:lpstr>
      <vt:lpstr>OVERVIEW  </vt:lpstr>
      <vt:lpstr>Module 1 - Student Login / Admin Login </vt:lpstr>
      <vt:lpstr>Module 2 - Signup For New Uses</vt:lpstr>
      <vt:lpstr>Module 3 - Student Profile</vt:lpstr>
      <vt:lpstr>Module 4 - Admin Panel </vt:lpstr>
      <vt:lpstr>Module 5 – Book Search</vt:lpstr>
      <vt:lpstr>Module 6 - Book Recommendation </vt:lpstr>
      <vt:lpstr>Module 7 - Feedback</vt:lpstr>
      <vt:lpstr>Other Functionalities</vt:lpstr>
      <vt:lpstr>ER DIAGRAM 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LIBRARY MANAGEMENT SYSTEM</dc:title>
  <cp:lastModifiedBy>mahato.kaushik007@gmail.com</cp:lastModifiedBy>
  <cp:revision>2</cp:revision>
  <dcterms:modified xsi:type="dcterms:W3CDTF">2022-01-26T13:16:50Z</dcterms:modified>
</cp:coreProperties>
</file>