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8" r:id="rId4"/>
    <p:sldId id="259" r:id="rId5"/>
    <p:sldId id="260" r:id="rId6"/>
    <p:sldId id="261" r:id="rId7"/>
    <p:sldId id="262" r:id="rId8"/>
    <p:sldId id="257" r:id="rId9"/>
    <p:sldId id="267" r:id="rId10"/>
    <p:sldId id="266" r:id="rId11"/>
    <p:sldId id="265"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FD4C6-7C9B-D418-E915-3525CBF4B9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87454B3-6591-8EF9-5428-15884399D3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21B4A4B-1ED9-3FCA-F159-26E64540A5DF}"/>
              </a:ext>
            </a:extLst>
          </p:cNvPr>
          <p:cNvSpPr>
            <a:spLocks noGrp="1"/>
          </p:cNvSpPr>
          <p:nvPr>
            <p:ph type="dt" sz="half" idx="10"/>
          </p:nvPr>
        </p:nvSpPr>
        <p:spPr/>
        <p:txBody>
          <a:bodyPr/>
          <a:lstStyle/>
          <a:p>
            <a:fld id="{6DDF0A28-8785-4E20-B729-5B3D2FD996E4}" type="datetimeFigureOut">
              <a:rPr lang="en-IN" smtClean="0"/>
              <a:t>01-05-2024</a:t>
            </a:fld>
            <a:endParaRPr lang="en-IN"/>
          </a:p>
        </p:txBody>
      </p:sp>
      <p:sp>
        <p:nvSpPr>
          <p:cNvPr id="5" name="Footer Placeholder 4">
            <a:extLst>
              <a:ext uri="{FF2B5EF4-FFF2-40B4-BE49-F238E27FC236}">
                <a16:creationId xmlns:a16="http://schemas.microsoft.com/office/drawing/2014/main" id="{8EBCC1C4-7501-7D78-C039-8A13CFC2FD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EB4F6B-2D12-DD9B-00DB-308B720DA3EF}"/>
              </a:ext>
            </a:extLst>
          </p:cNvPr>
          <p:cNvSpPr>
            <a:spLocks noGrp="1"/>
          </p:cNvSpPr>
          <p:nvPr>
            <p:ph type="sldNum" sz="quarter" idx="12"/>
          </p:nvPr>
        </p:nvSpPr>
        <p:spPr/>
        <p:txBody>
          <a:bodyPr/>
          <a:lstStyle/>
          <a:p>
            <a:fld id="{A7EA66C9-641F-41EE-880C-8EFA892D6DE4}" type="slidenum">
              <a:rPr lang="en-IN" smtClean="0"/>
              <a:t>‹#›</a:t>
            </a:fld>
            <a:endParaRPr lang="en-IN"/>
          </a:p>
        </p:txBody>
      </p:sp>
    </p:spTree>
    <p:extLst>
      <p:ext uri="{BB962C8B-B14F-4D97-AF65-F5344CB8AC3E}">
        <p14:creationId xmlns:p14="http://schemas.microsoft.com/office/powerpoint/2010/main" val="3234055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B4C4D-FA70-FDBA-74BE-138A1423C63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93DC42-3D47-C000-250A-974EDE7394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5CBA4B-572E-C00C-0A9D-F996D45FAC8D}"/>
              </a:ext>
            </a:extLst>
          </p:cNvPr>
          <p:cNvSpPr>
            <a:spLocks noGrp="1"/>
          </p:cNvSpPr>
          <p:nvPr>
            <p:ph type="dt" sz="half" idx="10"/>
          </p:nvPr>
        </p:nvSpPr>
        <p:spPr/>
        <p:txBody>
          <a:bodyPr/>
          <a:lstStyle/>
          <a:p>
            <a:fld id="{6DDF0A28-8785-4E20-B729-5B3D2FD996E4}" type="datetimeFigureOut">
              <a:rPr lang="en-IN" smtClean="0"/>
              <a:t>01-05-2024</a:t>
            </a:fld>
            <a:endParaRPr lang="en-IN"/>
          </a:p>
        </p:txBody>
      </p:sp>
      <p:sp>
        <p:nvSpPr>
          <p:cNvPr id="5" name="Footer Placeholder 4">
            <a:extLst>
              <a:ext uri="{FF2B5EF4-FFF2-40B4-BE49-F238E27FC236}">
                <a16:creationId xmlns:a16="http://schemas.microsoft.com/office/drawing/2014/main" id="{2E7AADA3-5DF0-B6A3-7D4E-F063AEE8AF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FAE980-D89E-B1AD-80B6-ECEF8E955CFA}"/>
              </a:ext>
            </a:extLst>
          </p:cNvPr>
          <p:cNvSpPr>
            <a:spLocks noGrp="1"/>
          </p:cNvSpPr>
          <p:nvPr>
            <p:ph type="sldNum" sz="quarter" idx="12"/>
          </p:nvPr>
        </p:nvSpPr>
        <p:spPr/>
        <p:txBody>
          <a:bodyPr/>
          <a:lstStyle/>
          <a:p>
            <a:fld id="{A7EA66C9-641F-41EE-880C-8EFA892D6DE4}" type="slidenum">
              <a:rPr lang="en-IN" smtClean="0"/>
              <a:t>‹#›</a:t>
            </a:fld>
            <a:endParaRPr lang="en-IN"/>
          </a:p>
        </p:txBody>
      </p:sp>
    </p:spTree>
    <p:extLst>
      <p:ext uri="{BB962C8B-B14F-4D97-AF65-F5344CB8AC3E}">
        <p14:creationId xmlns:p14="http://schemas.microsoft.com/office/powerpoint/2010/main" val="3334131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8BDA64-38E3-A586-9A45-178D63D08E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E87D7C-C952-00E1-B758-021AD997F5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344965-D68F-C186-2425-787A9905BE34}"/>
              </a:ext>
            </a:extLst>
          </p:cNvPr>
          <p:cNvSpPr>
            <a:spLocks noGrp="1"/>
          </p:cNvSpPr>
          <p:nvPr>
            <p:ph type="dt" sz="half" idx="10"/>
          </p:nvPr>
        </p:nvSpPr>
        <p:spPr/>
        <p:txBody>
          <a:bodyPr/>
          <a:lstStyle/>
          <a:p>
            <a:fld id="{6DDF0A28-8785-4E20-B729-5B3D2FD996E4}" type="datetimeFigureOut">
              <a:rPr lang="en-IN" smtClean="0"/>
              <a:t>01-05-2024</a:t>
            </a:fld>
            <a:endParaRPr lang="en-IN"/>
          </a:p>
        </p:txBody>
      </p:sp>
      <p:sp>
        <p:nvSpPr>
          <p:cNvPr id="5" name="Footer Placeholder 4">
            <a:extLst>
              <a:ext uri="{FF2B5EF4-FFF2-40B4-BE49-F238E27FC236}">
                <a16:creationId xmlns:a16="http://schemas.microsoft.com/office/drawing/2014/main" id="{0214DDE2-E315-AD2C-047E-AA302392A6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5AB1AB-60EE-9332-A089-F74A8242B5FD}"/>
              </a:ext>
            </a:extLst>
          </p:cNvPr>
          <p:cNvSpPr>
            <a:spLocks noGrp="1"/>
          </p:cNvSpPr>
          <p:nvPr>
            <p:ph type="sldNum" sz="quarter" idx="12"/>
          </p:nvPr>
        </p:nvSpPr>
        <p:spPr/>
        <p:txBody>
          <a:bodyPr/>
          <a:lstStyle/>
          <a:p>
            <a:fld id="{A7EA66C9-641F-41EE-880C-8EFA892D6DE4}" type="slidenum">
              <a:rPr lang="en-IN" smtClean="0"/>
              <a:t>‹#›</a:t>
            </a:fld>
            <a:endParaRPr lang="en-IN"/>
          </a:p>
        </p:txBody>
      </p:sp>
    </p:spTree>
    <p:extLst>
      <p:ext uri="{BB962C8B-B14F-4D97-AF65-F5344CB8AC3E}">
        <p14:creationId xmlns:p14="http://schemas.microsoft.com/office/powerpoint/2010/main" val="7340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48352-0D3A-D55E-A02A-97F59A933B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04B16A-3F89-E711-A408-61C9E51940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5211F4-158A-22D4-693F-6694767D1560}"/>
              </a:ext>
            </a:extLst>
          </p:cNvPr>
          <p:cNvSpPr>
            <a:spLocks noGrp="1"/>
          </p:cNvSpPr>
          <p:nvPr>
            <p:ph type="dt" sz="half" idx="10"/>
          </p:nvPr>
        </p:nvSpPr>
        <p:spPr/>
        <p:txBody>
          <a:bodyPr/>
          <a:lstStyle/>
          <a:p>
            <a:fld id="{6DDF0A28-8785-4E20-B729-5B3D2FD996E4}" type="datetimeFigureOut">
              <a:rPr lang="en-IN" smtClean="0"/>
              <a:t>01-05-2024</a:t>
            </a:fld>
            <a:endParaRPr lang="en-IN"/>
          </a:p>
        </p:txBody>
      </p:sp>
      <p:sp>
        <p:nvSpPr>
          <p:cNvPr id="5" name="Footer Placeholder 4">
            <a:extLst>
              <a:ext uri="{FF2B5EF4-FFF2-40B4-BE49-F238E27FC236}">
                <a16:creationId xmlns:a16="http://schemas.microsoft.com/office/drawing/2014/main" id="{4E54EF27-75FE-98DB-CA2F-79ACCBC515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989E9A-A33B-2AD1-010B-B38FCBF43A21}"/>
              </a:ext>
            </a:extLst>
          </p:cNvPr>
          <p:cNvSpPr>
            <a:spLocks noGrp="1"/>
          </p:cNvSpPr>
          <p:nvPr>
            <p:ph type="sldNum" sz="quarter" idx="12"/>
          </p:nvPr>
        </p:nvSpPr>
        <p:spPr/>
        <p:txBody>
          <a:bodyPr/>
          <a:lstStyle/>
          <a:p>
            <a:fld id="{A7EA66C9-641F-41EE-880C-8EFA892D6DE4}" type="slidenum">
              <a:rPr lang="en-IN" smtClean="0"/>
              <a:t>‹#›</a:t>
            </a:fld>
            <a:endParaRPr lang="en-IN"/>
          </a:p>
        </p:txBody>
      </p:sp>
    </p:spTree>
    <p:extLst>
      <p:ext uri="{BB962C8B-B14F-4D97-AF65-F5344CB8AC3E}">
        <p14:creationId xmlns:p14="http://schemas.microsoft.com/office/powerpoint/2010/main" val="2425577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E8775-735F-F536-A469-FE20A55E7A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F55EFCA-D26C-894C-4901-7AC9A04B65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2371D7-82B8-D165-7081-B2824DFD221D}"/>
              </a:ext>
            </a:extLst>
          </p:cNvPr>
          <p:cNvSpPr>
            <a:spLocks noGrp="1"/>
          </p:cNvSpPr>
          <p:nvPr>
            <p:ph type="dt" sz="half" idx="10"/>
          </p:nvPr>
        </p:nvSpPr>
        <p:spPr/>
        <p:txBody>
          <a:bodyPr/>
          <a:lstStyle/>
          <a:p>
            <a:fld id="{6DDF0A28-8785-4E20-B729-5B3D2FD996E4}" type="datetimeFigureOut">
              <a:rPr lang="en-IN" smtClean="0"/>
              <a:t>01-05-2024</a:t>
            </a:fld>
            <a:endParaRPr lang="en-IN"/>
          </a:p>
        </p:txBody>
      </p:sp>
      <p:sp>
        <p:nvSpPr>
          <p:cNvPr id="5" name="Footer Placeholder 4">
            <a:extLst>
              <a:ext uri="{FF2B5EF4-FFF2-40B4-BE49-F238E27FC236}">
                <a16:creationId xmlns:a16="http://schemas.microsoft.com/office/drawing/2014/main" id="{67517BAE-7D1C-E5B2-F236-D242AD7A6F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CA75CE-6F78-9029-BA36-CC3D5E77E5F1}"/>
              </a:ext>
            </a:extLst>
          </p:cNvPr>
          <p:cNvSpPr>
            <a:spLocks noGrp="1"/>
          </p:cNvSpPr>
          <p:nvPr>
            <p:ph type="sldNum" sz="quarter" idx="12"/>
          </p:nvPr>
        </p:nvSpPr>
        <p:spPr/>
        <p:txBody>
          <a:bodyPr/>
          <a:lstStyle/>
          <a:p>
            <a:fld id="{A7EA66C9-641F-41EE-880C-8EFA892D6DE4}" type="slidenum">
              <a:rPr lang="en-IN" smtClean="0"/>
              <a:t>‹#›</a:t>
            </a:fld>
            <a:endParaRPr lang="en-IN"/>
          </a:p>
        </p:txBody>
      </p:sp>
    </p:spTree>
    <p:extLst>
      <p:ext uri="{BB962C8B-B14F-4D97-AF65-F5344CB8AC3E}">
        <p14:creationId xmlns:p14="http://schemas.microsoft.com/office/powerpoint/2010/main" val="2096413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687C2-D0AE-B8A2-9845-C502EC34E8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FC203C-5495-B11B-9B4F-FBAC11CE96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26B85C-CC3E-F749-9860-CEEF42AEB6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F86E88-E815-4A3E-CEB1-BBBB99A094E9}"/>
              </a:ext>
            </a:extLst>
          </p:cNvPr>
          <p:cNvSpPr>
            <a:spLocks noGrp="1"/>
          </p:cNvSpPr>
          <p:nvPr>
            <p:ph type="dt" sz="half" idx="10"/>
          </p:nvPr>
        </p:nvSpPr>
        <p:spPr/>
        <p:txBody>
          <a:bodyPr/>
          <a:lstStyle/>
          <a:p>
            <a:fld id="{6DDF0A28-8785-4E20-B729-5B3D2FD996E4}" type="datetimeFigureOut">
              <a:rPr lang="en-IN" smtClean="0"/>
              <a:t>01-05-2024</a:t>
            </a:fld>
            <a:endParaRPr lang="en-IN"/>
          </a:p>
        </p:txBody>
      </p:sp>
      <p:sp>
        <p:nvSpPr>
          <p:cNvPr id="6" name="Footer Placeholder 5">
            <a:extLst>
              <a:ext uri="{FF2B5EF4-FFF2-40B4-BE49-F238E27FC236}">
                <a16:creationId xmlns:a16="http://schemas.microsoft.com/office/drawing/2014/main" id="{73253B24-6F5F-E4D5-D02D-2E643E39A6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4818EE-CE28-F184-FA2F-C93273A399D1}"/>
              </a:ext>
            </a:extLst>
          </p:cNvPr>
          <p:cNvSpPr>
            <a:spLocks noGrp="1"/>
          </p:cNvSpPr>
          <p:nvPr>
            <p:ph type="sldNum" sz="quarter" idx="12"/>
          </p:nvPr>
        </p:nvSpPr>
        <p:spPr/>
        <p:txBody>
          <a:bodyPr/>
          <a:lstStyle/>
          <a:p>
            <a:fld id="{A7EA66C9-641F-41EE-880C-8EFA892D6DE4}" type="slidenum">
              <a:rPr lang="en-IN" smtClean="0"/>
              <a:t>‹#›</a:t>
            </a:fld>
            <a:endParaRPr lang="en-IN"/>
          </a:p>
        </p:txBody>
      </p:sp>
    </p:spTree>
    <p:extLst>
      <p:ext uri="{BB962C8B-B14F-4D97-AF65-F5344CB8AC3E}">
        <p14:creationId xmlns:p14="http://schemas.microsoft.com/office/powerpoint/2010/main" val="1411965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812F9-31D5-27F8-92FB-C081934A85B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C8E698-CCDC-38D6-FEA1-CE94008F0A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7A2382-A5DC-CA04-4E9B-5CFC4B88F5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A288B0-9B46-BA07-5B8E-7D520E6A35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3FFE1C-27ED-702B-81DF-C184852943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F92E565-6376-1286-3024-6B9ED9DF2BBE}"/>
              </a:ext>
            </a:extLst>
          </p:cNvPr>
          <p:cNvSpPr>
            <a:spLocks noGrp="1"/>
          </p:cNvSpPr>
          <p:nvPr>
            <p:ph type="dt" sz="half" idx="10"/>
          </p:nvPr>
        </p:nvSpPr>
        <p:spPr/>
        <p:txBody>
          <a:bodyPr/>
          <a:lstStyle/>
          <a:p>
            <a:fld id="{6DDF0A28-8785-4E20-B729-5B3D2FD996E4}" type="datetimeFigureOut">
              <a:rPr lang="en-IN" smtClean="0"/>
              <a:t>01-05-2024</a:t>
            </a:fld>
            <a:endParaRPr lang="en-IN"/>
          </a:p>
        </p:txBody>
      </p:sp>
      <p:sp>
        <p:nvSpPr>
          <p:cNvPr id="8" name="Footer Placeholder 7">
            <a:extLst>
              <a:ext uri="{FF2B5EF4-FFF2-40B4-BE49-F238E27FC236}">
                <a16:creationId xmlns:a16="http://schemas.microsoft.com/office/drawing/2014/main" id="{0340F5EF-F120-51FF-8912-43D1CF7C726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FC6FE3E-0664-8A35-4235-E65E167D3CA5}"/>
              </a:ext>
            </a:extLst>
          </p:cNvPr>
          <p:cNvSpPr>
            <a:spLocks noGrp="1"/>
          </p:cNvSpPr>
          <p:nvPr>
            <p:ph type="sldNum" sz="quarter" idx="12"/>
          </p:nvPr>
        </p:nvSpPr>
        <p:spPr/>
        <p:txBody>
          <a:bodyPr/>
          <a:lstStyle/>
          <a:p>
            <a:fld id="{A7EA66C9-641F-41EE-880C-8EFA892D6DE4}" type="slidenum">
              <a:rPr lang="en-IN" smtClean="0"/>
              <a:t>‹#›</a:t>
            </a:fld>
            <a:endParaRPr lang="en-IN"/>
          </a:p>
        </p:txBody>
      </p:sp>
    </p:spTree>
    <p:extLst>
      <p:ext uri="{BB962C8B-B14F-4D97-AF65-F5344CB8AC3E}">
        <p14:creationId xmlns:p14="http://schemas.microsoft.com/office/powerpoint/2010/main" val="3598560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1BA6F-4FDA-2798-118A-D099C1DDEF2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C8DECD-A6D3-24EB-D9D7-4225111320CD}"/>
              </a:ext>
            </a:extLst>
          </p:cNvPr>
          <p:cNvSpPr>
            <a:spLocks noGrp="1"/>
          </p:cNvSpPr>
          <p:nvPr>
            <p:ph type="dt" sz="half" idx="10"/>
          </p:nvPr>
        </p:nvSpPr>
        <p:spPr/>
        <p:txBody>
          <a:bodyPr/>
          <a:lstStyle/>
          <a:p>
            <a:fld id="{6DDF0A28-8785-4E20-B729-5B3D2FD996E4}" type="datetimeFigureOut">
              <a:rPr lang="en-IN" smtClean="0"/>
              <a:t>01-05-2024</a:t>
            </a:fld>
            <a:endParaRPr lang="en-IN"/>
          </a:p>
        </p:txBody>
      </p:sp>
      <p:sp>
        <p:nvSpPr>
          <p:cNvPr id="4" name="Footer Placeholder 3">
            <a:extLst>
              <a:ext uri="{FF2B5EF4-FFF2-40B4-BE49-F238E27FC236}">
                <a16:creationId xmlns:a16="http://schemas.microsoft.com/office/drawing/2014/main" id="{96712AFC-CFCF-98AA-AE1E-6575BC0EB02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C54331C-1B16-8484-D81F-C5631F904658}"/>
              </a:ext>
            </a:extLst>
          </p:cNvPr>
          <p:cNvSpPr>
            <a:spLocks noGrp="1"/>
          </p:cNvSpPr>
          <p:nvPr>
            <p:ph type="sldNum" sz="quarter" idx="12"/>
          </p:nvPr>
        </p:nvSpPr>
        <p:spPr/>
        <p:txBody>
          <a:bodyPr/>
          <a:lstStyle/>
          <a:p>
            <a:fld id="{A7EA66C9-641F-41EE-880C-8EFA892D6DE4}" type="slidenum">
              <a:rPr lang="en-IN" smtClean="0"/>
              <a:t>‹#›</a:t>
            </a:fld>
            <a:endParaRPr lang="en-IN"/>
          </a:p>
        </p:txBody>
      </p:sp>
    </p:spTree>
    <p:extLst>
      <p:ext uri="{BB962C8B-B14F-4D97-AF65-F5344CB8AC3E}">
        <p14:creationId xmlns:p14="http://schemas.microsoft.com/office/powerpoint/2010/main" val="3109637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E8DB30-B0DE-39A8-C88C-12B83918C93D}"/>
              </a:ext>
            </a:extLst>
          </p:cNvPr>
          <p:cNvSpPr>
            <a:spLocks noGrp="1"/>
          </p:cNvSpPr>
          <p:nvPr>
            <p:ph type="dt" sz="half" idx="10"/>
          </p:nvPr>
        </p:nvSpPr>
        <p:spPr/>
        <p:txBody>
          <a:bodyPr/>
          <a:lstStyle/>
          <a:p>
            <a:fld id="{6DDF0A28-8785-4E20-B729-5B3D2FD996E4}" type="datetimeFigureOut">
              <a:rPr lang="en-IN" smtClean="0"/>
              <a:t>01-05-2024</a:t>
            </a:fld>
            <a:endParaRPr lang="en-IN"/>
          </a:p>
        </p:txBody>
      </p:sp>
      <p:sp>
        <p:nvSpPr>
          <p:cNvPr id="3" name="Footer Placeholder 2">
            <a:extLst>
              <a:ext uri="{FF2B5EF4-FFF2-40B4-BE49-F238E27FC236}">
                <a16:creationId xmlns:a16="http://schemas.microsoft.com/office/drawing/2014/main" id="{B01EFA08-5534-B2E1-2844-41C1986D4C5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588F41D-43C2-120D-521F-5C8E85CF3B64}"/>
              </a:ext>
            </a:extLst>
          </p:cNvPr>
          <p:cNvSpPr>
            <a:spLocks noGrp="1"/>
          </p:cNvSpPr>
          <p:nvPr>
            <p:ph type="sldNum" sz="quarter" idx="12"/>
          </p:nvPr>
        </p:nvSpPr>
        <p:spPr/>
        <p:txBody>
          <a:bodyPr/>
          <a:lstStyle/>
          <a:p>
            <a:fld id="{A7EA66C9-641F-41EE-880C-8EFA892D6DE4}" type="slidenum">
              <a:rPr lang="en-IN" smtClean="0"/>
              <a:t>‹#›</a:t>
            </a:fld>
            <a:endParaRPr lang="en-IN"/>
          </a:p>
        </p:txBody>
      </p:sp>
    </p:spTree>
    <p:extLst>
      <p:ext uri="{BB962C8B-B14F-4D97-AF65-F5344CB8AC3E}">
        <p14:creationId xmlns:p14="http://schemas.microsoft.com/office/powerpoint/2010/main" val="2344694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707A0-EDBE-D6C6-9815-DCC39BE92A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E27117B-BF5C-5070-9633-1EDB32A98A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2678A4-5196-BCDA-9BD3-186F439DC9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DE52B-B9AD-2B49-19FF-0EC5535AC44B}"/>
              </a:ext>
            </a:extLst>
          </p:cNvPr>
          <p:cNvSpPr>
            <a:spLocks noGrp="1"/>
          </p:cNvSpPr>
          <p:nvPr>
            <p:ph type="dt" sz="half" idx="10"/>
          </p:nvPr>
        </p:nvSpPr>
        <p:spPr/>
        <p:txBody>
          <a:bodyPr/>
          <a:lstStyle/>
          <a:p>
            <a:fld id="{6DDF0A28-8785-4E20-B729-5B3D2FD996E4}" type="datetimeFigureOut">
              <a:rPr lang="en-IN" smtClean="0"/>
              <a:t>01-05-2024</a:t>
            </a:fld>
            <a:endParaRPr lang="en-IN"/>
          </a:p>
        </p:txBody>
      </p:sp>
      <p:sp>
        <p:nvSpPr>
          <p:cNvPr id="6" name="Footer Placeholder 5">
            <a:extLst>
              <a:ext uri="{FF2B5EF4-FFF2-40B4-BE49-F238E27FC236}">
                <a16:creationId xmlns:a16="http://schemas.microsoft.com/office/drawing/2014/main" id="{9C40A262-9A7E-B0C4-B017-97DAE62481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7F308D-822A-0308-002C-F78A0B9AD4B5}"/>
              </a:ext>
            </a:extLst>
          </p:cNvPr>
          <p:cNvSpPr>
            <a:spLocks noGrp="1"/>
          </p:cNvSpPr>
          <p:nvPr>
            <p:ph type="sldNum" sz="quarter" idx="12"/>
          </p:nvPr>
        </p:nvSpPr>
        <p:spPr/>
        <p:txBody>
          <a:bodyPr/>
          <a:lstStyle/>
          <a:p>
            <a:fld id="{A7EA66C9-641F-41EE-880C-8EFA892D6DE4}" type="slidenum">
              <a:rPr lang="en-IN" smtClean="0"/>
              <a:t>‹#›</a:t>
            </a:fld>
            <a:endParaRPr lang="en-IN"/>
          </a:p>
        </p:txBody>
      </p:sp>
    </p:spTree>
    <p:extLst>
      <p:ext uri="{BB962C8B-B14F-4D97-AF65-F5344CB8AC3E}">
        <p14:creationId xmlns:p14="http://schemas.microsoft.com/office/powerpoint/2010/main" val="4101934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5A014-3966-A421-29C7-9331ECB3C3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59E5E1A-E508-340C-A862-0D6909295E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4B4E0DB-1B33-555D-AB0B-CB1E818679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D97FBA-7590-A409-704C-6D817A33A5CD}"/>
              </a:ext>
            </a:extLst>
          </p:cNvPr>
          <p:cNvSpPr>
            <a:spLocks noGrp="1"/>
          </p:cNvSpPr>
          <p:nvPr>
            <p:ph type="dt" sz="half" idx="10"/>
          </p:nvPr>
        </p:nvSpPr>
        <p:spPr/>
        <p:txBody>
          <a:bodyPr/>
          <a:lstStyle/>
          <a:p>
            <a:fld id="{6DDF0A28-8785-4E20-B729-5B3D2FD996E4}" type="datetimeFigureOut">
              <a:rPr lang="en-IN" smtClean="0"/>
              <a:t>01-05-2024</a:t>
            </a:fld>
            <a:endParaRPr lang="en-IN"/>
          </a:p>
        </p:txBody>
      </p:sp>
      <p:sp>
        <p:nvSpPr>
          <p:cNvPr id="6" name="Footer Placeholder 5">
            <a:extLst>
              <a:ext uri="{FF2B5EF4-FFF2-40B4-BE49-F238E27FC236}">
                <a16:creationId xmlns:a16="http://schemas.microsoft.com/office/drawing/2014/main" id="{25AD5742-22E9-E213-AD49-F4F09C9AF6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9B4D93-5464-0AF8-9BAE-245D9C781443}"/>
              </a:ext>
            </a:extLst>
          </p:cNvPr>
          <p:cNvSpPr>
            <a:spLocks noGrp="1"/>
          </p:cNvSpPr>
          <p:nvPr>
            <p:ph type="sldNum" sz="quarter" idx="12"/>
          </p:nvPr>
        </p:nvSpPr>
        <p:spPr/>
        <p:txBody>
          <a:bodyPr/>
          <a:lstStyle/>
          <a:p>
            <a:fld id="{A7EA66C9-641F-41EE-880C-8EFA892D6DE4}" type="slidenum">
              <a:rPr lang="en-IN" smtClean="0"/>
              <a:t>‹#›</a:t>
            </a:fld>
            <a:endParaRPr lang="en-IN"/>
          </a:p>
        </p:txBody>
      </p:sp>
    </p:spTree>
    <p:extLst>
      <p:ext uri="{BB962C8B-B14F-4D97-AF65-F5344CB8AC3E}">
        <p14:creationId xmlns:p14="http://schemas.microsoft.com/office/powerpoint/2010/main" val="586762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23D172-23ED-78E2-C42C-19E5E535F2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B8FE52-9345-3786-B38B-CAA23E449A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4D303F-3485-D1DA-D1FC-AD02EB8BEC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DF0A28-8785-4E20-B729-5B3D2FD996E4}" type="datetimeFigureOut">
              <a:rPr lang="en-IN" smtClean="0"/>
              <a:t>01-05-2024</a:t>
            </a:fld>
            <a:endParaRPr lang="en-IN"/>
          </a:p>
        </p:txBody>
      </p:sp>
      <p:sp>
        <p:nvSpPr>
          <p:cNvPr id="5" name="Footer Placeholder 4">
            <a:extLst>
              <a:ext uri="{FF2B5EF4-FFF2-40B4-BE49-F238E27FC236}">
                <a16:creationId xmlns:a16="http://schemas.microsoft.com/office/drawing/2014/main" id="{9782C747-CEB2-D038-4397-DD5EDE43AD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6627AA4-F5A4-535B-9B00-92695C314F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EA66C9-641F-41EE-880C-8EFA892D6DE4}" type="slidenum">
              <a:rPr lang="en-IN" smtClean="0"/>
              <a:t>‹#›</a:t>
            </a:fld>
            <a:endParaRPr lang="en-IN"/>
          </a:p>
        </p:txBody>
      </p:sp>
    </p:spTree>
    <p:extLst>
      <p:ext uri="{BB962C8B-B14F-4D97-AF65-F5344CB8AC3E}">
        <p14:creationId xmlns:p14="http://schemas.microsoft.com/office/powerpoint/2010/main" val="2865913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pic>
        <p:nvPicPr>
          <p:cNvPr id="1030" name="Picture 6" descr="Here's Everything You Need To Know About Supply Chain Management">
            <a:extLst>
              <a:ext uri="{FF2B5EF4-FFF2-40B4-BE49-F238E27FC236}">
                <a16:creationId xmlns:a16="http://schemas.microsoft.com/office/drawing/2014/main" id="{DCBAF0E9-D8FB-B443-C83A-EC84BADD33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5425" cy="747568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tliQ Technologies · GitHub">
            <a:extLst>
              <a:ext uri="{FF2B5EF4-FFF2-40B4-BE49-F238E27FC236}">
                <a16:creationId xmlns:a16="http://schemas.microsoft.com/office/drawing/2014/main" id="{8B052419-1955-E110-C9CE-866A03A916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91802" cy="11712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debasics – Medium">
            <a:extLst>
              <a:ext uri="{FF2B5EF4-FFF2-40B4-BE49-F238E27FC236}">
                <a16:creationId xmlns:a16="http://schemas.microsoft.com/office/drawing/2014/main" id="{224C10A4-2D46-999B-A063-5EC4BBDE36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18688" y="1"/>
            <a:ext cx="1373312" cy="117125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06210E5-344E-25D8-C8E6-12324E7C8A65}"/>
              </a:ext>
            </a:extLst>
          </p:cNvPr>
          <p:cNvSpPr txBox="1"/>
          <p:nvPr/>
        </p:nvSpPr>
        <p:spPr>
          <a:xfrm>
            <a:off x="1376738" y="123962"/>
            <a:ext cx="9030984" cy="1077218"/>
          </a:xfrm>
          <a:prstGeom prst="rect">
            <a:avLst/>
          </a:prstGeom>
          <a:noFill/>
        </p:spPr>
        <p:txBody>
          <a:bodyPr wrap="square" rtlCol="0">
            <a:spAutoFit/>
          </a:bodyPr>
          <a:lstStyle/>
          <a:p>
            <a:r>
              <a:rPr lang="en-IN" sz="3200" b="1" dirty="0">
                <a:highlight>
                  <a:srgbClr val="C0C0C0"/>
                </a:highlight>
                <a:latin typeface="Candara" panose="020E0502030303020204" pitchFamily="34" charset="0"/>
              </a:rPr>
              <a:t>Generating Insights to solve a Supply chain issue in the FMCG Domain</a:t>
            </a:r>
          </a:p>
        </p:txBody>
      </p:sp>
    </p:spTree>
    <p:extLst>
      <p:ext uri="{BB962C8B-B14F-4D97-AF65-F5344CB8AC3E}">
        <p14:creationId xmlns:p14="http://schemas.microsoft.com/office/powerpoint/2010/main" val="714900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4169C2-926A-CDF6-F268-EF235AE3BE6C}"/>
              </a:ext>
            </a:extLst>
          </p:cNvPr>
          <p:cNvPicPr>
            <a:picLocks noChangeAspect="1"/>
          </p:cNvPicPr>
          <p:nvPr/>
        </p:nvPicPr>
        <p:blipFill>
          <a:blip r:embed="rId2"/>
          <a:stretch>
            <a:fillRect/>
          </a:stretch>
        </p:blipFill>
        <p:spPr>
          <a:xfrm>
            <a:off x="298968" y="461665"/>
            <a:ext cx="11249185" cy="4332421"/>
          </a:xfrm>
          <a:prstGeom prst="rect">
            <a:avLst/>
          </a:prstGeom>
        </p:spPr>
      </p:pic>
      <p:sp>
        <p:nvSpPr>
          <p:cNvPr id="4" name="TextBox 3">
            <a:extLst>
              <a:ext uri="{FF2B5EF4-FFF2-40B4-BE49-F238E27FC236}">
                <a16:creationId xmlns:a16="http://schemas.microsoft.com/office/drawing/2014/main" id="{75F1BA63-84BB-0834-4DD7-40228EE9B69F}"/>
              </a:ext>
            </a:extLst>
          </p:cNvPr>
          <p:cNvSpPr txBox="1"/>
          <p:nvPr/>
        </p:nvSpPr>
        <p:spPr>
          <a:xfrm>
            <a:off x="0" y="0"/>
            <a:ext cx="12078984" cy="461665"/>
          </a:xfrm>
          <a:prstGeom prst="rect">
            <a:avLst/>
          </a:prstGeom>
          <a:noFill/>
        </p:spPr>
        <p:txBody>
          <a:bodyPr wrap="square" rtlCol="0">
            <a:spAutoFit/>
          </a:bodyPr>
          <a:lstStyle/>
          <a:p>
            <a:pPr algn="ctr"/>
            <a:r>
              <a:rPr lang="en-IN" sz="2400" b="1" dirty="0"/>
              <a:t>Targets of metrics and timely trend in LIFR and VOFR</a:t>
            </a:r>
          </a:p>
        </p:txBody>
      </p:sp>
      <p:sp>
        <p:nvSpPr>
          <p:cNvPr id="5" name="TextBox 4">
            <a:extLst>
              <a:ext uri="{FF2B5EF4-FFF2-40B4-BE49-F238E27FC236}">
                <a16:creationId xmlns:a16="http://schemas.microsoft.com/office/drawing/2014/main" id="{0829F51E-EF8A-17B4-7A5C-55577E8FECDB}"/>
              </a:ext>
            </a:extLst>
          </p:cNvPr>
          <p:cNvSpPr txBox="1"/>
          <p:nvPr/>
        </p:nvSpPr>
        <p:spPr>
          <a:xfrm>
            <a:off x="298968" y="4890583"/>
            <a:ext cx="11557410" cy="1200329"/>
          </a:xfrm>
          <a:prstGeom prst="rect">
            <a:avLst/>
          </a:prstGeom>
          <a:noFill/>
        </p:spPr>
        <p:txBody>
          <a:bodyPr wrap="square" rtlCol="0">
            <a:spAutoFit/>
          </a:bodyPr>
          <a:lstStyle/>
          <a:p>
            <a:pPr marL="285750" indent="-285750">
              <a:buFont typeface="Arial" panose="020B0604020202020204" pitchFamily="34" charset="0"/>
              <a:buChar char="•"/>
            </a:pPr>
            <a:r>
              <a:rPr lang="en-IN" dirty="0" err="1"/>
              <a:t>Clearly,we</a:t>
            </a:r>
            <a:r>
              <a:rPr lang="en-IN" dirty="0"/>
              <a:t> can see that target value is never reached for any metrics</a:t>
            </a:r>
          </a:p>
          <a:p>
            <a:pPr marL="285750" indent="-285750">
              <a:buFont typeface="Arial" panose="020B0604020202020204" pitchFamily="34" charset="0"/>
              <a:buChar char="•"/>
            </a:pPr>
            <a:r>
              <a:rPr lang="en-IN" dirty="0" err="1"/>
              <a:t>Mainly,customers</a:t>
            </a:r>
            <a:r>
              <a:rPr lang="en-IN" dirty="0"/>
              <a:t> such as </a:t>
            </a:r>
            <a:r>
              <a:rPr lang="en-IN" dirty="0" err="1"/>
              <a:t>coolBlue,AcclaimedStore,LotusMart</a:t>
            </a:r>
            <a:r>
              <a:rPr lang="en-IN" dirty="0"/>
              <a:t> generally have a low IF and OT values </a:t>
            </a:r>
          </a:p>
          <a:p>
            <a:pPr marL="285750" indent="-285750">
              <a:buFont typeface="Arial" panose="020B0604020202020204" pitchFamily="34" charset="0"/>
              <a:buChar char="•"/>
            </a:pPr>
            <a:r>
              <a:rPr lang="en-IN" dirty="0"/>
              <a:t>OTIF values was never satisfying for any of the customers present</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853279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330122-94A3-135B-2941-BB91ADBB32D9}"/>
              </a:ext>
            </a:extLst>
          </p:cNvPr>
          <p:cNvSpPr txBox="1"/>
          <p:nvPr/>
        </p:nvSpPr>
        <p:spPr>
          <a:xfrm>
            <a:off x="0" y="0"/>
            <a:ext cx="12078984" cy="461665"/>
          </a:xfrm>
          <a:prstGeom prst="rect">
            <a:avLst/>
          </a:prstGeom>
          <a:noFill/>
        </p:spPr>
        <p:txBody>
          <a:bodyPr wrap="square" rtlCol="0">
            <a:spAutoFit/>
          </a:bodyPr>
          <a:lstStyle/>
          <a:p>
            <a:pPr algn="ctr"/>
            <a:r>
              <a:rPr lang="en-IN" sz="2400" b="1" dirty="0"/>
              <a:t>Delaying in days</a:t>
            </a:r>
          </a:p>
        </p:txBody>
      </p:sp>
      <p:pic>
        <p:nvPicPr>
          <p:cNvPr id="4" name="Picture 3">
            <a:extLst>
              <a:ext uri="{FF2B5EF4-FFF2-40B4-BE49-F238E27FC236}">
                <a16:creationId xmlns:a16="http://schemas.microsoft.com/office/drawing/2014/main" id="{478FC08A-8733-96FE-B3A0-6031FD1858D0}"/>
              </a:ext>
            </a:extLst>
          </p:cNvPr>
          <p:cNvPicPr>
            <a:picLocks noChangeAspect="1"/>
          </p:cNvPicPr>
          <p:nvPr/>
        </p:nvPicPr>
        <p:blipFill>
          <a:blip r:embed="rId2"/>
          <a:stretch>
            <a:fillRect/>
          </a:stretch>
        </p:blipFill>
        <p:spPr>
          <a:xfrm>
            <a:off x="110671" y="812973"/>
            <a:ext cx="6331226" cy="5505634"/>
          </a:xfrm>
          <a:prstGeom prst="rect">
            <a:avLst/>
          </a:prstGeom>
        </p:spPr>
      </p:pic>
      <p:sp>
        <p:nvSpPr>
          <p:cNvPr id="5" name="TextBox 4">
            <a:extLst>
              <a:ext uri="{FF2B5EF4-FFF2-40B4-BE49-F238E27FC236}">
                <a16:creationId xmlns:a16="http://schemas.microsoft.com/office/drawing/2014/main" id="{8C49D392-E1E7-AF96-2439-C5DEF0B51E45}"/>
              </a:ext>
            </a:extLst>
          </p:cNvPr>
          <p:cNvSpPr txBox="1"/>
          <p:nvPr/>
        </p:nvSpPr>
        <p:spPr>
          <a:xfrm>
            <a:off x="6585735" y="812973"/>
            <a:ext cx="5073064" cy="923330"/>
          </a:xfrm>
          <a:prstGeom prst="rect">
            <a:avLst/>
          </a:prstGeom>
          <a:noFill/>
        </p:spPr>
        <p:txBody>
          <a:bodyPr wrap="square" rtlCol="0">
            <a:spAutoFit/>
          </a:bodyPr>
          <a:lstStyle/>
          <a:p>
            <a:pPr marL="285750" indent="-285750">
              <a:buFont typeface="Arial" panose="020B0604020202020204" pitchFamily="34" charset="0"/>
              <a:buChar char="•"/>
            </a:pPr>
            <a:r>
              <a:rPr lang="en-IN" dirty="0" err="1"/>
              <a:t>Clearly,It</a:t>
            </a:r>
            <a:r>
              <a:rPr lang="en-IN" dirty="0"/>
              <a:t> can be observed that most of the delays are happening for either one or two days for most of the customers.</a:t>
            </a:r>
          </a:p>
        </p:txBody>
      </p:sp>
    </p:spTree>
    <p:extLst>
      <p:ext uri="{BB962C8B-B14F-4D97-AF65-F5344CB8AC3E}">
        <p14:creationId xmlns:p14="http://schemas.microsoft.com/office/powerpoint/2010/main" val="1342161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2BF2DB-EBDB-4EA7-3058-0227324D1D2B}"/>
              </a:ext>
            </a:extLst>
          </p:cNvPr>
          <p:cNvSpPr txBox="1"/>
          <p:nvPr/>
        </p:nvSpPr>
        <p:spPr>
          <a:xfrm>
            <a:off x="1273996" y="678094"/>
            <a:ext cx="10387173" cy="707886"/>
          </a:xfrm>
          <a:prstGeom prst="rect">
            <a:avLst/>
          </a:prstGeom>
          <a:noFill/>
        </p:spPr>
        <p:txBody>
          <a:bodyPr wrap="square" rtlCol="0">
            <a:spAutoFit/>
          </a:bodyPr>
          <a:lstStyle/>
          <a:p>
            <a:pPr algn="ctr"/>
            <a:r>
              <a:rPr lang="en-IN" sz="4000" b="1" dirty="0"/>
              <a:t>THANK YOU </a:t>
            </a:r>
          </a:p>
        </p:txBody>
      </p:sp>
    </p:spTree>
    <p:extLst>
      <p:ext uri="{BB962C8B-B14F-4D97-AF65-F5344CB8AC3E}">
        <p14:creationId xmlns:p14="http://schemas.microsoft.com/office/powerpoint/2010/main" val="2988059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4774F2-CA8A-577E-95C8-1FB0ECF652A4}"/>
              </a:ext>
            </a:extLst>
          </p:cNvPr>
          <p:cNvSpPr txBox="1"/>
          <p:nvPr/>
        </p:nvSpPr>
        <p:spPr>
          <a:xfrm>
            <a:off x="0" y="117693"/>
            <a:ext cx="11852953" cy="6740307"/>
          </a:xfrm>
          <a:prstGeom prst="rect">
            <a:avLst/>
          </a:prstGeom>
          <a:noFill/>
        </p:spPr>
        <p:txBody>
          <a:bodyPr wrap="square">
            <a:spAutoFit/>
          </a:bodyPr>
          <a:lstStyle/>
          <a:p>
            <a:r>
              <a:rPr lang="en-US" sz="2400" b="1" i="0" dirty="0">
                <a:solidFill>
                  <a:srgbClr val="131022"/>
                </a:solidFill>
                <a:effectLst/>
                <a:highlight>
                  <a:srgbClr val="FFFFFF"/>
                </a:highlight>
                <a:latin typeface="Manrope"/>
              </a:rPr>
              <a:t>Problem Statement</a:t>
            </a:r>
            <a:br>
              <a:rPr lang="en-US" sz="2400" dirty="0"/>
            </a:br>
            <a:r>
              <a:rPr lang="en-US" sz="2400" b="0" i="0" dirty="0" err="1">
                <a:solidFill>
                  <a:srgbClr val="131022"/>
                </a:solidFill>
                <a:effectLst/>
                <a:highlight>
                  <a:srgbClr val="FFFFFF"/>
                </a:highlight>
                <a:latin typeface="Manrope"/>
              </a:rPr>
              <a:t>AtliQ</a:t>
            </a:r>
            <a:r>
              <a:rPr lang="en-US" sz="2400" b="0" i="0" dirty="0">
                <a:solidFill>
                  <a:srgbClr val="131022"/>
                </a:solidFill>
                <a:effectLst/>
                <a:highlight>
                  <a:srgbClr val="FFFFFF"/>
                </a:highlight>
                <a:latin typeface="Manrope"/>
              </a:rPr>
              <a:t> Mart is a growing FMCG manufacturer headquartered in Gujarat, India. It is currently operational in three cities Surat, Ahmedabad and Vadodara. They want to expand to other metros/Tier 1 cities in the next 2 years.</a:t>
            </a:r>
            <a:br>
              <a:rPr lang="en-US" sz="2400" dirty="0"/>
            </a:br>
            <a:br>
              <a:rPr lang="en-US" sz="2400" dirty="0"/>
            </a:br>
            <a:r>
              <a:rPr lang="en-US" sz="2400" b="0" i="0" dirty="0" err="1">
                <a:solidFill>
                  <a:srgbClr val="131022"/>
                </a:solidFill>
                <a:effectLst/>
                <a:highlight>
                  <a:srgbClr val="FFFFFF"/>
                </a:highlight>
                <a:latin typeface="Manrope"/>
              </a:rPr>
              <a:t>AtliQ</a:t>
            </a:r>
            <a:r>
              <a:rPr lang="en-US" sz="2400" b="0" i="0" dirty="0">
                <a:solidFill>
                  <a:srgbClr val="131022"/>
                </a:solidFill>
                <a:effectLst/>
                <a:highlight>
                  <a:srgbClr val="FFFFFF"/>
                </a:highlight>
                <a:latin typeface="Manrope"/>
              </a:rPr>
              <a:t> Mart is currently facing a problem where a few key customers did not extend their annual contracts due to service issues. It is speculated that some of the essential products were either not delivered on time or not delivered in full over a continued period, which could have resulted in bad customer service. Management wants to fix this issue before expanding to other cities and requested their supply chain analytics team to track the ’On time’ and ‘In Full’ delivery service level for all the customers daily basis so that they can respond swiftly to these issues.</a:t>
            </a:r>
            <a:br>
              <a:rPr lang="en-US" sz="2400" dirty="0"/>
            </a:br>
            <a:br>
              <a:rPr lang="en-US" sz="2400" dirty="0"/>
            </a:br>
            <a:r>
              <a:rPr lang="en-US" sz="2400" b="0" i="0" dirty="0">
                <a:solidFill>
                  <a:srgbClr val="131022"/>
                </a:solidFill>
                <a:effectLst/>
                <a:highlight>
                  <a:srgbClr val="FFFFFF"/>
                </a:highlight>
                <a:latin typeface="Manrope"/>
              </a:rPr>
              <a:t>The Supply Chain team decided to use a standard approach to measure the service level in which they will measure ‘On-time delivery (OT) %’, ‘In-full delivery (IF) %’, and </a:t>
            </a:r>
            <a:r>
              <a:rPr lang="en-US" sz="2400" b="0" i="0" dirty="0" err="1">
                <a:solidFill>
                  <a:srgbClr val="131022"/>
                </a:solidFill>
                <a:effectLst/>
                <a:highlight>
                  <a:srgbClr val="FFFFFF"/>
                </a:highlight>
                <a:latin typeface="Manrope"/>
              </a:rPr>
              <a:t>OnTime</a:t>
            </a:r>
            <a:r>
              <a:rPr lang="en-US" sz="2400" b="0" i="0" dirty="0">
                <a:solidFill>
                  <a:srgbClr val="131022"/>
                </a:solidFill>
                <a:effectLst/>
                <a:highlight>
                  <a:srgbClr val="FFFFFF"/>
                </a:highlight>
                <a:latin typeface="Manrope"/>
              </a:rPr>
              <a:t> in full (OTIF) %’ of the customer orders daily basis against the target service level set for each customer.</a:t>
            </a:r>
            <a:br>
              <a:rPr lang="en-US" sz="2400" dirty="0"/>
            </a:br>
            <a:endParaRPr lang="en-IN" sz="2400" dirty="0"/>
          </a:p>
        </p:txBody>
      </p:sp>
    </p:spTree>
    <p:extLst>
      <p:ext uri="{BB962C8B-B14F-4D97-AF65-F5344CB8AC3E}">
        <p14:creationId xmlns:p14="http://schemas.microsoft.com/office/powerpoint/2010/main" val="1851760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03C859-C999-60C8-7AD5-8A7495F3776C}"/>
              </a:ext>
            </a:extLst>
          </p:cNvPr>
          <p:cNvSpPr txBox="1"/>
          <p:nvPr/>
        </p:nvSpPr>
        <p:spPr>
          <a:xfrm>
            <a:off x="-159251" y="223558"/>
            <a:ext cx="11815281" cy="461665"/>
          </a:xfrm>
          <a:prstGeom prst="rect">
            <a:avLst/>
          </a:prstGeom>
          <a:noFill/>
        </p:spPr>
        <p:txBody>
          <a:bodyPr wrap="square" rtlCol="0">
            <a:spAutoFit/>
          </a:bodyPr>
          <a:lstStyle/>
          <a:p>
            <a:pPr algn="ctr"/>
            <a:r>
              <a:rPr lang="en-IN" sz="2400" b="1" dirty="0">
                <a:latin typeface="Arial" panose="020B0604020202020204" pitchFamily="34" charset="0"/>
                <a:cs typeface="Arial" panose="020B0604020202020204" pitchFamily="34" charset="0"/>
              </a:rPr>
              <a:t>Cities To Track For</a:t>
            </a:r>
          </a:p>
        </p:txBody>
      </p:sp>
      <p:sp>
        <p:nvSpPr>
          <p:cNvPr id="3" name="Oval 2">
            <a:extLst>
              <a:ext uri="{FF2B5EF4-FFF2-40B4-BE49-F238E27FC236}">
                <a16:creationId xmlns:a16="http://schemas.microsoft.com/office/drawing/2014/main" id="{D2ED4608-B6AB-DF85-6DEF-7ACFC0BC8B8D}"/>
              </a:ext>
            </a:extLst>
          </p:cNvPr>
          <p:cNvSpPr/>
          <p:nvPr/>
        </p:nvSpPr>
        <p:spPr>
          <a:xfrm>
            <a:off x="308225" y="1068512"/>
            <a:ext cx="3061699" cy="10068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VADODARA</a:t>
            </a:r>
          </a:p>
        </p:txBody>
      </p:sp>
      <p:sp>
        <p:nvSpPr>
          <p:cNvPr id="4" name="Oval 3">
            <a:extLst>
              <a:ext uri="{FF2B5EF4-FFF2-40B4-BE49-F238E27FC236}">
                <a16:creationId xmlns:a16="http://schemas.microsoft.com/office/drawing/2014/main" id="{AFBBBCE4-FB4B-893A-31FD-FD8CC74BF001}"/>
              </a:ext>
            </a:extLst>
          </p:cNvPr>
          <p:cNvSpPr/>
          <p:nvPr/>
        </p:nvSpPr>
        <p:spPr>
          <a:xfrm>
            <a:off x="4217539" y="1068512"/>
            <a:ext cx="3061699" cy="10068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AHMEDABAD</a:t>
            </a:r>
          </a:p>
        </p:txBody>
      </p:sp>
      <p:sp>
        <p:nvSpPr>
          <p:cNvPr id="5" name="Oval 4">
            <a:extLst>
              <a:ext uri="{FF2B5EF4-FFF2-40B4-BE49-F238E27FC236}">
                <a16:creationId xmlns:a16="http://schemas.microsoft.com/office/drawing/2014/main" id="{6DFA08CD-5694-EBF1-97AA-65F07C47FEA9}"/>
              </a:ext>
            </a:extLst>
          </p:cNvPr>
          <p:cNvSpPr/>
          <p:nvPr/>
        </p:nvSpPr>
        <p:spPr>
          <a:xfrm>
            <a:off x="8505290" y="1068512"/>
            <a:ext cx="3061699" cy="10068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SURAT</a:t>
            </a:r>
          </a:p>
        </p:txBody>
      </p:sp>
      <p:sp>
        <p:nvSpPr>
          <p:cNvPr id="6" name="TextBox 5">
            <a:extLst>
              <a:ext uri="{FF2B5EF4-FFF2-40B4-BE49-F238E27FC236}">
                <a16:creationId xmlns:a16="http://schemas.microsoft.com/office/drawing/2014/main" id="{A205FA63-E15D-752B-4C1E-F889F9851A6E}"/>
              </a:ext>
            </a:extLst>
          </p:cNvPr>
          <p:cNvSpPr txBox="1"/>
          <p:nvPr/>
        </p:nvSpPr>
        <p:spPr>
          <a:xfrm>
            <a:off x="0" y="3429000"/>
            <a:ext cx="11815281" cy="461665"/>
          </a:xfrm>
          <a:prstGeom prst="rect">
            <a:avLst/>
          </a:prstGeom>
          <a:noFill/>
        </p:spPr>
        <p:txBody>
          <a:bodyPr wrap="square" rtlCol="0">
            <a:spAutoFit/>
          </a:bodyPr>
          <a:lstStyle/>
          <a:p>
            <a:pPr algn="ctr"/>
            <a:r>
              <a:rPr lang="en-IN" sz="2400" b="1" dirty="0">
                <a:latin typeface="Arial" panose="020B0604020202020204" pitchFamily="34" charset="0"/>
                <a:cs typeface="Arial" panose="020B0604020202020204" pitchFamily="34" charset="0"/>
              </a:rPr>
              <a:t>Categories Present</a:t>
            </a:r>
          </a:p>
        </p:txBody>
      </p:sp>
      <p:sp>
        <p:nvSpPr>
          <p:cNvPr id="7" name="Oval 6">
            <a:extLst>
              <a:ext uri="{FF2B5EF4-FFF2-40B4-BE49-F238E27FC236}">
                <a16:creationId xmlns:a16="http://schemas.microsoft.com/office/drawing/2014/main" id="{F54088C7-A3E4-3EEC-020A-40B431876ECA}"/>
              </a:ext>
            </a:extLst>
          </p:cNvPr>
          <p:cNvSpPr/>
          <p:nvPr/>
        </p:nvSpPr>
        <p:spPr>
          <a:xfrm>
            <a:off x="308224" y="4611384"/>
            <a:ext cx="3061699" cy="10068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DAIRY</a:t>
            </a:r>
          </a:p>
        </p:txBody>
      </p:sp>
      <p:sp>
        <p:nvSpPr>
          <p:cNvPr id="8" name="Oval 7">
            <a:extLst>
              <a:ext uri="{FF2B5EF4-FFF2-40B4-BE49-F238E27FC236}">
                <a16:creationId xmlns:a16="http://schemas.microsoft.com/office/drawing/2014/main" id="{DB800708-2BBA-5495-4564-F5213800D009}"/>
              </a:ext>
            </a:extLst>
          </p:cNvPr>
          <p:cNvSpPr/>
          <p:nvPr/>
        </p:nvSpPr>
        <p:spPr>
          <a:xfrm>
            <a:off x="4217539" y="4615944"/>
            <a:ext cx="3061699" cy="10068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BEVERAGES</a:t>
            </a:r>
          </a:p>
        </p:txBody>
      </p:sp>
      <p:sp>
        <p:nvSpPr>
          <p:cNvPr id="9" name="Oval 8">
            <a:extLst>
              <a:ext uri="{FF2B5EF4-FFF2-40B4-BE49-F238E27FC236}">
                <a16:creationId xmlns:a16="http://schemas.microsoft.com/office/drawing/2014/main" id="{6F41B317-D926-E539-38C8-68154A434ED6}"/>
              </a:ext>
            </a:extLst>
          </p:cNvPr>
          <p:cNvSpPr/>
          <p:nvPr/>
        </p:nvSpPr>
        <p:spPr>
          <a:xfrm>
            <a:off x="8505290" y="4611384"/>
            <a:ext cx="3061699" cy="10068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FOOD</a:t>
            </a:r>
          </a:p>
        </p:txBody>
      </p:sp>
    </p:spTree>
    <p:extLst>
      <p:ext uri="{BB962C8B-B14F-4D97-AF65-F5344CB8AC3E}">
        <p14:creationId xmlns:p14="http://schemas.microsoft.com/office/powerpoint/2010/main" val="1130515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DE26BB-F031-CB0E-67EE-43FB43F382D7}"/>
              </a:ext>
            </a:extLst>
          </p:cNvPr>
          <p:cNvSpPr txBox="1"/>
          <p:nvPr/>
        </p:nvSpPr>
        <p:spPr>
          <a:xfrm>
            <a:off x="1" y="1017141"/>
            <a:ext cx="12192000" cy="5016758"/>
          </a:xfrm>
          <a:prstGeom prst="rect">
            <a:avLst/>
          </a:prstGeom>
          <a:noFill/>
        </p:spPr>
        <p:txBody>
          <a:bodyPr wrap="square" rtlCol="0">
            <a:spAutoFit/>
          </a:bodyPr>
          <a:lstStyle/>
          <a:p>
            <a:pPr marL="285750" indent="-285750">
              <a:buFont typeface="Arial" panose="020B0604020202020204" pitchFamily="34" charset="0"/>
              <a:buChar char="•"/>
            </a:pPr>
            <a:r>
              <a:rPr lang="en-IN" sz="2000" b="1" dirty="0"/>
              <a:t>On time delivery(OT)</a:t>
            </a:r>
            <a:r>
              <a:rPr lang="en-IN" sz="2000" dirty="0"/>
              <a:t>=All items delivered at the promised time</a:t>
            </a:r>
          </a:p>
          <a:p>
            <a:r>
              <a:rPr lang="en-IN" sz="2000" dirty="0"/>
              <a:t>                             </a:t>
            </a:r>
            <a:r>
              <a:rPr lang="en-IN" sz="2000" b="1" dirty="0"/>
              <a:t>OT% </a:t>
            </a:r>
            <a:r>
              <a:rPr lang="en-IN" sz="2000" dirty="0"/>
              <a:t>=</a:t>
            </a:r>
            <a:r>
              <a:rPr lang="en-US" sz="2000" b="0" i="0" u="none" strike="noStrike" dirty="0">
                <a:solidFill>
                  <a:srgbClr val="000000"/>
                </a:solidFill>
                <a:effectLst/>
                <a:latin typeface="Calibri" panose="020F0502020204030204" pitchFamily="34" charset="0"/>
              </a:rPr>
              <a:t>Number of orders delivered On Time / Total Number of Orders</a:t>
            </a:r>
            <a:r>
              <a:rPr lang="en-US" sz="2000" dirty="0"/>
              <a:t> </a:t>
            </a:r>
            <a:endParaRPr lang="en-US" sz="2000" b="1" dirty="0"/>
          </a:p>
          <a:p>
            <a:endParaRPr lang="en-US" sz="2000" b="1" dirty="0"/>
          </a:p>
          <a:p>
            <a:pPr marL="285750" indent="-285750">
              <a:buFont typeface="Arial" panose="020B0604020202020204" pitchFamily="34" charset="0"/>
              <a:buChar char="•"/>
            </a:pPr>
            <a:r>
              <a:rPr lang="en-US" sz="2000" b="1" dirty="0"/>
              <a:t> In full delivery(IF)=</a:t>
            </a:r>
            <a:r>
              <a:rPr lang="en-US" sz="2000" dirty="0"/>
              <a:t>Order quantity is delivered full as per the requested quantity</a:t>
            </a:r>
          </a:p>
          <a:p>
            <a:r>
              <a:rPr lang="en-US" sz="2000" b="1" dirty="0"/>
              <a:t>                           IF%=</a:t>
            </a:r>
            <a:r>
              <a:rPr lang="en-US" sz="2000" b="0" i="0" u="none" strike="noStrike" dirty="0">
                <a:solidFill>
                  <a:srgbClr val="000000"/>
                </a:solidFill>
                <a:effectLst/>
                <a:latin typeface="Calibri" panose="020F0502020204030204" pitchFamily="34" charset="0"/>
              </a:rPr>
              <a:t>Number of orders delivered in Full quantity / Total Number of Orders</a:t>
            </a:r>
          </a:p>
          <a:p>
            <a:endParaRPr lang="en-US" sz="2000" dirty="0">
              <a:solidFill>
                <a:srgbClr val="000000"/>
              </a:solidFill>
              <a:latin typeface="Calibri" panose="020F0502020204030204" pitchFamily="34" charset="0"/>
            </a:endParaRPr>
          </a:p>
          <a:p>
            <a:pPr marL="285750" indent="-285750">
              <a:buFont typeface="Arial" panose="020B0604020202020204" pitchFamily="34" charset="0"/>
              <a:buChar char="•"/>
            </a:pPr>
            <a:r>
              <a:rPr lang="en-US" sz="2000" b="1" dirty="0">
                <a:solidFill>
                  <a:srgbClr val="000000"/>
                </a:solidFill>
                <a:latin typeface="Calibri" panose="020F0502020204030204" pitchFamily="34" charset="0"/>
              </a:rPr>
              <a:t>On time In full delivery(OTIF)=</a:t>
            </a:r>
            <a:r>
              <a:rPr lang="en-US" sz="2000" dirty="0">
                <a:solidFill>
                  <a:srgbClr val="000000"/>
                </a:solidFill>
                <a:latin typeface="Calibri" panose="020F0502020204030204" pitchFamily="34" charset="0"/>
              </a:rPr>
              <a:t>Order is delivered on time and in full quantity</a:t>
            </a:r>
          </a:p>
          <a:p>
            <a:r>
              <a:rPr lang="en-US" sz="2000" dirty="0">
                <a:solidFill>
                  <a:srgbClr val="000000"/>
                </a:solidFill>
                <a:latin typeface="Calibri" panose="020F0502020204030204" pitchFamily="34" charset="0"/>
              </a:rPr>
              <a:t>                                          </a:t>
            </a:r>
            <a:r>
              <a:rPr lang="en-US" sz="2000" b="1" dirty="0">
                <a:solidFill>
                  <a:srgbClr val="000000"/>
                </a:solidFill>
                <a:latin typeface="Calibri" panose="020F0502020204030204" pitchFamily="34" charset="0"/>
              </a:rPr>
              <a:t>OTIF%=</a:t>
            </a:r>
            <a:r>
              <a:rPr lang="en-US" sz="2000" dirty="0"/>
              <a:t> </a:t>
            </a:r>
            <a:r>
              <a:rPr lang="en-US" sz="2000" b="0" i="0" u="none" strike="noStrike" dirty="0">
                <a:solidFill>
                  <a:srgbClr val="000000"/>
                </a:solidFill>
                <a:effectLst/>
                <a:latin typeface="Calibri" panose="020F0502020204030204" pitchFamily="34" charset="0"/>
              </a:rPr>
              <a:t>Number of orders delivered both IN Full &amp; On Time / Total Number of Orders</a:t>
            </a:r>
          </a:p>
          <a:p>
            <a:endParaRPr lang="en-US" sz="2000" dirty="0">
              <a:solidFill>
                <a:srgbClr val="000000"/>
              </a:solidFill>
              <a:latin typeface="Calibri" panose="020F0502020204030204" pitchFamily="34" charset="0"/>
            </a:endParaRPr>
          </a:p>
          <a:p>
            <a:pPr marL="285750" indent="-285750">
              <a:buFont typeface="Arial" panose="020B0604020202020204" pitchFamily="34" charset="0"/>
              <a:buChar char="•"/>
            </a:pPr>
            <a:r>
              <a:rPr lang="en-US" sz="2000" b="1" dirty="0">
                <a:solidFill>
                  <a:srgbClr val="000000"/>
                </a:solidFill>
                <a:latin typeface="Calibri" panose="020F0502020204030204" pitchFamily="34" charset="0"/>
              </a:rPr>
              <a:t>Line full rate (LIFR)=</a:t>
            </a:r>
            <a:r>
              <a:rPr lang="en-US" sz="2000" dirty="0"/>
              <a:t>Line Fill Rate is an important metric for the supply planning team to understand how many lines they shipped out of the total lines ordered. This metric does not consider the delivery time of the order. </a:t>
            </a:r>
            <a:endParaRPr lang="en-IN" sz="2000" b="1" dirty="0"/>
          </a:p>
          <a:p>
            <a:r>
              <a:rPr lang="en-IN" sz="2000" b="1" dirty="0"/>
              <a:t>                                              LIFR%=</a:t>
            </a:r>
            <a:r>
              <a:rPr lang="en-US" sz="2000" b="0" i="0" u="none" strike="noStrike" dirty="0">
                <a:solidFill>
                  <a:srgbClr val="000000"/>
                </a:solidFill>
                <a:effectLst/>
                <a:latin typeface="Calibri" panose="020F0502020204030204" pitchFamily="34" charset="0"/>
              </a:rPr>
              <a:t>Number of order lines shipped In Full Quantity / Total Order Lines</a:t>
            </a:r>
            <a:r>
              <a:rPr lang="en-US" sz="2000" dirty="0"/>
              <a:t> </a:t>
            </a:r>
            <a:endParaRPr lang="en-IN" sz="2000" b="1" dirty="0"/>
          </a:p>
          <a:p>
            <a:endParaRPr lang="en-IN" sz="2000" b="1" dirty="0"/>
          </a:p>
          <a:p>
            <a:pPr marL="285750" indent="-285750">
              <a:buFont typeface="Arial" panose="020B0604020202020204" pitchFamily="34" charset="0"/>
              <a:buChar char="•"/>
            </a:pPr>
            <a:r>
              <a:rPr lang="en-IN" sz="2000" b="1" i="0" u="none" strike="noStrike" dirty="0">
                <a:solidFill>
                  <a:srgbClr val="000000"/>
                </a:solidFill>
                <a:effectLst/>
                <a:latin typeface="Calibri" panose="020F0502020204030204" pitchFamily="34" charset="0"/>
              </a:rPr>
              <a:t>Volume Fill Rate</a:t>
            </a:r>
            <a:r>
              <a:rPr lang="en-IN" sz="2000" b="1" dirty="0"/>
              <a:t> (VOFR)=</a:t>
            </a:r>
            <a:r>
              <a:rPr lang="en-US" sz="2000" dirty="0"/>
              <a:t>Volume fill rate or case fill rate is a similar metric useful for the supply planning team to understand the total quantity they are able to ship for a customer per order or for a given period of time</a:t>
            </a:r>
          </a:p>
          <a:p>
            <a:r>
              <a:rPr lang="en-US" sz="2000" b="1" dirty="0"/>
              <a:t>                                        VOFR%=</a:t>
            </a:r>
            <a:r>
              <a:rPr lang="en-US" sz="2000" b="0" i="0" u="none" strike="noStrike" dirty="0">
                <a:solidFill>
                  <a:srgbClr val="000000"/>
                </a:solidFill>
                <a:effectLst/>
                <a:latin typeface="Calibri" panose="020F0502020204030204" pitchFamily="34" charset="0"/>
              </a:rPr>
              <a:t>Total Quantity shipped / Total Quantity Ordered</a:t>
            </a:r>
            <a:r>
              <a:rPr lang="en-US" sz="2000" dirty="0"/>
              <a:t>  </a:t>
            </a:r>
            <a:endParaRPr lang="en-US" sz="2000" b="1" dirty="0"/>
          </a:p>
        </p:txBody>
      </p:sp>
      <p:sp>
        <p:nvSpPr>
          <p:cNvPr id="6" name="TextBox 5">
            <a:extLst>
              <a:ext uri="{FF2B5EF4-FFF2-40B4-BE49-F238E27FC236}">
                <a16:creationId xmlns:a16="http://schemas.microsoft.com/office/drawing/2014/main" id="{6EB39F52-8D50-2922-4DD6-263249B9403E}"/>
              </a:ext>
            </a:extLst>
          </p:cNvPr>
          <p:cNvSpPr txBox="1"/>
          <p:nvPr/>
        </p:nvSpPr>
        <p:spPr>
          <a:xfrm>
            <a:off x="-159251" y="223558"/>
            <a:ext cx="11815281" cy="461665"/>
          </a:xfrm>
          <a:prstGeom prst="rect">
            <a:avLst/>
          </a:prstGeom>
          <a:noFill/>
        </p:spPr>
        <p:txBody>
          <a:bodyPr wrap="square" rtlCol="0">
            <a:spAutoFit/>
          </a:bodyPr>
          <a:lstStyle/>
          <a:p>
            <a:pPr algn="ctr"/>
            <a:r>
              <a:rPr lang="en-IN" sz="2400" b="1" dirty="0">
                <a:latin typeface="Arial" panose="020B0604020202020204" pitchFamily="34" charset="0"/>
                <a:cs typeface="Arial" panose="020B0604020202020204" pitchFamily="34" charset="0"/>
              </a:rPr>
              <a:t>Key Metrics used to Track our project </a:t>
            </a:r>
          </a:p>
        </p:txBody>
      </p:sp>
    </p:spTree>
    <p:extLst>
      <p:ext uri="{BB962C8B-B14F-4D97-AF65-F5344CB8AC3E}">
        <p14:creationId xmlns:p14="http://schemas.microsoft.com/office/powerpoint/2010/main" val="3497334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CF2053D-5E7C-ADA5-FB94-0740367F7199}"/>
              </a:ext>
            </a:extLst>
          </p:cNvPr>
          <p:cNvPicPr>
            <a:picLocks noChangeAspect="1"/>
          </p:cNvPicPr>
          <p:nvPr/>
        </p:nvPicPr>
        <p:blipFill>
          <a:blip r:embed="rId2"/>
          <a:stretch>
            <a:fillRect/>
          </a:stretch>
        </p:blipFill>
        <p:spPr>
          <a:xfrm>
            <a:off x="534254" y="863029"/>
            <a:ext cx="10428269" cy="1715785"/>
          </a:xfrm>
          <a:prstGeom prst="rect">
            <a:avLst/>
          </a:prstGeom>
        </p:spPr>
      </p:pic>
      <p:pic>
        <p:nvPicPr>
          <p:cNvPr id="3" name="Picture 2">
            <a:extLst>
              <a:ext uri="{FF2B5EF4-FFF2-40B4-BE49-F238E27FC236}">
                <a16:creationId xmlns:a16="http://schemas.microsoft.com/office/drawing/2014/main" id="{E07D9985-6DB9-3E00-3CC6-00258D4A42C1}"/>
              </a:ext>
            </a:extLst>
          </p:cNvPr>
          <p:cNvPicPr>
            <a:picLocks noChangeAspect="1"/>
          </p:cNvPicPr>
          <p:nvPr/>
        </p:nvPicPr>
        <p:blipFill>
          <a:blip r:embed="rId3"/>
          <a:stretch>
            <a:fillRect/>
          </a:stretch>
        </p:blipFill>
        <p:spPr>
          <a:xfrm>
            <a:off x="534253" y="4258376"/>
            <a:ext cx="8661117" cy="1455472"/>
          </a:xfrm>
          <a:prstGeom prst="rect">
            <a:avLst/>
          </a:prstGeom>
        </p:spPr>
      </p:pic>
      <p:sp>
        <p:nvSpPr>
          <p:cNvPr id="5" name="TextBox 4">
            <a:extLst>
              <a:ext uri="{FF2B5EF4-FFF2-40B4-BE49-F238E27FC236}">
                <a16:creationId xmlns:a16="http://schemas.microsoft.com/office/drawing/2014/main" id="{8D193763-5A7C-85A8-EE6B-60C7B5376ACA}"/>
              </a:ext>
            </a:extLst>
          </p:cNvPr>
          <p:cNvSpPr txBox="1"/>
          <p:nvPr/>
        </p:nvSpPr>
        <p:spPr>
          <a:xfrm>
            <a:off x="-159251" y="223558"/>
            <a:ext cx="11815281" cy="461665"/>
          </a:xfrm>
          <a:prstGeom prst="rect">
            <a:avLst/>
          </a:prstGeom>
          <a:noFill/>
        </p:spPr>
        <p:txBody>
          <a:bodyPr wrap="square" rtlCol="0">
            <a:spAutoFit/>
          </a:bodyPr>
          <a:lstStyle/>
          <a:p>
            <a:pPr algn="ctr"/>
            <a:r>
              <a:rPr lang="en-IN" sz="2400" b="1" dirty="0">
                <a:latin typeface="Arial" panose="020B0604020202020204" pitchFamily="34" charset="0"/>
                <a:cs typeface="Arial" panose="020B0604020202020204" pitchFamily="34" charset="0"/>
              </a:rPr>
              <a:t>IF ,OT,OTIF WITH RESPECT TO THEIR TARGETS</a:t>
            </a:r>
          </a:p>
        </p:txBody>
      </p:sp>
      <p:sp>
        <p:nvSpPr>
          <p:cNvPr id="6" name="TextBox 5">
            <a:extLst>
              <a:ext uri="{FF2B5EF4-FFF2-40B4-BE49-F238E27FC236}">
                <a16:creationId xmlns:a16="http://schemas.microsoft.com/office/drawing/2014/main" id="{18B7E3DF-16E8-998F-FFF2-5ADBA8BE3639}"/>
              </a:ext>
            </a:extLst>
          </p:cNvPr>
          <p:cNvSpPr txBox="1"/>
          <p:nvPr/>
        </p:nvSpPr>
        <p:spPr>
          <a:xfrm>
            <a:off x="113016" y="3092521"/>
            <a:ext cx="12078984" cy="400110"/>
          </a:xfrm>
          <a:prstGeom prst="rect">
            <a:avLst/>
          </a:prstGeom>
          <a:noFill/>
        </p:spPr>
        <p:txBody>
          <a:bodyPr wrap="square" rtlCol="0">
            <a:spAutoFit/>
          </a:bodyPr>
          <a:lstStyle/>
          <a:p>
            <a:pPr marL="285750" indent="-285750">
              <a:buFont typeface="Arial" panose="020B0604020202020204" pitchFamily="34" charset="0"/>
              <a:buChar char="•"/>
            </a:pPr>
            <a:r>
              <a:rPr lang="en-IN" sz="2000" dirty="0"/>
              <a:t>We can clearly see the difference between the metrics and their respective targets</a:t>
            </a:r>
            <a:r>
              <a:rPr lang="en-IN" dirty="0"/>
              <a:t>.</a:t>
            </a:r>
          </a:p>
        </p:txBody>
      </p:sp>
      <p:sp>
        <p:nvSpPr>
          <p:cNvPr id="7" name="TextBox 6">
            <a:extLst>
              <a:ext uri="{FF2B5EF4-FFF2-40B4-BE49-F238E27FC236}">
                <a16:creationId xmlns:a16="http://schemas.microsoft.com/office/drawing/2014/main" id="{76D2C057-D766-6BC1-0AE0-16EAF0435A66}"/>
              </a:ext>
            </a:extLst>
          </p:cNvPr>
          <p:cNvSpPr txBox="1"/>
          <p:nvPr/>
        </p:nvSpPr>
        <p:spPr>
          <a:xfrm>
            <a:off x="-356172" y="3603172"/>
            <a:ext cx="11815281" cy="461665"/>
          </a:xfrm>
          <a:prstGeom prst="rect">
            <a:avLst/>
          </a:prstGeom>
          <a:noFill/>
        </p:spPr>
        <p:txBody>
          <a:bodyPr wrap="square" rtlCol="0">
            <a:spAutoFit/>
          </a:bodyPr>
          <a:lstStyle/>
          <a:p>
            <a:pPr algn="ctr"/>
            <a:r>
              <a:rPr lang="en-IN" sz="2400" b="1" dirty="0">
                <a:latin typeface="Arial" panose="020B0604020202020204" pitchFamily="34" charset="0"/>
                <a:cs typeface="Arial" panose="020B0604020202020204" pitchFamily="34" charset="0"/>
              </a:rPr>
              <a:t>LINE FILL RATE,VOLUME FILL RATE AND TOTAL ORDERS</a:t>
            </a:r>
          </a:p>
        </p:txBody>
      </p:sp>
      <p:sp>
        <p:nvSpPr>
          <p:cNvPr id="8" name="TextBox 7">
            <a:extLst>
              <a:ext uri="{FF2B5EF4-FFF2-40B4-BE49-F238E27FC236}">
                <a16:creationId xmlns:a16="http://schemas.microsoft.com/office/drawing/2014/main" id="{1CE9390C-48D9-959D-DCCE-88800A587FC7}"/>
              </a:ext>
            </a:extLst>
          </p:cNvPr>
          <p:cNvSpPr txBox="1"/>
          <p:nvPr/>
        </p:nvSpPr>
        <p:spPr>
          <a:xfrm>
            <a:off x="113016" y="5907387"/>
            <a:ext cx="12078984" cy="400110"/>
          </a:xfrm>
          <a:prstGeom prst="rect">
            <a:avLst/>
          </a:prstGeom>
          <a:noFill/>
        </p:spPr>
        <p:txBody>
          <a:bodyPr wrap="square" rtlCol="0">
            <a:spAutoFit/>
          </a:bodyPr>
          <a:lstStyle/>
          <a:p>
            <a:pPr marL="285750" indent="-285750">
              <a:buFont typeface="Arial" panose="020B0604020202020204" pitchFamily="34" charset="0"/>
              <a:buChar char="•"/>
            </a:pPr>
            <a:r>
              <a:rPr lang="en-IN" sz="2000" dirty="0"/>
              <a:t>Line fill rate is 65.96 %,Volume fill rate is 96.59% for a total orders of about 32k.</a:t>
            </a:r>
            <a:endParaRPr lang="en-IN" dirty="0"/>
          </a:p>
        </p:txBody>
      </p:sp>
    </p:spTree>
    <p:extLst>
      <p:ext uri="{BB962C8B-B14F-4D97-AF65-F5344CB8AC3E}">
        <p14:creationId xmlns:p14="http://schemas.microsoft.com/office/powerpoint/2010/main" val="3499758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B3DA2B-E158-E9CE-0AF7-5846B6C5ABBB}"/>
              </a:ext>
            </a:extLst>
          </p:cNvPr>
          <p:cNvPicPr>
            <a:picLocks noChangeAspect="1"/>
          </p:cNvPicPr>
          <p:nvPr/>
        </p:nvPicPr>
        <p:blipFill>
          <a:blip r:embed="rId2"/>
          <a:stretch>
            <a:fillRect/>
          </a:stretch>
        </p:blipFill>
        <p:spPr>
          <a:xfrm>
            <a:off x="157422" y="973429"/>
            <a:ext cx="8555063" cy="2550607"/>
          </a:xfrm>
          <a:prstGeom prst="rect">
            <a:avLst/>
          </a:prstGeom>
        </p:spPr>
      </p:pic>
      <p:sp>
        <p:nvSpPr>
          <p:cNvPr id="6" name="TextBox 5">
            <a:extLst>
              <a:ext uri="{FF2B5EF4-FFF2-40B4-BE49-F238E27FC236}">
                <a16:creationId xmlns:a16="http://schemas.microsoft.com/office/drawing/2014/main" id="{CF147274-DDF6-0C23-5807-50CA5C3577EC}"/>
              </a:ext>
            </a:extLst>
          </p:cNvPr>
          <p:cNvSpPr txBox="1"/>
          <p:nvPr/>
        </p:nvSpPr>
        <p:spPr>
          <a:xfrm>
            <a:off x="-159251" y="223558"/>
            <a:ext cx="11815281" cy="461665"/>
          </a:xfrm>
          <a:prstGeom prst="rect">
            <a:avLst/>
          </a:prstGeom>
          <a:noFill/>
        </p:spPr>
        <p:txBody>
          <a:bodyPr wrap="square" rtlCol="0">
            <a:spAutoFit/>
          </a:bodyPr>
          <a:lstStyle/>
          <a:p>
            <a:pPr algn="ctr"/>
            <a:r>
              <a:rPr lang="en-IN" sz="2400" b="1" dirty="0">
                <a:latin typeface="Arial" panose="020B0604020202020204" pitchFamily="34" charset="0"/>
                <a:cs typeface="Arial" panose="020B0604020202020204" pitchFamily="34" charset="0"/>
              </a:rPr>
              <a:t>CITY WISE SPLIT OF METRICS</a:t>
            </a:r>
          </a:p>
        </p:txBody>
      </p:sp>
      <p:sp>
        <p:nvSpPr>
          <p:cNvPr id="7" name="TextBox 6">
            <a:extLst>
              <a:ext uri="{FF2B5EF4-FFF2-40B4-BE49-F238E27FC236}">
                <a16:creationId xmlns:a16="http://schemas.microsoft.com/office/drawing/2014/main" id="{CE9C014E-20FE-A2EC-0FBD-091E12EDBC75}"/>
              </a:ext>
            </a:extLst>
          </p:cNvPr>
          <p:cNvSpPr txBox="1"/>
          <p:nvPr/>
        </p:nvSpPr>
        <p:spPr>
          <a:xfrm>
            <a:off x="0" y="3812242"/>
            <a:ext cx="12078984" cy="707886"/>
          </a:xfrm>
          <a:prstGeom prst="rect">
            <a:avLst/>
          </a:prstGeom>
          <a:noFill/>
        </p:spPr>
        <p:txBody>
          <a:bodyPr wrap="square" rtlCol="0">
            <a:spAutoFit/>
          </a:bodyPr>
          <a:lstStyle/>
          <a:p>
            <a:pPr marL="285750" indent="-285750">
              <a:buFont typeface="Arial" panose="020B0604020202020204" pitchFamily="34" charset="0"/>
              <a:buChar char="•"/>
            </a:pPr>
            <a:r>
              <a:rPr lang="en-IN" sz="2000" dirty="0"/>
              <a:t>For Vadodara and Ahmedabad OT% and OTIF% is far from targets</a:t>
            </a:r>
          </a:p>
          <a:p>
            <a:pPr marL="285750" indent="-285750">
              <a:buFont typeface="Arial" panose="020B0604020202020204" pitchFamily="34" charset="0"/>
              <a:buChar char="•"/>
            </a:pPr>
            <a:r>
              <a:rPr lang="en-IN" sz="2000" dirty="0"/>
              <a:t>For Surat IF% is far from Target.</a:t>
            </a:r>
            <a:endParaRPr lang="en-IN" dirty="0"/>
          </a:p>
        </p:txBody>
      </p:sp>
    </p:spTree>
    <p:extLst>
      <p:ext uri="{BB962C8B-B14F-4D97-AF65-F5344CB8AC3E}">
        <p14:creationId xmlns:p14="http://schemas.microsoft.com/office/powerpoint/2010/main" val="3576311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A0CEE4-98A4-0949-AE8B-E4D21D557959}"/>
              </a:ext>
            </a:extLst>
          </p:cNvPr>
          <p:cNvSpPr txBox="1"/>
          <p:nvPr/>
        </p:nvSpPr>
        <p:spPr>
          <a:xfrm>
            <a:off x="-159251" y="223558"/>
            <a:ext cx="11815281" cy="461665"/>
          </a:xfrm>
          <a:prstGeom prst="rect">
            <a:avLst/>
          </a:prstGeom>
          <a:noFill/>
        </p:spPr>
        <p:txBody>
          <a:bodyPr wrap="square" rtlCol="0">
            <a:spAutoFit/>
          </a:bodyPr>
          <a:lstStyle/>
          <a:p>
            <a:pPr algn="ctr"/>
            <a:r>
              <a:rPr lang="en-IN" sz="2400" b="1" dirty="0">
                <a:latin typeface="Arial" panose="020B0604020202020204" pitchFamily="34" charset="0"/>
                <a:cs typeface="Arial" panose="020B0604020202020204" pitchFamily="34" charset="0"/>
              </a:rPr>
              <a:t>Checking for customers individually for each city </a:t>
            </a:r>
          </a:p>
        </p:txBody>
      </p:sp>
      <p:sp>
        <p:nvSpPr>
          <p:cNvPr id="3" name="TextBox 2">
            <a:extLst>
              <a:ext uri="{FF2B5EF4-FFF2-40B4-BE49-F238E27FC236}">
                <a16:creationId xmlns:a16="http://schemas.microsoft.com/office/drawing/2014/main" id="{E4446495-2EC6-08FD-E094-E552E2A2E235}"/>
              </a:ext>
            </a:extLst>
          </p:cNvPr>
          <p:cNvSpPr txBox="1"/>
          <p:nvPr/>
        </p:nvSpPr>
        <p:spPr>
          <a:xfrm>
            <a:off x="0" y="832736"/>
            <a:ext cx="12078984" cy="461665"/>
          </a:xfrm>
          <a:prstGeom prst="rect">
            <a:avLst/>
          </a:prstGeom>
          <a:noFill/>
        </p:spPr>
        <p:txBody>
          <a:bodyPr wrap="square" rtlCol="0">
            <a:spAutoFit/>
          </a:bodyPr>
          <a:lstStyle/>
          <a:p>
            <a:pPr marL="342900" indent="-342900">
              <a:buFont typeface="Arial" panose="020B0604020202020204" pitchFamily="34" charset="0"/>
              <a:buChar char="•"/>
            </a:pPr>
            <a:r>
              <a:rPr lang="en-IN" sz="2400" b="1" dirty="0"/>
              <a:t>AHMEDABAD</a:t>
            </a:r>
          </a:p>
        </p:txBody>
      </p:sp>
      <p:pic>
        <p:nvPicPr>
          <p:cNvPr id="5" name="Picture 4">
            <a:extLst>
              <a:ext uri="{FF2B5EF4-FFF2-40B4-BE49-F238E27FC236}">
                <a16:creationId xmlns:a16="http://schemas.microsoft.com/office/drawing/2014/main" id="{0AF3C0B3-B83C-CFD9-9C08-762857D732A7}"/>
              </a:ext>
            </a:extLst>
          </p:cNvPr>
          <p:cNvPicPr>
            <a:picLocks noChangeAspect="1"/>
          </p:cNvPicPr>
          <p:nvPr/>
        </p:nvPicPr>
        <p:blipFill>
          <a:blip r:embed="rId2"/>
          <a:stretch>
            <a:fillRect/>
          </a:stretch>
        </p:blipFill>
        <p:spPr>
          <a:xfrm>
            <a:off x="132509" y="1294400"/>
            <a:ext cx="6705955" cy="4572143"/>
          </a:xfrm>
          <a:prstGeom prst="rect">
            <a:avLst/>
          </a:prstGeom>
        </p:spPr>
      </p:pic>
      <p:sp>
        <p:nvSpPr>
          <p:cNvPr id="6" name="TextBox 5">
            <a:extLst>
              <a:ext uri="{FF2B5EF4-FFF2-40B4-BE49-F238E27FC236}">
                <a16:creationId xmlns:a16="http://schemas.microsoft.com/office/drawing/2014/main" id="{FCE1391A-91A3-4C4D-38A1-BA807458CA1B}"/>
              </a:ext>
            </a:extLst>
          </p:cNvPr>
          <p:cNvSpPr txBox="1"/>
          <p:nvPr/>
        </p:nvSpPr>
        <p:spPr>
          <a:xfrm>
            <a:off x="6986427" y="1448656"/>
            <a:ext cx="5073064" cy="1200329"/>
          </a:xfrm>
          <a:prstGeom prst="rect">
            <a:avLst/>
          </a:prstGeom>
          <a:noFill/>
        </p:spPr>
        <p:txBody>
          <a:bodyPr wrap="square" rtlCol="0">
            <a:spAutoFit/>
          </a:bodyPr>
          <a:lstStyle/>
          <a:p>
            <a:pPr marL="285750" indent="-285750">
              <a:buFont typeface="Arial" panose="020B0604020202020204" pitchFamily="34" charset="0"/>
              <a:buChar char="•"/>
            </a:pPr>
            <a:r>
              <a:rPr lang="en-IN" dirty="0" err="1"/>
              <a:t>Coolblue,acclaimed</a:t>
            </a:r>
            <a:r>
              <a:rPr lang="en-IN" dirty="0"/>
              <a:t> </a:t>
            </a:r>
            <a:r>
              <a:rPr lang="en-IN" dirty="0" err="1"/>
              <a:t>stores,sorefoz</a:t>
            </a:r>
            <a:r>
              <a:rPr lang="en-IN" dirty="0"/>
              <a:t> mart ,lotus mart have the values of metrics way less then </a:t>
            </a:r>
            <a:r>
              <a:rPr lang="en-IN" dirty="0" err="1"/>
              <a:t>targets,so</a:t>
            </a:r>
            <a:r>
              <a:rPr lang="en-IN" dirty="0"/>
              <a:t> we need to pay attention over these customers .</a:t>
            </a:r>
          </a:p>
        </p:txBody>
      </p:sp>
    </p:spTree>
    <p:extLst>
      <p:ext uri="{BB962C8B-B14F-4D97-AF65-F5344CB8AC3E}">
        <p14:creationId xmlns:p14="http://schemas.microsoft.com/office/powerpoint/2010/main" val="3124956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07AD1B-FF2F-DEB0-C096-0A9CD52C9152}"/>
              </a:ext>
            </a:extLst>
          </p:cNvPr>
          <p:cNvSpPr txBox="1"/>
          <p:nvPr/>
        </p:nvSpPr>
        <p:spPr>
          <a:xfrm>
            <a:off x="0" y="0"/>
            <a:ext cx="12078984" cy="461665"/>
          </a:xfrm>
          <a:prstGeom prst="rect">
            <a:avLst/>
          </a:prstGeom>
          <a:noFill/>
        </p:spPr>
        <p:txBody>
          <a:bodyPr wrap="square" rtlCol="0">
            <a:spAutoFit/>
          </a:bodyPr>
          <a:lstStyle/>
          <a:p>
            <a:pPr marL="342900" indent="-342900">
              <a:buFont typeface="Arial" panose="020B0604020202020204" pitchFamily="34" charset="0"/>
              <a:buChar char="•"/>
            </a:pPr>
            <a:r>
              <a:rPr lang="en-IN" sz="2400" b="1" dirty="0"/>
              <a:t>Vadodara</a:t>
            </a:r>
          </a:p>
        </p:txBody>
      </p:sp>
      <p:pic>
        <p:nvPicPr>
          <p:cNvPr id="4" name="Picture 3">
            <a:extLst>
              <a:ext uri="{FF2B5EF4-FFF2-40B4-BE49-F238E27FC236}">
                <a16:creationId xmlns:a16="http://schemas.microsoft.com/office/drawing/2014/main" id="{34376140-200F-16A0-7756-A3BC490B22EA}"/>
              </a:ext>
            </a:extLst>
          </p:cNvPr>
          <p:cNvPicPr>
            <a:picLocks noChangeAspect="1"/>
          </p:cNvPicPr>
          <p:nvPr/>
        </p:nvPicPr>
        <p:blipFill>
          <a:blip r:embed="rId2"/>
          <a:stretch>
            <a:fillRect/>
          </a:stretch>
        </p:blipFill>
        <p:spPr>
          <a:xfrm>
            <a:off x="132509" y="616781"/>
            <a:ext cx="6175824" cy="5352503"/>
          </a:xfrm>
          <a:prstGeom prst="rect">
            <a:avLst/>
          </a:prstGeom>
        </p:spPr>
      </p:pic>
      <p:sp>
        <p:nvSpPr>
          <p:cNvPr id="5" name="TextBox 4">
            <a:extLst>
              <a:ext uri="{FF2B5EF4-FFF2-40B4-BE49-F238E27FC236}">
                <a16:creationId xmlns:a16="http://schemas.microsoft.com/office/drawing/2014/main" id="{89C64CC2-3A81-76F7-65B5-E4D134212648}"/>
              </a:ext>
            </a:extLst>
          </p:cNvPr>
          <p:cNvSpPr txBox="1"/>
          <p:nvPr/>
        </p:nvSpPr>
        <p:spPr>
          <a:xfrm>
            <a:off x="6462445" y="534256"/>
            <a:ext cx="5073064" cy="1754326"/>
          </a:xfrm>
          <a:prstGeom prst="rect">
            <a:avLst/>
          </a:prstGeom>
          <a:noFill/>
        </p:spPr>
        <p:txBody>
          <a:bodyPr wrap="square" rtlCol="0">
            <a:spAutoFit/>
          </a:bodyPr>
          <a:lstStyle/>
          <a:p>
            <a:pPr marL="285750" indent="-285750">
              <a:buFont typeface="Arial" panose="020B0604020202020204" pitchFamily="34" charset="0"/>
              <a:buChar char="•"/>
            </a:pPr>
            <a:r>
              <a:rPr lang="en-IN" dirty="0" err="1"/>
              <a:t>Coolblue,acclaimed</a:t>
            </a:r>
            <a:r>
              <a:rPr lang="en-IN" dirty="0"/>
              <a:t> </a:t>
            </a:r>
            <a:r>
              <a:rPr lang="en-IN" dirty="0" err="1"/>
              <a:t>stores,lotus</a:t>
            </a:r>
            <a:r>
              <a:rPr lang="en-IN" dirty="0"/>
              <a:t> mart have the values of OT metrics way less then </a:t>
            </a:r>
            <a:r>
              <a:rPr lang="en-IN" dirty="0" err="1"/>
              <a:t>targets,so</a:t>
            </a:r>
            <a:r>
              <a:rPr lang="en-IN" dirty="0"/>
              <a:t> we need to pay attention over these customers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IF and LIFR is less for </a:t>
            </a:r>
            <a:r>
              <a:rPr lang="en-IN" dirty="0" err="1"/>
              <a:t>vijay</a:t>
            </a:r>
            <a:r>
              <a:rPr lang="en-IN" dirty="0"/>
              <a:t> </a:t>
            </a:r>
            <a:r>
              <a:rPr lang="en-IN" dirty="0" err="1"/>
              <a:t>stores,elite</a:t>
            </a:r>
            <a:r>
              <a:rPr lang="en-IN" dirty="0"/>
              <a:t> mart ,</a:t>
            </a:r>
            <a:r>
              <a:rPr lang="en-IN" dirty="0" err="1"/>
              <a:t>coolblue</a:t>
            </a:r>
            <a:r>
              <a:rPr lang="en-IN" dirty="0"/>
              <a:t>.</a:t>
            </a:r>
          </a:p>
        </p:txBody>
      </p:sp>
    </p:spTree>
    <p:extLst>
      <p:ext uri="{BB962C8B-B14F-4D97-AF65-F5344CB8AC3E}">
        <p14:creationId xmlns:p14="http://schemas.microsoft.com/office/powerpoint/2010/main" val="1037292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24AA34-ABF4-DC89-71F1-FF44229727B3}"/>
              </a:ext>
            </a:extLst>
          </p:cNvPr>
          <p:cNvSpPr txBox="1"/>
          <p:nvPr/>
        </p:nvSpPr>
        <p:spPr>
          <a:xfrm>
            <a:off x="0" y="0"/>
            <a:ext cx="12078984" cy="461665"/>
          </a:xfrm>
          <a:prstGeom prst="rect">
            <a:avLst/>
          </a:prstGeom>
          <a:noFill/>
        </p:spPr>
        <p:txBody>
          <a:bodyPr wrap="square" rtlCol="0">
            <a:spAutoFit/>
          </a:bodyPr>
          <a:lstStyle/>
          <a:p>
            <a:pPr marL="342900" indent="-342900">
              <a:buFont typeface="Arial" panose="020B0604020202020204" pitchFamily="34" charset="0"/>
              <a:buChar char="•"/>
            </a:pPr>
            <a:r>
              <a:rPr lang="en-IN" sz="2400" b="1" dirty="0"/>
              <a:t>SURAT</a:t>
            </a:r>
          </a:p>
        </p:txBody>
      </p:sp>
      <p:pic>
        <p:nvPicPr>
          <p:cNvPr id="4" name="Picture 3">
            <a:extLst>
              <a:ext uri="{FF2B5EF4-FFF2-40B4-BE49-F238E27FC236}">
                <a16:creationId xmlns:a16="http://schemas.microsoft.com/office/drawing/2014/main" id="{72A0C519-0C55-B6FD-48F5-486B3B70918E}"/>
              </a:ext>
            </a:extLst>
          </p:cNvPr>
          <p:cNvPicPr>
            <a:picLocks noChangeAspect="1"/>
          </p:cNvPicPr>
          <p:nvPr/>
        </p:nvPicPr>
        <p:blipFill>
          <a:blip r:embed="rId2"/>
          <a:stretch>
            <a:fillRect/>
          </a:stretch>
        </p:blipFill>
        <p:spPr>
          <a:xfrm>
            <a:off x="113016" y="461664"/>
            <a:ext cx="5982984" cy="5425427"/>
          </a:xfrm>
          <a:prstGeom prst="rect">
            <a:avLst/>
          </a:prstGeom>
        </p:spPr>
      </p:pic>
      <p:sp>
        <p:nvSpPr>
          <p:cNvPr id="5" name="TextBox 4">
            <a:extLst>
              <a:ext uri="{FF2B5EF4-FFF2-40B4-BE49-F238E27FC236}">
                <a16:creationId xmlns:a16="http://schemas.microsoft.com/office/drawing/2014/main" id="{4CD56A4E-DF77-4F8C-2324-CA34495D5FCB}"/>
              </a:ext>
            </a:extLst>
          </p:cNvPr>
          <p:cNvSpPr txBox="1"/>
          <p:nvPr/>
        </p:nvSpPr>
        <p:spPr>
          <a:xfrm>
            <a:off x="6462445" y="534256"/>
            <a:ext cx="5073064" cy="1200329"/>
          </a:xfrm>
          <a:prstGeom prst="rect">
            <a:avLst/>
          </a:prstGeom>
          <a:noFill/>
        </p:spPr>
        <p:txBody>
          <a:bodyPr wrap="square" rtlCol="0">
            <a:spAutoFit/>
          </a:bodyPr>
          <a:lstStyle/>
          <a:p>
            <a:pPr marL="285750" indent="-285750">
              <a:buFont typeface="Arial" panose="020B0604020202020204" pitchFamily="34" charset="0"/>
              <a:buChar char="•"/>
            </a:pPr>
            <a:r>
              <a:rPr lang="en-IN" dirty="0"/>
              <a:t>Info </a:t>
            </a:r>
            <a:r>
              <a:rPr lang="en-IN" dirty="0" err="1"/>
              <a:t>Stores,acclaimed</a:t>
            </a:r>
            <a:r>
              <a:rPr lang="en-IN" dirty="0"/>
              <a:t> </a:t>
            </a:r>
            <a:r>
              <a:rPr lang="en-IN" dirty="0" err="1"/>
              <a:t>stores,lotus</a:t>
            </a:r>
            <a:r>
              <a:rPr lang="en-IN" dirty="0"/>
              <a:t> mart have the values of IF metrics way less then targets.</a:t>
            </a:r>
          </a:p>
          <a:p>
            <a:pPr marL="285750" indent="-285750">
              <a:buFont typeface="Arial" panose="020B0604020202020204" pitchFamily="34" charset="0"/>
              <a:buChar char="•"/>
            </a:pPr>
            <a:r>
              <a:rPr lang="en-IN" dirty="0"/>
              <a:t>Lotus mart and acclaimed stores have way less OT and LIFR </a:t>
            </a:r>
          </a:p>
        </p:txBody>
      </p:sp>
    </p:spTree>
    <p:extLst>
      <p:ext uri="{BB962C8B-B14F-4D97-AF65-F5344CB8AC3E}">
        <p14:creationId xmlns:p14="http://schemas.microsoft.com/office/powerpoint/2010/main" val="4233800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TotalTime>
  <Words>730</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Candara</vt:lpstr>
      <vt:lpstr>Manrope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pratibha verma</dc:creator>
  <cp:lastModifiedBy>pratibha verma</cp:lastModifiedBy>
  <cp:revision>1</cp:revision>
  <dcterms:created xsi:type="dcterms:W3CDTF">2024-04-29T07:26:17Z</dcterms:created>
  <dcterms:modified xsi:type="dcterms:W3CDTF">2024-05-01T13:08:09Z</dcterms:modified>
</cp:coreProperties>
</file>