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A9E4F8C-18B4-42CA-9A7E-47973DEF01A5}">
          <p14:sldIdLst>
            <p14:sldId id="257"/>
            <p14:sldId id="258"/>
            <p14:sldId id="28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E95B-E530-FC43-B882-A5E95A123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F89D8-B7DE-A008-76B2-B4D2C29E3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A0A-8B3E-FBDF-D5C0-0B69C653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EBF0-553E-6791-FF94-D29EFE2D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C2DC-112D-3D4E-8AE8-65030E46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6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FB11-CC61-F435-154D-2F202B7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36E-132B-74DF-710F-FEC561164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A19B8-CA75-B87A-F28E-902BC588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340B-5F7A-6360-6C61-1AB2B8EB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CC68D-09CF-9A37-4732-88CF99DA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91DD5-66D2-1971-919B-5C71247CB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A4EEA-7700-B192-2F46-DE034740E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D680-CF7F-EEB5-A7A3-7B8F2AF2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21118-965A-57DD-2756-7EB428D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0BC2-5B44-C149-CB5A-A86CA7EB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0F48-0099-EB26-AE33-3D918FA1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6345-BB3E-50B5-0880-C3A153D5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A69D-9AAF-6698-8920-6554526F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03C7-2149-B866-0ABF-84126606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A0A5-DCB2-D55D-385C-8990B82A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4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6FDB-0464-0094-CD21-A2C4767C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97A8F-9400-83DD-3A4E-79ADD0F5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14CA-D667-ACDB-4C96-8AED5FFB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E79F-E86C-404A-062F-8E0E48A9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44DF-411D-6605-4EA0-B417CB4C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5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426-6E6D-3A48-860B-DA8E2F32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0939-726F-7A71-494D-A978498C1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18E0A-9A2A-5C9F-267E-9F86B657A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AD1A-2FDA-31C7-AAB5-DDFF7405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D516C-B47B-C552-299A-93EBBB2E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2D41B-DD3B-DFA1-13BC-3C2FB42C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5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31D8-98AA-D316-707C-73588D3C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9B1C3-A23E-20B5-BF69-7FD8EC93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86DC5-85F5-538B-B499-5647FCFD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0A7A4-66AB-0389-C4D7-5F504FD08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86BD5-CAD8-8ACE-61C0-54331858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B43DA-5EF1-5308-9435-5A244A40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9F4CA-CABF-8CBB-14B5-518B70F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134F8-ECBF-902D-45A9-FAB445A7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ACE7-FE25-9114-2C5A-DDF3B3D8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43651-E2D9-7964-50C8-C5FDF7A7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DE336-F1CD-1337-D5C9-3D38D5F8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ACEF9-072D-4A2A-BD20-4EA33BF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5C06A-2E0F-152A-0F95-1EF22FF6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401FA-BC0D-F851-12AC-2FE58F06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CF025-9AF2-5955-383E-C348D047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0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27D1-D094-D5B6-E64F-46483F25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6570-3CC2-7B37-5C77-058B9B2D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0CFA0-88D1-51C6-935D-8C309D5F9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B79BD-B25C-B64C-427B-F1FCF79F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A419B-AE5E-384B-6742-A8D12659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E15F-B5EF-4FEC-F532-67B32B07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9ACF-0F8D-7A4D-E5F9-1F213B89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54D6B-BD69-ADD4-397E-282B0765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98A14-CD83-089D-7CF7-BD3E50827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6B68-8D6E-5D73-4609-86313197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8887F-795C-1B83-AB73-AE224FB1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DC11-E0CC-8DB5-89DE-C0880016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9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4749D-4A28-521C-9DDD-CA8B3EAC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6D70-6096-03BB-0CB0-06D63381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B043-9B57-97AF-F717-7728448F3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D543-09C9-4DBE-9827-16F4DBFA71B2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F13C6-5692-FC7F-1BAF-F7464DBD0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3E01D-3F55-C885-3078-4E08F0C33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B417-0F43-4314-BD9D-D9766CF9A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4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928D1-1CCE-08A9-4EAF-A3E5CC997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7F03D-B8D7-42C4-A32A-D5787EF7942D}"/>
              </a:ext>
            </a:extLst>
          </p:cNvPr>
          <p:cNvSpPr txBox="1"/>
          <p:nvPr/>
        </p:nvSpPr>
        <p:spPr>
          <a:xfrm>
            <a:off x="404261" y="105875"/>
            <a:ext cx="1068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ATLIQ SALES AND PROMOTION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BA64-0662-2D22-6E0E-24E2DCEFFCF3}"/>
              </a:ext>
            </a:extLst>
          </p:cNvPr>
          <p:cNvSpPr txBox="1"/>
          <p:nvPr/>
        </p:nvSpPr>
        <p:spPr>
          <a:xfrm>
            <a:off x="231005" y="919636"/>
            <a:ext cx="430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DOMAIN:FMCG(SALES/PROMOTIONS)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4C556-64A6-8F2D-50CB-E0B8D7AB4561}"/>
              </a:ext>
            </a:extLst>
          </p:cNvPr>
          <p:cNvSpPr txBox="1"/>
          <p:nvPr/>
        </p:nvSpPr>
        <p:spPr>
          <a:xfrm>
            <a:off x="8017844" y="956589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CODEBASICS CHALLENGE #9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4BF41-B80F-9B8D-822F-34B57D8E9701}"/>
              </a:ext>
            </a:extLst>
          </p:cNvPr>
          <p:cNvSpPr txBox="1"/>
          <p:nvPr/>
        </p:nvSpPr>
        <p:spPr>
          <a:xfrm>
            <a:off x="125127" y="1950811"/>
            <a:ext cx="6193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latinLnBrk="0"/>
            <a:r>
              <a:rPr lang="en-GB" sz="2000" b="1" i="0" u="sng" dirty="0">
                <a:solidFill>
                  <a:srgbClr val="FFFFFF"/>
                </a:solidFill>
                <a:effectLst/>
                <a:latin typeface="YAFdJjTk5UU 0"/>
              </a:rPr>
              <a:t>About</a:t>
            </a:r>
            <a:endParaRPr lang="en-GB" sz="2000" b="0" i="0" dirty="0">
              <a:solidFill>
                <a:srgbClr val="FFFFFF"/>
              </a:solidFill>
              <a:effectLst/>
              <a:latin typeface="YAFdJjTk5UU 0"/>
            </a:endParaRPr>
          </a:p>
          <a:p>
            <a:pPr algn="just" rtl="0" latinLnBrk="0"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FFFFFF"/>
                </a:solidFill>
                <a:effectLst/>
                <a:latin typeface="YAFdJjTk5UU 0"/>
              </a:rPr>
              <a:t>AtliQ</a:t>
            </a:r>
            <a:r>
              <a:rPr lang="en-GB" sz="2400" b="0" i="0" u="none" strike="noStrike" dirty="0">
                <a:solidFill>
                  <a:srgbClr val="FFFFFF"/>
                </a:solidFill>
                <a:effectLst/>
                <a:latin typeface="YAFdJjTk5UU 0"/>
              </a:rPr>
              <a:t> Mart is a retail giant with over 50 supermarkets in the southern region of India.</a:t>
            </a:r>
          </a:p>
          <a:p>
            <a:pPr algn="just" rtl="0" latinLnBrk="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FFFFFF"/>
              </a:solidFill>
              <a:effectLst/>
              <a:latin typeface="YAFdJjTk5UU 0"/>
            </a:endParaRPr>
          </a:p>
          <a:p>
            <a:pPr algn="just" rtl="0" latinLnBrk="0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FFFFFF"/>
                </a:solidFill>
                <a:effectLst/>
                <a:latin typeface="YAFdJjTk5UU 0"/>
              </a:rPr>
              <a:t>All their 50 stores ran a massive promotion during the Diwali 2023 and Sankranti 2024 (festive time in India) on their </a:t>
            </a:r>
            <a:r>
              <a:rPr lang="en-GB" sz="2400" b="0" i="0" u="none" strike="noStrike" dirty="0" err="1">
                <a:solidFill>
                  <a:srgbClr val="FFFFFF"/>
                </a:solidFill>
                <a:effectLst/>
                <a:latin typeface="YAFdJjTk5UU 0"/>
              </a:rPr>
              <a:t>AtliQ</a:t>
            </a:r>
            <a:r>
              <a:rPr lang="en-GB" sz="2400" b="0" i="0" u="none" strike="noStrike" dirty="0">
                <a:solidFill>
                  <a:srgbClr val="FFFFFF"/>
                </a:solidFill>
                <a:effectLst/>
                <a:latin typeface="YAFdJjTk5UU 0"/>
              </a:rPr>
              <a:t> branded products. </a:t>
            </a:r>
          </a:p>
          <a:p>
            <a:pPr algn="just" rtl="0" latinLnBrk="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FFFFFF"/>
              </a:solidFill>
              <a:effectLst/>
              <a:latin typeface="YAFdJjTk5UU 0"/>
            </a:endParaRPr>
          </a:p>
          <a:p>
            <a:pPr algn="just" rtl="0" latinLnBrk="0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FFFFFF"/>
                </a:solidFill>
                <a:effectLst/>
                <a:latin typeface="YAFdJjTk5UU 0"/>
              </a:rPr>
              <a:t>Now the sales director wants to understand which promotions did well and which did not so that they can make informed decisions for their next promotional period. </a:t>
            </a:r>
            <a:endParaRPr lang="en-GB" sz="2400" b="0" i="0" dirty="0">
              <a:solidFill>
                <a:srgbClr val="FFFFFF"/>
              </a:solidFill>
              <a:effectLst/>
              <a:latin typeface="YAFdJjTk5UU 0"/>
            </a:endParaRPr>
          </a:p>
        </p:txBody>
      </p:sp>
      <p:pic>
        <p:nvPicPr>
          <p:cNvPr id="1028" name="Picture 4" descr="Korea Mart Photos, Images and Pictures">
            <a:extLst>
              <a:ext uri="{FF2B5EF4-FFF2-40B4-BE49-F238E27FC236}">
                <a16:creationId xmlns:a16="http://schemas.microsoft.com/office/drawing/2014/main" id="{62D7B056-0AB6-F0A0-7B3B-705C2CAE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1" y="2026129"/>
            <a:ext cx="4865120" cy="480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46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6BA69-759E-9DD4-39C1-98E12BA3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F35EC-537C-B9C9-4EC8-DF242F251A44}"/>
              </a:ext>
            </a:extLst>
          </p:cNvPr>
          <p:cNvSpPr txBox="1"/>
          <p:nvPr/>
        </p:nvSpPr>
        <p:spPr>
          <a:xfrm>
            <a:off x="664143" y="144379"/>
            <a:ext cx="100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DASHBOARD 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2E4DC3-24B9-8084-93AB-B4C000BC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065" y="811978"/>
            <a:ext cx="5355421" cy="3432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880ADF-5ED7-F924-47F6-2D5907C4B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22" y="811978"/>
            <a:ext cx="5355421" cy="3432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B6F781-6C57-12F7-D421-D1F9111A6D07}"/>
              </a:ext>
            </a:extLst>
          </p:cNvPr>
          <p:cNvSpPr txBox="1"/>
          <p:nvPr/>
        </p:nvSpPr>
        <p:spPr>
          <a:xfrm>
            <a:off x="288758" y="4735629"/>
            <a:ext cx="1086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STCHE-4 store is at the top when it comes to incremental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STMLR-0 store is at the worst on the basis of incremental sold unit</a:t>
            </a:r>
          </a:p>
        </p:txBody>
      </p:sp>
    </p:spTree>
    <p:extLst>
      <p:ext uri="{BB962C8B-B14F-4D97-AF65-F5344CB8AC3E}">
        <p14:creationId xmlns:p14="http://schemas.microsoft.com/office/powerpoint/2010/main" val="295667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08E140-D7A0-A208-7929-B4863A2F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A3E6A-FEDF-0FBC-7B8B-88F523BDD410}"/>
              </a:ext>
            </a:extLst>
          </p:cNvPr>
          <p:cNvSpPr txBox="1"/>
          <p:nvPr/>
        </p:nvSpPr>
        <p:spPr>
          <a:xfrm>
            <a:off x="664143" y="144379"/>
            <a:ext cx="100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DASHBOARD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64-B272-AF89-6995-EB4026D3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4174"/>
            <a:ext cx="4636168" cy="203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0AFB5-FE71-CAF3-E995-DFAB87ED9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1" y="854174"/>
            <a:ext cx="5431857" cy="203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9A72-27EE-820D-B522-03FEBE987012}"/>
              </a:ext>
            </a:extLst>
          </p:cNvPr>
          <p:cNvSpPr txBox="1"/>
          <p:nvPr/>
        </p:nvSpPr>
        <p:spPr>
          <a:xfrm>
            <a:off x="567891" y="3503596"/>
            <a:ext cx="10000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BOGOF promo type works very well when it comes to incremental selling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500 cashback </a:t>
            </a:r>
            <a:r>
              <a:rPr lang="en-IN" sz="2000" dirty="0" err="1">
                <a:solidFill>
                  <a:schemeClr val="bg1"/>
                </a:solidFill>
              </a:rPr>
              <a:t>promotype</a:t>
            </a:r>
            <a:r>
              <a:rPr lang="en-IN" sz="2000" dirty="0">
                <a:solidFill>
                  <a:schemeClr val="bg1"/>
                </a:solidFill>
              </a:rPr>
              <a:t> works well on incremental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50%OFF,33%OFF,25%OFF these three are not performing </a:t>
            </a:r>
            <a:r>
              <a:rPr lang="en-IN" sz="2000" dirty="0" err="1">
                <a:solidFill>
                  <a:schemeClr val="bg1"/>
                </a:solidFill>
              </a:rPr>
              <a:t>well,causing</a:t>
            </a:r>
            <a:r>
              <a:rPr lang="en-IN" sz="2000" dirty="0">
                <a:solidFill>
                  <a:schemeClr val="bg1"/>
                </a:solidFill>
              </a:rPr>
              <a:t> revenue loss in the market ,so we may conclude that people are leaning more towards BOGOF and cashback offers rather then percent off promos</a:t>
            </a:r>
          </a:p>
        </p:txBody>
      </p:sp>
    </p:spTree>
    <p:extLst>
      <p:ext uri="{BB962C8B-B14F-4D97-AF65-F5344CB8AC3E}">
        <p14:creationId xmlns:p14="http://schemas.microsoft.com/office/powerpoint/2010/main" val="221911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18E3CE-BB92-4A10-45AC-26263A030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91F592-4A6E-DE40-7C7E-078A238BD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29" y="1146239"/>
            <a:ext cx="4350991" cy="2282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9A297-874A-21A8-10FA-BEA0523D2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2" y="1146239"/>
            <a:ext cx="4350991" cy="2282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28A2DD-8E6E-8E84-A921-9C7C94DCCEC0}"/>
              </a:ext>
            </a:extLst>
          </p:cNvPr>
          <p:cNvSpPr txBox="1"/>
          <p:nvPr/>
        </p:nvSpPr>
        <p:spPr>
          <a:xfrm>
            <a:off x="664143" y="144379"/>
            <a:ext cx="100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DASHBOARD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F6441-23C9-69DC-194D-3FE87FA183C2}"/>
              </a:ext>
            </a:extLst>
          </p:cNvPr>
          <p:cNvSpPr txBox="1"/>
          <p:nvPr/>
        </p:nvSpPr>
        <p:spPr>
          <a:xfrm>
            <a:off x="567891" y="4196615"/>
            <a:ext cx="1006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When it comes to incremental selling unit both campaigns are working equally good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For incremental revenue Diwali campaign generates 89M revenue whereas </a:t>
            </a:r>
            <a:r>
              <a:rPr lang="en-IN" dirty="0" err="1">
                <a:solidFill>
                  <a:schemeClr val="bg1"/>
                </a:solidFill>
              </a:rPr>
              <a:t>Sankaranti</a:t>
            </a:r>
            <a:r>
              <a:rPr lang="en-IN" dirty="0">
                <a:solidFill>
                  <a:schemeClr val="bg1"/>
                </a:solidFill>
              </a:rPr>
              <a:t> generates 66M revenue</a:t>
            </a:r>
          </a:p>
        </p:txBody>
      </p:sp>
    </p:spTree>
    <p:extLst>
      <p:ext uri="{BB962C8B-B14F-4D97-AF65-F5344CB8AC3E}">
        <p14:creationId xmlns:p14="http://schemas.microsoft.com/office/powerpoint/2010/main" val="152040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C694E0-67B8-F84C-EA64-F9BB3AFB3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95F14-4E57-19EA-2BF3-6B06FCA3C739}"/>
              </a:ext>
            </a:extLst>
          </p:cNvPr>
          <p:cNvSpPr txBox="1"/>
          <p:nvPr/>
        </p:nvSpPr>
        <p:spPr>
          <a:xfrm>
            <a:off x="664143" y="144379"/>
            <a:ext cx="100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DASHBOARD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389E2-9515-0E37-1DA2-888CD6818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57" y="952107"/>
            <a:ext cx="5673479" cy="3680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25FDD-6869-95DE-F938-FFB8C288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107"/>
            <a:ext cx="5577027" cy="3711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76426-F203-3031-B25F-621159FF372F}"/>
              </a:ext>
            </a:extLst>
          </p:cNvPr>
          <p:cNvSpPr txBox="1"/>
          <p:nvPr/>
        </p:nvSpPr>
        <p:spPr>
          <a:xfrm>
            <a:off x="0" y="5230415"/>
            <a:ext cx="1158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During Diwali,500 cashback response is great for incremental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During </a:t>
            </a:r>
            <a:r>
              <a:rPr lang="en-IN" sz="2000" dirty="0" err="1">
                <a:solidFill>
                  <a:schemeClr val="bg1"/>
                </a:solidFill>
              </a:rPr>
              <a:t>Sakranti,BOGOF</a:t>
            </a:r>
            <a:r>
              <a:rPr lang="en-IN" sz="2000" dirty="0">
                <a:solidFill>
                  <a:schemeClr val="bg1"/>
                </a:solidFill>
              </a:rPr>
              <a:t> works much better then 500 cashback for incremental revenue</a:t>
            </a:r>
          </a:p>
        </p:txBody>
      </p:sp>
    </p:spTree>
    <p:extLst>
      <p:ext uri="{BB962C8B-B14F-4D97-AF65-F5344CB8AC3E}">
        <p14:creationId xmlns:p14="http://schemas.microsoft.com/office/powerpoint/2010/main" val="292764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D5954-8FA5-F159-EF01-D18B8307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FCEF9-DF69-9CAF-3213-A79AD6FCFEC6}"/>
              </a:ext>
            </a:extLst>
          </p:cNvPr>
          <p:cNvSpPr txBox="1"/>
          <p:nvPr/>
        </p:nvSpPr>
        <p:spPr>
          <a:xfrm>
            <a:off x="664143" y="144379"/>
            <a:ext cx="100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DASHBOARD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C349A-CB68-F93D-3920-AA9649EF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81" y="1020279"/>
            <a:ext cx="6056409" cy="452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CB348-90B0-34BD-C319-A8F83EFF1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7" y="1020278"/>
            <a:ext cx="5936224" cy="452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2E11B-CFC1-300C-8AAA-C5E971DCBED6}"/>
              </a:ext>
            </a:extLst>
          </p:cNvPr>
          <p:cNvSpPr txBox="1"/>
          <p:nvPr/>
        </p:nvSpPr>
        <p:spPr>
          <a:xfrm>
            <a:off x="120187" y="5904298"/>
            <a:ext cx="1177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During Diwali,Combo1 giving us the major jump out of all product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During </a:t>
            </a:r>
            <a:r>
              <a:rPr lang="en-IN" dirty="0" err="1">
                <a:solidFill>
                  <a:schemeClr val="bg1"/>
                </a:solidFill>
              </a:rPr>
              <a:t>Sakrant,Grocery</a:t>
            </a:r>
            <a:r>
              <a:rPr lang="en-IN" dirty="0">
                <a:solidFill>
                  <a:schemeClr val="bg1"/>
                </a:solidFill>
              </a:rPr>
              <a:t> and Staple category is doing great in market </a:t>
            </a:r>
          </a:p>
        </p:txBody>
      </p:sp>
    </p:spTree>
    <p:extLst>
      <p:ext uri="{BB962C8B-B14F-4D97-AF65-F5344CB8AC3E}">
        <p14:creationId xmlns:p14="http://schemas.microsoft.com/office/powerpoint/2010/main" val="365763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D80566-B7FB-5F52-34C0-67765AA07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5A5E14-C9DC-B126-4A14-77DFEE8869E1}"/>
              </a:ext>
            </a:extLst>
          </p:cNvPr>
          <p:cNvSpPr txBox="1"/>
          <p:nvPr/>
        </p:nvSpPr>
        <p:spPr>
          <a:xfrm>
            <a:off x="2858704" y="134753"/>
            <a:ext cx="565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903B5-7483-D710-CF3A-56E8E37B9B14}"/>
              </a:ext>
            </a:extLst>
          </p:cNvPr>
          <p:cNvSpPr txBox="1"/>
          <p:nvPr/>
        </p:nvSpPr>
        <p:spPr>
          <a:xfrm>
            <a:off x="202131" y="1183907"/>
            <a:ext cx="118679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BOGOF and CASHBACK </a:t>
            </a:r>
            <a:r>
              <a:rPr lang="en-IN" sz="2000" b="1" dirty="0" err="1">
                <a:solidFill>
                  <a:schemeClr val="bg1"/>
                </a:solidFill>
              </a:rPr>
              <a:t>promotypes</a:t>
            </a:r>
            <a:r>
              <a:rPr lang="en-IN" sz="2000" b="1" dirty="0">
                <a:solidFill>
                  <a:schemeClr val="bg1"/>
                </a:solidFill>
              </a:rPr>
              <a:t> are performing good in the market ,so we should allow these BOGOF and CASHBACK types discount on our products </a:t>
            </a:r>
          </a:p>
          <a:p>
            <a:r>
              <a:rPr lang="en-IN" dirty="0">
                <a:solidFill>
                  <a:schemeClr val="bg1"/>
                </a:solidFill>
              </a:rPr>
              <a:t>For </a:t>
            </a:r>
            <a:r>
              <a:rPr lang="en-IN" dirty="0" err="1">
                <a:solidFill>
                  <a:schemeClr val="bg1"/>
                </a:solidFill>
              </a:rPr>
              <a:t>instance:we</a:t>
            </a:r>
            <a:r>
              <a:rPr lang="en-IN" dirty="0">
                <a:solidFill>
                  <a:schemeClr val="bg1"/>
                </a:solidFill>
              </a:rPr>
              <a:t> can give buy 4 get 1 free on products that are cheaper so people get more </a:t>
            </a:r>
            <a:r>
              <a:rPr lang="en-IN" dirty="0" err="1">
                <a:solidFill>
                  <a:schemeClr val="bg1"/>
                </a:solidFill>
              </a:rPr>
              <a:t>quantity,and</a:t>
            </a:r>
            <a:r>
              <a:rPr lang="en-IN" dirty="0">
                <a:solidFill>
                  <a:schemeClr val="bg1"/>
                </a:solidFill>
              </a:rPr>
              <a:t> 150,200 cashback on expensive products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For the products that are not performing that well as well as not going in loss </a:t>
            </a:r>
            <a:r>
              <a:rPr lang="en-IN" sz="2000" b="1" dirty="0" err="1">
                <a:solidFill>
                  <a:schemeClr val="bg1"/>
                </a:solidFill>
              </a:rPr>
              <a:t>also,we</a:t>
            </a:r>
            <a:r>
              <a:rPr lang="en-IN" sz="2000" b="1" dirty="0">
                <a:solidFill>
                  <a:schemeClr val="bg1"/>
                </a:solidFill>
              </a:rPr>
              <a:t> can create percentage off for those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8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BCDE5-EEEF-AEEE-1713-3A83657D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696D3-CF24-6EB1-1E2F-E4ABDD7059D1}"/>
              </a:ext>
            </a:extLst>
          </p:cNvPr>
          <p:cNvSpPr txBox="1"/>
          <p:nvPr/>
        </p:nvSpPr>
        <p:spPr>
          <a:xfrm>
            <a:off x="1414914" y="741145"/>
            <a:ext cx="9336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063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75B7D-7522-780C-8F03-CC9E4A4CD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E3600-6588-7FC6-1516-FC6676D6F348}"/>
              </a:ext>
            </a:extLst>
          </p:cNvPr>
          <p:cNvSpPr txBox="1"/>
          <p:nvPr/>
        </p:nvSpPr>
        <p:spPr>
          <a:xfrm>
            <a:off x="0" y="1867301"/>
            <a:ext cx="1104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TASK : ANALYSING THE AFFECT OF PROMOTIONS ON SALES OF THE MART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CAADC-F99E-D9D1-882C-311FF69A8A70}"/>
              </a:ext>
            </a:extLst>
          </p:cNvPr>
          <p:cNvSpPr txBox="1"/>
          <p:nvPr/>
        </p:nvSpPr>
        <p:spPr>
          <a:xfrm>
            <a:off x="0" y="2955030"/>
            <a:ext cx="665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TOOLS USED :</a:t>
            </a:r>
          </a:p>
          <a:p>
            <a:r>
              <a:rPr lang="en-IN" dirty="0">
                <a:solidFill>
                  <a:schemeClr val="bg1"/>
                </a:solidFill>
              </a:rPr>
              <a:t>MY SQL - for gaining business insights from data </a:t>
            </a:r>
          </a:p>
          <a:p>
            <a:r>
              <a:rPr lang="en-IN" dirty="0">
                <a:solidFill>
                  <a:schemeClr val="bg1"/>
                </a:solidFill>
              </a:rPr>
              <a:t>POWER BI-for preparing dashboard</a:t>
            </a:r>
          </a:p>
          <a:p>
            <a:r>
              <a:rPr lang="en-IN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0DBCD-B033-C5CB-4C20-D3D62EE1306F}"/>
              </a:ext>
            </a:extLst>
          </p:cNvPr>
          <p:cNvSpPr txBox="1"/>
          <p:nvPr/>
        </p:nvSpPr>
        <p:spPr>
          <a:xfrm>
            <a:off x="2502568" y="178067"/>
            <a:ext cx="5717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Objective</a:t>
            </a:r>
          </a:p>
        </p:txBody>
      </p:sp>
      <p:pic>
        <p:nvPicPr>
          <p:cNvPr id="2050" name="Picture 2" descr="Microsoft Power BI Training, Courses, Online Classes and Certification">
            <a:extLst>
              <a:ext uri="{FF2B5EF4-FFF2-40B4-BE49-F238E27FC236}">
                <a16:creationId xmlns:a16="http://schemas.microsoft.com/office/drawing/2014/main" id="{1E6C06D6-6B70-3E52-4B32-E4AEFA53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09" y="4243388"/>
            <a:ext cx="2809875" cy="200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ad SQL file into MySQL in a few simple Steps.">
            <a:extLst>
              <a:ext uri="{FF2B5EF4-FFF2-40B4-BE49-F238E27FC236}">
                <a16:creationId xmlns:a16="http://schemas.microsoft.com/office/drawing/2014/main" id="{71699D33-7F49-C860-D564-4459F05F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2" y="4243388"/>
            <a:ext cx="2143125" cy="200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ost Your Excel Skills: 26 Functions Every User Should Know">
            <a:extLst>
              <a:ext uri="{FF2B5EF4-FFF2-40B4-BE49-F238E27FC236}">
                <a16:creationId xmlns:a16="http://schemas.microsoft.com/office/drawing/2014/main" id="{02CE2E80-FE71-7243-41EA-B9CE5E4A4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17" y="4243388"/>
            <a:ext cx="2876550" cy="200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7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784E1-6E0D-F3EC-55EC-199D02CC7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A21C5-B849-7475-A655-87D8F02754DA}"/>
              </a:ext>
            </a:extLst>
          </p:cNvPr>
          <p:cNvSpPr txBox="1"/>
          <p:nvPr/>
        </p:nvSpPr>
        <p:spPr>
          <a:xfrm>
            <a:off x="2492943" y="327259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MARKET AREA OF MART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CD662-94EE-777C-6F88-A217B80B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3" y="1362403"/>
            <a:ext cx="5920357" cy="4653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71BDE-EA4E-03B4-2D82-269D3AAB7B80}"/>
              </a:ext>
            </a:extLst>
          </p:cNvPr>
          <p:cNvSpPr txBox="1"/>
          <p:nvPr/>
        </p:nvSpPr>
        <p:spPr>
          <a:xfrm>
            <a:off x="7406640" y="1362403"/>
            <a:ext cx="3339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Hyderabad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Vijayawada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Vishakhapatnam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Chennai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Bengaluru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Mangalore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Coimbatore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Madurai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Trivandrum</a:t>
            </a:r>
          </a:p>
        </p:txBody>
      </p:sp>
    </p:spTree>
    <p:extLst>
      <p:ext uri="{BB962C8B-B14F-4D97-AF65-F5344CB8AC3E}">
        <p14:creationId xmlns:p14="http://schemas.microsoft.com/office/powerpoint/2010/main" val="340849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69B384-150A-6687-9ED3-2C374E3E0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AD8B4B-5D72-506F-F53C-62E5EF0B8C20}"/>
              </a:ext>
            </a:extLst>
          </p:cNvPr>
          <p:cNvSpPr txBox="1"/>
          <p:nvPr/>
        </p:nvSpPr>
        <p:spPr>
          <a:xfrm>
            <a:off x="3426594" y="125129"/>
            <a:ext cx="4851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BUSINESS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EE41F-9226-0C8C-39D2-FCC4BCA330E3}"/>
              </a:ext>
            </a:extLst>
          </p:cNvPr>
          <p:cNvSpPr txBox="1"/>
          <p:nvPr/>
        </p:nvSpPr>
        <p:spPr>
          <a:xfrm>
            <a:off x="199723" y="1380507"/>
            <a:ext cx="97431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YAFdJjTk5UU 0"/>
              </a:rPr>
              <a:t>Provide a list of products with base price greater than 500 and are featured in promo type “BOGOF”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7C96D-7AED-D167-4BA8-DA2570C3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30" y="2582692"/>
            <a:ext cx="5353204" cy="1642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8ABDD7-5C02-A2E8-3265-1109FEC435F6}"/>
              </a:ext>
            </a:extLst>
          </p:cNvPr>
          <p:cNvSpPr txBox="1"/>
          <p:nvPr/>
        </p:nvSpPr>
        <p:spPr>
          <a:xfrm>
            <a:off x="450830" y="4649002"/>
            <a:ext cx="6816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</a:rPr>
              <a:t>Atliq_Double_Bedsheet_set</a:t>
            </a:r>
            <a:r>
              <a:rPr lang="en-IN" sz="2000" dirty="0">
                <a:solidFill>
                  <a:schemeClr val="bg1"/>
                </a:solidFill>
              </a:rPr>
              <a:t> and </a:t>
            </a:r>
            <a:r>
              <a:rPr lang="en-IN" sz="2000" dirty="0" err="1">
                <a:solidFill>
                  <a:schemeClr val="bg1"/>
                </a:solidFill>
              </a:rPr>
              <a:t>Atliq_waterproof_Immersion_Rod</a:t>
            </a:r>
            <a:r>
              <a:rPr lang="en-IN" sz="2000" dirty="0">
                <a:solidFill>
                  <a:schemeClr val="bg1"/>
                </a:solidFill>
              </a:rPr>
              <a:t> are the most expensive product that sold under "BOGOF" </a:t>
            </a:r>
            <a:r>
              <a:rPr lang="en-IN" sz="2000" dirty="0" err="1">
                <a:solidFill>
                  <a:schemeClr val="bg1"/>
                </a:solidFill>
              </a:rPr>
              <a:t>promo_type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AF2C1-3DD3-0306-8DEB-3CCEFA169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069" y="2512643"/>
            <a:ext cx="4831883" cy="35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0677D-70B2-A4B5-697F-EFB400040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D85F9-4E22-7B54-3333-71EBE71878C2}"/>
              </a:ext>
            </a:extLst>
          </p:cNvPr>
          <p:cNvSpPr txBox="1"/>
          <p:nvPr/>
        </p:nvSpPr>
        <p:spPr>
          <a:xfrm>
            <a:off x="2095901" y="306223"/>
            <a:ext cx="6193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BUSINESS REQUESTS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1E291-0ECF-A84D-1C92-73BBA180D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53" y="2270646"/>
            <a:ext cx="2502029" cy="3312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922B5C-BE77-DC30-257E-E85512987068}"/>
              </a:ext>
            </a:extLst>
          </p:cNvPr>
          <p:cNvSpPr txBox="1"/>
          <p:nvPr/>
        </p:nvSpPr>
        <p:spPr>
          <a:xfrm>
            <a:off x="298113" y="1671874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YAFdJjTk5UU 0"/>
              </a:rPr>
              <a:t>Number of stores in each city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1BB8F-59A7-D2DA-EB2E-B34428A8D116}"/>
              </a:ext>
            </a:extLst>
          </p:cNvPr>
          <p:cNvSpPr txBox="1"/>
          <p:nvPr/>
        </p:nvSpPr>
        <p:spPr>
          <a:xfrm>
            <a:off x="298113" y="5859999"/>
            <a:ext cx="6910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Bengaluru ,</a:t>
            </a:r>
            <a:r>
              <a:rPr lang="en-IN" sz="2000" dirty="0" err="1">
                <a:solidFill>
                  <a:schemeClr val="bg1"/>
                </a:solidFill>
              </a:rPr>
              <a:t>Chennai,Hyderabad</a:t>
            </a:r>
            <a:r>
              <a:rPr lang="en-IN" sz="2000" dirty="0">
                <a:solidFill>
                  <a:schemeClr val="bg1"/>
                </a:solidFill>
              </a:rPr>
              <a:t> contains more </a:t>
            </a:r>
            <a:r>
              <a:rPr lang="en-IN" sz="2000" dirty="0" err="1">
                <a:solidFill>
                  <a:schemeClr val="bg1"/>
                </a:solidFill>
              </a:rPr>
              <a:t>no.of</a:t>
            </a:r>
            <a:r>
              <a:rPr lang="en-IN" sz="2000" dirty="0">
                <a:solidFill>
                  <a:schemeClr val="bg1"/>
                </a:solidFill>
              </a:rPr>
              <a:t> stores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77BC2-BB64-B1AD-E9A4-87A3FFE98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744" y="2116181"/>
            <a:ext cx="5105662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38765F-16C9-E6EE-9ED7-0372C6E7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B80538-C338-0F68-ED4E-4912B1A269BA}"/>
              </a:ext>
            </a:extLst>
          </p:cNvPr>
          <p:cNvSpPr txBox="1"/>
          <p:nvPr/>
        </p:nvSpPr>
        <p:spPr>
          <a:xfrm>
            <a:off x="2182528" y="267722"/>
            <a:ext cx="6193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BUSINESS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2E4EB-C7C3-2325-A4B6-13DEDB252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1" y="2582392"/>
            <a:ext cx="5279241" cy="1902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7313A-AA36-0C93-7939-C20942C3FAAA}"/>
              </a:ext>
            </a:extLst>
          </p:cNvPr>
          <p:cNvSpPr txBox="1"/>
          <p:nvPr/>
        </p:nvSpPr>
        <p:spPr>
          <a:xfrm>
            <a:off x="159031" y="1655545"/>
            <a:ext cx="1034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Campaign wise revenue before and after promo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5319E-7F6A-B504-C228-0532CCED7D51}"/>
              </a:ext>
            </a:extLst>
          </p:cNvPr>
          <p:cNvSpPr txBox="1"/>
          <p:nvPr/>
        </p:nvSpPr>
        <p:spPr>
          <a:xfrm>
            <a:off x="159031" y="4833123"/>
            <a:ext cx="741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Diwali time promotions generates more revenue then </a:t>
            </a:r>
            <a:r>
              <a:rPr lang="en-IN" dirty="0" err="1">
                <a:solidFill>
                  <a:schemeClr val="bg1"/>
                </a:solidFill>
              </a:rPr>
              <a:t>Sakranti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BE25B-7DDA-011E-64FB-07298ADC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564" y="2464960"/>
            <a:ext cx="4831882" cy="35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3A58F6-E335-80E1-2649-0117B719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D3087-CB00-D30B-14CB-A836F8DC634F}"/>
              </a:ext>
            </a:extLst>
          </p:cNvPr>
          <p:cNvSpPr txBox="1"/>
          <p:nvPr/>
        </p:nvSpPr>
        <p:spPr>
          <a:xfrm>
            <a:off x="2326907" y="132969"/>
            <a:ext cx="6193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BUSINESS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C2D5D-5BAC-55BF-14AB-43F1ECB68368}"/>
              </a:ext>
            </a:extLst>
          </p:cNvPr>
          <p:cNvSpPr txBox="1"/>
          <p:nvPr/>
        </p:nvSpPr>
        <p:spPr>
          <a:xfrm>
            <a:off x="286352" y="1409382"/>
            <a:ext cx="89827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YAFdJjTk5UU 0"/>
              </a:rPr>
              <a:t>Incremental Sold Units Percentage for each Product Category during Diwali Campaign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BA6B0-3BCC-8F6A-FD02-207C0798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7" y="2565435"/>
            <a:ext cx="4810815" cy="257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1ACB5-EBAB-07B7-BD3E-8D25F586673A}"/>
              </a:ext>
            </a:extLst>
          </p:cNvPr>
          <p:cNvSpPr txBox="1"/>
          <p:nvPr/>
        </p:nvSpPr>
        <p:spPr>
          <a:xfrm>
            <a:off x="550457" y="5611528"/>
            <a:ext cx="925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 </a:t>
            </a:r>
            <a:r>
              <a:rPr lang="en-IN" dirty="0" err="1">
                <a:solidFill>
                  <a:schemeClr val="bg1"/>
                </a:solidFill>
              </a:rPr>
              <a:t>Appliances,Home</a:t>
            </a:r>
            <a:r>
              <a:rPr lang="en-IN" dirty="0">
                <a:solidFill>
                  <a:schemeClr val="bg1"/>
                </a:solidFill>
              </a:rPr>
              <a:t> care,Combo1 range shows a massive Increment in sold unit after promo whereas Grocery shows the least increase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81CCA-E322-B4C1-C264-7A425B2D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627" y="2565435"/>
            <a:ext cx="3530781" cy="24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FE22D-1707-176D-8159-CA2C94B4C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6D2B1-507E-395B-6BBF-52FA91DFFADB}"/>
              </a:ext>
            </a:extLst>
          </p:cNvPr>
          <p:cNvSpPr txBox="1"/>
          <p:nvPr/>
        </p:nvSpPr>
        <p:spPr>
          <a:xfrm>
            <a:off x="2509787" y="152219"/>
            <a:ext cx="6193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u="sng" dirty="0">
                <a:solidFill>
                  <a:schemeClr val="bg1"/>
                </a:solidFill>
              </a:rPr>
              <a:t>BUSINESS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A2552-0EB1-9CCC-E36D-61C45A22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45" y="2403433"/>
            <a:ext cx="4898822" cy="2327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9981CA-A399-790D-40FE-6F5414959E80}"/>
              </a:ext>
            </a:extLst>
          </p:cNvPr>
          <p:cNvSpPr txBox="1"/>
          <p:nvPr/>
        </p:nvSpPr>
        <p:spPr>
          <a:xfrm>
            <a:off x="132347" y="1367999"/>
            <a:ext cx="72887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YAFdJjTk5UU 0"/>
              </a:rPr>
              <a:t>Top 5 products listed by Incremental Revenue Percentage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76A3A-47F6-DD3D-97F1-67398DF862F7}"/>
              </a:ext>
            </a:extLst>
          </p:cNvPr>
          <p:cNvSpPr txBox="1"/>
          <p:nvPr/>
        </p:nvSpPr>
        <p:spPr>
          <a:xfrm>
            <a:off x="269945" y="5082139"/>
            <a:ext cx="755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Atliq_waterproog_immersion_rod</a:t>
            </a:r>
            <a:r>
              <a:rPr lang="en-IN" dirty="0">
                <a:solidFill>
                  <a:schemeClr val="bg1"/>
                </a:solidFill>
              </a:rPr>
              <a:t> ,LED_BULB shows the greatest spike in revenue after promo and </a:t>
            </a:r>
            <a:r>
              <a:rPr lang="en-IN" dirty="0" err="1">
                <a:solidFill>
                  <a:schemeClr val="bg1"/>
                </a:solidFill>
              </a:rPr>
              <a:t>Chakki_atta</a:t>
            </a:r>
            <a:r>
              <a:rPr lang="en-IN" dirty="0">
                <a:solidFill>
                  <a:schemeClr val="bg1"/>
                </a:solidFill>
              </a:rPr>
              <a:t> shows the least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29AFE-A940-86B6-7BD6-5C5CF8D21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639" y="2403433"/>
            <a:ext cx="3962604" cy="23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7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617E1D-D2CB-6E63-AFFF-A370ED5C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6856A-5011-F8B9-84B4-613ACB51367B}"/>
              </a:ext>
            </a:extLst>
          </p:cNvPr>
          <p:cNvSpPr txBox="1"/>
          <p:nvPr/>
        </p:nvSpPr>
        <p:spPr>
          <a:xfrm>
            <a:off x="616017" y="365760"/>
            <a:ext cx="1006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DASHBOARD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17AB6-3C6E-4AA3-384D-B4D377C9B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14" y="1026694"/>
            <a:ext cx="5505651" cy="4246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D5DDB-71CF-6219-CD78-A68F6C011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026694"/>
            <a:ext cx="6176400" cy="4246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522CD-9684-0D67-0146-CEBFD58814E0}"/>
              </a:ext>
            </a:extLst>
          </p:cNvPr>
          <p:cNvSpPr txBox="1"/>
          <p:nvPr/>
        </p:nvSpPr>
        <p:spPr>
          <a:xfrm>
            <a:off x="288758" y="5611528"/>
            <a:ext cx="1157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Bengaluru,Chennai,Hyderabad</a:t>
            </a:r>
            <a:r>
              <a:rPr lang="en-IN" dirty="0">
                <a:solidFill>
                  <a:schemeClr val="bg1"/>
                </a:solidFill>
              </a:rPr>
              <a:t> are the top 3 cities that shows higher ranking for incremental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Certainly ,the reason is that these cities have more numbers of stores present</a:t>
            </a:r>
          </a:p>
        </p:txBody>
      </p:sp>
    </p:spTree>
    <p:extLst>
      <p:ext uri="{BB962C8B-B14F-4D97-AF65-F5344CB8AC3E}">
        <p14:creationId xmlns:p14="http://schemas.microsoft.com/office/powerpoint/2010/main" val="239692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582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YAFdJjTk5UU 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 verma</dc:creator>
  <cp:lastModifiedBy>pratibha verma</cp:lastModifiedBy>
  <cp:revision>2</cp:revision>
  <dcterms:created xsi:type="dcterms:W3CDTF">2024-02-29T10:40:24Z</dcterms:created>
  <dcterms:modified xsi:type="dcterms:W3CDTF">2024-03-05T08:07:42Z</dcterms:modified>
</cp:coreProperties>
</file>